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70" r:id="rId2"/>
    <p:sldId id="266" r:id="rId3"/>
    <p:sldId id="264" r:id="rId4"/>
    <p:sldId id="265" r:id="rId5"/>
    <p:sldId id="257" r:id="rId6"/>
    <p:sldId id="258" r:id="rId7"/>
    <p:sldId id="259" r:id="rId8"/>
    <p:sldId id="260" r:id="rId9"/>
    <p:sldId id="269" r:id="rId10"/>
    <p:sldId id="261" r:id="rId11"/>
    <p:sldId id="262" r:id="rId12"/>
    <p:sldId id="267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60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882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9203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47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7193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8014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608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5560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14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100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895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427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3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60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555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61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495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4DADA1-BBD4-4730-84BB-6721C2C3B4FA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D9E6A-BA7E-44B1-BDFB-0F55E9D267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3085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LdDS_pSHGM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lent.com/reference/_media/reference/programmable-logic/nexys-a7/nexys-a7_rm.pdf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6E3C00-B946-1320-5A3F-4E20E5CF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688"/>
          </a:xfrm>
        </p:spPr>
        <p:txBody>
          <a:bodyPr/>
          <a:lstStyle/>
          <a:p>
            <a:r>
              <a:rPr lang="cs-CZ" dirty="0"/>
              <a:t>PWM Based Tone Generator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6DE2A7EB-C894-F462-4FFB-9ABA8EC60540}"/>
              </a:ext>
            </a:extLst>
          </p:cNvPr>
          <p:cNvSpPr txBox="1">
            <a:spLocks/>
          </p:cNvSpPr>
          <p:nvPr/>
        </p:nvSpPr>
        <p:spPr>
          <a:xfrm>
            <a:off x="646110" y="1349405"/>
            <a:ext cx="9404723" cy="4696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cs-CZ" sz="1800" b="1" dirty="0"/>
          </a:p>
          <a:p>
            <a:endParaRPr lang="cs-CZ" sz="1800" b="1" dirty="0"/>
          </a:p>
          <a:p>
            <a:endParaRPr lang="cs-CZ" sz="1800" b="1" dirty="0"/>
          </a:p>
          <a:p>
            <a:endParaRPr lang="cs-CZ" sz="1800" b="1" dirty="0"/>
          </a:p>
          <a:p>
            <a:endParaRPr lang="cs-CZ" sz="1800" b="1" dirty="0"/>
          </a:p>
          <a:p>
            <a:endParaRPr lang="cs-CZ" sz="1800" b="1" dirty="0"/>
          </a:p>
          <a:p>
            <a:endParaRPr lang="cs-CZ" sz="1800" b="1" dirty="0"/>
          </a:p>
          <a:p>
            <a:endParaRPr lang="cs-CZ" sz="1800" b="1" dirty="0"/>
          </a:p>
          <a:p>
            <a:endParaRPr lang="cs-CZ" sz="1800" b="1" dirty="0"/>
          </a:p>
          <a:p>
            <a:endParaRPr lang="cs-CZ" sz="1800" b="1" dirty="0"/>
          </a:p>
          <a:p>
            <a:endParaRPr lang="cs-CZ" sz="1800" b="1" dirty="0"/>
          </a:p>
          <a:p>
            <a:r>
              <a:rPr lang="cs-CZ" sz="1800" b="1" dirty="0"/>
              <a:t>Team </a:t>
            </a:r>
            <a:r>
              <a:rPr lang="cs-CZ" sz="1800" b="1" dirty="0" err="1"/>
              <a:t>Members</a:t>
            </a:r>
            <a:r>
              <a:rPr lang="cs-CZ" sz="1800" b="1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600" dirty="0" err="1"/>
              <a:t>Nizamutdinov</a:t>
            </a:r>
            <a:r>
              <a:rPr lang="cs-CZ" sz="1600" dirty="0"/>
              <a:t> Artur - </a:t>
            </a:r>
            <a:r>
              <a:rPr lang="cs-CZ" sz="1600" dirty="0" err="1"/>
              <a:t>debouncer_MKO</a:t>
            </a:r>
            <a:r>
              <a:rPr lang="cs-CZ" sz="1600" dirty="0"/>
              <a:t>, 7seg_drive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600" dirty="0"/>
              <a:t>Bukva Tomáš - </a:t>
            </a:r>
            <a:r>
              <a:rPr lang="cs-CZ" sz="1600" dirty="0" err="1"/>
              <a:t>PWM_gen</a:t>
            </a:r>
            <a:endParaRPr lang="cs-CZ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600" dirty="0" err="1"/>
              <a:t>Aujeský</a:t>
            </a:r>
            <a:r>
              <a:rPr lang="cs-CZ" sz="1600" dirty="0"/>
              <a:t> Filip - </a:t>
            </a:r>
            <a:r>
              <a:rPr lang="cs-CZ" sz="1600" dirty="0" err="1"/>
              <a:t>debouncer_counter</a:t>
            </a:r>
            <a:endParaRPr lang="cs-CZ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600" dirty="0" err="1"/>
              <a:t>Shishkova</a:t>
            </a:r>
            <a:r>
              <a:rPr lang="cs-CZ" sz="1600" dirty="0"/>
              <a:t> </a:t>
            </a:r>
            <a:r>
              <a:rPr lang="cs-CZ" sz="1600" dirty="0" err="1"/>
              <a:t>Viktoriia</a:t>
            </a:r>
            <a:endParaRPr lang="cs-CZ" sz="1600" dirty="0"/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99901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A0F286-5470-C1B7-7B54-FBB6A5C8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r>
              <a:rPr lang="cs-CZ" dirty="0"/>
              <a:t>7seg_drive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8CAE5CF0-97AF-A211-9F0C-3E0316EFB0F0}"/>
              </a:ext>
            </a:extLst>
          </p:cNvPr>
          <p:cNvSpPr txBox="1">
            <a:spLocks/>
          </p:cNvSpPr>
          <p:nvPr/>
        </p:nvSpPr>
        <p:spPr>
          <a:xfrm>
            <a:off x="646110" y="1305017"/>
            <a:ext cx="9404723" cy="49626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1800" dirty="0"/>
              <a:t>Zobrazuje tón který se přehrává na 7seg displej.</a:t>
            </a:r>
          </a:p>
          <a:p>
            <a:endParaRPr lang="cs-CZ" sz="1800" dirty="0"/>
          </a:p>
          <a:p>
            <a:r>
              <a:rPr lang="cs-CZ" sz="1800" dirty="0"/>
              <a:t>Blokové schéma:</a:t>
            </a:r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pPr algn="l"/>
            <a:r>
              <a:rPr lang="cs-CZ" sz="1800" dirty="0"/>
              <a:t>Vstupní/výstupní signály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800" b="1" dirty="0"/>
              <a:t>SW </a:t>
            </a:r>
            <a:r>
              <a:rPr lang="cs-CZ" sz="1800" dirty="0"/>
              <a:t>– vstupní vektor ze switchů desky určující hodnotu přehrávaného tónu.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800" b="1" dirty="0"/>
              <a:t>CLK100MHZ</a:t>
            </a:r>
            <a:r>
              <a:rPr lang="cs-CZ" sz="1800" dirty="0"/>
              <a:t> – vstupní hodinový signál pro synchronizaci.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800" b="1" dirty="0"/>
              <a:t>AN </a:t>
            </a:r>
            <a:r>
              <a:rPr lang="cs-CZ" sz="1800" dirty="0"/>
              <a:t>– výstupní signál pro anody 7seg displeje.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/>
              <a:t>CA-CG </a:t>
            </a:r>
            <a:r>
              <a:rPr lang="cs-CZ" sz="1800" dirty="0"/>
              <a:t>– výstupní signály katod 7seg displeje.</a:t>
            </a:r>
          </a:p>
          <a:p>
            <a:endParaRPr lang="cs-CZ" sz="18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6E8EAAD-6B9C-F72D-D4AF-5824A89FD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8" b="15250"/>
          <a:stretch/>
        </p:blipFill>
        <p:spPr bwMode="auto">
          <a:xfrm>
            <a:off x="646109" y="2157316"/>
            <a:ext cx="5915026" cy="16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07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492BDE-BF4F-D413-9838-50FF8CC3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911"/>
          </a:xfrm>
        </p:spPr>
        <p:txBody>
          <a:bodyPr/>
          <a:lstStyle/>
          <a:p>
            <a:r>
              <a:rPr lang="cs-CZ" dirty="0"/>
              <a:t>7seg_drive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CDD29B8-7AC2-B66F-2A33-A7C0AB7770AB}"/>
              </a:ext>
            </a:extLst>
          </p:cNvPr>
          <p:cNvSpPr txBox="1">
            <a:spLocks/>
          </p:cNvSpPr>
          <p:nvPr/>
        </p:nvSpPr>
        <p:spPr>
          <a:xfrm>
            <a:off x="646111" y="1260629"/>
            <a:ext cx="9404723" cy="52822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1800" dirty="0"/>
              <a:t>Moduly: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 err="1"/>
              <a:t>Divider</a:t>
            </a:r>
            <a:r>
              <a:rPr lang="cs-CZ" sz="1800" dirty="0"/>
              <a:t> - na vstup </a:t>
            </a:r>
            <a:r>
              <a:rPr lang="cs-CZ" sz="1800" dirty="0" err="1"/>
              <a:t>note</a:t>
            </a:r>
            <a:r>
              <a:rPr lang="cs-CZ" sz="1800" dirty="0"/>
              <a:t> přijímá binární hodnoty z přepínačů SW(4:0). Výstupem jsou dva signály: seg_out_1(6:0) - signál pro zobrazení noty(tónu) na jeden displej (C, D, E, F, G, A, B) a seg_out_2(6:0) - signál pro zobrazení příslušné oktávy na druhý displej (4, 5, 6, 7, 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 err="1"/>
              <a:t>Mux</a:t>
            </a:r>
            <a:r>
              <a:rPr lang="cs-CZ" sz="1800" b="1" dirty="0"/>
              <a:t> </a:t>
            </a:r>
            <a:r>
              <a:rPr lang="cs-CZ" sz="1800" dirty="0"/>
              <a:t>- zobrazuje na displejích příslušná data. Uvnitř modulu je </a:t>
            </a:r>
            <a:r>
              <a:rPr lang="cs-CZ" sz="1800" dirty="0" err="1"/>
              <a:t>counter</a:t>
            </a:r>
            <a:r>
              <a:rPr lang="cs-CZ" sz="1800" dirty="0"/>
              <a:t>, který každou 1 </a:t>
            </a:r>
            <a:r>
              <a:rPr lang="cs-CZ" sz="1800" dirty="0" err="1"/>
              <a:t>ms</a:t>
            </a:r>
            <a:r>
              <a:rPr lang="cs-CZ" sz="1800" dirty="0"/>
              <a:t> přepíná výstup to_7seg na příslušné hodnoty ze vstupu </a:t>
            </a:r>
            <a:r>
              <a:rPr lang="cs-CZ" sz="1800" dirty="0" err="1"/>
              <a:t>note_in</a:t>
            </a:r>
            <a:r>
              <a:rPr lang="cs-CZ" sz="1800" dirty="0"/>
              <a:t> a </a:t>
            </a:r>
            <a:r>
              <a:rPr lang="cs-CZ" sz="1800" dirty="0" err="1"/>
              <a:t>oktave_in</a:t>
            </a:r>
            <a:r>
              <a:rPr lang="cs-CZ" sz="1800" dirty="0"/>
              <a:t>. Zároveň se přepíná výstup to_anod_0, který určuje na jaké anodě v daný okamžik má být stav </a:t>
            </a:r>
            <a:r>
              <a:rPr lang="cs-CZ" sz="1800" dirty="0" err="1"/>
              <a:t>High</a:t>
            </a:r>
            <a:r>
              <a:rPr lang="cs-CZ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endParaRPr lang="cs-CZ" sz="1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1CC0D95-5C2C-ADE7-C77C-A06437571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5" b="28763"/>
          <a:stretch/>
        </p:blipFill>
        <p:spPr bwMode="auto">
          <a:xfrm>
            <a:off x="646111" y="2776881"/>
            <a:ext cx="8717871" cy="65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658A8593-1EA3-D37D-D9B0-D2FD085C8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8" b="29891"/>
          <a:stretch/>
        </p:blipFill>
        <p:spPr bwMode="auto">
          <a:xfrm>
            <a:off x="646111" y="4624866"/>
            <a:ext cx="8781974" cy="111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21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4729E4-1736-DF7E-E4F2-4F0456E5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2400"/>
          </a:xfrm>
        </p:spPr>
        <p:txBody>
          <a:bodyPr/>
          <a:lstStyle/>
          <a:p>
            <a:r>
              <a:rPr lang="cs-CZ" dirty="0"/>
              <a:t>Demonstrační video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472DB470-C3CE-5AED-5556-F4FB1915ECDD}"/>
              </a:ext>
            </a:extLst>
          </p:cNvPr>
          <p:cNvSpPr txBox="1">
            <a:spLocks/>
          </p:cNvSpPr>
          <p:nvPr/>
        </p:nvSpPr>
        <p:spPr>
          <a:xfrm>
            <a:off x="646111" y="1225118"/>
            <a:ext cx="9404723" cy="2203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1800" dirty="0">
                <a:hlinkClick r:id="rId2"/>
              </a:rPr>
              <a:t>https://www.youtube.com/watch?v=3LdDS_pSHGM</a:t>
            </a:r>
            <a:endParaRPr lang="cs-CZ" sz="1800" dirty="0"/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99325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E2A20-D0F7-6403-B8B7-817B589C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0257"/>
          </a:xfrm>
        </p:spPr>
        <p:txBody>
          <a:bodyPr/>
          <a:lstStyle/>
          <a:p>
            <a:r>
              <a:rPr lang="cs-CZ" dirty="0"/>
              <a:t>Zdroje: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4E88F421-8749-E7B5-AAAF-D9CA4BBFADA5}"/>
              </a:ext>
            </a:extLst>
          </p:cNvPr>
          <p:cNvSpPr txBox="1">
            <a:spLocks/>
          </p:cNvSpPr>
          <p:nvPr/>
        </p:nvSpPr>
        <p:spPr>
          <a:xfrm>
            <a:off x="646111" y="1162975"/>
            <a:ext cx="9404723" cy="48383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1800" dirty="0"/>
              <a:t>Zdroje:</a:t>
            </a:r>
            <a:br>
              <a:rPr lang="cs-CZ" sz="1800" dirty="0"/>
            </a:br>
            <a:br>
              <a:rPr lang="cs-CZ" sz="1800" dirty="0"/>
            </a:br>
            <a:r>
              <a:rPr lang="cs-CZ" sz="1800" dirty="0">
                <a:hlinkClick r:id="rId2"/>
              </a:rPr>
              <a:t>https://digilent.com/reference/_media/reference/programmable-logic/nexys-a7/nexys-a7_rm.pdf</a:t>
            </a:r>
            <a:br>
              <a:rPr lang="cs-CZ" sz="1800" dirty="0"/>
            </a:br>
            <a:br>
              <a:rPr lang="cs-CZ" sz="1800" dirty="0"/>
            </a:br>
            <a:r>
              <a:rPr lang="cs-CZ" sz="1800" dirty="0"/>
              <a:t>EdaPlaground – simulace</a:t>
            </a:r>
          </a:p>
          <a:p>
            <a:endParaRPr lang="cs-CZ" sz="1800" dirty="0"/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288766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F6DDB2-7D69-6F6A-4A87-F904B48E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pozornost.</a:t>
            </a:r>
          </a:p>
        </p:txBody>
      </p:sp>
    </p:spTree>
    <p:extLst>
      <p:ext uri="{BB962C8B-B14F-4D97-AF65-F5344CB8AC3E}">
        <p14:creationId xmlns:p14="http://schemas.microsoft.com/office/powerpoint/2010/main" val="115450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289948-60CA-6DFF-3FCF-33E472DF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6890"/>
          </a:xfrm>
        </p:spPr>
        <p:txBody>
          <a:bodyPr/>
          <a:lstStyle/>
          <a:p>
            <a:r>
              <a:rPr lang="cs-CZ" dirty="0"/>
              <a:t>Cíl Projektu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87D7DAB1-9065-C9A1-1EE9-DBD36A3ED114}"/>
              </a:ext>
            </a:extLst>
          </p:cNvPr>
          <p:cNvSpPr txBox="1">
            <a:spLocks/>
          </p:cNvSpPr>
          <p:nvPr/>
        </p:nvSpPr>
        <p:spPr>
          <a:xfrm>
            <a:off x="646111" y="1189607"/>
            <a:ext cx="9404723" cy="5282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1800" dirty="0"/>
              <a:t>Cílem projektu bylo vytvořit generátor sin průběhu o frekvencích známých tónů, např. C4, D5, G5, pomocí PWM. </a:t>
            </a:r>
          </a:p>
          <a:p>
            <a:r>
              <a:rPr lang="cs-CZ" sz="1800" dirty="0"/>
              <a:t>Možnosti nastavení hlasitosti signálu a délky znění tónu.</a:t>
            </a:r>
          </a:p>
          <a:p>
            <a:r>
              <a:rPr lang="cs-CZ" sz="1800" dirty="0"/>
              <a:t>Zobrazení nastaveného tónu.</a:t>
            </a:r>
          </a:p>
          <a:p>
            <a:endParaRPr lang="cs-CZ" sz="1800" dirty="0"/>
          </a:p>
          <a:p>
            <a:r>
              <a:rPr lang="cs-CZ" sz="1800" dirty="0"/>
              <a:t>Vše s využitím rozhraní desky NexysA7-50T</a:t>
            </a:r>
          </a:p>
        </p:txBody>
      </p:sp>
    </p:spTree>
    <p:extLst>
      <p:ext uri="{BB962C8B-B14F-4D97-AF65-F5344CB8AC3E}">
        <p14:creationId xmlns:p14="http://schemas.microsoft.com/office/powerpoint/2010/main" val="319906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133723-BFFC-1664-E506-48377924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cs-CZ" sz="3600" dirty="0"/>
              <a:t>Teoretický princip generování sin z PWM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817A63AB-A0B5-A9F7-5335-65BDDC96A178}"/>
              </a:ext>
            </a:extLst>
          </p:cNvPr>
          <p:cNvSpPr txBox="1">
            <a:spLocks/>
          </p:cNvSpPr>
          <p:nvPr/>
        </p:nvSpPr>
        <p:spPr>
          <a:xfrm>
            <a:off x="646111" y="1278384"/>
            <a:ext cx="9404723" cy="5060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1800" dirty="0"/>
              <a:t>Využívá se převedení PWM signálu na DC hodnotu pomocí Integrace.</a:t>
            </a:r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r>
              <a:rPr lang="cs-CZ" sz="1800" dirty="0"/>
              <a:t>Pokud se PWM bude měnit v čase, tak aby jeho </a:t>
            </a:r>
            <a:r>
              <a:rPr lang="cs-CZ" sz="1800" dirty="0" err="1"/>
              <a:t>dc</a:t>
            </a:r>
            <a:r>
              <a:rPr lang="cs-CZ" sz="1800" dirty="0"/>
              <a:t> hodnota po integraci byla rovna hodnotě sin v čase -&gt; měníme PWM signál na sin signál.</a:t>
            </a:r>
          </a:p>
          <a:p>
            <a:endParaRPr lang="cs-CZ" sz="18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8DC1C5A-6B81-8287-A12D-FDD6056F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94482"/>
            <a:ext cx="7974106" cy="165717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6F099E9-FD89-7AE8-0882-693BFBF5B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2" y="4157128"/>
            <a:ext cx="7974106" cy="19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31406F-AE95-4404-16E0-9C23EEC9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cs-CZ" dirty="0"/>
              <a:t>Hardwarový popis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EA3C0D92-F29C-6AB8-9A18-C452250F164C}"/>
              </a:ext>
            </a:extLst>
          </p:cNvPr>
          <p:cNvSpPr txBox="1">
            <a:spLocks/>
          </p:cNvSpPr>
          <p:nvPr/>
        </p:nvSpPr>
        <p:spPr>
          <a:xfrm>
            <a:off x="646110" y="1278384"/>
            <a:ext cx="9404723" cy="5024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cs-CZ" sz="1800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EEA5242C-C151-09EB-3B95-5101BB8C45BC}"/>
              </a:ext>
            </a:extLst>
          </p:cNvPr>
          <p:cNvSpPr txBox="1">
            <a:spLocks/>
          </p:cNvSpPr>
          <p:nvPr/>
        </p:nvSpPr>
        <p:spPr>
          <a:xfrm>
            <a:off x="646110" y="1278384"/>
            <a:ext cx="9404723" cy="5126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1800" dirty="0"/>
              <a:t>Využíváme desku NexysA7-50T a její periferie: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/>
              <a:t>BNTC</a:t>
            </a:r>
            <a:r>
              <a:rPr lang="cs-CZ" sz="1800" dirty="0"/>
              <a:t> – pro spuštění signálu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/>
              <a:t>BNTU</a:t>
            </a:r>
            <a:r>
              <a:rPr lang="cs-CZ" sz="1800" dirty="0"/>
              <a:t> – pro zvýšení hlasitosti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/>
              <a:t>BNTD</a:t>
            </a:r>
            <a:r>
              <a:rPr lang="cs-CZ" sz="1800" dirty="0"/>
              <a:t> – pro snížení hlasitosti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/>
              <a:t>BNTL</a:t>
            </a:r>
            <a:r>
              <a:rPr lang="cs-CZ" sz="1800" dirty="0"/>
              <a:t> – pro snížení doby přehrávání signálu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/>
              <a:t>BNTR</a:t>
            </a:r>
            <a:r>
              <a:rPr lang="cs-CZ" sz="1800" dirty="0"/>
              <a:t> – pro zvýšení doby přehrávání signálu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/>
              <a:t>SW[0,5]</a:t>
            </a:r>
            <a:r>
              <a:rPr lang="cs-CZ" sz="1800" dirty="0"/>
              <a:t> – pro nastavení noty signálu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/>
              <a:t>7seg_displej</a:t>
            </a:r>
            <a:r>
              <a:rPr lang="cs-CZ" sz="1800" dirty="0"/>
              <a:t> – pro zobrazení nastavené noty signálu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/>
              <a:t>JA0 a Audio Jack</a:t>
            </a:r>
            <a:r>
              <a:rPr lang="cs-CZ" sz="1800" dirty="0"/>
              <a:t> – pro výstup PWM signálu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r>
              <a:rPr lang="cs-CZ" sz="1800" dirty="0"/>
              <a:t>-Hlasitost se rozmítá od 0% do 100% po 1/16 (4bit).</a:t>
            </a:r>
          </a:p>
          <a:p>
            <a:r>
              <a:rPr lang="cs-CZ" sz="1800" dirty="0"/>
              <a:t>-Doba přehrávání je od 1sek do 4sek a pokud je nastavena na hodnotu‘0‘ tak se signál přehrává dokud je tlačítko stlačeno.</a:t>
            </a:r>
          </a:p>
          <a:p>
            <a:r>
              <a:rPr lang="cs-CZ" sz="1800" dirty="0"/>
              <a:t>-Noty jsou v rozmezí C4 až E8(5bit), nejsou tam # noty.</a:t>
            </a:r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14968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A25C09-A4B1-11CC-ECB5-14FAF1DB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3422"/>
          </a:xfrm>
        </p:spPr>
        <p:txBody>
          <a:bodyPr/>
          <a:lstStyle/>
          <a:p>
            <a:r>
              <a:rPr lang="cs-CZ" dirty="0"/>
              <a:t>Softwarový a blokový popis: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392494-C30E-5098-9A8B-7DE62C9FC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296140"/>
            <a:ext cx="10233181" cy="48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82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285392-F347-9926-44D7-7E3DA4B8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645"/>
          </a:xfrm>
        </p:spPr>
        <p:txBody>
          <a:bodyPr/>
          <a:lstStyle/>
          <a:p>
            <a:r>
              <a:rPr lang="cs-CZ" dirty="0"/>
              <a:t>Debouncer_counter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E102A066-AB76-69F7-831B-CF42AD828633}"/>
              </a:ext>
            </a:extLst>
          </p:cNvPr>
          <p:cNvSpPr txBox="1">
            <a:spLocks/>
          </p:cNvSpPr>
          <p:nvPr/>
        </p:nvSpPr>
        <p:spPr>
          <a:xfrm>
            <a:off x="646111" y="1207363"/>
            <a:ext cx="9404723" cy="5095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cs-CZ" sz="1800" dirty="0"/>
              <a:t>Debouncuje vstupy s tlačítek a přičítá nebo odečítá od výstupního vektoru.</a:t>
            </a:r>
          </a:p>
          <a:p>
            <a:pPr algn="l"/>
            <a:endParaRPr lang="cs-CZ" sz="1800" dirty="0"/>
          </a:p>
          <a:p>
            <a:pPr algn="l"/>
            <a:r>
              <a:rPr lang="cs-CZ" sz="1800" dirty="0"/>
              <a:t>Vstupní/výstupní signály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800" b="1" dirty="0"/>
              <a:t>BTN_up</a:t>
            </a:r>
            <a:r>
              <a:rPr lang="cs-CZ" sz="1800" dirty="0"/>
              <a:t> – debouncuje vstup a při zmáčknutí přičítá +1 k výstupnímu vektoru.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/>
              <a:t>BTN_Down </a:t>
            </a:r>
            <a:r>
              <a:rPr lang="cs-CZ" sz="1800" dirty="0"/>
              <a:t>– debouncuje vstup a při zmáčknutí přičítá -1 k výstupnímu vektoru.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800" b="1" dirty="0"/>
              <a:t>clk</a:t>
            </a:r>
            <a:r>
              <a:rPr lang="cs-CZ" sz="1800" dirty="0"/>
              <a:t> – vstupní hodinový signál pro synchronizaci.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800" b="1" dirty="0"/>
              <a:t>Counter_out </a:t>
            </a:r>
            <a:r>
              <a:rPr lang="cs-CZ" sz="1800" dirty="0"/>
              <a:t>– výstupní logický vektor.</a:t>
            </a:r>
          </a:p>
          <a:p>
            <a:pPr algn="l"/>
            <a:endParaRPr lang="cs-CZ" sz="1800" dirty="0"/>
          </a:p>
          <a:p>
            <a:pPr algn="l"/>
            <a:r>
              <a:rPr lang="cs-CZ" sz="1800" dirty="0"/>
              <a:t>Bloky: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1800" b="1" dirty="0"/>
              <a:t>deb_counter1 </a:t>
            </a:r>
            <a:r>
              <a:rPr lang="cs-CZ" sz="1800" dirty="0"/>
              <a:t>nastavuje délku trváni signálu. Je řízený tlačítkem BTNL, BTNR. Výstupní signál postupuje do bloku MKO.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1800" b="1" dirty="0"/>
              <a:t>deb_counter2 </a:t>
            </a:r>
            <a:r>
              <a:rPr lang="cs-CZ" sz="1800" dirty="0"/>
              <a:t>nastavuje amplitudu výstupního signálu. Je řízeny tlačítky BTND a BTNU. Výstupní signál následuje do bloku tónového generátoru gen.</a:t>
            </a:r>
            <a:endParaRPr lang="cs-CZ" sz="1800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2B4E01-5DD8-BED3-AB77-1F1A5682C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5083927"/>
            <a:ext cx="10573305" cy="89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02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C662F8-226D-714B-10EC-DD9C20FB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cs-CZ" dirty="0"/>
              <a:t>Debouncer &amp; MKO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5E22F09B-E0DA-C25F-6CF9-4BC07E8BA90A}"/>
              </a:ext>
            </a:extLst>
          </p:cNvPr>
          <p:cNvSpPr txBox="1">
            <a:spLocks/>
          </p:cNvSpPr>
          <p:nvPr/>
        </p:nvSpPr>
        <p:spPr>
          <a:xfrm>
            <a:off x="646110" y="1269507"/>
            <a:ext cx="9404723" cy="5135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1800" dirty="0"/>
              <a:t>Debouncuje vstupní tlačítko a spouští výstupní signál na dobu určenou vstupním vektorem periody.</a:t>
            </a:r>
          </a:p>
          <a:p>
            <a:endParaRPr lang="cs-CZ" sz="1800" dirty="0"/>
          </a:p>
          <a:p>
            <a:pPr algn="l"/>
            <a:r>
              <a:rPr lang="cs-CZ" sz="1800" dirty="0"/>
              <a:t>Vstupní/výstupní signály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800" b="1" dirty="0"/>
              <a:t>BTNC</a:t>
            </a:r>
            <a:r>
              <a:rPr lang="cs-CZ" sz="1800" dirty="0"/>
              <a:t>– vstupní signál tlačítka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/>
              <a:t>PWM-Per</a:t>
            </a:r>
            <a:r>
              <a:rPr lang="cs-CZ" sz="1800" dirty="0"/>
              <a:t>–vstupní vektor určující dobu po kterou je výstupní signál spuštěn.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/>
              <a:t>clk</a:t>
            </a:r>
            <a:r>
              <a:rPr lang="cs-CZ" sz="1800" dirty="0"/>
              <a:t> – vstupní hodinový signál pro synchronizaci.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800" b="1" dirty="0"/>
              <a:t>En_PWM </a:t>
            </a:r>
            <a:r>
              <a:rPr lang="cs-CZ" sz="1800" dirty="0"/>
              <a:t>– výstupní signál pro zapnutí generování PWM signálu na výstup.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cs-CZ" sz="1800" dirty="0"/>
          </a:p>
          <a:p>
            <a:pPr algn="l"/>
            <a:r>
              <a:rPr lang="cs-CZ" sz="1800" dirty="0"/>
              <a:t>Blok: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1800" b="1" dirty="0"/>
              <a:t>Debounce </a:t>
            </a:r>
            <a:r>
              <a:rPr lang="cs-CZ" sz="1800" dirty="0"/>
              <a:t>-</a:t>
            </a:r>
            <a:r>
              <a:rPr lang="cs-CZ" sz="1800" b="1" dirty="0"/>
              <a:t> </a:t>
            </a:r>
            <a:r>
              <a:rPr lang="cs-CZ" sz="1800" dirty="0"/>
              <a:t>určuje délku generování PWM signálu, podle vstupního vektoru PWM_Per. </a:t>
            </a:r>
          </a:p>
          <a:p>
            <a:endParaRPr lang="cs-CZ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DBDFE6-289A-085D-8D4F-2673CE14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46" y="4393938"/>
            <a:ext cx="3924856" cy="130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3A1292D-5895-32BE-7CBB-B64DFAA0D7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46" b="19843"/>
          <a:stretch/>
        </p:blipFill>
        <p:spPr bwMode="auto">
          <a:xfrm>
            <a:off x="646109" y="5694008"/>
            <a:ext cx="9101573" cy="9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2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B9E0E5-C508-53D4-B653-6CFCE4D5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cs-CZ" dirty="0"/>
              <a:t>Tone_Generator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BF1BAE69-FBAB-EBD7-67CF-7171E567EA66}"/>
              </a:ext>
            </a:extLst>
          </p:cNvPr>
          <p:cNvSpPr txBox="1">
            <a:spLocks/>
          </p:cNvSpPr>
          <p:nvPr/>
        </p:nvSpPr>
        <p:spPr>
          <a:xfrm>
            <a:off x="646111" y="1269507"/>
            <a:ext cx="9404723" cy="5237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1800" dirty="0"/>
              <a:t>Generuje PWM signál odpovídající nastavené frekvenci, hlasitosti a délce signálu.</a:t>
            </a:r>
          </a:p>
          <a:p>
            <a:endParaRPr lang="cs-CZ" sz="1800" dirty="0"/>
          </a:p>
          <a:p>
            <a:pPr algn="l"/>
            <a:r>
              <a:rPr lang="cs-CZ" sz="1800" dirty="0"/>
              <a:t>Vstupní/výstupní signály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800" b="1" dirty="0"/>
              <a:t>Tone_ampl</a:t>
            </a:r>
            <a:r>
              <a:rPr lang="cs-CZ" sz="1800" dirty="0"/>
              <a:t>– vstupní vektor určující hodnotu amplitudy(hlasitost signálu).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/>
              <a:t>Tone_freq</a:t>
            </a:r>
            <a:r>
              <a:rPr lang="cs-CZ" sz="1800" dirty="0"/>
              <a:t>– vstupní vektor ze switchů desky určující hodnotu frekvence signálu.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800" b="1" dirty="0"/>
              <a:t>clk</a:t>
            </a:r>
            <a:r>
              <a:rPr lang="cs-CZ" sz="1800" dirty="0"/>
              <a:t> – vstupní hodinový signál pro synchronizaci.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800" b="1" dirty="0"/>
              <a:t>en </a:t>
            </a:r>
            <a:r>
              <a:rPr lang="cs-CZ" sz="1800" dirty="0"/>
              <a:t>– vstupní signál, který určuje kdy se generuje signál.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/>
              <a:t>PWM_out </a:t>
            </a:r>
            <a:r>
              <a:rPr lang="cs-CZ" sz="1800" dirty="0"/>
              <a:t>– výstupní signál PWM na jack desky.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algn="l"/>
            <a:r>
              <a:rPr lang="cs-CZ" sz="1800" dirty="0"/>
              <a:t>Blok: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1800" b="1" dirty="0"/>
              <a:t>Tone_Generator </a:t>
            </a:r>
            <a:r>
              <a:rPr lang="cs-CZ" sz="1800" dirty="0"/>
              <a:t>–</a:t>
            </a:r>
            <a:r>
              <a:rPr lang="cs-CZ" sz="1800" b="1" dirty="0"/>
              <a:t> </a:t>
            </a:r>
            <a:r>
              <a:rPr lang="cs-CZ" sz="1800" dirty="0"/>
              <a:t>generuje PWM signál podle vstupních hodnot.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cs-CZ" sz="1800" dirty="0"/>
          </a:p>
          <a:p>
            <a:pPr algn="l"/>
            <a:endParaRPr lang="cs-CZ" sz="1800" dirty="0"/>
          </a:p>
          <a:p>
            <a:endParaRPr lang="cs-CZ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FAEF8B-8B0B-5DFA-6684-6950D230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489870"/>
            <a:ext cx="8966447" cy="109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1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0C2E3E-CDF2-1A72-D42F-C5045609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0156"/>
          </a:xfrm>
        </p:spPr>
        <p:txBody>
          <a:bodyPr/>
          <a:lstStyle/>
          <a:p>
            <a:r>
              <a:rPr lang="cs-CZ" dirty="0"/>
              <a:t>Tone_Generator – funkcionalita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3709E93D-D6A1-BD3E-5215-57E10F057E23}"/>
              </a:ext>
            </a:extLst>
          </p:cNvPr>
          <p:cNvSpPr txBox="1">
            <a:spLocks/>
          </p:cNvSpPr>
          <p:nvPr/>
        </p:nvSpPr>
        <p:spPr>
          <a:xfrm>
            <a:off x="646110" y="1242874"/>
            <a:ext cx="9404723" cy="5095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1800" dirty="0"/>
              <a:t>Sin je rozdělen na 1024 částí a ke každé je vypočtena hodnota sin od 0 do 1, dle  (hlasitost)*0.5*sin(360*n)+0.5 -&gt; sin se rozmítá od 0 do 1 a hodnota 0 je PWM 50%.</a:t>
            </a:r>
          </a:p>
          <a:p>
            <a:endParaRPr lang="cs-CZ" sz="1800" dirty="0"/>
          </a:p>
          <a:p>
            <a:r>
              <a:rPr lang="cs-CZ" sz="1800" dirty="0"/>
              <a:t>Výpočet je proveden pomocí Matlab skriptu, ručně moc zdlouhavé.</a:t>
            </a:r>
          </a:p>
          <a:p>
            <a:endParaRPr lang="cs-CZ" sz="1800" dirty="0"/>
          </a:p>
          <a:p>
            <a:r>
              <a:rPr lang="cs-CZ" sz="1800" dirty="0"/>
              <a:t>Dále se počítá kolikrát je třeba projít clk signál než se přejde jedna perioda signálu tj. C4 -&gt; 261Hz -&gt; sample: 267 264Hz ; clk je 100MHz to znamená že clk musí přejít cca 374x projde 1/1024 z 261Hz. </a:t>
            </a:r>
          </a:p>
          <a:p>
            <a:endParaRPr lang="cs-CZ" sz="1800" dirty="0"/>
          </a:p>
          <a:p>
            <a:r>
              <a:rPr lang="cs-CZ" sz="1800" dirty="0"/>
              <a:t>Další je </a:t>
            </a:r>
            <a:r>
              <a:rPr lang="cs-CZ" sz="1800" dirty="0" err="1"/>
              <a:t>treshold</a:t>
            </a:r>
            <a:r>
              <a:rPr lang="cs-CZ" sz="1800" dirty="0"/>
              <a:t>, podle prvního </a:t>
            </a:r>
            <a:r>
              <a:rPr lang="cs-CZ" sz="1800" dirty="0" err="1"/>
              <a:t>vstahu</a:t>
            </a:r>
            <a:r>
              <a:rPr lang="cs-CZ" sz="1800" dirty="0"/>
              <a:t> se určí </a:t>
            </a:r>
            <a:r>
              <a:rPr lang="cs-CZ" sz="1800" dirty="0" err="1"/>
              <a:t>treshold</a:t>
            </a:r>
            <a:r>
              <a:rPr lang="cs-CZ" sz="1800" dirty="0"/>
              <a:t> neboli na kolikátém clk signálu má výstupní signál přejít z log ‚1‘ do ‚0‘.</a:t>
            </a:r>
            <a:br>
              <a:rPr lang="cs-CZ" sz="1800" dirty="0"/>
            </a:br>
            <a:br>
              <a:rPr lang="cs-CZ" sz="1800" dirty="0"/>
            </a:br>
            <a:r>
              <a:rPr lang="cs-CZ" sz="1800" dirty="0"/>
              <a:t>Např pro  hodnotu 0, C4 - 261Hz a plná hlasitost - je </a:t>
            </a:r>
            <a:r>
              <a:rPr lang="cs-CZ" sz="1800" dirty="0" err="1"/>
              <a:t>decoded_points</a:t>
            </a:r>
            <a:r>
              <a:rPr lang="cs-CZ" sz="1800" dirty="0"/>
              <a:t> 374 a </a:t>
            </a:r>
            <a:r>
              <a:rPr lang="cs-CZ" sz="1800" dirty="0" err="1"/>
              <a:t>threshold</a:t>
            </a:r>
            <a:r>
              <a:rPr lang="cs-CZ" sz="1800" dirty="0"/>
              <a:t> 187 (1/2 * 374).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28434D-CAD9-57EC-A96B-2207B835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9" y="5306659"/>
            <a:ext cx="8966447" cy="109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976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297</TotalTime>
  <Words>939</Words>
  <Application>Microsoft Office PowerPoint</Application>
  <PresentationFormat>Širokoúhlá obrazovka</PresentationFormat>
  <Paragraphs>120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Century Gothic</vt:lpstr>
      <vt:lpstr>Wingdings 3</vt:lpstr>
      <vt:lpstr>Ion</vt:lpstr>
      <vt:lpstr>PWM Based Tone Generator</vt:lpstr>
      <vt:lpstr>Cíl Projektu</vt:lpstr>
      <vt:lpstr>Teoretický princip generování sin z PWM</vt:lpstr>
      <vt:lpstr>Hardwarový popis</vt:lpstr>
      <vt:lpstr>Softwarový a blokový popis:</vt:lpstr>
      <vt:lpstr>Debouncer_counter</vt:lpstr>
      <vt:lpstr>Debouncer &amp; MKO</vt:lpstr>
      <vt:lpstr>Tone_Generator</vt:lpstr>
      <vt:lpstr>Tone_Generator – funkcionalita</vt:lpstr>
      <vt:lpstr>7seg_drive</vt:lpstr>
      <vt:lpstr>7seg_drive</vt:lpstr>
      <vt:lpstr>Demonstrační video</vt:lpstr>
      <vt:lpstr>Zdroje:</vt:lpstr>
      <vt:lpstr>Děkujeme za pozornost.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Based Tone Generator</dc:title>
  <dc:creator>Tomáš  Bukva</dc:creator>
  <cp:lastModifiedBy>Tomáš  Bukva</cp:lastModifiedBy>
  <cp:revision>66</cp:revision>
  <dcterms:created xsi:type="dcterms:W3CDTF">2024-04-23T06:38:35Z</dcterms:created>
  <dcterms:modified xsi:type="dcterms:W3CDTF">2024-04-23T11:38:48Z</dcterms:modified>
</cp:coreProperties>
</file>