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6" r:id="rId4"/>
    <p:sldId id="265" r:id="rId5"/>
    <p:sldId id="262" r:id="rId6"/>
    <p:sldId id="263" r:id="rId7"/>
    <p:sldId id="266" r:id="rId8"/>
    <p:sldId id="267" r:id="rId9"/>
    <p:sldId id="275" r:id="rId10"/>
    <p:sldId id="268" r:id="rId11"/>
    <p:sldId id="273" r:id="rId12"/>
    <p:sldId id="269" r:id="rId13"/>
    <p:sldId id="278" r:id="rId14"/>
    <p:sldId id="277" r:id="rId15"/>
    <p:sldId id="279" r:id="rId16"/>
    <p:sldId id="28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610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554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683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657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32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849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699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618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04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86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462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B4CA-117F-4A5D-9DEA-9E3C7D9259A6}" type="datetimeFigureOut">
              <a:rPr lang="da-DK" smtClean="0"/>
              <a:t>21-06-2019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DCEE-0471-4BD7-8B49-113508BDC7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85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Bisættelse efter kosmiske principper </a:t>
            </a:r>
            <a:endParaRPr lang="da-DK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0" y="1825625"/>
            <a:ext cx="6430960" cy="4351338"/>
          </a:xfrm>
        </p:spPr>
      </p:pic>
    </p:spTree>
    <p:extLst>
      <p:ext uri="{BB962C8B-B14F-4D97-AF65-F5344CB8AC3E}">
        <p14:creationId xmlns:p14="http://schemas.microsoft.com/office/powerpoint/2010/main" val="101788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5" algn="ctr" rtl="0">
              <a:lnSpc>
                <a:spcPct val="90000"/>
              </a:lnSpc>
              <a:spcBef>
                <a:spcPct val="0"/>
              </a:spcBef>
            </a:pPr>
            <a: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Min sidste vilje:</a:t>
            </a:r>
            <a:br>
              <a:rPr lang="da-DK" sz="3600" dirty="0"/>
            </a:br>
            <a:br>
              <a:rPr lang="da-DK" sz="3600" dirty="0"/>
            </a:br>
            <a:r>
              <a:rPr lang="da-DK" sz="4000" b="1" dirty="0">
                <a:latin typeface="+mn-lt"/>
              </a:rPr>
              <a:t>- kiste &amp; kisteflag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203557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ea typeface="Verdana" panose="020B0604030504040204" pitchFamily="34" charset="0"/>
                <a:cs typeface="Verdana" panose="020B0604030504040204" pitchFamily="34" charset="0"/>
              </a:rPr>
              <a:t>Kisten</a:t>
            </a:r>
            <a:endParaRPr lang="da-DK" sz="3600" b="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5416420" y="2035572"/>
            <a:ext cx="5127172" cy="823912"/>
          </a:xfrm>
        </p:spPr>
        <p:txBody>
          <a:bodyPr>
            <a:normAutofit/>
          </a:bodyPr>
          <a:lstStyle/>
          <a:p>
            <a:pPr algn="ctr"/>
            <a:r>
              <a:rPr lang="da-DK" sz="3600" dirty="0"/>
              <a:t>Kisteflag</a:t>
            </a:r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37354"/>
            <a:ext cx="3447661" cy="2332768"/>
          </a:xfrm>
        </p:spPr>
      </p:pic>
      <p:pic>
        <p:nvPicPr>
          <p:cNvPr id="11" name="Pladsholder til indhold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68" y="3137354"/>
            <a:ext cx="3324225" cy="2286000"/>
          </a:xfrm>
        </p:spPr>
      </p:pic>
    </p:spTree>
    <p:extLst>
      <p:ext uri="{BB962C8B-B14F-4D97-AF65-F5344CB8AC3E}">
        <p14:creationId xmlns:p14="http://schemas.microsoft.com/office/powerpoint/2010/main" val="147587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5" algn="ctr" rtl="0">
              <a:lnSpc>
                <a:spcPct val="90000"/>
              </a:lnSpc>
              <a:spcBef>
                <a:spcPct val="0"/>
              </a:spcBef>
            </a:pPr>
            <a: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Min sidste vilje</a:t>
            </a:r>
            <a:b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a-DK" sz="40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- kisteflag</a:t>
            </a:r>
            <a:br>
              <a:rPr lang="da-DK" sz="3600" dirty="0"/>
            </a:b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65273" cy="823912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ea typeface="Verdana" panose="020B0604030504040204" pitchFamily="34" charset="0"/>
                <a:cs typeface="Verdana" panose="020B0604030504040204" pitchFamily="34" charset="0"/>
              </a:rPr>
              <a:t>Kisteflag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a-DK" sz="3600" dirty="0"/>
              <a:t>Udlån af kisteflag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779709"/>
            <a:ext cx="4348033" cy="2941981"/>
          </a:xfrm>
        </p:spPr>
      </p:pic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68235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600" dirty="0"/>
              <a:t>Nærmere oplysninger får ved henvendelse til ”Fonden Det </a:t>
            </a:r>
            <a:r>
              <a:rPr lang="da-DK" sz="3600" dirty="0" err="1"/>
              <a:t>Tredie</a:t>
            </a:r>
            <a:r>
              <a:rPr lang="da-DK" sz="3600" dirty="0"/>
              <a:t> Testamente” v/Jan Langekær, </a:t>
            </a:r>
            <a:r>
              <a:rPr lang="da-DK" sz="3600" dirty="0" err="1"/>
              <a:t>tlf</a:t>
            </a:r>
            <a:r>
              <a:rPr lang="da-DK" sz="3600" dirty="0"/>
              <a:t>: 2015 7811</a:t>
            </a:r>
          </a:p>
        </p:txBody>
      </p:sp>
    </p:spTree>
    <p:extLst>
      <p:ext uri="{BB962C8B-B14F-4D97-AF65-F5344CB8AC3E}">
        <p14:creationId xmlns:p14="http://schemas.microsoft.com/office/powerpoint/2010/main" val="96370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pPr lvl="5" algn="ctr" rtl="0">
              <a:lnSpc>
                <a:spcPct val="90000"/>
              </a:lnSpc>
              <a:spcBef>
                <a:spcPct val="0"/>
              </a:spcBef>
            </a:pPr>
            <a: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Min sidste vilje</a:t>
            </a:r>
            <a:b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- gravstedet</a:t>
            </a:r>
            <a:br>
              <a:rPr lang="da-DK" sz="3600" dirty="0"/>
            </a:b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3600" dirty="0">
                <a:ea typeface="Verdana" panose="020B0604030504040204" pitchFamily="34" charset="0"/>
                <a:cs typeface="Verdana" panose="020B0604030504040204" pitchFamily="34" charset="0"/>
              </a:rPr>
              <a:t>Kistegravsted i græs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3600" dirty="0"/>
              <a:t>Mindeplade</a:t>
            </a:r>
          </a:p>
        </p:txBody>
      </p:sp>
      <p:pic>
        <p:nvPicPr>
          <p:cNvPr id="13" name="Pladsholder til indhold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0" y="2505075"/>
            <a:ext cx="4912783" cy="3684588"/>
          </a:xfrm>
        </p:spPr>
      </p:pic>
      <p:pic>
        <p:nvPicPr>
          <p:cNvPr id="14" name="Pladsholder til indhold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3" cy="3684588"/>
          </a:xfrm>
        </p:spPr>
      </p:pic>
      <p:cxnSp>
        <p:nvCxnSpPr>
          <p:cNvPr id="16" name="Lige pilforbindelse 15"/>
          <p:cNvCxnSpPr/>
          <p:nvPr/>
        </p:nvCxnSpPr>
        <p:spPr>
          <a:xfrm flipH="1">
            <a:off x="9601200" y="2248678"/>
            <a:ext cx="615820" cy="2071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/>
          <p:nvPr/>
        </p:nvCxnSpPr>
        <p:spPr>
          <a:xfrm>
            <a:off x="9946433" y="2248678"/>
            <a:ext cx="2705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/>
          <p:cNvCxnSpPr/>
          <p:nvPr/>
        </p:nvCxnSpPr>
        <p:spPr>
          <a:xfrm>
            <a:off x="5309118" y="2248678"/>
            <a:ext cx="2332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/>
          <p:nvPr/>
        </p:nvCxnSpPr>
        <p:spPr>
          <a:xfrm flipH="1">
            <a:off x="3778898" y="2248678"/>
            <a:ext cx="1782147" cy="2071395"/>
          </a:xfrm>
          <a:prstGeom prst="straightConnector1">
            <a:avLst/>
          </a:prstGeom>
          <a:ln w="15875">
            <a:solidFill>
              <a:schemeClr val="tx1">
                <a:alpha val="9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9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pPr lvl="5" algn="ctr" rtl="0">
              <a:lnSpc>
                <a:spcPct val="90000"/>
              </a:lnSpc>
              <a:spcBef>
                <a:spcPct val="0"/>
              </a:spcBef>
            </a:pPr>
            <a: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Min sidste vilje</a:t>
            </a:r>
            <a:b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a-DK" sz="40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- kiste type</a:t>
            </a:r>
            <a:br>
              <a:rPr lang="da-DK" sz="3600" dirty="0"/>
            </a:b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292385" cy="823912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ea typeface="Verdana" panose="020B0604030504040204" pitchFamily="34" charset="0"/>
                <a:cs typeface="Verdana" panose="020B0604030504040204" pitchFamily="34" charset="0"/>
              </a:rPr>
              <a:t>Kistegravsted 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7007869" y="1720138"/>
            <a:ext cx="4347519" cy="823912"/>
          </a:xfrm>
        </p:spPr>
        <p:txBody>
          <a:bodyPr>
            <a:normAutofit/>
          </a:bodyPr>
          <a:lstStyle/>
          <a:p>
            <a:pPr algn="ctr"/>
            <a:r>
              <a:rPr lang="da-DK" sz="3600" dirty="0"/>
              <a:t>Solid kiste af egetræ</a:t>
            </a:r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20" y="2796468"/>
            <a:ext cx="4040268" cy="2694220"/>
          </a:xfrm>
        </p:spPr>
      </p:pic>
      <p:pic>
        <p:nvPicPr>
          <p:cNvPr id="10" name="Pladsholder til indhold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0" y="2505075"/>
            <a:ext cx="4912783" cy="3684588"/>
          </a:xfrm>
        </p:spPr>
      </p:pic>
    </p:spTree>
    <p:extLst>
      <p:ext uri="{BB962C8B-B14F-4D97-AF65-F5344CB8AC3E}">
        <p14:creationId xmlns:p14="http://schemas.microsoft.com/office/powerpoint/2010/main" val="416039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pPr lvl="5" algn="ctr" rtl="0">
              <a:lnSpc>
                <a:spcPct val="90000"/>
              </a:lnSpc>
              <a:spcBef>
                <a:spcPct val="0"/>
              </a:spcBef>
            </a:pPr>
            <a: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Min sidste vilje</a:t>
            </a:r>
            <a:b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a-DK" sz="40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- kiste type</a:t>
            </a:r>
            <a:br>
              <a:rPr lang="da-DK" sz="3600" dirty="0"/>
            </a:b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292385" cy="823912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ea typeface="Verdana" panose="020B0604030504040204" pitchFamily="34" charset="0"/>
                <a:cs typeface="Verdana" panose="020B0604030504040204" pitchFamily="34" charset="0"/>
              </a:rPr>
              <a:t>Sunket Kistegravsted 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046270" y="1635751"/>
            <a:ext cx="5309118" cy="823912"/>
          </a:xfrm>
        </p:spPr>
        <p:txBody>
          <a:bodyPr>
            <a:noAutofit/>
          </a:bodyPr>
          <a:lstStyle/>
          <a:p>
            <a:pPr algn="ctr"/>
            <a:r>
              <a:rPr lang="da-DK" sz="3600" dirty="0"/>
              <a:t>”Tynd” kiste af spånplader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30973"/>
            <a:ext cx="4292385" cy="2856820"/>
          </a:xfrm>
        </p:spPr>
      </p:pic>
      <p:pic>
        <p:nvPicPr>
          <p:cNvPr id="1028" name="Picture 4" descr="https://danbegravelse.dk/media/catalog/product/cache/3/small_image/500x/9df78eab33525d08d6e5fb8d27136e95/1/1/1130-0026f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clrChange>
              <a:clrFrom>
                <a:srgbClr val="F3FFFF"/>
              </a:clrFrom>
              <a:clrTo>
                <a:srgbClr val="F3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25" y="2217089"/>
            <a:ext cx="368458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6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b="1" dirty="0">
                <a:latin typeface="+mn-lt"/>
              </a:rPr>
              <a:t>Juridisk testamente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600" b="1" dirty="0"/>
              <a:t>Gravsted</a:t>
            </a:r>
          </a:p>
          <a:p>
            <a:r>
              <a:rPr lang="da-DK" sz="3600" b="1" dirty="0"/>
              <a:t>Fredningstid</a:t>
            </a:r>
          </a:p>
          <a:p>
            <a:r>
              <a:rPr lang="da-DK" sz="3600" b="1" dirty="0"/>
              <a:t>Fordeling af formue, pensioner og øvrige aktiver</a:t>
            </a:r>
          </a:p>
          <a:p>
            <a:pPr marL="0" indent="0">
              <a:buNone/>
            </a:pPr>
            <a:r>
              <a:rPr lang="da-DK" sz="3600" dirty="0"/>
              <a:t>(NB: Ulykkesforsikring &amp; dødsfaldssum !)</a:t>
            </a:r>
          </a:p>
          <a:p>
            <a:r>
              <a:rPr lang="da-DK" sz="3600" b="1" dirty="0"/>
              <a:t>Bobestyrer (advokat, eller efter aftale)</a:t>
            </a:r>
          </a:p>
          <a:p>
            <a:r>
              <a:rPr lang="da-DK" sz="3600" b="1" dirty="0"/>
              <a:t>Notarkontoret (Retten i Svendborg)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247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b="1" dirty="0">
                <a:latin typeface="+mn-lt"/>
              </a:rPr>
              <a:t>Økonomi !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64367"/>
            <a:ext cx="10515600" cy="4631159"/>
          </a:xfrm>
        </p:spPr>
        <p:txBody>
          <a:bodyPr>
            <a:normAutofit lnSpcReduction="10000"/>
          </a:bodyPr>
          <a:lstStyle/>
          <a:p>
            <a:r>
              <a:rPr lang="da-DK" sz="3600" b="1" dirty="0"/>
              <a:t>Balsamering, massiv egetræskiste, gravsted m/lang fredningstid, gravsten/mindeplade, diverse rustvognskørsel mv. kan sagtens koste over 30.000 kr.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3600" b="1" dirty="0"/>
              <a:t>Havner man på kontanthjælp, og har man sparet op i en Begravelseskasse/forening eller lignende – så kan kommunen kræve denne opsparing udbetalt !</a:t>
            </a:r>
          </a:p>
          <a:p>
            <a:pPr marL="0" indent="0">
              <a:buNone/>
            </a:pPr>
            <a:endParaRPr lang="da-DK" sz="3600" b="1" dirty="0"/>
          </a:p>
          <a:p>
            <a:r>
              <a:rPr lang="da-DK" sz="3600" b="1" dirty="0"/>
              <a:t>Regeringen ville ikke ændre ved dette i 2014 !</a:t>
            </a:r>
          </a:p>
        </p:txBody>
      </p:sp>
    </p:spTree>
    <p:extLst>
      <p:ext uri="{BB962C8B-B14F-4D97-AF65-F5344CB8AC3E}">
        <p14:creationId xmlns:p14="http://schemas.microsoft.com/office/powerpoint/2010/main" val="27611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dirty="0">
                <a:latin typeface="+mn-lt"/>
              </a:rPr>
              <a:t>Praktiske foranstaltninger:</a:t>
            </a:r>
            <a:endParaRPr lang="da-DK" dirty="0">
              <a:latin typeface="+mn-lt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28900" lvl="5" indent="-342900"/>
            <a:r>
              <a:rPr lang="da-DK" sz="3600" b="1" dirty="0"/>
              <a:t>Personlig oplysningskort til tegnebogen</a:t>
            </a:r>
          </a:p>
          <a:p>
            <a:pPr marL="2628900" lvl="5" indent="-342900"/>
            <a:endParaRPr lang="da-DK" sz="3600" dirty="0"/>
          </a:p>
          <a:p>
            <a:pPr marL="2628900" lvl="5" indent="-342900"/>
            <a:r>
              <a:rPr lang="da-DK" sz="3600" b="1" dirty="0"/>
              <a:t>Min sidste vilje</a:t>
            </a:r>
          </a:p>
          <a:p>
            <a:pPr marL="2628900" lvl="5" indent="-342900"/>
            <a:endParaRPr lang="da-DK" sz="3600" dirty="0"/>
          </a:p>
          <a:p>
            <a:pPr marL="2628900" lvl="5" indent="-342900"/>
            <a:r>
              <a:rPr lang="da-DK" sz="3600" b="1" dirty="0"/>
              <a:t>Juridisk testamente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077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lvl="5" algn="ctr" rtl="0">
              <a:lnSpc>
                <a:spcPct val="90000"/>
              </a:lnSpc>
              <a:spcBef>
                <a:spcPct val="0"/>
              </a:spcBef>
            </a:pPr>
            <a:r>
              <a:rPr lang="da-DK" sz="4400" b="1" dirty="0">
                <a:latin typeface="+mn-lt"/>
              </a:rPr>
              <a:t>Personlig oplysningskort til tegnebogen</a:t>
            </a:r>
            <a:br>
              <a:rPr lang="da-DK" sz="4400" dirty="0"/>
            </a:b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3600" dirty="0">
                <a:ea typeface="Verdana" panose="020B0604030504040204" pitchFamily="34" charset="0"/>
                <a:cs typeface="Verdana" panose="020B0604030504040204" pitchFamily="34" charset="0"/>
              </a:rPr>
              <a:t>Ligbrænding</a:t>
            </a:r>
            <a:endParaRPr lang="da-DK" sz="3600" b="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ladsholder til indhold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” …overgive et helt univers til en unaturlig undergang, millioner af levende væsener til en rædselsfyldt, unaturlig og smertelig død” </a:t>
            </a:r>
          </a:p>
          <a:p>
            <a:pPr marL="0" indent="0">
              <a:buNone/>
            </a:pPr>
            <a:r>
              <a:rPr lang="da-DK" dirty="0"/>
              <a:t>(”Bisættelse” kap. 9, side 17)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3600" dirty="0"/>
              <a:t>Begravelse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”…men hvis man skulle vælge mellem ligbrænding og almindelig jordfæstelse, svarer han: “Af disse to nævnte opløsningsformer vil den almindelige begravelse være det mindste onde og derfor at foretrække” (Svar nr. 2, Kontaktbrev 13.01.1950)</a:t>
            </a:r>
          </a:p>
        </p:txBody>
      </p:sp>
    </p:spTree>
    <p:extLst>
      <p:ext uri="{BB962C8B-B14F-4D97-AF65-F5344CB8AC3E}">
        <p14:creationId xmlns:p14="http://schemas.microsoft.com/office/powerpoint/2010/main" val="339553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 algn="ctr" rtl="0">
              <a:lnSpc>
                <a:spcPct val="90000"/>
              </a:lnSpc>
              <a:spcBef>
                <a:spcPct val="0"/>
              </a:spcBef>
            </a:pPr>
            <a:r>
              <a:rPr lang="da-DK" sz="4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Personlig oplysningskort til tegnebogen:</a:t>
            </a:r>
            <a:br>
              <a:rPr lang="da-DK" sz="3600" dirty="0"/>
            </a:b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3600" dirty="0">
                <a:ea typeface="Verdana" panose="020B0604030504040204" pitchFamily="34" charset="0"/>
                <a:cs typeface="Verdana" panose="020B0604030504040204" pitchFamily="34" charset="0"/>
              </a:rPr>
              <a:t>Forsiden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37" y="2505075"/>
            <a:ext cx="2864488" cy="3684588"/>
          </a:xfrm>
        </p:spPr>
      </p:pic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a-DK" sz="3600" dirty="0"/>
              <a:t>Bagsiden/noter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endParaRPr lang="da-DK" sz="36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da-DK" sz="3600" b="1" dirty="0"/>
              <a:t>Begraves i kiste</a:t>
            </a:r>
          </a:p>
          <a:p>
            <a:pPr marL="514350" indent="-514350">
              <a:buAutoNum type="arabicParenR"/>
            </a:pPr>
            <a:r>
              <a:rPr lang="da-DK" sz="3600" b="1" dirty="0"/>
              <a:t>Balsamering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da-DK" sz="3600" b="1" dirty="0"/>
              <a:t>Min sidste vilje</a:t>
            </a:r>
          </a:p>
          <a:p>
            <a:pPr marL="514350" indent="-514350">
              <a:buAutoNum type="arabicParenR"/>
            </a:pPr>
            <a:r>
              <a:rPr lang="da-DK" sz="3600" b="1" dirty="0"/>
              <a:t>Testamente</a:t>
            </a:r>
          </a:p>
        </p:txBody>
      </p:sp>
    </p:spTree>
    <p:extLst>
      <p:ext uri="{BB962C8B-B14F-4D97-AF65-F5344CB8AC3E}">
        <p14:creationId xmlns:p14="http://schemas.microsoft.com/office/powerpoint/2010/main" val="121207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dirty="0">
                <a:latin typeface="+mn-lt"/>
              </a:rPr>
              <a:t>Personlig oplysningskort til tegnebogen: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37" y="1825625"/>
            <a:ext cx="2205325" cy="4351338"/>
          </a:xfrm>
        </p:spPr>
      </p:pic>
    </p:spTree>
    <p:extLst>
      <p:ext uri="{BB962C8B-B14F-4D97-AF65-F5344CB8AC3E}">
        <p14:creationId xmlns:p14="http://schemas.microsoft.com/office/powerpoint/2010/main" val="250071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dirty="0">
                <a:latin typeface="+mn-lt"/>
              </a:rPr>
              <a:t>Personlig oplysningskort til tegnebogen: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30" y="1825625"/>
            <a:ext cx="3313340" cy="4351338"/>
          </a:xfrm>
        </p:spPr>
      </p:pic>
    </p:spTree>
    <p:extLst>
      <p:ext uri="{BB962C8B-B14F-4D97-AF65-F5344CB8AC3E}">
        <p14:creationId xmlns:p14="http://schemas.microsoft.com/office/powerpoint/2010/main" val="2578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b="1" dirty="0">
                <a:latin typeface="+mn-lt"/>
              </a:rPr>
              <a:t>Min sidste vilje: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19" y="1825625"/>
            <a:ext cx="4278162" cy="4351338"/>
          </a:xfrm>
        </p:spPr>
      </p:pic>
    </p:spTree>
    <p:extLst>
      <p:ext uri="{BB962C8B-B14F-4D97-AF65-F5344CB8AC3E}">
        <p14:creationId xmlns:p14="http://schemas.microsoft.com/office/powerpoint/2010/main" val="48708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900" b="1" dirty="0">
                <a:latin typeface="+mn-lt"/>
              </a:rPr>
              <a:t>Min sidste vilje:</a:t>
            </a:r>
            <a:br>
              <a:rPr lang="da-DK" sz="4900" dirty="0">
                <a:latin typeface="+mn-lt"/>
              </a:rPr>
            </a:br>
            <a:br>
              <a:rPr lang="da-DK" sz="4900" dirty="0">
                <a:latin typeface="+mn-lt"/>
              </a:rPr>
            </a:br>
            <a:r>
              <a:rPr lang="da-DK" sz="4000" b="1" dirty="0">
                <a:latin typeface="+mn-lt"/>
              </a:rPr>
              <a:t>- indhold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sz="3200" dirty="0"/>
          </a:p>
          <a:p>
            <a:r>
              <a:rPr lang="da-DK" sz="3200" dirty="0"/>
              <a:t>Mine personlige data						side 3	 </a:t>
            </a:r>
          </a:p>
          <a:p>
            <a:r>
              <a:rPr lang="da-DK" sz="3200" dirty="0"/>
              <a:t>Balsamering							side 4</a:t>
            </a:r>
          </a:p>
          <a:p>
            <a:r>
              <a:rPr lang="da-DK" sz="3200" dirty="0"/>
              <a:t>Obduktion							side 4</a:t>
            </a:r>
          </a:p>
          <a:p>
            <a:r>
              <a:rPr lang="da-DK" sz="3200" dirty="0"/>
              <a:t>Organ doner							side 4	</a:t>
            </a:r>
          </a:p>
          <a:p>
            <a:r>
              <a:rPr lang="da-DK" sz="3200" dirty="0"/>
              <a:t>Mine ønsker til begravelsesform 				side 5 - 7</a:t>
            </a:r>
          </a:p>
          <a:p>
            <a:r>
              <a:rPr lang="da-DK" sz="3200" dirty="0"/>
              <a:t>Mit Testamente							side 8</a:t>
            </a:r>
          </a:p>
          <a:p>
            <a:r>
              <a:rPr lang="da-DK" sz="3200" dirty="0"/>
              <a:t>Bemærkning til dette dokument ”Min sidste vilje”	side 8</a:t>
            </a:r>
          </a:p>
          <a:p>
            <a:r>
              <a:rPr lang="da-DK" sz="3200" dirty="0"/>
              <a:t>Praktiske oplysninger						side 9 - 10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766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8989"/>
          </a:xfrm>
        </p:spPr>
        <p:txBody>
          <a:bodyPr>
            <a:normAutofit fontScale="90000"/>
          </a:bodyPr>
          <a:lstStyle/>
          <a:p>
            <a:pPr algn="ctr"/>
            <a:br>
              <a:rPr lang="da-DK" b="1" dirty="0">
                <a:latin typeface="+mn-lt"/>
              </a:rPr>
            </a:br>
            <a:r>
              <a:rPr lang="da-DK" sz="4900" b="1" dirty="0">
                <a:latin typeface="+mn-lt"/>
              </a:rPr>
              <a:t>Min sidste vilje:</a:t>
            </a:r>
            <a:br>
              <a:rPr lang="da-DK" sz="4900" b="1" dirty="0">
                <a:latin typeface="+mn-lt"/>
              </a:rPr>
            </a:br>
            <a:br>
              <a:rPr lang="da-DK" sz="4900" dirty="0">
                <a:latin typeface="+mn-lt"/>
              </a:rPr>
            </a:br>
            <a:r>
              <a:rPr lang="da-DK" sz="4900" dirty="0">
                <a:latin typeface="+mn-lt"/>
              </a:rPr>
              <a:t>- </a:t>
            </a:r>
            <a:r>
              <a:rPr lang="da-DK" sz="4000" b="1" dirty="0">
                <a:latin typeface="+mn-lt"/>
              </a:rPr>
              <a:t>balsamering</a:t>
            </a:r>
            <a:br>
              <a:rPr lang="da-DK" b="1" dirty="0"/>
            </a:br>
            <a:endParaRPr lang="da-DK" dirty="0">
              <a:latin typeface="+mn-lt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600" dirty="0"/>
          </a:p>
          <a:p>
            <a:pPr marL="0" indent="0">
              <a:buNone/>
            </a:pPr>
            <a:r>
              <a:rPr lang="da-DK" sz="3600" dirty="0"/>
              <a:t>I Aalborg udføres balsamering i kapellet på Aalborg Sygehus; pris i 2012: 1.800 </a:t>
            </a:r>
            <a:r>
              <a:rPr lang="da-DK" sz="3600" dirty="0" err="1"/>
              <a:t>kr</a:t>
            </a:r>
            <a:endParaRPr lang="da-DK" sz="3600" dirty="0"/>
          </a:p>
          <a:p>
            <a:pPr marL="0" indent="0">
              <a:buNone/>
            </a:pPr>
            <a:endParaRPr lang="da-DK" sz="3600" dirty="0"/>
          </a:p>
          <a:p>
            <a:pPr marL="0" indent="0">
              <a:buNone/>
            </a:pPr>
            <a:r>
              <a:rPr lang="da-DK" sz="3600" dirty="0"/>
              <a:t>(Praktiske oplysninger)</a:t>
            </a:r>
          </a:p>
        </p:txBody>
      </p:sp>
    </p:spTree>
    <p:extLst>
      <p:ext uri="{BB962C8B-B14F-4D97-AF65-F5344CB8AC3E}">
        <p14:creationId xmlns:p14="http://schemas.microsoft.com/office/powerpoint/2010/main" val="253284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304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Bisættelse efter kosmiske principper </vt:lpstr>
      <vt:lpstr>Praktiske foranstaltninger:</vt:lpstr>
      <vt:lpstr>Personlig oplysningskort til tegnebogen </vt:lpstr>
      <vt:lpstr>Personlig oplysningskort til tegnebogen: </vt:lpstr>
      <vt:lpstr>Personlig oplysningskort til tegnebogen: </vt:lpstr>
      <vt:lpstr>Personlig oplysningskort til tegnebogen: </vt:lpstr>
      <vt:lpstr>Min sidste vilje: </vt:lpstr>
      <vt:lpstr>Min sidste vilje:  - indhold</vt:lpstr>
      <vt:lpstr> Min sidste vilje:  - balsamering </vt:lpstr>
      <vt:lpstr>Min sidste vilje:  - kiste &amp; kisteflag</vt:lpstr>
      <vt:lpstr>Min sidste vilje - kisteflag </vt:lpstr>
      <vt:lpstr>Min sidste vilje - gravstedet </vt:lpstr>
      <vt:lpstr>Min sidste vilje - kiste type </vt:lpstr>
      <vt:lpstr>Min sidste vilje - kiste type </vt:lpstr>
      <vt:lpstr>Juridisk testamente </vt:lpstr>
      <vt:lpstr>Økonomi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Bjane</dc:creator>
  <cp:lastModifiedBy>Jes Arbov</cp:lastModifiedBy>
  <cp:revision>38</cp:revision>
  <dcterms:created xsi:type="dcterms:W3CDTF">2015-06-19T18:54:04Z</dcterms:created>
  <dcterms:modified xsi:type="dcterms:W3CDTF">2019-06-21T09:38:54Z</dcterms:modified>
</cp:coreProperties>
</file>