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0" r:id="rId6"/>
    <p:sldId id="262" r:id="rId7"/>
    <p:sldId id="263" r:id="rId8"/>
    <p:sldId id="261" r:id="rId9"/>
    <p:sldId id="265" r:id="rId10"/>
    <p:sldId id="266" r:id="rId11"/>
    <p:sldId id="268" r:id="rId12"/>
    <p:sldId id="264" r:id="rId13"/>
    <p:sldId id="267" r:id="rId14"/>
    <p:sldId id="269" r:id="rId15"/>
    <p:sldId id="259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48" autoAdjust="0"/>
  </p:normalViewPr>
  <p:slideViewPr>
    <p:cSldViewPr snapToGrid="0">
      <p:cViewPr>
        <p:scale>
          <a:sx n="90" d="100"/>
          <a:sy n="90" d="100"/>
        </p:scale>
        <p:origin x="322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US" dirty="0"/>
            <a:t>Your Smart Contract on a </a:t>
          </a:r>
          <a:r>
            <a:rPr lang="en-US" dirty="0" err="1"/>
            <a:t>Chainlink</a:t>
          </a:r>
          <a:r>
            <a:rPr lang="en-US" dirty="0"/>
            <a:t> Connected Network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NFT Factory </a:t>
          </a:r>
          <a:r>
            <a:rPr lang="en-US" dirty="0" err="1"/>
            <a:t>Chainlink</a:t>
          </a:r>
          <a:r>
            <a:rPr lang="en-US" dirty="0"/>
            <a:t> Oracle Adapter on a </a:t>
          </a:r>
          <a:r>
            <a:rPr lang="en-US" dirty="0" err="1"/>
            <a:t>Chainlink</a:t>
          </a:r>
          <a:r>
            <a:rPr lang="en-US" dirty="0"/>
            <a:t> Node</a:t>
          </a:r>
        </a:p>
        <a:p>
          <a:endParaRPr lang="en-US" dirty="0"/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Oracles.NFTFactory.io Signal Detection and Delivery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 custLinFactNeighborX="4378" custLinFactNeighborY="-2276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 custLinFactX="100000" custLinFactNeighborX="153952" custLinFactNeighborY="-586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 custLinFactX="-100000" custLinFactNeighborX="-161301" custLinFactNeighborY="-1450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C427ED-BFA3-43ED-AE21-F5126A5DA976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3A09DCAF-337F-4A85-AD77-DAB193B0E94B}">
      <dgm:prSet phldrT="[Text]"/>
      <dgm:spPr/>
      <dgm:t>
        <a:bodyPr/>
        <a:lstStyle/>
        <a:p>
          <a:r>
            <a:rPr lang="en-US" dirty="0" err="1"/>
            <a:t>HackMoney</a:t>
          </a:r>
          <a:r>
            <a:rPr lang="en-US" dirty="0"/>
            <a:t> Hackathon</a:t>
          </a:r>
        </a:p>
        <a:p>
          <a:r>
            <a:rPr lang="en-US" dirty="0"/>
            <a:t>Dev Prototype and Customer Focus Interest</a:t>
          </a:r>
        </a:p>
      </dgm:t>
    </dgm:pt>
    <dgm:pt modelId="{2E3DE88C-D7BE-47D4-A3A3-BDFB936E73A4}" type="parTrans" cxnId="{0F954AA1-E294-43CA-B106-CE6E3298BC8F}">
      <dgm:prSet/>
      <dgm:spPr/>
      <dgm:t>
        <a:bodyPr/>
        <a:lstStyle/>
        <a:p>
          <a:endParaRPr lang="en-US"/>
        </a:p>
      </dgm:t>
    </dgm:pt>
    <dgm:pt modelId="{05F12F56-0F20-4F31-A4FD-10F8AFAACEA5}" type="sibTrans" cxnId="{0F954AA1-E294-43CA-B106-CE6E3298BC8F}">
      <dgm:prSet/>
      <dgm:spPr/>
      <dgm:t>
        <a:bodyPr/>
        <a:lstStyle/>
        <a:p>
          <a:endParaRPr lang="en-US"/>
        </a:p>
      </dgm:t>
    </dgm:pt>
    <dgm:pt modelId="{1DD935FE-2EF2-44EB-AB38-933EE8100C8A}">
      <dgm:prSet phldrT="[Text]"/>
      <dgm:spPr/>
      <dgm:t>
        <a:bodyPr/>
        <a:lstStyle/>
        <a:p>
          <a:r>
            <a:rPr lang="en-US" dirty="0"/>
            <a:t>Q3 2021</a:t>
          </a:r>
        </a:p>
        <a:p>
          <a:r>
            <a:rPr lang="en-US" dirty="0"/>
            <a:t>MVP Production </a:t>
          </a:r>
        </a:p>
        <a:p>
          <a:r>
            <a:rPr lang="en-US" dirty="0"/>
            <a:t>(One </a:t>
          </a:r>
          <a:r>
            <a:rPr lang="en-US" dirty="0" err="1"/>
            <a:t>exchange,Two</a:t>
          </a:r>
          <a:r>
            <a:rPr lang="en-US" dirty="0"/>
            <a:t> Indicators, Simple Frequency)</a:t>
          </a:r>
        </a:p>
      </dgm:t>
    </dgm:pt>
    <dgm:pt modelId="{A2CDC257-8705-496D-8BA8-85163DAFABC1}" type="parTrans" cxnId="{20B13C33-C15C-485B-95C6-44180F91D7DF}">
      <dgm:prSet/>
      <dgm:spPr/>
      <dgm:t>
        <a:bodyPr/>
        <a:lstStyle/>
        <a:p>
          <a:endParaRPr lang="en-US"/>
        </a:p>
      </dgm:t>
    </dgm:pt>
    <dgm:pt modelId="{032DCB95-082C-4515-AE55-936814297D7C}" type="sibTrans" cxnId="{20B13C33-C15C-485B-95C6-44180F91D7DF}">
      <dgm:prSet/>
      <dgm:spPr/>
      <dgm:t>
        <a:bodyPr/>
        <a:lstStyle/>
        <a:p>
          <a:endParaRPr lang="en-US"/>
        </a:p>
      </dgm:t>
    </dgm:pt>
    <dgm:pt modelId="{D68C4A3D-1C89-422C-9377-1531AF95E775}">
      <dgm:prSet phldrT="[Text]"/>
      <dgm:spPr/>
      <dgm:t>
        <a:bodyPr/>
        <a:lstStyle/>
        <a:p>
          <a:r>
            <a:rPr lang="en-US" dirty="0"/>
            <a:t>Q4 2021</a:t>
          </a:r>
        </a:p>
        <a:p>
          <a:r>
            <a:rPr lang="en-US" dirty="0"/>
            <a:t>Scaled Production</a:t>
          </a:r>
        </a:p>
        <a:p>
          <a:r>
            <a:rPr lang="en-US" dirty="0"/>
            <a:t>Scale-up related to market requirements and demand</a:t>
          </a:r>
        </a:p>
      </dgm:t>
    </dgm:pt>
    <dgm:pt modelId="{E283052B-FF3C-48E9-8B7C-C4C32472201A}" type="parTrans" cxnId="{05C9A5C5-9893-4B71-AE2F-8C7C867701BD}">
      <dgm:prSet/>
      <dgm:spPr/>
      <dgm:t>
        <a:bodyPr/>
        <a:lstStyle/>
        <a:p>
          <a:endParaRPr lang="en-US"/>
        </a:p>
      </dgm:t>
    </dgm:pt>
    <dgm:pt modelId="{2C5680B0-9778-448D-AA87-171308AEF3E4}" type="sibTrans" cxnId="{05C9A5C5-9893-4B71-AE2F-8C7C867701BD}">
      <dgm:prSet/>
      <dgm:spPr/>
      <dgm:t>
        <a:bodyPr/>
        <a:lstStyle/>
        <a:p>
          <a:endParaRPr lang="en-US"/>
        </a:p>
      </dgm:t>
    </dgm:pt>
    <dgm:pt modelId="{3828A0E7-F102-40EB-8C20-93FB0B337890}" type="pres">
      <dgm:prSet presAssocID="{8DC427ED-BFA3-43ED-AE21-F5126A5DA976}" presName="Name0" presStyleCnt="0">
        <dgm:presLayoutVars>
          <dgm:dir/>
          <dgm:resizeHandles val="exact"/>
        </dgm:presLayoutVars>
      </dgm:prSet>
      <dgm:spPr/>
    </dgm:pt>
    <dgm:pt modelId="{18AD440C-F0D3-4E8E-A2C3-347ECC762862}" type="pres">
      <dgm:prSet presAssocID="{3A09DCAF-337F-4A85-AD77-DAB193B0E94B}" presName="composite" presStyleCnt="0"/>
      <dgm:spPr/>
    </dgm:pt>
    <dgm:pt modelId="{BE3EB12B-A8AF-430F-9E98-2E09BA142218}" type="pres">
      <dgm:prSet presAssocID="{3A09DCAF-337F-4A85-AD77-DAB193B0E94B}" presName="bgChev" presStyleLbl="node1" presStyleIdx="0" presStyleCnt="3"/>
      <dgm:spPr/>
    </dgm:pt>
    <dgm:pt modelId="{8FE756C6-8B87-4A1B-B2CD-E4EE612E93AF}" type="pres">
      <dgm:prSet presAssocID="{3A09DCAF-337F-4A85-AD77-DAB193B0E94B}" presName="txNode" presStyleLbl="fgAcc1" presStyleIdx="0" presStyleCnt="3">
        <dgm:presLayoutVars>
          <dgm:bulletEnabled val="1"/>
        </dgm:presLayoutVars>
      </dgm:prSet>
      <dgm:spPr/>
    </dgm:pt>
    <dgm:pt modelId="{B7C49A55-97E7-42CF-A010-BC5B3AD2F723}" type="pres">
      <dgm:prSet presAssocID="{05F12F56-0F20-4F31-A4FD-10F8AFAACEA5}" presName="compositeSpace" presStyleCnt="0"/>
      <dgm:spPr/>
    </dgm:pt>
    <dgm:pt modelId="{3CEBF6CC-2E5F-40EF-9FA3-2290CD810421}" type="pres">
      <dgm:prSet presAssocID="{1DD935FE-2EF2-44EB-AB38-933EE8100C8A}" presName="composite" presStyleCnt="0"/>
      <dgm:spPr/>
    </dgm:pt>
    <dgm:pt modelId="{61179794-5F35-47D5-9CEE-AA884B49014E}" type="pres">
      <dgm:prSet presAssocID="{1DD935FE-2EF2-44EB-AB38-933EE8100C8A}" presName="bgChev" presStyleLbl="node1" presStyleIdx="1" presStyleCnt="3"/>
      <dgm:spPr/>
    </dgm:pt>
    <dgm:pt modelId="{9C893877-F57E-4064-91EA-344C44DDDEC5}" type="pres">
      <dgm:prSet presAssocID="{1DD935FE-2EF2-44EB-AB38-933EE8100C8A}" presName="txNode" presStyleLbl="fgAcc1" presStyleIdx="1" presStyleCnt="3">
        <dgm:presLayoutVars>
          <dgm:bulletEnabled val="1"/>
        </dgm:presLayoutVars>
      </dgm:prSet>
      <dgm:spPr/>
    </dgm:pt>
    <dgm:pt modelId="{355B01CF-54A4-4532-8312-F7E3FAFF9ECC}" type="pres">
      <dgm:prSet presAssocID="{032DCB95-082C-4515-AE55-936814297D7C}" presName="compositeSpace" presStyleCnt="0"/>
      <dgm:spPr/>
    </dgm:pt>
    <dgm:pt modelId="{C3B9BC2E-DB41-48C5-AE7D-EEF209DEDDF1}" type="pres">
      <dgm:prSet presAssocID="{D68C4A3D-1C89-422C-9377-1531AF95E775}" presName="composite" presStyleCnt="0"/>
      <dgm:spPr/>
    </dgm:pt>
    <dgm:pt modelId="{21808CBC-6A27-4CBE-9D56-A2C67497AED0}" type="pres">
      <dgm:prSet presAssocID="{D68C4A3D-1C89-422C-9377-1531AF95E775}" presName="bgChev" presStyleLbl="node1" presStyleIdx="2" presStyleCnt="3"/>
      <dgm:spPr/>
    </dgm:pt>
    <dgm:pt modelId="{D99CCEA1-EB6C-457E-A309-FB49A1D7D106}" type="pres">
      <dgm:prSet presAssocID="{D68C4A3D-1C89-422C-9377-1531AF95E775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20B13C33-C15C-485B-95C6-44180F91D7DF}" srcId="{8DC427ED-BFA3-43ED-AE21-F5126A5DA976}" destId="{1DD935FE-2EF2-44EB-AB38-933EE8100C8A}" srcOrd="1" destOrd="0" parTransId="{A2CDC257-8705-496D-8BA8-85163DAFABC1}" sibTransId="{032DCB95-082C-4515-AE55-936814297D7C}"/>
    <dgm:cxn modelId="{2A32A465-FE25-46C5-A560-3178961F1795}" type="presOf" srcId="{8DC427ED-BFA3-43ED-AE21-F5126A5DA976}" destId="{3828A0E7-F102-40EB-8C20-93FB0B337890}" srcOrd="0" destOrd="0" presId="urn:microsoft.com/office/officeart/2005/8/layout/chevronAccent+Icon"/>
    <dgm:cxn modelId="{37621F51-8F69-4D7D-AE60-4CAD17F7C4D4}" type="presOf" srcId="{3A09DCAF-337F-4A85-AD77-DAB193B0E94B}" destId="{8FE756C6-8B87-4A1B-B2CD-E4EE612E93AF}" srcOrd="0" destOrd="0" presId="urn:microsoft.com/office/officeart/2005/8/layout/chevronAccent+Icon"/>
    <dgm:cxn modelId="{95B22B7C-0688-4323-9290-0D1BF0ECB4FD}" type="presOf" srcId="{D68C4A3D-1C89-422C-9377-1531AF95E775}" destId="{D99CCEA1-EB6C-457E-A309-FB49A1D7D106}" srcOrd="0" destOrd="0" presId="urn:microsoft.com/office/officeart/2005/8/layout/chevronAccent+Icon"/>
    <dgm:cxn modelId="{0F954AA1-E294-43CA-B106-CE6E3298BC8F}" srcId="{8DC427ED-BFA3-43ED-AE21-F5126A5DA976}" destId="{3A09DCAF-337F-4A85-AD77-DAB193B0E94B}" srcOrd="0" destOrd="0" parTransId="{2E3DE88C-D7BE-47D4-A3A3-BDFB936E73A4}" sibTransId="{05F12F56-0F20-4F31-A4FD-10F8AFAACEA5}"/>
    <dgm:cxn modelId="{05C9A5C5-9893-4B71-AE2F-8C7C867701BD}" srcId="{8DC427ED-BFA3-43ED-AE21-F5126A5DA976}" destId="{D68C4A3D-1C89-422C-9377-1531AF95E775}" srcOrd="2" destOrd="0" parTransId="{E283052B-FF3C-48E9-8B7C-C4C32472201A}" sibTransId="{2C5680B0-9778-448D-AA87-171308AEF3E4}"/>
    <dgm:cxn modelId="{085A7BF4-978E-41E4-BB81-46C4B3451977}" type="presOf" srcId="{1DD935FE-2EF2-44EB-AB38-933EE8100C8A}" destId="{9C893877-F57E-4064-91EA-344C44DDDEC5}" srcOrd="0" destOrd="0" presId="urn:microsoft.com/office/officeart/2005/8/layout/chevronAccent+Icon"/>
    <dgm:cxn modelId="{431F565B-407D-4B76-9146-A12AABCBDAA2}" type="presParOf" srcId="{3828A0E7-F102-40EB-8C20-93FB0B337890}" destId="{18AD440C-F0D3-4E8E-A2C3-347ECC762862}" srcOrd="0" destOrd="0" presId="urn:microsoft.com/office/officeart/2005/8/layout/chevronAccent+Icon"/>
    <dgm:cxn modelId="{CAA65974-EBDB-49A5-A482-75C8094BFF19}" type="presParOf" srcId="{18AD440C-F0D3-4E8E-A2C3-347ECC762862}" destId="{BE3EB12B-A8AF-430F-9E98-2E09BA142218}" srcOrd="0" destOrd="0" presId="urn:microsoft.com/office/officeart/2005/8/layout/chevronAccent+Icon"/>
    <dgm:cxn modelId="{6C1304C3-64F2-463B-8536-568491416540}" type="presParOf" srcId="{18AD440C-F0D3-4E8E-A2C3-347ECC762862}" destId="{8FE756C6-8B87-4A1B-B2CD-E4EE612E93AF}" srcOrd="1" destOrd="0" presId="urn:microsoft.com/office/officeart/2005/8/layout/chevronAccent+Icon"/>
    <dgm:cxn modelId="{819B6C63-AA7D-4FCA-AC2E-FE0CB7DC48E4}" type="presParOf" srcId="{3828A0E7-F102-40EB-8C20-93FB0B337890}" destId="{B7C49A55-97E7-42CF-A010-BC5B3AD2F723}" srcOrd="1" destOrd="0" presId="urn:microsoft.com/office/officeart/2005/8/layout/chevronAccent+Icon"/>
    <dgm:cxn modelId="{31DBA12C-495A-4F3B-8AA8-49AD031255A5}" type="presParOf" srcId="{3828A0E7-F102-40EB-8C20-93FB0B337890}" destId="{3CEBF6CC-2E5F-40EF-9FA3-2290CD810421}" srcOrd="2" destOrd="0" presId="urn:microsoft.com/office/officeart/2005/8/layout/chevronAccent+Icon"/>
    <dgm:cxn modelId="{2A8D7C65-019A-4BCC-888E-D946A1DD4ED8}" type="presParOf" srcId="{3CEBF6CC-2E5F-40EF-9FA3-2290CD810421}" destId="{61179794-5F35-47D5-9CEE-AA884B49014E}" srcOrd="0" destOrd="0" presId="urn:microsoft.com/office/officeart/2005/8/layout/chevronAccent+Icon"/>
    <dgm:cxn modelId="{79E53E4F-7283-4803-A32C-B6C10C490682}" type="presParOf" srcId="{3CEBF6CC-2E5F-40EF-9FA3-2290CD810421}" destId="{9C893877-F57E-4064-91EA-344C44DDDEC5}" srcOrd="1" destOrd="0" presId="urn:microsoft.com/office/officeart/2005/8/layout/chevronAccent+Icon"/>
    <dgm:cxn modelId="{826B35B7-2EE6-45FF-89B7-1B96ABC50175}" type="presParOf" srcId="{3828A0E7-F102-40EB-8C20-93FB0B337890}" destId="{355B01CF-54A4-4532-8312-F7E3FAFF9ECC}" srcOrd="3" destOrd="0" presId="urn:microsoft.com/office/officeart/2005/8/layout/chevronAccent+Icon"/>
    <dgm:cxn modelId="{D7C61705-3C9A-4B4C-BEED-FB837E6E8B7D}" type="presParOf" srcId="{3828A0E7-F102-40EB-8C20-93FB0B337890}" destId="{C3B9BC2E-DB41-48C5-AE7D-EEF209DEDDF1}" srcOrd="4" destOrd="0" presId="urn:microsoft.com/office/officeart/2005/8/layout/chevronAccent+Icon"/>
    <dgm:cxn modelId="{F539A5D5-8374-443B-AD4C-75CF8119E8AA}" type="presParOf" srcId="{C3B9BC2E-DB41-48C5-AE7D-EEF209DEDDF1}" destId="{21808CBC-6A27-4CBE-9D56-A2C67497AED0}" srcOrd="0" destOrd="0" presId="urn:microsoft.com/office/officeart/2005/8/layout/chevronAccent+Icon"/>
    <dgm:cxn modelId="{9D8F06AF-477C-4AE6-B266-75ED7F00C8E5}" type="presParOf" srcId="{C3B9BC2E-DB41-48C5-AE7D-EEF209DEDDF1}" destId="{D99CCEA1-EB6C-457E-A309-FB49A1D7D106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HackMoney</a:t>
          </a:r>
          <a:r>
            <a:rPr lang="en-US" dirty="0"/>
            <a:t> Defi Hackathon	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Social Media 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Exchanges / B2B Trading Bot Builders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86730" y="164736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Your Smart Contract on a </a:t>
          </a:r>
          <a:r>
            <a:rPr lang="en-US" sz="1600" kern="1200" dirty="0" err="1"/>
            <a:t>Chainlink</a:t>
          </a:r>
          <a:r>
            <a:rPr lang="en-US" sz="1600" kern="1200" dirty="0"/>
            <a:t> Connected Network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7993065" y="40990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NFT Factory </a:t>
          </a:r>
          <a:r>
            <a:rPr lang="en-US" sz="1600" kern="1200" dirty="0" err="1"/>
            <a:t>Chainlink</a:t>
          </a:r>
          <a:r>
            <a:rPr lang="en-US" sz="1600" kern="1200" dirty="0"/>
            <a:t> Oracle Adapter on a </a:t>
          </a:r>
          <a:r>
            <a:rPr lang="en-US" sz="1600" kern="1200" dirty="0" err="1"/>
            <a:t>Chainlink</a:t>
          </a:r>
          <a:r>
            <a:rPr lang="en-US" sz="1600" kern="1200" dirty="0"/>
            <a:t> Node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4307311" y="284558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Oracles.NFTFactory.io Signal Detection and Delivery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EB12B-A8AF-430F-9E98-2E09BA142218}">
      <dsp:nvSpPr>
        <dsp:cNvPr id="0" name=""/>
        <dsp:cNvSpPr/>
      </dsp:nvSpPr>
      <dsp:spPr>
        <a:xfrm>
          <a:off x="1292" y="1055638"/>
          <a:ext cx="3247587" cy="125356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756C6-8B87-4A1B-B2CD-E4EE612E93AF}">
      <dsp:nvSpPr>
        <dsp:cNvPr id="0" name=""/>
        <dsp:cNvSpPr/>
      </dsp:nvSpPr>
      <dsp:spPr>
        <a:xfrm>
          <a:off x="867315" y="1369030"/>
          <a:ext cx="2742407" cy="1253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HackMoney</a:t>
          </a:r>
          <a:r>
            <a:rPr lang="en-US" sz="1500" kern="1200" dirty="0"/>
            <a:t> Hackathon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Dev Prototype and Customer Focus Interest</a:t>
          </a:r>
        </a:p>
      </dsp:txBody>
      <dsp:txXfrm>
        <a:off x="904031" y="1405746"/>
        <a:ext cx="2668975" cy="1180136"/>
      </dsp:txXfrm>
    </dsp:sp>
    <dsp:sp modelId="{61179794-5F35-47D5-9CEE-AA884B49014E}">
      <dsp:nvSpPr>
        <dsp:cNvPr id="0" name=""/>
        <dsp:cNvSpPr/>
      </dsp:nvSpPr>
      <dsp:spPr>
        <a:xfrm>
          <a:off x="3710759" y="1055638"/>
          <a:ext cx="3247587" cy="125356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93877-F57E-4064-91EA-344C44DDDEC5}">
      <dsp:nvSpPr>
        <dsp:cNvPr id="0" name=""/>
        <dsp:cNvSpPr/>
      </dsp:nvSpPr>
      <dsp:spPr>
        <a:xfrm>
          <a:off x="4576782" y="1369030"/>
          <a:ext cx="2742407" cy="1253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Q3 2021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MVP Production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(One </a:t>
          </a:r>
          <a:r>
            <a:rPr lang="en-US" sz="1500" kern="1200" dirty="0" err="1"/>
            <a:t>exchange,Two</a:t>
          </a:r>
          <a:r>
            <a:rPr lang="en-US" sz="1500" kern="1200" dirty="0"/>
            <a:t> Indicators, Simple Frequency)</a:t>
          </a:r>
        </a:p>
      </dsp:txBody>
      <dsp:txXfrm>
        <a:off x="4613498" y="1405746"/>
        <a:ext cx="2668975" cy="1180136"/>
      </dsp:txXfrm>
    </dsp:sp>
    <dsp:sp modelId="{21808CBC-6A27-4CBE-9D56-A2C67497AED0}">
      <dsp:nvSpPr>
        <dsp:cNvPr id="0" name=""/>
        <dsp:cNvSpPr/>
      </dsp:nvSpPr>
      <dsp:spPr>
        <a:xfrm>
          <a:off x="7420226" y="1055638"/>
          <a:ext cx="3247587" cy="125356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CCEA1-EB6C-457E-A309-FB49A1D7D106}">
      <dsp:nvSpPr>
        <dsp:cNvPr id="0" name=""/>
        <dsp:cNvSpPr/>
      </dsp:nvSpPr>
      <dsp:spPr>
        <a:xfrm>
          <a:off x="8286249" y="1369030"/>
          <a:ext cx="2742407" cy="1253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Q4 2021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Scaled Production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Scale-up related to market requirements and demand</a:t>
          </a:r>
        </a:p>
      </dsp:txBody>
      <dsp:txXfrm>
        <a:off x="8322965" y="1405746"/>
        <a:ext cx="2668975" cy="11801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HackMoney</a:t>
          </a:r>
          <a:r>
            <a:rPr lang="en-US" sz="2500" kern="1200" dirty="0"/>
            <a:t> Defi Hackathon	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Social Media 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Exchanges / B2B Trading Bot Builders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ftfactory-io/hackmoney-oracl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1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Info@thetokenfoundry.com" TargetMode="External"/><Relationship Id="rId4" Type="http://schemas.openxmlformats.org/officeDocument/2006/relationships/hyperlink" Target="https://discord.gg/78VekUS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thetokenfoundry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Crypto Signals	Oracle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7CEBFF"/>
                </a:solidFill>
              </a:rPr>
              <a:t>Using </a:t>
            </a:r>
            <a:r>
              <a:rPr lang="en-US" dirty="0" err="1">
                <a:solidFill>
                  <a:srgbClr val="7CEBFF"/>
                </a:solidFill>
              </a:rPr>
              <a:t>Chainlink</a:t>
            </a:r>
            <a:r>
              <a:rPr lang="en-US" dirty="0">
                <a:solidFill>
                  <a:srgbClr val="7CEBFF"/>
                </a:solidFill>
              </a:rPr>
              <a:t> to connect  your </a:t>
            </a:r>
            <a:r>
              <a:rPr lang="en-US" dirty="0" err="1">
                <a:solidFill>
                  <a:srgbClr val="7CEBFF"/>
                </a:solidFill>
              </a:rPr>
              <a:t>dapp</a:t>
            </a:r>
            <a:r>
              <a:rPr lang="en-US" dirty="0">
                <a:solidFill>
                  <a:srgbClr val="7CEBFF"/>
                </a:solidFill>
              </a:rPr>
              <a:t> or app and get notifications when your trading signals trigger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721C-5C1A-47B3-A642-B5444CF3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0BCCA-56DE-4B33-98F2-CF6BEB30D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93" y="1824704"/>
            <a:ext cx="11029615" cy="3678303"/>
          </a:xfrm>
        </p:spPr>
        <p:txBody>
          <a:bodyPr anchor="t"/>
          <a:lstStyle/>
          <a:p>
            <a:r>
              <a:rPr lang="en-US" dirty="0"/>
              <a:t>We are considering Several Models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604086-D33E-47C7-81E9-5E9072D8F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321576"/>
              </p:ext>
            </p:extLst>
          </p:nvPr>
        </p:nvGraphicFramePr>
        <p:xfrm>
          <a:off x="517692" y="2155096"/>
          <a:ext cx="11407607" cy="488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9364">
                  <a:extLst>
                    <a:ext uri="{9D8B030D-6E8A-4147-A177-3AD203B41FA5}">
                      <a16:colId xmlns:a16="http://schemas.microsoft.com/office/drawing/2014/main" val="1769962664"/>
                    </a:ext>
                  </a:extLst>
                </a:gridCol>
                <a:gridCol w="3839364">
                  <a:extLst>
                    <a:ext uri="{9D8B030D-6E8A-4147-A177-3AD203B41FA5}">
                      <a16:colId xmlns:a16="http://schemas.microsoft.com/office/drawing/2014/main" val="1202064064"/>
                    </a:ext>
                  </a:extLst>
                </a:gridCol>
                <a:gridCol w="3728879">
                  <a:extLst>
                    <a:ext uri="{9D8B030D-6E8A-4147-A177-3AD203B41FA5}">
                      <a16:colId xmlns:a16="http://schemas.microsoft.com/office/drawing/2014/main" val="2001354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14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Tiered Pricing – higher frequency of candle frequency likely leads to higher risk trading but higher reward.  Charge More for higher frequency (Seconds: Highest (1.00 LINK), Minutes, Days, Weeks, Months: Lowest .01 LINK).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Higher frequency triggers more subscriptions, leads to more revenue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Higher price per condition leads to an exponential rev structure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Higher frequency triggers cost more to implement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Customers may consider this too expensive for faster trading frequency events and the elevated price point may lead to lower adoption.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52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Tiered Pricing – lower frequency at lower cost (Months: Highest (1.00 LINK), Seconds: Lowest .001 LINK).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Higher frequency triggers more subscriptions, we gain revenue on volume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Lower Frequency Triggers less subscriptions, we gain revenue on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If  Volume is not constrained by price, revenue is reduced compared to the opposite approach.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240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Fixed Pricing -&gt; Same Price per subscription.  Ex: 0.10 link per subscription.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Simplistic pricing 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Can adjust after 6 months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attempting to maximize revenue stream.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3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Free (Link Network Costs Only) until 2022.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Brings in Maximum Customers, allows us to assess the demand and can create price point with data, reduces customer expectations.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 Revenue Stream, loss for 6 months</a:t>
                      </a:r>
                    </a:p>
                    <a:p>
                      <a:r>
                        <a:rPr lang="en-US" sz="1600" dirty="0"/>
                        <a:t>May not attract serious customers.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878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666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ACE1-78FD-44E9-BC6B-43EA67B9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4C883-4940-4072-994E-218AE3DA3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4000" dirty="0"/>
              <a:t>Visit our GitHub account that we will populate with instructions, examples, and tutorials</a:t>
            </a:r>
          </a:p>
          <a:p>
            <a:r>
              <a:rPr lang="en-US" sz="4000" dirty="0" err="1">
                <a:hlinkClick r:id="rId2"/>
              </a:rPr>
              <a:t>NFTFactory</a:t>
            </a:r>
            <a:r>
              <a:rPr lang="en-US" sz="4000" dirty="0">
                <a:hlinkClick r:id="rId2"/>
              </a:rPr>
              <a:t> Crypto Trading Oracle</a:t>
            </a:r>
            <a:endParaRPr lang="en-US" sz="4000" dirty="0"/>
          </a:p>
          <a:p>
            <a:r>
              <a:rPr lang="en-US" sz="4000" dirty="0">
                <a:hlinkClick r:id="rId2"/>
              </a:rPr>
              <a:t>https://github.com/nftfactory-io/hackmoney-oracle</a:t>
            </a:r>
            <a:endParaRPr lang="en-US" sz="4000" dirty="0"/>
          </a:p>
          <a:p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728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Marketing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6113316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Reach out to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Discord:</a:t>
            </a:r>
          </a:p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https://discord.gg/78VekUS5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Email:</a:t>
            </a:r>
          </a:p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Info@thetokenfoundry.com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B513C1B-6069-4274-B31D-0568D2EF152C}"/>
              </a:ext>
            </a:extLst>
          </p:cNvPr>
          <p:cNvSpPr txBox="1"/>
          <p:nvPr/>
        </p:nvSpPr>
        <p:spPr>
          <a:xfrm>
            <a:off x="1676400" y="2895600"/>
            <a:ext cx="5702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highlight>
                  <a:srgbClr val="C0C0C0"/>
                </a:highlight>
              </a:rPr>
              <a:t>Oracles.NFTFactory.io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CA65-EC93-48FE-A5A5-430B69C3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	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A636-A69A-4075-BE68-45D5EFC43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Ken </a:t>
            </a:r>
            <a:r>
              <a:rPr lang="en-US" sz="2800" dirty="0" err="1"/>
              <a:t>Gendrich</a:t>
            </a:r>
            <a:r>
              <a:rPr lang="en-US" sz="2800" dirty="0"/>
              <a:t>: Oracle Source Developer / Product Manager</a:t>
            </a:r>
          </a:p>
          <a:p>
            <a:r>
              <a:rPr lang="en-US" sz="2800" dirty="0"/>
              <a:t>Brian </a:t>
            </a:r>
            <a:r>
              <a:rPr lang="en-US" sz="2800" dirty="0" err="1"/>
              <a:t>Wentzloff</a:t>
            </a:r>
            <a:r>
              <a:rPr lang="en-US" sz="2800" dirty="0"/>
              <a:t>: Oracle Adapter Developer / Blockchain Architecture</a:t>
            </a:r>
          </a:p>
          <a:p>
            <a:r>
              <a:rPr lang="en-US" sz="2800" dirty="0"/>
              <a:t>Ron Poletti: Dev Ops / Quality Assurance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Contact: </a:t>
            </a:r>
            <a:r>
              <a:rPr lang="en-US" sz="2800" dirty="0">
                <a:hlinkClick r:id="rId2"/>
              </a:rPr>
              <a:t>info@thetokenfoundry.com</a:t>
            </a:r>
            <a:endParaRPr lang="en-US" sz="2800" dirty="0"/>
          </a:p>
          <a:p>
            <a:r>
              <a:rPr lang="en-US" sz="2800" dirty="0"/>
              <a:t>Oracles.NFTFactory.io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970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52292-E6B3-436E-87BD-B3C29623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Problem:  Current State of Crypto Trading or Defi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1594D-ED3A-4265-946B-A94CC8DD7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77541"/>
            <a:ext cx="11029615" cy="36783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Centralized Crypto Trading Models (Trading Bots, Token Sets)</a:t>
            </a:r>
          </a:p>
          <a:p>
            <a:pPr lvl="1"/>
            <a:r>
              <a:rPr lang="en-US" dirty="0"/>
              <a:t>Build connections to Exchanges/Services that provide prices </a:t>
            </a:r>
          </a:p>
          <a:p>
            <a:pPr lvl="1"/>
            <a:r>
              <a:rPr lang="en-US" dirty="0"/>
              <a:t>Calculate trading decision points requires significant indicator build knowledge</a:t>
            </a:r>
          </a:p>
          <a:p>
            <a:pPr lvl="2"/>
            <a:r>
              <a:rPr lang="en-US" dirty="0"/>
              <a:t>Build Buy/Sell on that Centralized Exchange (</a:t>
            </a:r>
            <a:r>
              <a:rPr lang="en-US" dirty="0" err="1"/>
              <a:t>eg</a:t>
            </a:r>
            <a:r>
              <a:rPr lang="en-US" dirty="0"/>
              <a:t>: Coinbase)</a:t>
            </a:r>
          </a:p>
          <a:p>
            <a:pPr lvl="2"/>
            <a:r>
              <a:rPr lang="en-US" dirty="0"/>
              <a:t>Buy/Sell with connections to Decentralized Exchange 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Uniswap</a:t>
            </a:r>
            <a:r>
              <a:rPr lang="en-US" dirty="0"/>
              <a:t>)</a:t>
            </a:r>
          </a:p>
          <a:p>
            <a:pPr marL="630000" lvl="2" indent="0">
              <a:buNone/>
            </a:pPr>
            <a:endParaRPr lang="en-US" dirty="0"/>
          </a:p>
          <a:p>
            <a:r>
              <a:rPr lang="en-US" dirty="0"/>
              <a:t>Decentralized Models (</a:t>
            </a:r>
            <a:r>
              <a:rPr lang="en-US" dirty="0" err="1"/>
              <a:t>eg</a:t>
            </a:r>
            <a:r>
              <a:rPr lang="en-US" dirty="0"/>
              <a:t>: Token Sets, Defi Contracts)</a:t>
            </a:r>
          </a:p>
          <a:p>
            <a:pPr lvl="1"/>
            <a:r>
              <a:rPr lang="en-US" dirty="0"/>
              <a:t>Use Oracles to Get Prices</a:t>
            </a:r>
          </a:p>
          <a:p>
            <a:pPr lvl="1"/>
            <a:r>
              <a:rPr lang="en-US" dirty="0"/>
              <a:t>Calculate trading conditions in your </a:t>
            </a:r>
            <a:r>
              <a:rPr lang="en-US" dirty="0" err="1"/>
              <a:t>Dapp</a:t>
            </a:r>
            <a:r>
              <a:rPr lang="en-US" dirty="0"/>
              <a:t> Contract </a:t>
            </a:r>
          </a:p>
          <a:p>
            <a:pPr marL="324000" lvl="1" indent="0">
              <a:buNone/>
            </a:pPr>
            <a:r>
              <a:rPr lang="en-US" dirty="0"/>
              <a:t>		This is costly/requires persistent data updates and domain knowledge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1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5B043-BD75-4B70-97BE-DA498D73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Solution: Get Trading Signals from Oracle: simplify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78B29-4C72-4045-B82B-4C41A52A5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38545"/>
            <a:ext cx="11029615" cy="40172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Supports Centralized and Decentralized Trading Models</a:t>
            </a:r>
          </a:p>
          <a:p>
            <a:pPr lvl="1"/>
            <a:r>
              <a:rPr lang="en-US" dirty="0"/>
              <a:t>Design your own trading signal requests on supported exchanges or sources of truth</a:t>
            </a:r>
          </a:p>
          <a:p>
            <a:pPr lvl="1"/>
            <a:r>
              <a:rPr lang="en-US" dirty="0"/>
              <a:t>Create a contract, or use a pre-built contract template to submit your conditions </a:t>
            </a:r>
          </a:p>
          <a:p>
            <a:pPr lvl="2"/>
            <a:r>
              <a:rPr lang="en-US" dirty="0" err="1"/>
              <a:t>NFTFactory</a:t>
            </a:r>
            <a:r>
              <a:rPr lang="en-US" dirty="0"/>
              <a:t> </a:t>
            </a:r>
            <a:r>
              <a:rPr lang="en-US" dirty="0" err="1"/>
              <a:t>Cyrpto</a:t>
            </a:r>
            <a:r>
              <a:rPr lang="en-US" dirty="0"/>
              <a:t> Trading Signal Oracle</a:t>
            </a:r>
          </a:p>
          <a:p>
            <a:pPr lvl="1"/>
            <a:r>
              <a:rPr lang="en-US" dirty="0"/>
              <a:t>Receive a “Callback” that your technical market conditions have been met </a:t>
            </a:r>
          </a:p>
          <a:p>
            <a:pPr lvl="1"/>
            <a:r>
              <a:rPr lang="en-US" dirty="0"/>
              <a:t>Add your own additional logic, make trades on your exchange of choice</a:t>
            </a:r>
          </a:p>
          <a:p>
            <a:pPr marL="324000" lvl="1" indent="0">
              <a:buNone/>
            </a:pPr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Less coding to create your Trading or Defi application </a:t>
            </a:r>
          </a:p>
          <a:p>
            <a:pPr lvl="1"/>
            <a:r>
              <a:rPr lang="en-US" dirty="0"/>
              <a:t>Less maintenance of core connections to Exchanges / Data Sources</a:t>
            </a:r>
          </a:p>
          <a:p>
            <a:pPr lvl="1"/>
            <a:r>
              <a:rPr lang="en-US" dirty="0"/>
              <a:t>Lowered </a:t>
            </a:r>
            <a:r>
              <a:rPr lang="en-US" dirty="0" err="1"/>
              <a:t>Dapp</a:t>
            </a:r>
            <a:r>
              <a:rPr lang="en-US" dirty="0"/>
              <a:t> costs for processing prices, updating contracts, calculating conditions, persistent data</a:t>
            </a:r>
          </a:p>
          <a:p>
            <a:pPr lvl="1"/>
            <a:r>
              <a:rPr lang="en-US" dirty="0"/>
              <a:t>Access to larger range of Technical Indicators over time</a:t>
            </a:r>
          </a:p>
          <a:p>
            <a:pPr marL="324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26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Components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468103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CA2D85FD-79C8-4D4C-8E79-AD51C3D82E94}"/>
              </a:ext>
            </a:extLst>
          </p:cNvPr>
          <p:cNvSpPr/>
          <p:nvPr/>
        </p:nvSpPr>
        <p:spPr>
          <a:xfrm>
            <a:off x="3860800" y="2095500"/>
            <a:ext cx="9779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247DBEA2-D224-4F50-8E6B-C76DA7D6BD7D}"/>
              </a:ext>
            </a:extLst>
          </p:cNvPr>
          <p:cNvSpPr/>
          <p:nvPr/>
        </p:nvSpPr>
        <p:spPr>
          <a:xfrm>
            <a:off x="7567612" y="1977262"/>
            <a:ext cx="9779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3809-4132-4B51-AD52-043DD0DA2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Build: </a:t>
            </a:r>
            <a:r>
              <a:rPr lang="en-US" dirty="0" err="1"/>
              <a:t>Chainlink</a:t>
            </a:r>
            <a:r>
              <a:rPr lang="en-US" dirty="0"/>
              <a:t> Test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551C6-3AA7-40B9-9F60-08F8987C8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 anchor="t"/>
          <a:lstStyle/>
          <a:p>
            <a:r>
              <a:rPr lang="en-US" dirty="0"/>
              <a:t>In order to deploy, we needed a </a:t>
            </a:r>
            <a:r>
              <a:rPr lang="en-US" dirty="0" err="1"/>
              <a:t>Chainlink</a:t>
            </a:r>
            <a:r>
              <a:rPr lang="en-US" dirty="0"/>
              <a:t> Test Node</a:t>
            </a:r>
          </a:p>
          <a:p>
            <a:pPr lvl="1"/>
            <a:r>
              <a:rPr lang="en-US" dirty="0"/>
              <a:t>Build on Azure Ubuntu Server: Completed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Postgress</a:t>
            </a:r>
            <a:r>
              <a:rPr lang="en-US" dirty="0"/>
              <a:t> database for </a:t>
            </a:r>
            <a:r>
              <a:rPr lang="en-US" dirty="0" err="1"/>
              <a:t>Chainlink</a:t>
            </a:r>
            <a:r>
              <a:rPr lang="en-US" dirty="0"/>
              <a:t> Test Node: Completed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384B0-8B25-4C87-A818-05F148F8A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464" y="1957212"/>
            <a:ext cx="4436827" cy="467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4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3809-4132-4B51-AD52-043DD0DA2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Build: </a:t>
            </a:r>
            <a:r>
              <a:rPr lang="en-US" dirty="0" err="1"/>
              <a:t>Chainlink</a:t>
            </a:r>
            <a:r>
              <a:rPr lang="en-US" dirty="0"/>
              <a:t> oracle Adapter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551C6-3AA7-40B9-9F60-08F8987C8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745180" cy="3678303"/>
          </a:xfrm>
        </p:spPr>
        <p:txBody>
          <a:bodyPr anchor="t"/>
          <a:lstStyle/>
          <a:p>
            <a:r>
              <a:rPr lang="en-US" dirty="0"/>
              <a:t>The Oracle concept requires an adapter that is installed on any node that wants to validate oracles.</a:t>
            </a:r>
          </a:p>
          <a:p>
            <a:r>
              <a:rPr lang="en-US" dirty="0"/>
              <a:t>A </a:t>
            </a:r>
            <a:r>
              <a:rPr lang="en-US" dirty="0" err="1"/>
              <a:t>Chainlink</a:t>
            </a:r>
            <a:r>
              <a:rPr lang="en-US" dirty="0"/>
              <a:t> Adapter is an interface for Blockchain Smart Contracts to call, who then reach out to the attached source of truth (The Oracle)</a:t>
            </a:r>
          </a:p>
          <a:p>
            <a:r>
              <a:rPr lang="en-US" dirty="0"/>
              <a:t>Build an Oracle Adapter for the </a:t>
            </a:r>
            <a:r>
              <a:rPr lang="en-US" dirty="0" err="1"/>
              <a:t>CryptoSignalOracle</a:t>
            </a:r>
            <a:r>
              <a:rPr lang="en-US" dirty="0"/>
              <a:t>: Completed</a:t>
            </a:r>
          </a:p>
          <a:p>
            <a:r>
              <a:rPr lang="en-US" dirty="0"/>
              <a:t>Add the Oracle Adapter to the Node: In Progress</a:t>
            </a:r>
          </a:p>
          <a:p>
            <a:r>
              <a:rPr lang="en-US" dirty="0"/>
              <a:t>The adapter returns the signal to the </a:t>
            </a:r>
            <a:r>
              <a:rPr lang="en-US" dirty="0" err="1"/>
              <a:t>Chainlink</a:t>
            </a:r>
            <a:r>
              <a:rPr lang="en-US" dirty="0"/>
              <a:t> Network: In Progress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3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0C798-9A00-410F-9CAB-CE6F5628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Build: Crypto Signal Oracle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6D2F1-D318-4657-9C52-54401A088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392252" cy="3678303"/>
          </a:xfrm>
        </p:spPr>
        <p:txBody>
          <a:bodyPr anchor="t"/>
          <a:lstStyle/>
          <a:p>
            <a:r>
              <a:rPr lang="en-US" dirty="0"/>
              <a:t>Waits for Subscriptions from the Adapter (REST API) : Completed</a:t>
            </a:r>
          </a:p>
          <a:p>
            <a:r>
              <a:rPr lang="en-US" dirty="0"/>
              <a:t>Logs the Subscription and Conditions as “Open” : Completed</a:t>
            </a:r>
          </a:p>
          <a:p>
            <a:r>
              <a:rPr lang="en-US" dirty="0"/>
              <a:t>Calculates the indicators (SMA, RSI) for that coin : In Progress</a:t>
            </a:r>
          </a:p>
          <a:p>
            <a:r>
              <a:rPr lang="en-US" dirty="0"/>
              <a:t>Triggers a response to the adapter and closes the subscription: In Progress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EBC2B-25F4-493F-8C0D-445B04B2F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210" y="2180496"/>
            <a:ext cx="3277629" cy="45496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829AEE-BD73-42D8-9C17-B573E7C83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343" y="2355220"/>
            <a:ext cx="3164647" cy="397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7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0DF2-DCB1-46E4-AE4D-DE010B13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RoadMap : Crypto Signals Oracle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9BCEDF-8B5D-4986-AAB9-64180C6A71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555713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423003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416</TotalTime>
  <Words>833</Words>
  <Application>Microsoft Office PowerPoint</Application>
  <PresentationFormat>Widescreen</PresentationFormat>
  <Paragraphs>103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Wingdings 2</vt:lpstr>
      <vt:lpstr>Dividend</vt:lpstr>
      <vt:lpstr>Crypto Signals Oracle</vt:lpstr>
      <vt:lpstr>Team  :</vt:lpstr>
      <vt:lpstr>Problem:  Current State of Crypto Trading or Defi Development</vt:lpstr>
      <vt:lpstr>Solution: Get Trading Signals from Oracle: simplify design</vt:lpstr>
      <vt:lpstr>Components</vt:lpstr>
      <vt:lpstr>Build: Chainlink Test Node</vt:lpstr>
      <vt:lpstr>Build: Chainlink oracle Adapter</vt:lpstr>
      <vt:lpstr>Build: Crypto Signal Oracle</vt:lpstr>
      <vt:lpstr>Solution RoadMap : Crypto Signals Oracle</vt:lpstr>
      <vt:lpstr>Monetization</vt:lpstr>
      <vt:lpstr>How To Get Started:</vt:lpstr>
      <vt:lpstr>Marketing</vt:lpstr>
      <vt:lpstr>Reach out to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Trading Signals Oracle</dc:title>
  <dc:creator>ken.gendrich@uwalumni.com</dc:creator>
  <cp:lastModifiedBy>ken.gendrich@uwalumni.com</cp:lastModifiedBy>
  <cp:revision>22</cp:revision>
  <dcterms:created xsi:type="dcterms:W3CDTF">2021-07-05T12:22:07Z</dcterms:created>
  <dcterms:modified xsi:type="dcterms:W3CDTF">2021-07-05T19:18:30Z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