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9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7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4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3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3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6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1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82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2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F7424-6F45-4F44-9384-63D15C6D46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3111" r="1" b="1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32E9F0A-30B2-A80C-5B3D-9FB439910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SAE 23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4E4381-4FF3-9A0E-2CAF-7E8F83A76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IoT Stack</a:t>
            </a:r>
          </a:p>
          <a:p>
            <a:r>
              <a:rPr lang="fr-FR" dirty="0">
                <a:solidFill>
                  <a:srgbClr val="FFFFFF"/>
                </a:solidFill>
              </a:rPr>
              <a:t>Génération de métriques de bâtiments pour visualisation avec Grafana et un site web dynamique.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4693042-DF81-7118-3442-DF83C1B6812F}"/>
              </a:ext>
            </a:extLst>
          </p:cNvPr>
          <p:cNvSpPr txBox="1"/>
          <p:nvPr/>
        </p:nvSpPr>
        <p:spPr>
          <a:xfrm>
            <a:off x="351089" y="5123342"/>
            <a:ext cx="35957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chemeClr val="bg1"/>
                </a:solidFill>
              </a:rPr>
              <a:t>Par Roques Clément 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Roux Thomas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Naissant Mattieu </a:t>
            </a:r>
          </a:p>
          <a:p>
            <a:r>
              <a:rPr lang="fr-FR" sz="2200" dirty="0">
                <a:solidFill>
                  <a:schemeClr val="bg1"/>
                </a:solidFill>
              </a:rPr>
              <a:t>       Chauvet Mathias</a:t>
            </a:r>
          </a:p>
        </p:txBody>
      </p:sp>
      <p:pic>
        <p:nvPicPr>
          <p:cNvPr id="1028" name="Picture 4" descr="Institut universitaire de technologie de Blagnac — Wikipédia">
            <a:extLst>
              <a:ext uri="{FF2B5EF4-FFF2-40B4-BE49-F238E27FC236}">
                <a16:creationId xmlns:a16="http://schemas.microsoft.com/office/drawing/2014/main" id="{B372063C-1573-1700-50DD-B6A4B25D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517" y="232190"/>
            <a:ext cx="2366683" cy="131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83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330992-7028-49AD-993D-D5EC20142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934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Mosquitto + Scripts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43E4B35-9995-DC3B-D5F4-A26F1C9B107F}"/>
              </a:ext>
            </a:extLst>
          </p:cNvPr>
          <p:cNvSpPr txBox="1"/>
          <p:nvPr/>
        </p:nvSpPr>
        <p:spPr>
          <a:xfrm>
            <a:off x="517870" y="3172570"/>
            <a:ext cx="4945183" cy="301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2000"/>
              <a:t>Lecture des topics depuis MariaDB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2000"/>
              <a:t>Génération de métriques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2000"/>
              <a:t>Récupération et insertion dans MariaDB par script PHP toute les minutes (crontab)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2000"/>
              <a:t>Dynamique -&gt; ajout topic = génération de nouvelles métriques pour ce dernier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endParaRPr lang="en-US" sz="2000"/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endParaRPr lang="en-US" sz="200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57A8573-0184-8349-6CD9-1A91FD070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491" y="657370"/>
            <a:ext cx="3856465" cy="26506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 6" descr="Une image contenant texte, table&#10;&#10;Description générée automatiquement">
            <a:extLst>
              <a:ext uri="{FF2B5EF4-FFF2-40B4-BE49-F238E27FC236}">
                <a16:creationId xmlns:a16="http://schemas.microsoft.com/office/drawing/2014/main" id="{3D122F77-8046-EFC3-98B0-17F64F895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820" y="3580256"/>
            <a:ext cx="4443807" cy="26086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171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932847-313B-AC13-1991-27936011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959" y="829120"/>
            <a:ext cx="11080081" cy="971690"/>
          </a:xfrm>
        </p:spPr>
        <p:txBody>
          <a:bodyPr/>
          <a:lstStyle/>
          <a:p>
            <a:r>
              <a:rPr lang="fr-FR" dirty="0"/>
              <a:t>Déploiement automatisé Docker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A4DEBA9-AC8D-10F5-94F1-B21DE295DD6A}"/>
              </a:ext>
            </a:extLst>
          </p:cNvPr>
          <p:cNvSpPr txBox="1"/>
          <p:nvPr/>
        </p:nvSpPr>
        <p:spPr>
          <a:xfrm>
            <a:off x="7296539" y="1707502"/>
            <a:ext cx="4646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Docker Compose </a:t>
            </a:r>
          </a:p>
          <a:p>
            <a:pPr marL="285750" indent="-285750">
              <a:buFontTx/>
              <a:buChar char="-"/>
            </a:pPr>
            <a:r>
              <a:rPr lang="fr-FR" dirty="0"/>
              <a:t>Repository Docker (Docker Hub)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62EC63-872F-39B6-A176-02758EE0E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34" y="4835672"/>
            <a:ext cx="8857129" cy="1785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F065B1-0EC0-E9C2-A9BD-73BBF0AC11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7455002" y="3233119"/>
            <a:ext cx="4329717" cy="1000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4080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16B54-7542-D886-99AD-DEF397CD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11963" cy="906376"/>
          </a:xfrm>
        </p:spPr>
        <p:txBody>
          <a:bodyPr>
            <a:normAutofit fontScale="90000"/>
          </a:bodyPr>
          <a:lstStyle/>
          <a:p>
            <a:r>
              <a:rPr lang="fr-FR" dirty="0"/>
              <a:t>Accès HTTPS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64B4D4-3BBA-AE62-5D11-6A22A4438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144" y="1566424"/>
            <a:ext cx="5021182" cy="3024238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fr-FR" dirty="0"/>
              <a:t>Proxy inversé NGINX </a:t>
            </a:r>
          </a:p>
          <a:p>
            <a:pPr marL="342900" indent="-342900">
              <a:buFontTx/>
              <a:buChar char="-"/>
            </a:pPr>
            <a:r>
              <a:rPr lang="fr-FR" dirty="0"/>
              <a:t>Nom de domaine : sae23.cloudroux.ovh</a:t>
            </a:r>
          </a:p>
          <a:p>
            <a:pPr marL="342900" indent="-342900">
              <a:buFontTx/>
              <a:buChar char="-"/>
            </a:pPr>
            <a:r>
              <a:rPr lang="fr-FR" dirty="0"/>
              <a:t>Site web : Racine</a:t>
            </a:r>
          </a:p>
          <a:p>
            <a:pPr marL="342900" indent="-342900">
              <a:buFontTx/>
              <a:buChar char="-"/>
            </a:pPr>
            <a:r>
              <a:rPr lang="fr-FR" dirty="0" err="1"/>
              <a:t>Grafana</a:t>
            </a:r>
            <a:r>
              <a:rPr lang="fr-FR" dirty="0"/>
              <a:t> : « /</a:t>
            </a:r>
            <a:r>
              <a:rPr lang="fr-FR" dirty="0" err="1"/>
              <a:t>grafana</a:t>
            </a:r>
            <a:r>
              <a:rPr lang="fr-FR" dirty="0"/>
              <a:t>/ »</a:t>
            </a:r>
          </a:p>
          <a:p>
            <a:pPr marL="342900" indent="-342900">
              <a:buFontTx/>
              <a:buChar char="-"/>
            </a:pPr>
            <a:r>
              <a:rPr lang="fr-FR" dirty="0" err="1"/>
              <a:t>NodeRED</a:t>
            </a:r>
            <a:r>
              <a:rPr lang="fr-FR" dirty="0"/>
              <a:t>: « /</a:t>
            </a:r>
            <a:r>
              <a:rPr lang="fr-FR" dirty="0" err="1"/>
              <a:t>nodered</a:t>
            </a:r>
            <a:r>
              <a:rPr lang="fr-FR" dirty="0"/>
              <a:t>/ »</a:t>
            </a:r>
          </a:p>
          <a:p>
            <a:pPr marL="342900" indent="-342900">
              <a:buFontTx/>
              <a:buChar char="-"/>
            </a:pPr>
            <a:r>
              <a:rPr lang="fr-FR" dirty="0"/>
              <a:t>PhpMyAdmin : « </a:t>
            </a:r>
            <a:r>
              <a:rPr lang="fr-FR" dirty="0" err="1"/>
              <a:t>phpmyadmin</a:t>
            </a:r>
            <a:r>
              <a:rPr lang="fr-FR" dirty="0"/>
              <a:t>/ »</a:t>
            </a:r>
          </a:p>
          <a:p>
            <a:pPr marL="342900" indent="-342900">
              <a:buFontTx/>
              <a:buChar char="-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4096F0-D1EA-90C7-704F-F1D4B13BE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2" y="2122975"/>
            <a:ext cx="4239217" cy="4286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C2C863-DFB2-D115-81F0-97B515966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42" y="2726069"/>
            <a:ext cx="3515216" cy="35247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D24960-6255-EE95-B180-9CF1642D2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42" y="3252763"/>
            <a:ext cx="4534533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1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F2377-FB30-2E2F-058F-035406C6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699567" cy="897045"/>
          </a:xfrm>
        </p:spPr>
        <p:txBody>
          <a:bodyPr>
            <a:normAutofit fontScale="90000"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F5384E-9D44-C4B6-0DC4-1738A1DD7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FR" dirty="0"/>
              <a:t>Données à jours </a:t>
            </a:r>
          </a:p>
          <a:p>
            <a:pPr marL="342900" indent="-342900">
              <a:buFontTx/>
              <a:buChar char="-"/>
            </a:pPr>
            <a:r>
              <a:rPr lang="fr-FR" dirty="0"/>
              <a:t>Bases de données fiables (test sur plusieurs jours)</a:t>
            </a:r>
          </a:p>
          <a:p>
            <a:pPr marL="342900" indent="-342900">
              <a:buFontTx/>
              <a:buChar char="-"/>
            </a:pPr>
            <a:r>
              <a:rPr lang="fr-FR" dirty="0"/>
              <a:t>Gestion de projet : GANTT + Trello</a:t>
            </a:r>
          </a:p>
          <a:p>
            <a:pPr marL="342900" indent="-342900">
              <a:buFontTx/>
              <a:buChar char="-"/>
            </a:pPr>
            <a:r>
              <a:rPr lang="fr-FR" dirty="0"/>
              <a:t>Prêt pour environnement </a:t>
            </a:r>
            <a:r>
              <a:rPr lang="fr-FR"/>
              <a:t>de production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812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40CD-B872-AE84-4406-3AA0D84B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E0F9E1-0C65-90F3-90A9-5D9E8CD4B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FR" dirty="0"/>
              <a:t>Cahier des charges </a:t>
            </a:r>
          </a:p>
          <a:p>
            <a:pPr marL="342900" indent="-342900">
              <a:buFontTx/>
              <a:buChar char="-"/>
            </a:pPr>
            <a:r>
              <a:rPr lang="fr-FR" dirty="0"/>
              <a:t>Choix technique</a:t>
            </a:r>
          </a:p>
          <a:p>
            <a:pPr marL="342900" indent="-342900">
              <a:buFontTx/>
              <a:buChar char="-"/>
            </a:pPr>
            <a:r>
              <a:rPr lang="fr-FR" dirty="0"/>
              <a:t>Workflow</a:t>
            </a:r>
          </a:p>
          <a:p>
            <a:pPr marL="342900" indent="-342900">
              <a:buFontTx/>
              <a:buChar char="-"/>
            </a:pPr>
            <a:r>
              <a:rPr lang="fr-FR" dirty="0"/>
              <a:t>Services déployés </a:t>
            </a:r>
          </a:p>
          <a:p>
            <a:pPr marL="617220" lvl="1" indent="-342900">
              <a:buFontTx/>
              <a:buChar char="-"/>
            </a:pPr>
            <a:r>
              <a:rPr lang="fr-FR" dirty="0" err="1"/>
              <a:t>NodeRED</a:t>
            </a:r>
            <a:r>
              <a:rPr lang="fr-FR" dirty="0"/>
              <a:t> / </a:t>
            </a:r>
            <a:r>
              <a:rPr lang="fr-FR" dirty="0" err="1"/>
              <a:t>InfluxDB</a:t>
            </a:r>
            <a:r>
              <a:rPr lang="fr-FR" dirty="0"/>
              <a:t> / Grafana</a:t>
            </a:r>
          </a:p>
          <a:p>
            <a:pPr marL="617220" lvl="1" indent="-342900">
              <a:buFontTx/>
              <a:buChar char="-"/>
            </a:pPr>
            <a:r>
              <a:rPr lang="fr-FR" dirty="0" err="1"/>
              <a:t>MariaDB</a:t>
            </a:r>
            <a:r>
              <a:rPr lang="fr-FR" dirty="0"/>
              <a:t> / Apache (PHP, HTML, JS)</a:t>
            </a:r>
          </a:p>
          <a:p>
            <a:pPr marL="617220" lvl="1" indent="-342900">
              <a:buFontTx/>
              <a:buChar char="-"/>
            </a:pPr>
            <a:r>
              <a:rPr lang="fr-FR" dirty="0" err="1"/>
              <a:t>Mosquitto</a:t>
            </a:r>
            <a:r>
              <a:rPr lang="fr-FR" dirty="0"/>
              <a:t> + scripts</a:t>
            </a:r>
          </a:p>
          <a:p>
            <a:pPr marL="342900" indent="-342900">
              <a:buFontTx/>
              <a:buChar char="-"/>
            </a:pPr>
            <a:r>
              <a:rPr lang="fr-FR" dirty="0"/>
              <a:t>Déploiement automatisé avec Docker</a:t>
            </a:r>
          </a:p>
          <a:p>
            <a:pPr marL="342900" indent="-342900">
              <a:buFontTx/>
              <a:buChar char="-"/>
            </a:pPr>
            <a:r>
              <a:rPr lang="fr-FR" dirty="0"/>
              <a:t>Conclusion</a:t>
            </a:r>
          </a:p>
          <a:p>
            <a:pPr marL="617220" lvl="1" indent="-34290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74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D2141-34FC-D797-B85C-BDD9BDBA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FDCA4F-B0D1-362E-E2FC-C8735B3BA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FR" dirty="0"/>
              <a:t>Situation </a:t>
            </a:r>
          </a:p>
          <a:p>
            <a:pPr marL="617220" lvl="1" indent="-342900">
              <a:buFontTx/>
              <a:buChar char="-"/>
            </a:pPr>
            <a:r>
              <a:rPr lang="fr-FR" dirty="0"/>
              <a:t>Gestion des capteurs IoT de l’IUT de Blagnac </a:t>
            </a:r>
          </a:p>
          <a:p>
            <a:pPr marL="617220" lvl="1" indent="-342900">
              <a:buFontTx/>
              <a:buChar char="-"/>
            </a:pPr>
            <a:r>
              <a:rPr lang="fr-FR" dirty="0"/>
              <a:t>Gestionnaires pour chaque bâtiments + un administrateur du site. </a:t>
            </a:r>
          </a:p>
          <a:p>
            <a:pPr marL="617220" lvl="1" indent="-342900">
              <a:buFontTx/>
              <a:buChar char="-"/>
            </a:pPr>
            <a:r>
              <a:rPr lang="fr-FR" dirty="0"/>
              <a:t>Tout type de capteurs : Température, CO2, luminosité…</a:t>
            </a:r>
          </a:p>
          <a:p>
            <a:pPr marL="617220" lvl="1" indent="-342900">
              <a:buFontTx/>
              <a:buChar char="-"/>
            </a:pPr>
            <a:r>
              <a:rPr lang="fr-FR" dirty="0"/>
              <a:t>Plusieurs méthodes de visualisation</a:t>
            </a:r>
          </a:p>
          <a:p>
            <a:pPr marL="617220" lvl="1" indent="-342900">
              <a:buFontTx/>
              <a:buChar char="-"/>
            </a:pPr>
            <a:r>
              <a:rPr lang="fr-FR" dirty="0"/>
              <a:t>Protocole standard MQTT pour les capteurs</a:t>
            </a:r>
          </a:p>
          <a:p>
            <a:pPr marL="617220" lvl="1" indent="-342900">
              <a:buFontTx/>
              <a:buChar char="-"/>
            </a:pPr>
            <a:r>
              <a:rPr lang="fr-FR" dirty="0"/>
              <a:t>Utilisation de bases de données</a:t>
            </a:r>
          </a:p>
          <a:p>
            <a:pPr marL="617220" lvl="1" indent="-342900">
              <a:buFontTx/>
              <a:buChar char="-"/>
            </a:pPr>
            <a:r>
              <a:rPr lang="fr-FR" dirty="0"/>
              <a:t>Facilité d’utilisation et entièrement automatique (déploiement, récupération de données)</a:t>
            </a:r>
          </a:p>
        </p:txBody>
      </p:sp>
    </p:spTree>
    <p:extLst>
      <p:ext uri="{BB962C8B-B14F-4D97-AF65-F5344CB8AC3E}">
        <p14:creationId xmlns:p14="http://schemas.microsoft.com/office/powerpoint/2010/main" val="181153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B875E7-82E1-B35F-A60F-672BFDC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5C3E62-CDF7-924E-F3A3-956446EA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931" y="969264"/>
            <a:ext cx="5730419" cy="487045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fr-FR" dirty="0"/>
              <a:t>Environnement entièrement Docker </a:t>
            </a:r>
          </a:p>
          <a:p>
            <a:pPr marL="342900" indent="-342900">
              <a:buFontTx/>
              <a:buChar char="-"/>
            </a:pPr>
            <a:r>
              <a:rPr lang="fr-FR" dirty="0" err="1"/>
              <a:t>MariaDB</a:t>
            </a:r>
            <a:r>
              <a:rPr lang="fr-FR" dirty="0"/>
              <a:t> pour le site web dynamique + phpMyAdmin (gestion)</a:t>
            </a:r>
          </a:p>
          <a:p>
            <a:pPr marL="342900" indent="-342900">
              <a:buFontTx/>
              <a:buChar char="-"/>
            </a:pPr>
            <a:r>
              <a:rPr lang="fr-FR" dirty="0"/>
              <a:t>Apache (serveur web) avec PHP 7 et JavaScript + support de l’HTTPS</a:t>
            </a:r>
          </a:p>
          <a:p>
            <a:pPr marL="342900" indent="-342900">
              <a:buFontTx/>
              <a:buChar char="-"/>
            </a:pPr>
            <a:r>
              <a:rPr lang="fr-FR" dirty="0"/>
              <a:t>PHP -&gt; récupération métriques vers </a:t>
            </a:r>
            <a:r>
              <a:rPr lang="fr-FR" dirty="0" err="1"/>
              <a:t>MariaDB</a:t>
            </a: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Grafana avec </a:t>
            </a:r>
            <a:r>
              <a:rPr lang="fr-FR" dirty="0" err="1"/>
              <a:t>nodeRED</a:t>
            </a:r>
            <a:r>
              <a:rPr lang="fr-FR" dirty="0"/>
              <a:t> et </a:t>
            </a:r>
            <a:r>
              <a:rPr lang="fr-FR" dirty="0" err="1"/>
              <a:t>InfluxDB</a:t>
            </a:r>
            <a:r>
              <a:rPr lang="fr-FR" dirty="0"/>
              <a:t> -&gt; seconde méthode récupération métriques</a:t>
            </a:r>
          </a:p>
          <a:p>
            <a:pPr marL="342900" indent="-342900">
              <a:buFontTx/>
              <a:buChar char="-"/>
            </a:pPr>
            <a:r>
              <a:rPr lang="fr-FR" dirty="0"/>
              <a:t>Bash -&gt; Génération de métriques</a:t>
            </a:r>
          </a:p>
        </p:txBody>
      </p:sp>
    </p:spTree>
    <p:extLst>
      <p:ext uri="{BB962C8B-B14F-4D97-AF65-F5344CB8AC3E}">
        <p14:creationId xmlns:p14="http://schemas.microsoft.com/office/powerpoint/2010/main" val="246409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015076-2095-2823-4418-1EA578AE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05" y="1099706"/>
            <a:ext cx="3365641" cy="932515"/>
          </a:xfrm>
        </p:spPr>
        <p:txBody>
          <a:bodyPr/>
          <a:lstStyle/>
          <a:p>
            <a:r>
              <a:rPr lang="fr-FR" dirty="0"/>
              <a:t>Workflow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48ED29B-AD4D-DE2E-0176-1BB1CAC0C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691" y="1294057"/>
            <a:ext cx="8220004" cy="50680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238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55EF1-8C42-F164-A376-D0203F8B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11111146" cy="979484"/>
          </a:xfrm>
        </p:spPr>
        <p:txBody>
          <a:bodyPr/>
          <a:lstStyle/>
          <a:p>
            <a:r>
              <a:rPr lang="fr-FR" dirty="0" err="1"/>
              <a:t>NodeRED</a:t>
            </a:r>
            <a:r>
              <a:rPr lang="fr-FR" dirty="0"/>
              <a:t> / </a:t>
            </a:r>
            <a:r>
              <a:rPr lang="fr-FR" dirty="0" err="1"/>
              <a:t>InfluxDB</a:t>
            </a:r>
            <a:r>
              <a:rPr lang="fr-FR" dirty="0"/>
              <a:t> / Grafana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E04CD2-DD34-001E-A834-87B540630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0" y="2415093"/>
            <a:ext cx="8294146" cy="31571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546BDAC-49EB-234F-DF51-116743BC02D1}"/>
              </a:ext>
            </a:extLst>
          </p:cNvPr>
          <p:cNvSpPr txBox="1"/>
          <p:nvPr/>
        </p:nvSpPr>
        <p:spPr>
          <a:xfrm>
            <a:off x="8469854" y="2591784"/>
            <a:ext cx="3618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Ecoute sur tout les topics</a:t>
            </a:r>
          </a:p>
          <a:p>
            <a:pPr marL="285750" indent="-285750">
              <a:buFontTx/>
              <a:buChar char="-"/>
            </a:pPr>
            <a:r>
              <a:rPr lang="fr-FR" dirty="0"/>
              <a:t>Bâtiment, étage, salle, type capteur grâce au topic</a:t>
            </a:r>
          </a:p>
          <a:p>
            <a:pPr marL="285750" indent="-285750">
              <a:buFontTx/>
              <a:buChar char="-"/>
            </a:pPr>
            <a:r>
              <a:rPr lang="fr-FR" dirty="0"/>
              <a:t>Ajout de l’unité (ex : lux)</a:t>
            </a:r>
          </a:p>
          <a:p>
            <a:pPr marL="285750" indent="-285750">
              <a:buFontTx/>
              <a:buChar char="-"/>
            </a:pPr>
            <a:r>
              <a:rPr lang="fr-FR" dirty="0"/>
              <a:t>Insertion dans la BD « capteurs » d’</a:t>
            </a:r>
            <a:r>
              <a:rPr lang="fr-FR" dirty="0" err="1"/>
              <a:t>InfluxDB</a:t>
            </a:r>
            <a:r>
              <a:rPr lang="fr-FR" dirty="0"/>
              <a:t> -&gt; « </a:t>
            </a:r>
            <a:r>
              <a:rPr lang="fr-FR" dirty="0" err="1"/>
              <a:t>measurement</a:t>
            </a:r>
            <a:r>
              <a:rPr lang="fr-FR" dirty="0"/>
              <a:t> » correspondant. </a:t>
            </a:r>
          </a:p>
        </p:txBody>
      </p:sp>
    </p:spTree>
    <p:extLst>
      <p:ext uri="{BB962C8B-B14F-4D97-AF65-F5344CB8AC3E}">
        <p14:creationId xmlns:p14="http://schemas.microsoft.com/office/powerpoint/2010/main" val="256457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B51C1-7BC8-A474-D05E-08D4B966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11341338" cy="1083657"/>
          </a:xfrm>
        </p:spPr>
        <p:txBody>
          <a:bodyPr/>
          <a:lstStyle/>
          <a:p>
            <a:r>
              <a:rPr lang="fr-FR"/>
              <a:t>NodeRED / InfluxDB / Grafana</a:t>
            </a:r>
            <a:endParaRPr lang="fr-FR" dirty="0"/>
          </a:p>
        </p:txBody>
      </p:sp>
      <p:pic>
        <p:nvPicPr>
          <p:cNvPr id="5" name="Image 4" descr="Une image contenant texte, intérieur, écran&#10;&#10;Description générée automatiquement">
            <a:extLst>
              <a:ext uri="{FF2B5EF4-FFF2-40B4-BE49-F238E27FC236}">
                <a16:creationId xmlns:a16="http://schemas.microsoft.com/office/drawing/2014/main" id="{97C2238F-C74C-6A5D-8B57-D0068193E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4" y="2425958"/>
            <a:ext cx="7946279" cy="37640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1DBD6BC-25A5-5AEA-1EB9-5B09F7846879}"/>
              </a:ext>
            </a:extLst>
          </p:cNvPr>
          <p:cNvSpPr txBox="1"/>
          <p:nvPr/>
        </p:nvSpPr>
        <p:spPr>
          <a:xfrm>
            <a:off x="8376731" y="2740271"/>
            <a:ext cx="38152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Tableau de bord adaptatif</a:t>
            </a:r>
          </a:p>
          <a:p>
            <a:pPr marL="285750" indent="-285750">
              <a:buFontTx/>
              <a:buChar char="-"/>
            </a:pPr>
            <a:r>
              <a:rPr lang="fr-FR" dirty="0"/>
              <a:t>Ajout nouvelle sections pour chaque nouveau bâtiment</a:t>
            </a:r>
          </a:p>
          <a:p>
            <a:pPr marL="285750" indent="-285750">
              <a:buFontTx/>
              <a:buChar char="-"/>
            </a:pPr>
            <a:r>
              <a:rPr lang="fr-FR" dirty="0"/>
              <a:t>Filtrage par :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Type de capteur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Bâtiment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Etage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Pièce </a:t>
            </a:r>
          </a:p>
          <a:p>
            <a:pPr marL="285750" indent="-285750">
              <a:buFontTx/>
              <a:buChar char="-"/>
            </a:pPr>
            <a:r>
              <a:rPr lang="fr-FR" dirty="0"/>
              <a:t>Valeurs en direct</a:t>
            </a:r>
          </a:p>
          <a:p>
            <a:pPr marL="285750" indent="-285750">
              <a:buFontTx/>
              <a:buChar char="-"/>
            </a:pPr>
            <a:r>
              <a:rPr lang="fr-FR" dirty="0"/>
              <a:t>Min, Max et moyenne</a:t>
            </a:r>
          </a:p>
          <a:p>
            <a:pPr marL="285750" indent="-285750">
              <a:buFontTx/>
              <a:buChar char="-"/>
            </a:pPr>
            <a:r>
              <a:rPr lang="fr-FR" dirty="0"/>
              <a:t>Graphiques</a:t>
            </a:r>
          </a:p>
        </p:txBody>
      </p:sp>
    </p:spTree>
    <p:extLst>
      <p:ext uri="{BB962C8B-B14F-4D97-AF65-F5344CB8AC3E}">
        <p14:creationId xmlns:p14="http://schemas.microsoft.com/office/powerpoint/2010/main" val="358410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D0A6B0-4845-6020-3AED-4FA1FC24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9"/>
            <a:ext cx="11443975" cy="1186294"/>
          </a:xfrm>
        </p:spPr>
        <p:txBody>
          <a:bodyPr>
            <a:normAutofit/>
          </a:bodyPr>
          <a:lstStyle/>
          <a:p>
            <a:r>
              <a:rPr lang="fr-FR" dirty="0" err="1"/>
              <a:t>MariaDB</a:t>
            </a:r>
            <a:r>
              <a:rPr lang="fr-FR" dirty="0"/>
              <a:t> / PHPMyAdmin</a:t>
            </a:r>
          </a:p>
        </p:txBody>
      </p:sp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BDDF5AD6-CB56-3716-E494-6F67F09B2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9" y="2164703"/>
            <a:ext cx="8354591" cy="44487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E09F4E9-3605-542B-22CE-D5399B6D4BD1}"/>
              </a:ext>
            </a:extLst>
          </p:cNvPr>
          <p:cNvSpPr txBox="1"/>
          <p:nvPr/>
        </p:nvSpPr>
        <p:spPr>
          <a:xfrm>
            <a:off x="9084906" y="3788936"/>
            <a:ext cx="3107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4 Tables</a:t>
            </a:r>
          </a:p>
          <a:p>
            <a:pPr marL="285750" indent="-285750">
              <a:buFontTx/>
              <a:buChar char="-"/>
            </a:pPr>
            <a:r>
              <a:rPr lang="fr-FR" dirty="0"/>
              <a:t>3 Relations </a:t>
            </a:r>
          </a:p>
          <a:p>
            <a:pPr marL="285750" indent="-285750">
              <a:buFontTx/>
              <a:buChar char="-"/>
            </a:pPr>
            <a:r>
              <a:rPr lang="fr-FR" dirty="0"/>
              <a:t>3 Clé étrangères 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587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06B4A-25D8-890C-2C08-F7DA5AA9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7263862" cy="1064996"/>
          </a:xfrm>
        </p:spPr>
        <p:txBody>
          <a:bodyPr/>
          <a:lstStyle/>
          <a:p>
            <a:r>
              <a:rPr lang="fr-FR" dirty="0"/>
              <a:t>Site web dynamique</a:t>
            </a:r>
          </a:p>
        </p:txBody>
      </p:sp>
    </p:spTree>
    <p:extLst>
      <p:ext uri="{BB962C8B-B14F-4D97-AF65-F5344CB8AC3E}">
        <p14:creationId xmlns:p14="http://schemas.microsoft.com/office/powerpoint/2010/main" val="258354759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313820"/>
      </a:dk2>
      <a:lt2>
        <a:srgbClr val="E8E2E2"/>
      </a:lt2>
      <a:accent1>
        <a:srgbClr val="32B1AF"/>
      </a:accent1>
      <a:accent2>
        <a:srgbClr val="28B679"/>
      </a:accent2>
      <a:accent3>
        <a:srgbClr val="34B748"/>
      </a:accent3>
      <a:accent4>
        <a:srgbClr val="4EB728"/>
      </a:accent4>
      <a:accent5>
        <a:srgbClr val="85AC31"/>
      </a:accent5>
      <a:accent6>
        <a:srgbClr val="AEA126"/>
      </a:accent6>
      <a:hlink>
        <a:srgbClr val="5F8D2F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377</Words>
  <Application>Microsoft Office PowerPoint</Application>
  <PresentationFormat>Grand écran</PresentationFormat>
  <Paragraphs>75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Bierstadt</vt:lpstr>
      <vt:lpstr>GestaltVTI</vt:lpstr>
      <vt:lpstr>SAE 23</vt:lpstr>
      <vt:lpstr>Sommaire</vt:lpstr>
      <vt:lpstr>Cahier des charges</vt:lpstr>
      <vt:lpstr>Choix techniques </vt:lpstr>
      <vt:lpstr>Workflow</vt:lpstr>
      <vt:lpstr>NodeRED / InfluxDB / Grafana</vt:lpstr>
      <vt:lpstr>NodeRED / InfluxDB / Grafana</vt:lpstr>
      <vt:lpstr>MariaDB / PHPMyAdmin</vt:lpstr>
      <vt:lpstr>Site web dynamique</vt:lpstr>
      <vt:lpstr>Mosquitto + Scripts  </vt:lpstr>
      <vt:lpstr>Déploiement automatisé Docker</vt:lpstr>
      <vt:lpstr>Accès HTTPS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SAE 23</dc:title>
  <dc:creator>he956</dc:creator>
  <cp:lastModifiedBy>he956</cp:lastModifiedBy>
  <cp:revision>8</cp:revision>
  <dcterms:created xsi:type="dcterms:W3CDTF">2022-06-11T16:30:44Z</dcterms:created>
  <dcterms:modified xsi:type="dcterms:W3CDTF">2022-06-16T09:41:40Z</dcterms:modified>
</cp:coreProperties>
</file>