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3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56" r:id="rId4"/>
    <p:sldId id="263" r:id="rId5"/>
    <p:sldId id="266" r:id="rId6"/>
    <p:sldId id="272" r:id="rId7"/>
    <p:sldId id="270" r:id="rId8"/>
    <p:sldId id="269" r:id="rId9"/>
    <p:sldId id="271" r:id="rId10"/>
    <p:sldId id="267" r:id="rId11"/>
    <p:sldId id="273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312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816" userDrawn="1">
          <p15:clr>
            <a:srgbClr val="A4A3A4"/>
          </p15:clr>
        </p15:guide>
        <p15:guide id="5" pos="2040" userDrawn="1">
          <p15:clr>
            <a:srgbClr val="A4A3A4"/>
          </p15:clr>
        </p15:guide>
        <p15:guide id="6" pos="5640" userDrawn="1">
          <p15:clr>
            <a:srgbClr val="A4A3A4"/>
          </p15:clr>
        </p15:guide>
        <p15:guide id="7" orient="horz" pos="1296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orient="horz" pos="3024" userDrawn="1">
          <p15:clr>
            <a:srgbClr val="A4A3A4"/>
          </p15:clr>
        </p15:guide>
        <p15:guide id="10" orient="horz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B6F3E6-2E6C-5AFF-0226-9287AF98521B}" name="Trevor Khan" initials="TK" userId="90379cfd0766fee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A90"/>
    <a:srgbClr val="18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31106-169E-4F85-9E14-62DB5AE1A8CE}" v="214" dt="2022-10-20T14:51:05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2" y="96"/>
      </p:cViewPr>
      <p:guideLst>
        <p:guide orient="horz" pos="432"/>
        <p:guide pos="312"/>
        <p:guide pos="7368"/>
        <p:guide pos="3816"/>
        <p:guide pos="2040"/>
        <p:guide pos="5640"/>
        <p:guide orient="horz" pos="1296"/>
        <p:guide orient="horz" pos="2160"/>
        <p:guide orient="horz" pos="3024"/>
        <p:guide orient="horz"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9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10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sng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b="0" u="sng" dirty="0">
                <a:solidFill>
                  <a:srgbClr val="0070C0"/>
                </a:solidFill>
                <a:latin typeface="+mj-lt"/>
              </a:rPr>
              <a:t>Gross Profits by Rx Route</a:t>
            </a:r>
          </a:p>
        </c:rich>
      </c:tx>
      <c:layout>
        <c:manualLayout>
          <c:xMode val="edge"/>
          <c:yMode val="edge"/>
          <c:x val="2.1938329137429248E-3"/>
          <c:y val="2.024510630188487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sng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664131269305622"/>
          <c:y val="0.10847139644346744"/>
          <c:w val="0.7426341690841276"/>
          <c:h val="0.7870045124956344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18B2E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77-458A-9C25-148DDBFE1D23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06DBC001-6528-4C3E-8EC4-A4FD12C4D7AD}" type="VALUE">
                      <a:rPr lang="en-US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E71-4C63-A38F-82905ECC5DBA}"/>
                </c:ext>
              </c:extLst>
            </c:dLbl>
            <c:dLbl>
              <c:idx val="6"/>
              <c:numFmt formatCode="&quot;$&quot;#,###\K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18B2E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C77-458A-9C25-148DDBFE1D23}"/>
                </c:ext>
              </c:extLst>
            </c:dLbl>
            <c:numFmt formatCode="&quot;$&quot;#,###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 Iv (Infusion)</c:v>
                </c:pt>
                <c:pt idx="1">
                  <c:v> Intramuscular</c:v>
                </c:pt>
                <c:pt idx="2">
                  <c:v> Oral</c:v>
                </c:pt>
                <c:pt idx="3">
                  <c:v> Delayed Release</c:v>
                </c:pt>
                <c:pt idx="4">
                  <c:v> Injection</c:v>
                </c:pt>
                <c:pt idx="5">
                  <c:v>Sublingual</c:v>
                </c:pt>
                <c:pt idx="6">
                  <c:v> Extended Release</c:v>
                </c:pt>
              </c:strCache>
            </c:strRef>
          </c:cat>
          <c:val>
            <c:numRef>
              <c:f>Sheet1!$B$2:$B$8</c:f>
              <c:numCache>
                <c:formatCode>"$"#,##0_);\("$"#,##0\)</c:formatCode>
                <c:ptCount val="7"/>
                <c:pt idx="0">
                  <c:v>2521953.8999999985</c:v>
                </c:pt>
                <c:pt idx="1">
                  <c:v>1580703.6599999992</c:v>
                </c:pt>
                <c:pt idx="2">
                  <c:v>1413133.8099999991</c:v>
                </c:pt>
                <c:pt idx="3">
                  <c:v>1076495.96</c:v>
                </c:pt>
                <c:pt idx="4">
                  <c:v>344535.2099999999</c:v>
                </c:pt>
                <c:pt idx="5">
                  <c:v>219252.39</c:v>
                </c:pt>
                <c:pt idx="6">
                  <c:v>138937.86000000022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D-4732-BB0A-A4184BECBE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-25"/>
        <c:axId val="1216879136"/>
        <c:axId val="1216879552"/>
      </c:barChart>
      <c:catAx>
        <c:axId val="1216879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879552"/>
        <c:crossesAt val="0"/>
        <c:auto val="1"/>
        <c:lblAlgn val="ctr"/>
        <c:lblOffset val="100"/>
        <c:noMultiLvlLbl val="0"/>
      </c:catAx>
      <c:valAx>
        <c:axId val="1216879552"/>
        <c:scaling>
          <c:orientation val="minMax"/>
        </c:scaling>
        <c:delete val="1"/>
        <c:axPos val="b"/>
        <c:numFmt formatCode="&quot;$&quot;#,###\K" sourceLinked="0"/>
        <c:majorTickMark val="none"/>
        <c:minorTickMark val="none"/>
        <c:tickLblPos val="nextTo"/>
        <c:crossAx val="1216879136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172734825289746E-2"/>
          <c:y val="0.13342425548562209"/>
          <c:w val="0.93471810089020768"/>
          <c:h val="0.5899261630765182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Intramuscular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&quot;$&quot;#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"$"#,##0;\("$"#,##0\)</c:formatCode>
                <c:ptCount val="4"/>
                <c:pt idx="0">
                  <c:v>449179.3</c:v>
                </c:pt>
                <c:pt idx="1">
                  <c:v>353357.79999999981</c:v>
                </c:pt>
                <c:pt idx="2">
                  <c:v>385044.29000000004</c:v>
                </c:pt>
                <c:pt idx="3">
                  <c:v>393122.2699999999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37-4C53-8E03-9DFF1AF492B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 Iv (Infusion)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&quot;$&quot;#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"$"#,##0;\("$"#,##0\)</c:formatCode>
                <c:ptCount val="4"/>
                <c:pt idx="0">
                  <c:v>734641.80999999982</c:v>
                </c:pt>
                <c:pt idx="1">
                  <c:v>598328.65999999957</c:v>
                </c:pt>
                <c:pt idx="2">
                  <c:v>542545.68000000017</c:v>
                </c:pt>
                <c:pt idx="3">
                  <c:v>646437.75000000081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37-4C53-8E03-9DFF1AF492B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70625120"/>
        <c:axId val="1770619712"/>
      </c:lineChart>
      <c:catAx>
        <c:axId val="177062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619712"/>
        <c:crosses val="autoZero"/>
        <c:auto val="1"/>
        <c:lblAlgn val="ctr"/>
        <c:lblOffset val="100"/>
        <c:noMultiLvlLbl val="0"/>
      </c:catAx>
      <c:valAx>
        <c:axId val="1770619712"/>
        <c:scaling>
          <c:orientation val="minMax"/>
        </c:scaling>
        <c:delete val="1"/>
        <c:axPos val="l"/>
        <c:numFmt formatCode="&quot;$&quot;#,##0;\(&quot;$&quot;#,##0\)" sourceLinked="1"/>
        <c:majorTickMark val="none"/>
        <c:minorTickMark val="none"/>
        <c:tickLblPos val="nextTo"/>
        <c:crossAx val="177062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18226894961E-2"/>
          <c:y val="0.81246829915511076"/>
          <c:w val="0.89999996354621015"/>
          <c:h val="5.7740138274003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sng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u="sng" dirty="0">
                <a:solidFill>
                  <a:srgbClr val="0070C0"/>
                </a:solidFill>
              </a:rPr>
              <a:t>Units Sold by Rx Route</a:t>
            </a:r>
          </a:p>
        </c:rich>
      </c:tx>
      <c:layout>
        <c:manualLayout>
          <c:xMode val="edge"/>
          <c:yMode val="edge"/>
          <c:x val="3.344224829039227E-4"/>
          <c:y val="7.749467261817709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sng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620351027550127"/>
          <c:y val="0.10052084259927384"/>
          <c:w val="0.66627260878104511"/>
          <c:h val="0.80526312456710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Units Sold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18B2E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BD-4F40-8CBB-E4EBB05CD277}"/>
              </c:ext>
            </c:extLst>
          </c:dPt>
          <c:dLbls>
            <c:dLbl>
              <c:idx val="5"/>
              <c:numFmt formatCode="##,\K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18B2E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0BD-4F40-8CBB-E4EBB05CD277}"/>
                </c:ext>
              </c:extLst>
            </c:dLbl>
            <c:numFmt formatCode="#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 Injection</c:v>
                </c:pt>
                <c:pt idx="1">
                  <c:v> Delayed Release</c:v>
                </c:pt>
                <c:pt idx="2">
                  <c:v> Oral</c:v>
                </c:pt>
                <c:pt idx="3">
                  <c:v> Intramuscular</c:v>
                </c:pt>
                <c:pt idx="4">
                  <c:v>Sublingual</c:v>
                </c:pt>
                <c:pt idx="5">
                  <c:v> Extended Release</c:v>
                </c:pt>
                <c:pt idx="6">
                  <c:v> Iv (Infusion)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9210</c:v>
                </c:pt>
                <c:pt idx="1">
                  <c:v>9757</c:v>
                </c:pt>
                <c:pt idx="2">
                  <c:v>13512</c:v>
                </c:pt>
                <c:pt idx="3">
                  <c:v>15271</c:v>
                </c:pt>
                <c:pt idx="4">
                  <c:v>25195</c:v>
                </c:pt>
                <c:pt idx="5">
                  <c:v>30427</c:v>
                </c:pt>
                <c:pt idx="6">
                  <c:v>111436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BD-4F40-8CBB-E4EBB05CD2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-25"/>
        <c:axId val="1213758000"/>
        <c:axId val="1213755920"/>
      </c:barChart>
      <c:catAx>
        <c:axId val="1213758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755920"/>
        <c:crosses val="autoZero"/>
        <c:auto val="1"/>
        <c:lblAlgn val="ctr"/>
        <c:lblOffset val="100"/>
        <c:noMultiLvlLbl val="0"/>
      </c:catAx>
      <c:valAx>
        <c:axId val="121375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75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30527406047333E-2"/>
          <c:y val="0.11025954418357346"/>
          <c:w val="0.91268196358267717"/>
          <c:h val="0.73324417241362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Avg. Retail Sales Price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6"/>
              <c:numFmt formatCode="&quot;$&quot;#,##0" sourceLinked="0"/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1BCE-4754-8BC4-B3A008054CE3}"/>
                </c:ext>
              </c:extLst>
            </c:dLbl>
            <c:numFmt formatCode="&quot;$&quot;#,##0" sourceLinked="0"/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 Delayed Release</c:v>
                </c:pt>
                <c:pt idx="1">
                  <c:v> Intramuscular</c:v>
                </c:pt>
                <c:pt idx="2">
                  <c:v> Oral</c:v>
                </c:pt>
                <c:pt idx="3">
                  <c:v> Injection</c:v>
                </c:pt>
                <c:pt idx="4">
                  <c:v> Iv (Infusion)</c:v>
                </c:pt>
                <c:pt idx="5">
                  <c:v>Sublingual</c:v>
                </c:pt>
                <c:pt idx="6">
                  <c:v> Extended Release</c:v>
                </c:pt>
              </c:strCache>
            </c:strRef>
          </c:cat>
          <c:val>
            <c:numRef>
              <c:f>Sheet1!$B$2:$H$2</c:f>
              <c:numCache>
                <c:formatCode>#,##0.0</c:formatCode>
                <c:ptCount val="7"/>
                <c:pt idx="0">
                  <c:v>259.18835820895515</c:v>
                </c:pt>
                <c:pt idx="1">
                  <c:v>232.82311290322542</c:v>
                </c:pt>
                <c:pt idx="2">
                  <c:v>206.69752851710982</c:v>
                </c:pt>
                <c:pt idx="3">
                  <c:v>122.0693112947659</c:v>
                </c:pt>
                <c:pt idx="4">
                  <c:v>42.378243119265925</c:v>
                </c:pt>
                <c:pt idx="5">
                  <c:v>18.166670157068026</c:v>
                </c:pt>
                <c:pt idx="6">
                  <c:v>7.9812787723785146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0-4A4B-B568-6D8ED2ABD01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Avg. Wholesale Cost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6"/>
              <c:numFmt formatCode="&quot;$&quot;#,##0" sourceLinked="0"/>
              <c:spPr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045-4316-A503-A5647B7B0E81}"/>
                </c:ext>
              </c:extLst>
            </c:dLbl>
            <c:numFmt formatCode="&quot;$&quot;#,##0" sourceLinked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 Delayed Release</c:v>
                </c:pt>
                <c:pt idx="1">
                  <c:v> Intramuscular</c:v>
                </c:pt>
                <c:pt idx="2">
                  <c:v> Oral</c:v>
                </c:pt>
                <c:pt idx="3">
                  <c:v> Injection</c:v>
                </c:pt>
                <c:pt idx="4">
                  <c:v> Iv (Infusion)</c:v>
                </c:pt>
                <c:pt idx="5">
                  <c:v>Sublingual</c:v>
                </c:pt>
                <c:pt idx="6">
                  <c:v> Extended Release</c:v>
                </c:pt>
              </c:strCache>
            </c:strRef>
          </c:cat>
          <c:val>
            <c:numRef>
              <c:f>Sheet1!$B$3:$H$3</c:f>
              <c:numCache>
                <c:formatCode>#,##0.0</c:formatCode>
                <c:ptCount val="7"/>
                <c:pt idx="0">
                  <c:v>67.56514925373132</c:v>
                </c:pt>
                <c:pt idx="1">
                  <c:v>99.511403225806262</c:v>
                </c:pt>
                <c:pt idx="2">
                  <c:v>71.616349809885634</c:v>
                </c:pt>
                <c:pt idx="3">
                  <c:v>49.770000000000017</c:v>
                </c:pt>
                <c:pt idx="4">
                  <c:v>18.19103899082566</c:v>
                </c:pt>
                <c:pt idx="5">
                  <c:v>9.3440732984293451</c:v>
                </c:pt>
                <c:pt idx="6">
                  <c:v>3.2985421994884918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0-4A4B-B568-6D8ED2ABD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6688384"/>
        <c:axId val="1316701280"/>
      </c:barChart>
      <c:catAx>
        <c:axId val="131668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701280"/>
        <c:crosses val="autoZero"/>
        <c:auto val="1"/>
        <c:lblAlgn val="ctr"/>
        <c:lblOffset val="100"/>
        <c:noMultiLvlLbl val="0"/>
      </c:catAx>
      <c:valAx>
        <c:axId val="1316701280"/>
        <c:scaling>
          <c:orientation val="minMax"/>
        </c:scaling>
        <c:delete val="1"/>
        <c:axPos val="l"/>
        <c:numFmt formatCode="#,##0.0" sourceLinked="1"/>
        <c:majorTickMark val="none"/>
        <c:minorTickMark val="none"/>
        <c:tickLblPos val="nextTo"/>
        <c:crossAx val="131668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Gross Profits</a:t>
            </a:r>
          </a:p>
        </c:rich>
      </c:tx>
      <c:layout>
        <c:manualLayout>
          <c:xMode val="edge"/>
          <c:yMode val="edge"/>
          <c:x val="1.1922503725782161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773969200198707E-2"/>
          <c:y val="0.11285446787259712"/>
          <c:w val="0.94535519125683065"/>
          <c:h val="0.7128868988181854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Gross Profits</c:v>
                </c:pt>
              </c:strCache>
            </c:strRef>
          </c:tx>
          <c:spPr>
            <a:ln w="2857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1.6979243405631405E-2"/>
                  <c:y val="-4.68251668197609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B9-4736-8478-F230DD27A21A}"/>
                </c:ext>
              </c:extLst>
            </c:dLbl>
            <c:numFmt formatCode="#.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"$"#,##0;\("$"#,##0\)</c:formatCode>
                <c:ptCount val="4"/>
                <c:pt idx="0">
                  <c:v>34353.729999999989</c:v>
                </c:pt>
                <c:pt idx="1">
                  <c:v>35908.349999999991</c:v>
                </c:pt>
                <c:pt idx="2">
                  <c:v>35838.72999999996</c:v>
                </c:pt>
                <c:pt idx="3">
                  <c:v>32837.049999999996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02-42EF-B583-095476ACE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0310432"/>
        <c:axId val="960308352"/>
      </c:lineChart>
      <c:catAx>
        <c:axId val="96031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308352"/>
        <c:crosses val="autoZero"/>
        <c:auto val="1"/>
        <c:lblAlgn val="ctr"/>
        <c:lblOffset val="100"/>
        <c:noMultiLvlLbl val="0"/>
      </c:catAx>
      <c:valAx>
        <c:axId val="960308352"/>
        <c:scaling>
          <c:orientation val="minMax"/>
        </c:scaling>
        <c:delete val="1"/>
        <c:axPos val="l"/>
        <c:numFmt formatCode="&quot;$&quot;#,##0;\(&quot;$&quot;#,##0\)" sourceLinked="1"/>
        <c:majorTickMark val="none"/>
        <c:minorTickMark val="none"/>
        <c:tickLblPos val="nextTo"/>
        <c:crossAx val="96031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1010546524940505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7845281490481977E-2"/>
          <c:y val="0.11285446787259713"/>
          <c:w val="0.94430943701903602"/>
          <c:h val="0.712886898818185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Units Sold</c:v>
                </c:pt>
              </c:strCache>
            </c:strRef>
          </c:tx>
          <c:spPr>
            <a:ln w="2857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3753137328064882E-2"/>
                  <c:y val="-4.98846312657220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C82-4F4E-B1D5-BCD3620FF0E2}"/>
                </c:ext>
              </c:extLst>
            </c:dLbl>
            <c:numFmt formatCode="#.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7540</c:v>
                </c:pt>
                <c:pt idx="1">
                  <c:v>7769</c:v>
                </c:pt>
                <c:pt idx="2">
                  <c:v>7643</c:v>
                </c:pt>
                <c:pt idx="3">
                  <c:v>7475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51-4D38-AB82-D69DE30B3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0287136"/>
        <c:axId val="960280064"/>
      </c:lineChart>
      <c:catAx>
        <c:axId val="96028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280064"/>
        <c:crosses val="autoZero"/>
        <c:auto val="1"/>
        <c:lblAlgn val="ctr"/>
        <c:lblOffset val="100"/>
        <c:noMultiLvlLbl val="0"/>
      </c:catAx>
      <c:valAx>
        <c:axId val="960280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6028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Extended Release Drug Profits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894829136680837"/>
          <c:y val="0.10987118809924822"/>
          <c:w val="0.62502397666293297"/>
          <c:h val="0.718473620327033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Extended Release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43A90"/>
              </a:solidFill>
              <a:ln>
                <a:solidFill>
                  <a:srgbClr val="143A9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D6-4955-846A-BA73213F7925}"/>
              </c:ext>
            </c:extLst>
          </c:dPt>
          <c:dLbls>
            <c:numFmt formatCode="#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Benztropine Mesylate</c:v>
                </c:pt>
                <c:pt idx="1">
                  <c:v>Blephamide S.O.P.</c:v>
                </c:pt>
                <c:pt idx="2">
                  <c:v>Balziva-21</c:v>
                </c:pt>
                <c:pt idx="3">
                  <c:v>Levocarnitine</c:v>
                </c:pt>
                <c:pt idx="4">
                  <c:v>Ismelin</c:v>
                </c:pt>
                <c:pt idx="5">
                  <c:v>Kombiglyze Xr</c:v>
                </c:pt>
                <c:pt idx="6">
                  <c:v>Azopt</c:v>
                </c:pt>
                <c:pt idx="7">
                  <c:v>Bactrim Ds</c:v>
                </c:pt>
                <c:pt idx="8">
                  <c:v>Bretylium Tosylate</c:v>
                </c:pt>
              </c:strCache>
            </c:strRef>
          </c:cat>
          <c:val>
            <c:numRef>
              <c:f>Sheet1!$B$2:$J$2</c:f>
              <c:numCache>
                <c:formatCode>"$"#,##0;\("$"#,##0\)</c:formatCode>
                <c:ptCount val="9"/>
                <c:pt idx="0">
                  <c:v>20327.160000000003</c:v>
                </c:pt>
                <c:pt idx="1">
                  <c:v>15990.529999999999</c:v>
                </c:pt>
                <c:pt idx="2">
                  <c:v>11989.720000000001</c:v>
                </c:pt>
                <c:pt idx="3">
                  <c:v>10255.76</c:v>
                </c:pt>
                <c:pt idx="4">
                  <c:v>5448.9499999999989</c:v>
                </c:pt>
                <c:pt idx="5">
                  <c:v>4499.3900000000003</c:v>
                </c:pt>
                <c:pt idx="6">
                  <c:v>3388.35</c:v>
                </c:pt>
                <c:pt idx="7">
                  <c:v>3210.63</c:v>
                </c:pt>
                <c:pt idx="8">
                  <c:v>2580.0899999999997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7-4FEF-858B-14CDDFBAD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048393088"/>
        <c:axId val="1048383936"/>
      </c:barChart>
      <c:catAx>
        <c:axId val="1048393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383936"/>
        <c:crosses val="autoZero"/>
        <c:auto val="1"/>
        <c:lblAlgn val="ctr"/>
        <c:lblOffset val="100"/>
        <c:noMultiLvlLbl val="0"/>
      </c:catAx>
      <c:valAx>
        <c:axId val="1048383936"/>
        <c:scaling>
          <c:orientation val="minMax"/>
        </c:scaling>
        <c:delete val="0"/>
        <c:axPos val="b"/>
        <c:numFmt formatCode="&quot;$&quot;#,##0;\(&quot;$&quot;#,##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39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Highest Profiting Drugs Overall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028361331279474"/>
          <c:y val="0.115503116054297"/>
          <c:w val="0.62567157810068819"/>
          <c:h val="0.711004132371581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Delayed Release</c:v>
                </c:pt>
              </c:strCache>
            </c:strRef>
          </c:tx>
          <c:spPr>
            <a:solidFill>
              <a:srgbClr val="18B2E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28308025186480551"/>
                  <c:y val="-3.144653309400953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934-4CE0-B612-4DE30DC97F66}"/>
                </c:ext>
              </c:extLst>
            </c:dLbl>
            <c:numFmt formatCode="#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Zofran Preservative Free</c:v>
                </c:pt>
                <c:pt idx="1">
                  <c:v>Oxacillin Sodium</c:v>
                </c:pt>
                <c:pt idx="2">
                  <c:v>Avinza</c:v>
                </c:pt>
                <c:pt idx="3">
                  <c:v>Glucophage</c:v>
                </c:pt>
                <c:pt idx="4">
                  <c:v>Orapred</c:v>
                </c:pt>
                <c:pt idx="5">
                  <c:v>Metrodin</c:v>
                </c:pt>
                <c:pt idx="6">
                  <c:v>Alli</c:v>
                </c:pt>
                <c:pt idx="7">
                  <c:v>Fazaclo Odt</c:v>
                </c:pt>
                <c:pt idx="8">
                  <c:v>Baci-Rx</c:v>
                </c:pt>
                <c:pt idx="9">
                  <c:v>Lotrimin</c:v>
                </c:pt>
              </c:strCache>
            </c:strRef>
          </c:cat>
          <c:val>
            <c:numRef>
              <c:f>Sheet1!$B$2:$K$2</c:f>
              <c:numCache>
                <c:formatCode>"$"#,##0;\("$"#,##0\)</c:formatCode>
                <c:ptCount val="10"/>
                <c:pt idx="0">
                  <c:v>197652.81</c:v>
                </c:pt>
                <c:pt idx="1">
                  <c:v>152561.85999999999</c:v>
                </c:pt>
                <c:pt idx="2">
                  <c:v>86139.439999999988</c:v>
                </c:pt>
                <c:pt idx="3">
                  <c:v>43848.72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94-4513-B05C-8499FCE9344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 Intramuscular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Zofran Preservative Free</c:v>
                </c:pt>
                <c:pt idx="1">
                  <c:v>Oxacillin Sodium</c:v>
                </c:pt>
                <c:pt idx="2">
                  <c:v>Avinza</c:v>
                </c:pt>
                <c:pt idx="3">
                  <c:v>Glucophage</c:v>
                </c:pt>
                <c:pt idx="4">
                  <c:v>Orapred</c:v>
                </c:pt>
                <c:pt idx="5">
                  <c:v>Metrodin</c:v>
                </c:pt>
                <c:pt idx="6">
                  <c:v>Alli</c:v>
                </c:pt>
                <c:pt idx="7">
                  <c:v>Fazaclo Odt</c:v>
                </c:pt>
                <c:pt idx="8">
                  <c:v>Baci-Rx</c:v>
                </c:pt>
                <c:pt idx="9">
                  <c:v>Lotrimin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3" formatCode="&quot;$&quot;#,##0;\(&quot;$&quot;#,##0\)">
                  <c:v>111803.55</c:v>
                </c:pt>
                <c:pt idx="4" formatCode="&quot;$&quot;#,##0;\(&quot;$&quot;#,##0\)">
                  <c:v>144126.23999999996</c:v>
                </c:pt>
                <c:pt idx="9" formatCode="&quot;$&quot;#,##0;\(&quot;$&quot;#,##0\)">
                  <c:v>80372.12000000001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94-4513-B05C-8499FCE9344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 Iv (Infusion)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Zofran Preservative Free</c:v>
                </c:pt>
                <c:pt idx="1">
                  <c:v>Oxacillin Sodium</c:v>
                </c:pt>
                <c:pt idx="2">
                  <c:v>Avinza</c:v>
                </c:pt>
                <c:pt idx="3">
                  <c:v>Glucophage</c:v>
                </c:pt>
                <c:pt idx="4">
                  <c:v>Orapred</c:v>
                </c:pt>
                <c:pt idx="5">
                  <c:v>Metrodin</c:v>
                </c:pt>
                <c:pt idx="6">
                  <c:v>Alli</c:v>
                </c:pt>
                <c:pt idx="7">
                  <c:v>Fazaclo Odt</c:v>
                </c:pt>
                <c:pt idx="8">
                  <c:v>Baci-Rx</c:v>
                </c:pt>
                <c:pt idx="9">
                  <c:v>Lotrimin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10"/>
                <c:pt idx="5" formatCode="&quot;$&quot;#,##0;\(&quot;$&quot;#,##0\)">
                  <c:v>125784.26</c:v>
                </c:pt>
                <c:pt idx="8" formatCode="&quot;$&quot;#,##0;\(&quot;$&quot;#,##0\)">
                  <c:v>83064.63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94-4513-B05C-8499FCE9344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 Oral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Zofran Preservative Free</c:v>
                </c:pt>
                <c:pt idx="1">
                  <c:v>Oxacillin Sodium</c:v>
                </c:pt>
                <c:pt idx="2">
                  <c:v>Avinza</c:v>
                </c:pt>
                <c:pt idx="3">
                  <c:v>Glucophage</c:v>
                </c:pt>
                <c:pt idx="4">
                  <c:v>Orapred</c:v>
                </c:pt>
                <c:pt idx="5">
                  <c:v>Metrodin</c:v>
                </c:pt>
                <c:pt idx="6">
                  <c:v>Alli</c:v>
                </c:pt>
                <c:pt idx="7">
                  <c:v>Fazaclo Odt</c:v>
                </c:pt>
                <c:pt idx="8">
                  <c:v>Baci-Rx</c:v>
                </c:pt>
                <c:pt idx="9">
                  <c:v>Lotrimin</c:v>
                </c:pt>
              </c:strCache>
            </c:strRef>
          </c:cat>
          <c:val>
            <c:numRef>
              <c:f>Sheet1!$B$5:$K$5</c:f>
              <c:numCache>
                <c:formatCode>General</c:formatCode>
                <c:ptCount val="10"/>
                <c:pt idx="6" formatCode="&quot;$&quot;#,##0;\(&quot;$&quot;#,##0\)">
                  <c:v>125335.92</c:v>
                </c:pt>
                <c:pt idx="7" formatCode="&quot;$&quot;#,##0;\(&quot;$&quot;#,##0\)">
                  <c:v>117767.04000000001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94-4513-B05C-8499FCE93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786889807"/>
        <c:axId val="786887311"/>
      </c:barChart>
      <c:catAx>
        <c:axId val="7868898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887311"/>
        <c:crosses val="autoZero"/>
        <c:auto val="1"/>
        <c:lblAlgn val="ctr"/>
        <c:lblOffset val="100"/>
        <c:noMultiLvlLbl val="0"/>
      </c:catAx>
      <c:valAx>
        <c:axId val="786887311"/>
        <c:scaling>
          <c:orientation val="minMax"/>
        </c:scaling>
        <c:delete val="0"/>
        <c:axPos val="b"/>
        <c:numFmt formatCode="&quot;$&quot;#,##0;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88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Iv (Infusion)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&quot;$&quot;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Competitor C</c:v>
                </c:pt>
                <c:pt idx="1">
                  <c:v>Competitor A</c:v>
                </c:pt>
                <c:pt idx="2">
                  <c:v>Competitor B</c:v>
                </c:pt>
              </c:strCache>
            </c:strRef>
          </c:cat>
          <c:val>
            <c:numRef>
              <c:f>Sheet1!$B$2:$D$2</c:f>
              <c:numCache>
                <c:formatCode>"$"#,##0;\("$"#,##0\)</c:formatCode>
                <c:ptCount val="3"/>
                <c:pt idx="0">
                  <c:v>1421971.2200000021</c:v>
                </c:pt>
                <c:pt idx="1">
                  <c:v>628443.74000000057</c:v>
                </c:pt>
                <c:pt idx="2">
                  <c:v>471538.94000000024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B-4D25-A6F7-19B4E7F557D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 Intramuscular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Competitor C</c:v>
                </c:pt>
                <c:pt idx="1">
                  <c:v>Competitor A</c:v>
                </c:pt>
                <c:pt idx="2">
                  <c:v>Competitor B</c:v>
                </c:pt>
              </c:strCache>
            </c:strRef>
          </c:cat>
          <c:val>
            <c:numRef>
              <c:f>Sheet1!$B$3:$D$3</c:f>
              <c:numCache>
                <c:formatCode>"$"#,##0;\("$"#,##0\)</c:formatCode>
                <c:ptCount val="3"/>
                <c:pt idx="0">
                  <c:v>936554.68</c:v>
                </c:pt>
                <c:pt idx="1">
                  <c:v>329628.96000000008</c:v>
                </c:pt>
                <c:pt idx="2">
                  <c:v>314520.02000000008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DB-4D25-A6F7-19B4E7F557D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 Oral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Competitor C</c:v>
                </c:pt>
                <c:pt idx="1">
                  <c:v>Competitor A</c:v>
                </c:pt>
                <c:pt idx="2">
                  <c:v>Competitor B</c:v>
                </c:pt>
              </c:strCache>
            </c:strRef>
          </c:cat>
          <c:val>
            <c:numRef>
              <c:f>Sheet1!$B$4:$D$4</c:f>
              <c:numCache>
                <c:formatCode>"$"#,##0;\("$"#,##0\)</c:formatCode>
                <c:ptCount val="3"/>
                <c:pt idx="0">
                  <c:v>809199.59000000032</c:v>
                </c:pt>
                <c:pt idx="1">
                  <c:v>311546.05</c:v>
                </c:pt>
                <c:pt idx="2">
                  <c:v>292388.16999999993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DB-4D25-A6F7-19B4E7F557D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 Delayed Release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Competitor C</c:v>
                </c:pt>
                <c:pt idx="1">
                  <c:v>Competitor A</c:v>
                </c:pt>
                <c:pt idx="2">
                  <c:v>Competitor B</c:v>
                </c:pt>
              </c:strCache>
            </c:strRef>
          </c:cat>
          <c:val>
            <c:numRef>
              <c:f>Sheet1!$B$5:$D$5</c:f>
              <c:numCache>
                <c:formatCode>"$"#,##0;\("$"#,##0\)</c:formatCode>
                <c:ptCount val="3"/>
                <c:pt idx="0">
                  <c:v>601295.30000000005</c:v>
                </c:pt>
                <c:pt idx="1">
                  <c:v>284981.64999999985</c:v>
                </c:pt>
                <c:pt idx="2">
                  <c:v>190219.01000000004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BDB-4D25-A6F7-19B4E7F557D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 Injection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Competitor C</c:v>
                </c:pt>
                <c:pt idx="1">
                  <c:v>Competitor A</c:v>
                </c:pt>
                <c:pt idx="2">
                  <c:v>Competitor B</c:v>
                </c:pt>
              </c:strCache>
            </c:strRef>
          </c:cat>
          <c:val>
            <c:numRef>
              <c:f>Sheet1!$B$6:$D$6</c:f>
              <c:numCache>
                <c:formatCode>"$"#,##0;\("$"#,##0\)</c:formatCode>
                <c:ptCount val="3"/>
                <c:pt idx="0">
                  <c:v>215559.72000000003</c:v>
                </c:pt>
                <c:pt idx="1">
                  <c:v>86703.309999999969</c:v>
                </c:pt>
                <c:pt idx="2">
                  <c:v>42272.18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BDB-4D25-A6F7-19B4E7F557D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Sublingual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Competitor C</c:v>
                </c:pt>
                <c:pt idx="1">
                  <c:v>Competitor A</c:v>
                </c:pt>
                <c:pt idx="2">
                  <c:v>Competitor B</c:v>
                </c:pt>
              </c:strCache>
            </c:strRef>
          </c:cat>
          <c:val>
            <c:numRef>
              <c:f>Sheet1!$B$7:$D$7</c:f>
              <c:numCache>
                <c:formatCode>"$"#,##0_);[Red]\("$"#,##0\)</c:formatCode>
                <c:ptCount val="3"/>
                <c:pt idx="0">
                  <c:v>132172</c:v>
                </c:pt>
                <c:pt idx="1">
                  <c:v>46352</c:v>
                </c:pt>
                <c:pt idx="2">
                  <c:v>40729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BDB-4D25-A6F7-19B4E7F557D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Sublingual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Competitor C</c:v>
                </c:pt>
                <c:pt idx="1">
                  <c:v>Competitor A</c:v>
                </c:pt>
                <c:pt idx="2">
                  <c:v>Competitor B</c:v>
                </c:pt>
              </c:strCache>
            </c:strRef>
          </c:cat>
          <c:val>
            <c:numRef>
              <c:f>Sheet1!$B$8:$D$8</c:f>
              <c:numCache>
                <c:formatCode>"$"#,##0;\("$"#,##0\)</c:formatCode>
                <c:ptCount val="3"/>
                <c:pt idx="0">
                  <c:v>132171.91000000018</c:v>
                </c:pt>
                <c:pt idx="1">
                  <c:v>46351.830000000045</c:v>
                </c:pt>
                <c:pt idx="2">
                  <c:v>40728.649999999994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BDB-4D25-A6F7-19B4E7F557D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 Extended Release</c:v>
                </c:pt>
              </c:strCache>
            </c:strRef>
          </c:tx>
          <c:spPr>
            <a:solidFill>
              <a:srgbClr val="143A90"/>
            </a:solidFill>
            <a:ln>
              <a:noFill/>
            </a:ln>
            <a:effectLst/>
          </c:spPr>
          <c:invertIfNegative val="0"/>
          <c:dLbls>
            <c:numFmt formatCode="&quot;$&quot;#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9144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Competitor C</c:v>
                </c:pt>
                <c:pt idx="1">
                  <c:v>Competitor A</c:v>
                </c:pt>
                <c:pt idx="2">
                  <c:v>Competitor B</c:v>
                </c:pt>
              </c:strCache>
            </c:strRef>
          </c:cat>
          <c:val>
            <c:numRef>
              <c:f>Sheet1!$B$9:$D$9</c:f>
              <c:numCache>
                <c:formatCode>"$"#,##0;\("$"#,##0\)</c:formatCode>
                <c:ptCount val="3"/>
                <c:pt idx="0">
                  <c:v>76729.700000000157</c:v>
                </c:pt>
                <c:pt idx="1">
                  <c:v>35329.689999999981</c:v>
                </c:pt>
                <c:pt idx="2">
                  <c:v>26878.470000000012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BDB-4D25-A6F7-19B4E7F55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5923360"/>
        <c:axId val="1645925024"/>
      </c:barChart>
      <c:catAx>
        <c:axId val="164592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925024"/>
        <c:crosses val="autoZero"/>
        <c:auto val="1"/>
        <c:lblAlgn val="ctr"/>
        <c:lblOffset val="100"/>
        <c:noMultiLvlLbl val="0"/>
      </c:catAx>
      <c:valAx>
        <c:axId val="1645925024"/>
        <c:scaling>
          <c:orientation val="minMax"/>
        </c:scaling>
        <c:delete val="1"/>
        <c:axPos val="l"/>
        <c:numFmt formatCode="&quot;$&quot;#,##0;\(&quot;$&quot;#,##0\)" sourceLinked="1"/>
        <c:majorTickMark val="none"/>
        <c:minorTickMark val="none"/>
        <c:tickLblPos val="nextTo"/>
        <c:crossAx val="164592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 Intramuscular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Terry Thomas</c:v>
                </c:pt>
                <c:pt idx="1">
                  <c:v>Dolly DeCherney</c:v>
                </c:pt>
                <c:pt idx="2">
                  <c:v>Stephen Skaria</c:v>
                </c:pt>
                <c:pt idx="3">
                  <c:v>Mary Monton</c:v>
                </c:pt>
                <c:pt idx="4">
                  <c:v>Bill Barreto</c:v>
                </c:pt>
                <c:pt idx="5">
                  <c:v>Deborah Dominguez</c:v>
                </c:pt>
                <c:pt idx="6">
                  <c:v>Pricilla Patt</c:v>
                </c:pt>
                <c:pt idx="7">
                  <c:v>Wally Wasserman*</c:v>
                </c:pt>
                <c:pt idx="8">
                  <c:v>Brandt Budd</c:v>
                </c:pt>
                <c:pt idx="9">
                  <c:v>Cassy Cousins</c:v>
                </c:pt>
                <c:pt idx="10">
                  <c:v>Brock Brown</c:v>
                </c:pt>
                <c:pt idx="11">
                  <c:v>Jerry Jones</c:v>
                </c:pt>
                <c:pt idx="12">
                  <c:v>Oscar O'Briant</c:v>
                </c:pt>
                <c:pt idx="13">
                  <c:v>Claudia Creighton</c:v>
                </c:pt>
                <c:pt idx="14">
                  <c:v>Barry Braxton</c:v>
                </c:pt>
                <c:pt idx="15">
                  <c:v>Denise Dahlen</c:v>
                </c:pt>
              </c:strCache>
            </c:strRef>
          </c:cat>
          <c:val>
            <c:numRef>
              <c:f>Sheet1!$B$3:$Q$3</c:f>
            </c:numRef>
          </c:val>
          <c:extLst>
            <c:ext xmlns:c16="http://schemas.microsoft.com/office/drawing/2014/chart" uri="{C3380CC4-5D6E-409C-BE32-E72D297353CC}">
              <c16:uniqueId val="{00000001-96E1-4FA8-B7DC-D7F44F2F6E1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 Delayed Release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Terry Thomas</c:v>
                </c:pt>
                <c:pt idx="1">
                  <c:v>Dolly DeCherney</c:v>
                </c:pt>
                <c:pt idx="2">
                  <c:v>Stephen Skaria</c:v>
                </c:pt>
                <c:pt idx="3">
                  <c:v>Mary Monton</c:v>
                </c:pt>
                <c:pt idx="4">
                  <c:v>Bill Barreto</c:v>
                </c:pt>
                <c:pt idx="5">
                  <c:v>Deborah Dominguez</c:v>
                </c:pt>
                <c:pt idx="6">
                  <c:v>Pricilla Patt</c:v>
                </c:pt>
                <c:pt idx="7">
                  <c:v>Wally Wasserman*</c:v>
                </c:pt>
                <c:pt idx="8">
                  <c:v>Brandt Budd</c:v>
                </c:pt>
                <c:pt idx="9">
                  <c:v>Cassy Cousins</c:v>
                </c:pt>
                <c:pt idx="10">
                  <c:v>Brock Brown</c:v>
                </c:pt>
                <c:pt idx="11">
                  <c:v>Jerry Jones</c:v>
                </c:pt>
                <c:pt idx="12">
                  <c:v>Oscar O'Briant</c:v>
                </c:pt>
                <c:pt idx="13">
                  <c:v>Claudia Creighton</c:v>
                </c:pt>
                <c:pt idx="14">
                  <c:v>Barry Braxton</c:v>
                </c:pt>
                <c:pt idx="15">
                  <c:v>Denise Dahlen</c:v>
                </c:pt>
              </c:strCache>
            </c:strRef>
          </c:cat>
          <c:val>
            <c:numRef>
              <c:f>Sheet1!$B$4:$Q$4</c:f>
            </c:numRef>
          </c:val>
          <c:extLst>
            <c:ext xmlns:c16="http://schemas.microsoft.com/office/drawing/2014/chart" uri="{C3380CC4-5D6E-409C-BE32-E72D297353CC}">
              <c16:uniqueId val="{00000002-96E1-4FA8-B7DC-D7F44F2F6E1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 Oral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Terry Thomas</c:v>
                </c:pt>
                <c:pt idx="1">
                  <c:v>Dolly DeCherney</c:v>
                </c:pt>
                <c:pt idx="2">
                  <c:v>Stephen Skaria</c:v>
                </c:pt>
                <c:pt idx="3">
                  <c:v>Mary Monton</c:v>
                </c:pt>
                <c:pt idx="4">
                  <c:v>Bill Barreto</c:v>
                </c:pt>
                <c:pt idx="5">
                  <c:v>Deborah Dominguez</c:v>
                </c:pt>
                <c:pt idx="6">
                  <c:v>Pricilla Patt</c:v>
                </c:pt>
                <c:pt idx="7">
                  <c:v>Wally Wasserman*</c:v>
                </c:pt>
                <c:pt idx="8">
                  <c:v>Brandt Budd</c:v>
                </c:pt>
                <c:pt idx="9">
                  <c:v>Cassy Cousins</c:v>
                </c:pt>
                <c:pt idx="10">
                  <c:v>Brock Brown</c:v>
                </c:pt>
                <c:pt idx="11">
                  <c:v>Jerry Jones</c:v>
                </c:pt>
                <c:pt idx="12">
                  <c:v>Oscar O'Briant</c:v>
                </c:pt>
                <c:pt idx="13">
                  <c:v>Claudia Creighton</c:v>
                </c:pt>
                <c:pt idx="14">
                  <c:v>Barry Braxton</c:v>
                </c:pt>
                <c:pt idx="15">
                  <c:v>Denise Dahlen</c:v>
                </c:pt>
              </c:strCache>
            </c:strRef>
          </c:cat>
          <c:val>
            <c:numRef>
              <c:f>Sheet1!$B$5:$Q$5</c:f>
            </c:numRef>
          </c:val>
          <c:extLst>
            <c:ext xmlns:c16="http://schemas.microsoft.com/office/drawing/2014/chart" uri="{C3380CC4-5D6E-409C-BE32-E72D297353CC}">
              <c16:uniqueId val="{00000003-96E1-4FA8-B7DC-D7F44F2F6E1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 Injection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Terry Thomas</c:v>
                </c:pt>
                <c:pt idx="1">
                  <c:v>Dolly DeCherney</c:v>
                </c:pt>
                <c:pt idx="2">
                  <c:v>Stephen Skaria</c:v>
                </c:pt>
                <c:pt idx="3">
                  <c:v>Mary Monton</c:v>
                </c:pt>
                <c:pt idx="4">
                  <c:v>Bill Barreto</c:v>
                </c:pt>
                <c:pt idx="5">
                  <c:v>Deborah Dominguez</c:v>
                </c:pt>
                <c:pt idx="6">
                  <c:v>Pricilla Patt</c:v>
                </c:pt>
                <c:pt idx="7">
                  <c:v>Wally Wasserman*</c:v>
                </c:pt>
                <c:pt idx="8">
                  <c:v>Brandt Budd</c:v>
                </c:pt>
                <c:pt idx="9">
                  <c:v>Cassy Cousins</c:v>
                </c:pt>
                <c:pt idx="10">
                  <c:v>Brock Brown</c:v>
                </c:pt>
                <c:pt idx="11">
                  <c:v>Jerry Jones</c:v>
                </c:pt>
                <c:pt idx="12">
                  <c:v>Oscar O'Briant</c:v>
                </c:pt>
                <c:pt idx="13">
                  <c:v>Claudia Creighton</c:v>
                </c:pt>
                <c:pt idx="14">
                  <c:v>Barry Braxton</c:v>
                </c:pt>
                <c:pt idx="15">
                  <c:v>Denise Dahlen</c:v>
                </c:pt>
              </c:strCache>
            </c:strRef>
          </c:cat>
          <c:val>
            <c:numRef>
              <c:f>Sheet1!$B$6:$Q$6</c:f>
            </c:numRef>
          </c:val>
          <c:extLst>
            <c:ext xmlns:c16="http://schemas.microsoft.com/office/drawing/2014/chart" uri="{C3380CC4-5D6E-409C-BE32-E72D297353CC}">
              <c16:uniqueId val="{00000004-96E1-4FA8-B7DC-D7F44F2F6E19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Sublingual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Terry Thomas</c:v>
                </c:pt>
                <c:pt idx="1">
                  <c:v>Dolly DeCherney</c:v>
                </c:pt>
                <c:pt idx="2">
                  <c:v>Stephen Skaria</c:v>
                </c:pt>
                <c:pt idx="3">
                  <c:v>Mary Monton</c:v>
                </c:pt>
                <c:pt idx="4">
                  <c:v>Bill Barreto</c:v>
                </c:pt>
                <c:pt idx="5">
                  <c:v>Deborah Dominguez</c:v>
                </c:pt>
                <c:pt idx="6">
                  <c:v>Pricilla Patt</c:v>
                </c:pt>
                <c:pt idx="7">
                  <c:v>Wally Wasserman*</c:v>
                </c:pt>
                <c:pt idx="8">
                  <c:v>Brandt Budd</c:v>
                </c:pt>
                <c:pt idx="9">
                  <c:v>Cassy Cousins</c:v>
                </c:pt>
                <c:pt idx="10">
                  <c:v>Brock Brown</c:v>
                </c:pt>
                <c:pt idx="11">
                  <c:v>Jerry Jones</c:v>
                </c:pt>
                <c:pt idx="12">
                  <c:v>Oscar O'Briant</c:v>
                </c:pt>
                <c:pt idx="13">
                  <c:v>Claudia Creighton</c:v>
                </c:pt>
                <c:pt idx="14">
                  <c:v>Barry Braxton</c:v>
                </c:pt>
                <c:pt idx="15">
                  <c:v>Denise Dahlen</c:v>
                </c:pt>
              </c:strCache>
            </c:strRef>
          </c:cat>
          <c:val>
            <c:numRef>
              <c:f>Sheet1!$B$7:$Q$7</c:f>
            </c:numRef>
          </c:val>
          <c:extLst>
            <c:ext xmlns:c16="http://schemas.microsoft.com/office/drawing/2014/chart" uri="{C3380CC4-5D6E-409C-BE32-E72D297353CC}">
              <c16:uniqueId val="{00000005-96E1-4FA8-B7DC-D7F44F2F6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axId val="14349696"/>
        <c:axId val="14354688"/>
      </c:barChar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Iv (Infusion)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Sheet1!$B$1:$Q$1</c:f>
              <c:strCache>
                <c:ptCount val="16"/>
                <c:pt idx="0">
                  <c:v>Terry Thomas</c:v>
                </c:pt>
                <c:pt idx="1">
                  <c:v>Dolly DeCherney</c:v>
                </c:pt>
                <c:pt idx="2">
                  <c:v>Stephen Skaria</c:v>
                </c:pt>
                <c:pt idx="3">
                  <c:v>Mary Monton</c:v>
                </c:pt>
                <c:pt idx="4">
                  <c:v>Bill Barreto</c:v>
                </c:pt>
                <c:pt idx="5">
                  <c:v>Deborah Dominguez</c:v>
                </c:pt>
                <c:pt idx="6">
                  <c:v>Pricilla Patt</c:v>
                </c:pt>
                <c:pt idx="7">
                  <c:v>Wally Wasserman*</c:v>
                </c:pt>
                <c:pt idx="8">
                  <c:v>Brandt Budd</c:v>
                </c:pt>
                <c:pt idx="9">
                  <c:v>Cassy Cousins</c:v>
                </c:pt>
                <c:pt idx="10">
                  <c:v>Brock Brown</c:v>
                </c:pt>
                <c:pt idx="11">
                  <c:v>Jerry Jones</c:v>
                </c:pt>
                <c:pt idx="12">
                  <c:v>Oscar O'Briant</c:v>
                </c:pt>
                <c:pt idx="13">
                  <c:v>Claudia Creighton</c:v>
                </c:pt>
                <c:pt idx="14">
                  <c:v>Barry Braxton</c:v>
                </c:pt>
                <c:pt idx="15">
                  <c:v>Denise Dahlen</c:v>
                </c:pt>
              </c:strCache>
            </c:strRef>
          </c:cat>
          <c:val>
            <c:numRef>
              <c:f>Sheet1!$B$2:$Q$2</c:f>
              <c:numCache>
                <c:formatCode>"$"#,##0;\("$"#,##0\)</c:formatCode>
                <c:ptCount val="16"/>
                <c:pt idx="0">
                  <c:v>298053.27999999991</c:v>
                </c:pt>
                <c:pt idx="1">
                  <c:v>254565.85000000012</c:v>
                </c:pt>
                <c:pt idx="2">
                  <c:v>245303.97</c:v>
                </c:pt>
                <c:pt idx="3">
                  <c:v>214294.56000000032</c:v>
                </c:pt>
                <c:pt idx="4">
                  <c:v>198971.75999999995</c:v>
                </c:pt>
                <c:pt idx="5">
                  <c:v>168786.83000000002</c:v>
                </c:pt>
                <c:pt idx="6">
                  <c:v>160230.56999999983</c:v>
                </c:pt>
                <c:pt idx="7">
                  <c:v>154937.18999999992</c:v>
                </c:pt>
                <c:pt idx="8">
                  <c:v>127177.19999999997</c:v>
                </c:pt>
                <c:pt idx="9">
                  <c:v>124619.55999999995</c:v>
                </c:pt>
                <c:pt idx="10">
                  <c:v>124286.43999999999</c:v>
                </c:pt>
                <c:pt idx="11">
                  <c:v>114595.45999999998</c:v>
                </c:pt>
                <c:pt idx="12">
                  <c:v>105360.51999999997</c:v>
                </c:pt>
                <c:pt idx="13">
                  <c:v>87856.21</c:v>
                </c:pt>
                <c:pt idx="14">
                  <c:v>79707.690000000017</c:v>
                </c:pt>
                <c:pt idx="15">
                  <c:v>63206.810000000005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1-4FA8-B7DC-D7F44F2F6E19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 Extended Release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-1.314060446780576E-3"/>
                  <c:y val="-3.148718354323509E-1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C0D-43B8-A5A0-70FF84765FC5}"/>
                </c:ext>
              </c:extLst>
            </c:dLbl>
            <c:numFmt formatCode="&quot;$&quot;#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91440" tIns="19050" rIns="38100" bIns="19050" anchor="ctr" anchorCtr="0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Sheet1!$B$1:$Q$1</c:f>
              <c:strCache>
                <c:ptCount val="16"/>
                <c:pt idx="0">
                  <c:v>Terry Thomas</c:v>
                </c:pt>
                <c:pt idx="1">
                  <c:v>Dolly DeCherney</c:v>
                </c:pt>
                <c:pt idx="2">
                  <c:v>Stephen Skaria</c:v>
                </c:pt>
                <c:pt idx="3">
                  <c:v>Mary Monton</c:v>
                </c:pt>
                <c:pt idx="4">
                  <c:v>Bill Barreto</c:v>
                </c:pt>
                <c:pt idx="5">
                  <c:v>Deborah Dominguez</c:v>
                </c:pt>
                <c:pt idx="6">
                  <c:v>Pricilla Patt</c:v>
                </c:pt>
                <c:pt idx="7">
                  <c:v>Wally Wasserman*</c:v>
                </c:pt>
                <c:pt idx="8">
                  <c:v>Brandt Budd</c:v>
                </c:pt>
                <c:pt idx="9">
                  <c:v>Cassy Cousins</c:v>
                </c:pt>
                <c:pt idx="10">
                  <c:v>Brock Brown</c:v>
                </c:pt>
                <c:pt idx="11">
                  <c:v>Jerry Jones</c:v>
                </c:pt>
                <c:pt idx="12">
                  <c:v>Oscar O'Briant</c:v>
                </c:pt>
                <c:pt idx="13">
                  <c:v>Claudia Creighton</c:v>
                </c:pt>
                <c:pt idx="14">
                  <c:v>Barry Braxton</c:v>
                </c:pt>
                <c:pt idx="15">
                  <c:v>Denise Dahlen</c:v>
                </c:pt>
              </c:strCache>
            </c:strRef>
          </c:cat>
          <c:val>
            <c:numRef>
              <c:f>Sheet1!$B$8:$Q$8</c:f>
              <c:numCache>
                <c:formatCode>"$"#,##0;\("$"#,##0\)</c:formatCode>
                <c:ptCount val="16"/>
                <c:pt idx="0">
                  <c:v>17644.34</c:v>
                </c:pt>
                <c:pt idx="1">
                  <c:v>11277.539999999999</c:v>
                </c:pt>
                <c:pt idx="2">
                  <c:v>6835.2100000000009</c:v>
                </c:pt>
                <c:pt idx="3">
                  <c:v>8219.3499999999985</c:v>
                </c:pt>
                <c:pt idx="4">
                  <c:v>13515.550000000001</c:v>
                </c:pt>
                <c:pt idx="5">
                  <c:v>8282.7199999999975</c:v>
                </c:pt>
                <c:pt idx="6">
                  <c:v>13729.089999999997</c:v>
                </c:pt>
                <c:pt idx="7">
                  <c:v>9181.58</c:v>
                </c:pt>
                <c:pt idx="8">
                  <c:v>6648.09</c:v>
                </c:pt>
                <c:pt idx="9">
                  <c:v>9811.9700000000012</c:v>
                </c:pt>
                <c:pt idx="10">
                  <c:v>6439.5500000000029</c:v>
                </c:pt>
                <c:pt idx="11">
                  <c:v>3786.6099999999992</c:v>
                </c:pt>
                <c:pt idx="12">
                  <c:v>5128.7599999999993</c:v>
                </c:pt>
                <c:pt idx="13">
                  <c:v>4919.3799999999974</c:v>
                </c:pt>
                <c:pt idx="14">
                  <c:v>6243.329999999999</c:v>
                </c:pt>
                <c:pt idx="15">
                  <c:v>7274.7899999999981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E1-4FA8-B7DC-D7F44F2F6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4349696"/>
        <c:axId val="14354688"/>
      </c:barChart>
      <c:catAx>
        <c:axId val="14349696"/>
        <c:scaling>
          <c:orientation val="minMax"/>
        </c:scaling>
        <c:delete val="0"/>
        <c:axPos val="l"/>
        <c:numFmt formatCode="&quot;$&quot;#\K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4688"/>
        <c:crosses val="autoZero"/>
        <c:auto val="1"/>
        <c:lblAlgn val="ctr"/>
        <c:lblOffset val="100"/>
        <c:noMultiLvlLbl val="0"/>
      </c:catAx>
      <c:valAx>
        <c:axId val="14354688"/>
        <c:scaling>
          <c:orientation val="minMax"/>
        </c:scaling>
        <c:delete val="0"/>
        <c:axPos val="b"/>
        <c:numFmt formatCode="&quot;$&quot;#\K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9696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Sheet1!$A$1:$A$26</cx:f>
        <cx:lvl ptCount="26">
          <cx:pt idx="0">Dispensed State</cx:pt>
          <cx:pt idx="1">Alabama</cx:pt>
          <cx:pt idx="2">Arizona</cx:pt>
          <cx:pt idx="3">California</cx:pt>
          <cx:pt idx="4">Colorado</cx:pt>
          <cx:pt idx="5">Connecticut</cx:pt>
          <cx:pt idx="6">Delaware</cx:pt>
          <cx:pt idx="7">Florida</cx:pt>
          <cx:pt idx="8">Georgia</cx:pt>
          <cx:pt idx="9">Idaho</cx:pt>
          <cx:pt idx="10">Illinois</cx:pt>
          <cx:pt idx="11">Maryland</cx:pt>
          <cx:pt idx="12">Massachusetts</cx:pt>
          <cx:pt idx="13">Michigan</cx:pt>
          <cx:pt idx="14">Nebraska</cx:pt>
          <cx:pt idx="15">New Jersey</cx:pt>
          <cx:pt idx="16">New Mexico</cx:pt>
          <cx:pt idx="17">New York</cx:pt>
          <cx:pt idx="18">North Carolina</cx:pt>
          <cx:pt idx="19">Ohio</cx:pt>
          <cx:pt idx="20">South Carolina</cx:pt>
          <cx:pt idx="21">Texas</cx:pt>
          <cx:pt idx="22">Utah</cx:pt>
          <cx:pt idx="23">Virginia</cx:pt>
          <cx:pt idx="24">Washington</cx:pt>
          <cx:pt idx="25">Wisconsin</cx:pt>
        </cx:lvl>
      </cx:strDim>
      <cx:numDim type="colorVal">
        <cx:f>Sheet1!$B$1:$B$26</cx:f>
        <cx:lvl ptCount="26" formatCode="General">
          <cx:pt idx="0">0</cx:pt>
          <cx:pt idx="1">3786.6099999999992</cx:pt>
          <cx:pt idx="2">6243.329999999999</cx:pt>
          <cx:pt idx="3">6439.5500000000029</cx:pt>
          <cx:pt idx="4">4556.8699999999999</cx:pt>
          <cx:pt idx="5">7252.8299999999999</cx:pt>
          <cx:pt idx="6">1229.01</cx:pt>
          <cx:pt idx="7">4756.7500000000018</cx:pt>
          <cx:pt idx="8">8972.3399999999983</cx:pt>
          <cx:pt idx="9">4760.1300000000001</cx:pt>
          <cx:pt idx="10">4685.8200000000006</cx:pt>
          <cx:pt idx="11">5259.0099999999993</cx:pt>
          <cx:pt idx="12">9811.9700000000012</cx:pt>
          <cx:pt idx="13">5633.5300000000007</cx:pt>
          <cx:pt idx="14">7274.7899999999981</cx:pt>
          <cx:pt idx="15">5128.7599999999993</cx:pt>
          <cx:pt idx="16">3725.8500000000004</cx:pt>
          <cx:pt idx="17">9162.4999999999982</cx:pt>
          <cx:pt idx="18">3705.9299999999994</cx:pt>
          <cx:pt idx="19">2585.8200000000002</cx:pt>
          <cx:pt idx="20">5475.6499999999987</cx:pt>
          <cx:pt idx="21">6648.0900000000001</cx:pt>
          <cx:pt idx="22">6517.4099999999989</cx:pt>
          <cx:pt idx="23">8256.5400000000009</cx:pt>
          <cx:pt idx="24">4919.3799999999974</cx:pt>
          <cx:pt idx="25">2149.3900000000003</cx:pt>
        </cx:lvl>
      </cx:numDim>
    </cx:data>
  </cx:chartData>
  <cx:chart>
    <cx:title pos="t" align="ctr" overlay="0">
      <cx:tx>
        <cx:txData>
          <cx:v>Profits Across the Country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Profits Across the Country</a:t>
          </a:r>
        </a:p>
      </cx:txPr>
    </cx:title>
    <cx:plotArea>
      <cx:plotAreaRegion>
        <cx:series layoutId="regionMap" uniqueId="{3AF6AA76-EDE3-402F-A11E-656FEE650AF1}">
          <cx:tx>
            <cx:txData>
              <cx:f/>
              <cx:v>Gross Profits</cx:v>
            </cx:txData>
          </cx:tx>
          <cx:dataLabels>
            <cx:numFmt formatCode="$#,K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pPr>
                <a:endParaRPr lang="en-US" sz="1131" b="0" i="0" u="none" strike="noStrike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
</cx:separator>
            <cx:dataLabel idx="20">
              <cx:numFmt formatCode="$#,K" sourceLinked="0"/>
              <cx:visibility seriesName="0" categoryName="0" value="1"/>
              <cx:separator>
</cx:separator>
            </cx:dataLabel>
          </cx:dataLabels>
          <cx:dataId val="0"/>
          <cx:layoutPr>
            <cx:regionLabelLayout val="none"/>
            <cx:geography cultureLanguage="en-US" cultureRegion="US" attribution="Powered by Bing">
              <cx:geoCache provider="{E9337A44-BEBE-4D9F-B70C-5C5E7DAFC167}">
                <cx:binary>1Htpb+Q6ku1fKdTnka8okSLV6DtAk1oylZu38vZFyErb2ndS269/kXat2b59a/BqBrBRcGVKoric
iBMngvQ/D+M/DvnTvv0wFnnZ/eMw/vkxlrL+xx9/dIf4qdh3Z0VyaKuuepZnh6r4o3p+Tg5Pfzy2
+yEpoz8MHeE/DvG+lU/jx//+J7wteqrW1WEvk6q8UE/tdPnUqVx2/+Hem7c+7B+LpHSSTrbJQaI/
P26rVsYfxL6t8qTcf/zwVMpETtdT/fTnx5+e/fjhj9M3/lvvH3IYoFSP0NYkZ8S0TUpM3X75oR8/
5FUZfbmtUfsMMYINzPTXH7j/2vd2X0D7Xx/Xy6j2j4/tU9fB9F7+//f2P80FbouPHw6VKuVxJSNY
1D8/fioT+fT44Uru5VP38UPSVeL1AVEdJ/Tp6mUF/vgZi//+58kFWJOTKz/AdbqAf3fr39D6V5vM
1W+FCZ8ZtmkYDOE3YUIInVkWJrZFrBec0M8w/cKA3sbnW8MTYP718C6B8fKqTR5/o/8Y7IzYhCDD
tH92HGacYUZNbDDz1XHMnxH5hZG8jci3hieIeOt3iQhwXP1Udl89+usi/RWz/S867fZp+HBftdnf
DeFnZvlP5IqNM9u0DROxU1YlZ5ah65gR9M2df2LVXxjK29bxfRIn5rG9f5fm8a98/3lf/EaHNY0z
CkxpWLr9zS9/DHjMOmNYN01DN16hAb/+EZpfGNDbyHxreALMv96n34p9njxXbZn8TmzomUGwZdno
CzYQxX7EBiH7zELUoLb+JQz+jM2vjelteH5se4KQ+Ne7dJ1lDlKxSkAjvdrvX1Hq/4DP9DNkYIQJ
+SIW2c/4MBCLmFkmYeRN3/mVEb2NzveWJ9gs36n3VCBE9o/V78PGZGe2zQAZDIHl+HPqOzoofUyZ
aZ0IEfELQ3kblO8tT0ARu3fpMKIqy6eDTA5K/j5cMDojlCBimuRNXCjEI5OBsDfI105fM6tfHM1f
QfPDVE7RuX6X6Nwm3aEqu6T8uky/gc/wmWXaNjFBDLz+/BufUdMAeW+/reF/aUhvA/RD0xN4bpfv
Ep7Nvp3yffn4+9A5MhoxqElOMitqnVEdQTpsfxEBJ4T2KyN5G5TvLU8w2TjvEhPnKd8P+/bpN2Ji
n+k6o5YBqLzlMZScYYtZGFKe19snpPYrI3obm+8tT7Bx3HeJjf9UtdFvFc/GmYUhkDD6JXE5yTmZ
eYYxNinWv5TyTtzmFwb0NjLfGp4A479P2Xy772Ko7crqdwYaeoYRMqmJ8KsIMH4ONMjQzwixTFAB
J6j82mjeBubHtifY3L5PbJaP+/g3amaMz0xm6xRymle2OslnEAKBAMGfgqj+yqGv4uxvB/I2Il+a
nYCxfJ/RZbPvuv0hVt2TlN3X5fkNosw4gxTfBHeA2PFj9k+hxK2DiAYl/Q2tHyszvzyet7E5aX6C
0eZ9OswmOcRJtP+dVIbPGMXUpuxtn2EE8hndpjYUcV5+rK+m8eo5vzKivwDo21xOsXmfinn79Lnd
d9n+6/r8BteBXNOgEGfo6yaQfhJmbPuMIaA7KBS8hqETdfYrI3obm+8tT7DZvk91diyjB09t9zT9
RnSgembaOqSb6E0RQCHYUEZgT/nVcWz8te8vW62/NKa/wuf7fE4RCt6lfj4itHkak8Nv1AMmPsMG
uA/CX/wHxNiPEQjp1hnSGYDI0L9j8/ej+WtsvrY9xWbzLrHZxclvRAXrIJ4JMbFNX/3mBBXYaaW6
DUVn46vj/IzN343mbVReW53gsVu8SzyuKvW/c3jEPLN1KMMY6AujnSKjnzEb8k04nfCmFvj1cb2N
0Wn7E7SuxLtE6/pp3HdfTfj/XxSYCEoyJsOAwqv7AHX9SGogCkzY7rTp17oBJEE/yuq/Hc7b2Hxp
dgLJ9d27hOST3MdfV+U3IAIrbpgUNNiXROakUvNymIcywzCsE/H8d+N4G4rXVidIfLp+l0jcJFA1
+92bznB8B0I6MNXLzwmJUXZm2VDxBJb75j8/+sevjOhtXL63PMHm5n0km4f/eDDvx03nn578n55Q
tM+IbhLLorBVc/w58RbgLx3BISvjLxLOk/OCfz2st0E6af7TTP6PDiP+9Zmnb4ePnL3cuy9HQn84
q/if775MF46rnjT9T4cFXtdu+fjnR9jmZ5BcfjtqenzJT1FjWT4m++8nIH9o87Tv5J8fNYbPqI1N
8pqNwqYBhJ3h6fUWO4PDORRjwJXAeZDjrfJ4/vXPj7CbSslRB1LYU8VQ74YcqTuqGzjJSs8o3LBt
2NJjtkEo+3Yi97zKpwj2Dr9O+cv3D6UqzquklB20tjG8qn598DhaAgHzZRfDgoTNsICNYRT1YX8J
tWF4Hv2XMqBOPMejtpxCd8bKzy2Tci1Nil04xRm3bF3ksaLbLh0T10rHluOJcTKh4iLHqeGYI/Zx
Xg5OrCcR12RpBWrI/UJZqejavewKjc+Z8dmi9eTgEl20QEJBnyX7hsaxNwxxIirM5KqqVOTkhRp5
WlSRGKxYX3da4s6VVoqm7LqlHO+kItlaz2a/Vma/moYoSJjROlnRhLygpeJmUa3tvIy9eOrX/WRn
nl4NLc+ZvoFjpYajGWUmmib9PBmyERoeO9GNIS/DrhG1VJdaG/LWxh2nSW85YUGQUJPNpWkyERpq
4nEcOhOhD5U2xt5UICeq23zVaJjDI41fRYOvRWHKVY+qDerctq2COsXlI1QC79O8ELTQazeb6+f+
1taRR3CXr1SVMifBme0YMXHttKD+pKWpsLSm5WGEYYlHKxY9IouhRW5uD6Ybkr7iVV0s9X4fK/sp
62PeGHRd5Jnfl2inR7nhN9YsZjw0N6QpnbrOFnCMO96EaJRbnKp1q3olkiQ+L1qcu0aFP0c4lrsY
W4TTzGoWVaRfaVdFjCIv6XApzKLmrSxVwGLkTkZpb+1w1C8a9ZzKnW0Y0e0wssophixzTGocFKY0
GCwlzEbGfLSTeYsL5RczvZyS2hBTga1dk19kKXTYo9Sxsnxwu5lG510u6bKQ2qVmlkg0VfZoNSTn
/axaYRO7Eak2RH5Ci8uqryIeIzQv4iQ1edqEnYOoedGxpBK5lepOX+eHsLLzIKW1b5W5ztEwGE5H
tW6RMO1TUoauXbbmRRznCqArJi+ZonLVWzDospnd7qYaK2tp5NOlNHvkmNXQLUOKOsew6jUaW9fu
QsY1s1F87IhjkGlYTfoQbUsgdFeFk3Klbl0NWVXfVjyZusxheaScOq+wF+paxvsIz6KUuXTmuBYz
VbnD8IR5pYaF1JKbrK6uurkunXCMhqXRdZ6W004YOrEWlj0ZAmVl4yUx1wkueGlqKogLnHtpPG8t
8kAHPF6rPuJ22FZ8joxpmWo5Z0rTncnQ/C4aGreomh1luBdjWTOuiqYVBqVrVGUe6XIi9CIfnEEv
4nWid/tktm5VN+lCG1JBbfVgpP0uncyQsyRNeSbrS41FZJ03F3RI2TZLY8XTNM846fXU6elTFiXp
cih6J5x7w0eYmo4mo89aHntZN8W+PRcHLcu2salNfjm2CwPwdg0VA9NoEzdJS7jORFJmPMvqnkN2
oAkTpZY7Tnh2rGGqVkRZ51Opx4sKV4T3lbS8IRGDpIzPjbxLp2aVKhYv8q7iis2HMmfYSZS1idI6
dMqxrr0hkheKqKdMj2yhGRKLPJkcSrRRhFQVXGLKc4viy2YDVcs1llXI+1K1fDajlMu1YXTbCOlO
GU1b2fSRU2bE04t5kdGQOXE1Zy6tgYAwiZiL2LzoZbrRTCMWplXHbt6rAFQb5jWqNKEVOhVqWCOw
juVYjos0qhOuRdbgpGVzEZd0Ej3LC65SPipibnAO1J7YpsZlGjs9Mi/1mt6TUIU8KorVoN3mhkq8
QmW3GvyJBCdJ3ItpmEoxZ/hCs5sI6G+K7jJpcXusO67LEjjCqq5j3b6Lh5G4JeprZzZ65o9ts48a
Y9sn8eD2WXXDppouup5oTpyVi3ZInlBVDRe2XcYCz+y66LXQw5pkV1Uy8CgpBt+sovNwVpdjUsw8
svTKRa0cAht4HKmycbIxxVzNktvsOUJJGFSG+lTLAl+Q5InJUfpWMfB6II2baiPxU6zu5qLg3Wzd
2XW6qfT8Uhv1S6k3j5gpcMe+kB4d2DrMIeQlk5LBNO6Q3nlQaK6DqB4jYWh17zI2ViJWfjTrmZca
plPr26FL6p1C9FMZo3nDUDfxuY4132zuSx0nqxRpazOzNS+r5v3YpLU/o/jJnKtxndJnNEfWMreX
pTY1Dhw6XE41cssUqQtq5pVo5p0ZpvMlDoFDjSx01agMWIV0WrRzafOmSyo/GcgutSfCCZ1Gruf5
wOeWdW5HuBlhJcaRXkXDtDQ0Xd9ZMuTmSAony1XtaEqreazPzbpj8z7EZRpkdXZjUX3Y2jVZRnWR
cFKP9WUxJossY7mPMbCBFeqCJRHZtE15MRixJYpOH7iy64qXrZa7nV4/1Xapr9vMAPZPjJAbltpb
rdUGE0kFK4x004RWykNmKJ8olfO8jEQqw86ziDkJFNrVytSHz7NJtnraaDem1boK2597Go2ubBjx
aWrUHilwysuqPNeIFaAI4m1iz49Zrz6nk8J+h9OON7KcVkBKQRqZEMeLeFUycjWl9uhooV47WEGo
UDManEk213oGEkcrrN4l5uzWKCF8jGnjGOV83dSZ5iqZn9cFxEJt6izPqPTQidB1XNuGsCegM1mP
6aaVPU8tzVqObZE5cRpPos46LOZUFs6Ino2xrX1WWxsq9UWkqOVMyOTxLGueFRCgm4U9o2mRmdEg
ytoC9WXq1E9BJvIozmKRS7YrtXIWaLrr2qhwpJXxNImyDelipwD9tJqofh5NZsKNucdb2efTkvbG
Pmy6iFtU0U3U6zHHnYZ8QjNb6Fg+ooiM66YYEofkRcwJzCS9rhq7FqhqH0eqKq9C1ScLNw+yNvtF
1kEYibBpudIOpkrmV4lsTQfYkKGBObVW3MZJgz3a11yf8tqL+xLzUR+Bs+tRcw1t/px0cSVQWm7b
ilgQ3SUSKME3hkSGZ9QJ6Devt9ub+lwPNb9ihcUTGUOQrxH2mGQlT/vcVVE4c72aD/GQGtwApcfz
Sq1SI4ucmhbA8HUZDHXW+PWkZ7yY0b2mZAcirgViy6KBszw3+GREwk4mAY7SiBABr6HG4pVWi0r1
+i4fG/jbFZNxCBFq2ZNkEFZpANPqBY800CDVnN4ws9F3abGJNfsqyaS2NBPZOxaaXNwMOZ+7VZGy
OZBT0jvz3DvFSGJuTzczEP1IKhBK1eCxnHk9QpEotdTw2irVPFaBCqRjs5RtYyxluImrot5mWH+I
k7oKJlD5nBSDLVJsJdMqjEnjj5oeZLS8gjNolTeWLMm52coqoFNYBbah17pb12XnjkX8WGioCqy8
rcSowusEx9dJOPZ86tveyaMsKjjDbeXKKo45CxMVWMdfpLJk4Gl6++X7y0XQ2GiZtZfmYBc5bzGr
gyYDMoW2qRtRmK9WJeYsCB5zlw1jxF9uw5/F6R5R+q5RuA4gijTBy6e3vr51bewNKuwsofylbd7m
ragLqxZ/+ZaX58IGGbOwRpULUET9D0+TrChz/r21BA3vxCyf+Q93fvj4fVCRZc68YW3ufG+taYbG
o6gyBJxfgnX5/vT3Z04m/f0RFMWQedWDJcAFHqbGQu73m68zeGmb1QrM29Ts145frsHfOFg8pBkT
Hc4AdwI5lazMBXkxhdaMcv5yozpawMunLm8KJwohnH2/0bZAN/RoZTkOC4GklMJCM5hUbGcpwGyM
VfDyK0zLVQVi3kc5gH6kuh9+vVyzzTF2ojIzeFGmsy9VvjByVgZKa8ogy0fJZZxI0OhGPgu9bGIv
L/JPxhHQuAALlXCINrCLsQh0QorXTyfXMGYLPe2VP1HQLSujIaWP7TLAUw4KkNSTkH0EBn/0HYNk
DfTTQvYblwaBPirRJ4niRhX14qWf77+mY4/VgL50+3KjsmwvpzPxQ1SUgVb1ZRDNveaFQ7ZOmFkG
36/3/Wh7U2Ws4zQsAkVryLgL6POlkR1blzEqK88m2M7AWJowA1+B15lUOabRt4uXAdfHtX75dPLV
mCblzXgFFr0mdlIHxxHknUx8renaIDPSNnj5xMBlX7/GdW9wFqeJY3VTE7QQ7IIW103w8vX1Gtid
EyruZ8vzyZsDKDnw87QFQ5OBhr1b3eZ+PoDIii9bd/Cydcnp5nYMSh4tJ69xOof4/eR2dDEokRLv
fA5uB8+Xbs4tPk5unfMpXduhi+ZleOX3WVCscyb88Kp1yUXOlbe2eC+U0ws5cX8OOsfirXt/7GwN
5NxU/DxrnduUifUosuVtSZ1bpnnWbjrABeVAhzkPrwiUOapHVLhadgWO7Rfr2/BK5lA+SIDSRczE
HCRLUMEXMDbkgwS48OHdYNvPnVPyxkHBLAZH8n5wmtipWqe2r4o5EzGsxWQKmN1wlzQbXO5gWebC
7+bzihxgeaZMd+d5aZO7HHT0wzjtSntw50QuYiNoOleGbjV5uuZ1SvSFa0+7Zj636DKM3HFe6oYF
ImcLfYebXEZuDkp9OB88gASF7mCKJl3n2aJvef9cMgE1C5o7KBY6cthwC+PI1or5MAyseDvxPOeD
Z0FQWKYDTGtueWcKZXMWufABvtrYq+flPIkxhgoBl4WLd3Hp68PKnkRRcQABJIFlbxgkzAeTQMD1
oApkWAv00IcuXCW1qAcnjJw2uxpkwxtT4C5Ico+WWxD/x87GLcodQKG6m7EH/JEpAb1XnatZTrK0
ImeCik7u6LsZ4tpGRa6dLMEseKREOblWA/wkedS57IrtmiVjuzw8h4jlwn/4tnINH/jOuMhyThon
zJ1Z+tnNNInkxtyZXK9FKOqU48tyYyDRb+JAg5kGmPHhGjJM1IiBfdYPuloQWGvmx5/181xyWLD+
qYlF+QCrU0w34SWwIreNbR7vlTt78XXvJJmYPi+6a91zR2DWdbVM2o3UXLt4qivH0JaFMC8zkX8u
i006WF6R3aDWa6ORZ81Gv1TcdhJH5/ZzeACxSACvWWzrTWys5Lb8lNdrbfmMwXGa4b5fjvmFNBbU
q4olAcaoQ0HFCBbdx6PThNItTNMBiUPywHwen00YOa/W6R5MQBHN0+kSo9lJXXXVb4vHOhHtDUqX
TPqFKerJBZzSG6u+sDvAp75GhR81F115D81lyyPjuB5419k8ah1AHUGOXbjj+KDlTj3twB4BMiVu
50A/+HBT3UGt5AGli170kLznIutcMKR8XpTPdu6MYu4uUS2Kcgd9pxMYpJM/A/x1mYATwpNQQsT1
Bowrip2YHrskgCy7KudNfAOTg1eCQ8QALO0u5eQ2+GjRmSkmzQPDn+dNiXtuKQ4vLVuvG1ZY84AM
JuNZ6yGXV3uw5K5dGsixtXUcbcAoc+qYtSDYg4tqamEwK9YF+csqlVmQsU9NfW3XB2U+xo3w7cJt
2mXVLnXFKRS2Wg9emaRrrf3chRB9Wk7Yldl6hbHuQdz3ecdL5KNhWiC1N8Pz3gQJOC+L5iKbGgFc
0ZT3ui5FXp0b9YZdzShoJOIaIDLkFQf/RuUElZVlD7l4jHx4RVw93pbcrm66zo1aEGIO+B7UAglv
wSczj3HAXZmiF/jAEJ+8rF2q+dx+YDtA2GgXsK692CeC7STfJvEl8acDeLCFONATuAnQwtAuJFRd
F4W9G7C7Ny9Mv+ZTLoDKs/VcAHvCJ4CD+n3Qu0fuBo69B1OCPnwUqAPw6ghJ0eRCozkonwl8cWEo
6/IG6kyTZ4Aa4xhmGtn7OhbGlfbUQqHuAVylS/h00L3arXnXLnAGmnw7efjK2tFN/EJNifJNKBgU
rhmAEcJIxmC6kzzewhpA3Q2qGP6M7xRyrMgNd5M3GDy6BuZM1gBcyXtYLao+wRAwPEyo6F0JxstG
b/LyCToH9gEqHcHXlJMxCIvhAgXIP0YOHDm9m4j6yJrlDZClciC5VxyqfGkMUSt0qc+StbVjGURS
sHrtE5Z++aw9VBDcNa8PACwo4xg7Czk4coulTUGX8iJ9uMdXGhyzCV39AEunHBjFhBzwJHDH4+vT
W6ikAO2SZDmH4PkC7gJVv3RvFr5GRbWmtdjTBxdWX/tELyQf7hi3H+gFhD/AkfqwQPF+OMAHf3DA
qyGKZAnPck/yEuIwBHYdgD5GQuwAO6BA+9THgBTYhlme1wZY5C6lDgSz+WIGRMG0YKwlT0SxhsQe
zKHlDOAwYblASmbL45SFftiD5UG4oCLkMmjWEL/YDlCyL8DrZ4jEnTeLbE0vCngfxAP/lj5AGrau
4cXx4MDjQAqmr++0jfYJBQAS/LtNb0ZxgEWwrkYBuMAykQ2sOHyE+cO0wPghhPbB0U/JqnbjHCaJ
LiC8EMsh1U1+Y1wBjNUawnN4RTfSBYs2gaN8OwXKgrWiG4h+5AK8rFjDa9N9XK4MwE8YkatNC+hx
9iGUMV5PMOjBBpsBY4GcFFoCVUKd1QMW7e7uoTFolAJM2i5WQJXRspwXyRqAB/LJb4AGUQCeB/sl
a5gZcMAdBHeyuYdZmA8wmyjhEENhZQmXbqd50BV9uG+7dQIB9QF+QcVzEkCo0TWYfbGcIpdeKA0M
unYBl5Kb2Iv3JVl1ECeX0sUOsCQYK+z5wACoDytctI55AfwPrcajkVqjB2aWP8OwIPhDF5CKzwvV
LurwvDuAW4fUB1TKeQkhe8pANrjQtb3pXS1ZgorS1tByshYjuzpaKXZz5Btg6GtT98NmCUXjEcQC
9obz/Blq8QzUXnRJM1jRaR6voH4QQ+FVfYK4KYFTm4dWazghwzksQbVOztNJdIOvelEse55FbrkK
1fJY0werl7aDDUCS16koaMsntdEuKRQDFyMsMUFBbXdrKH70UCuJuw6ea5WHe2uVx8liNiGFX0rq
waZWo4u6O29bIa3rGrYPcoO5KRJks2dXkKTzmnCghvFIcgbithjGbUQ/nU/NXVn4OcfJwwDA61AN
EJFm8kyrREJEJuWShvP6uPiofJFoXjJc3eYFVBY9kE21C2GV9SvjykBrq9gBRcGfYPLhMAZoggrG
sQhQC9gRuYdwOsBrhiQVOO15C1FtbNzQq+xNXd2QjWUHNYAIGyLID0OvLLf26OL+aAas2tTtsTYs
PkUd4jPbxq03TeegzPXBN6pNDOYKihivsKObbgXkD8oV8LmMNqRyzWIVF08Mcv0bCK30UwoZJRhw
5Jrgp5EDWz+gaY4Gtm6AR0DrH8BmIZyDzgbbLRaj7QznLfa6+34SISh/wpHu58Rr7ia11JehB0Ar
tUixN2IPYmBZrmK2lfD1YmRbpIts4L3tWKbr+z6QnGwvtU9t64GlVXfAV2ABoy4I1LRHT9mbAuRQ
5CT1BieO7WZ+NYgZWABoZRIzFMCMJWwKQoYBamUU+iNLfFN3Nf166FcwYMg4wLb8uHI6yHcgvIJ2
40bN2XWZCqg7gkiHiNGpBdrmLQdtkINOASE8QIAS5macFkbkFOvuMHbPRQmbfxewu1cSWExJAuMa
PTQOOCX1wxjIGPKNleQZA2kMhIwDE888hCp7ro/nDVSkZYgX9LPdIkj44/vGsNx0H/UcQyqT2Fd5
GhB5k/nQMIIU1UuKy7ldwVKwZfFQV8uRBpg4aevGisdSFCLJV3O2Sy40F7SlS8C4FiBsWxcMULY5
JE9rHQSJuenuJbh74UMgBdUqL60FbFnkllCa0Hm9Zbw7gMtVqQtOnFIOu8uFIAVPwR9hmwGEnO2U
5RIqXyO3b6HeNEE9PhImVIcO8hnCFF3ZpSsh1m2ATADcGPsy21SpE2mLHIliM2yg+Aibnd2Fnoi5
eIDN3SaAnRbYPYk9HQqIIF0KTcwR13sXW24spta1YEtsgHKttZw0rgauibGFjdotM8/1+0Y7mtAI
rlzwXj0yO+bnjebH2Cs0KMc+svhc6qJUNwPsdJMg1e4yMJtWjOZGa1ZwZYLM+6YaONlOpReaDgbm
73gy3o3EEIYUnaMrt7OfLAtY6F4RgWo/rQIGd2D3KBWq9HQT8rYLGe9sfQ8b6jAVK/HrchGBerYc
WrmW7mWCXV/aovPi7YswMSBr49GDvQXHoZc28Yun6NN0DgHPnmGHboX1VQqVXaMBZlz0UAiAqFto
CVflOjVBhviamB4jKNJfKuxkqxLCIC9vNeXZBQ+vwwUk3aPyVGxWTmXlgZ7SBvb/B9jsuSCXHRSG
sZM2fiHBk6TOu+aBAv80D/2cAdaQOcUOyHut43YryGV4YRXcfMxNUdyED1gDyih4y3h6FW2gvksu
bRXx+jOrYWNtWTf+AJuRV2jmZu8AjaGHcG1fygaJSrIMzLJfpOkAURFgxv0y8ZmxDiXwyxgA/4Ap
UA5vAqxzc9HQNZHbFjba29XUXyTkPBqu5/wO924VT34c35swAKjo8qThBW64acGhgzXqRLvLD7Pp
qIvyfnhockjlHYjAwJKrkUP+up6c/0fZlzVHyivb/iJuIEAIvdwHKGoePNvtF6Lt7haTmAfBr78L
uber2/s7e58b0UFLKUHZGKTMtVZmTZHP9+0Ru7JVBEPnN2/4P77kF+uxuwER0/Igkz7AaHe48OEM
2UPkrJwxUFgv0tA4SWuVdGENpA3Cg+9YMdrRT03fHf0aEG0bFFbYBvRY7dzNtMe9G+vOj17ntTrS
Y4zVLeyOgmAlHFYF3IPv3uYktvNDFmYjYsu4CAXuyLBr2Uq4r1AvrOo6TNh+m1bwlRHvBXP8vTW8
G5Phnap2TlC+8jVZY83EZh7WT8JbeSf3ESBLaAEaNk8ORYSxt/DUPnfDOiLrAkw7gDvwqHxtpn6F
+Gobrwl8lGjlGn6Tn5IM4H52EHDo+cU4HCa5A43h3opDvRGPVr+t01W2ydIVBTB3wWrqfMtO6kBN
397KLLS39krecbPx42OM5WxFUt840AtZAfHGqpBhmjqWBbjO77afmHh8gual2BUgf1bRt3pj1kAA
NmXYuvtq4xz7HQEqe3MfnekqPrKLAUjBZ5cyLA/m5Kv7ZNsbYQwv1DrKXwrh3aVWK/WQhPnaHQMx
v7jfxGv/2JkrM96nq/rRwR3f4idug3Q+mtAjdEGtfGyrz+SOCjSm7Fxah9ILm/Yef+g28LB6+DJI
C79I1qC2RmPblFBiwNnalKex1mtiGXCs+eeq860dC9uX9BmrqPkNDJnYENxle5ekWL8PpQMdhl8P
YV+/VsmDm6zwFpO72rmZKp8wf3Z2HvkFr8trtvARzGaXJkEBr1tKEz3b9L8hdML2Bw/BGJYgRpYQ
fTQqMEAJL/+XtMMdz/E2H72w2M+hkEG7a4Imw5p5iJWfA1fBzyJ20rURzvuzG3RBfxxfGCQI8Gm9
Z3lMNpJ6QZ9Mm+YZGoVShE4eDKYvwso4gMxCVAVKB1SbB2GQP7V+f+t4q+lk8UCAmJG+4/pmEapu
V/RbS/kN24wEb2v6CHcTEfr0klmreQrh6lch4zczuQXUb+6KJWaHkiRM8CGlj/0faIZxmtbf8RRY
PpY4Jjegbab0tfDxQnRhfI634w9Qf4iaCj9j4E188ZgPiD1Z2D1zdw+JhZ889Wwtiq1zKv3o27J6
i8cO1JBvr9VL9it57t8yoDCA31fknQI9WfFtNvkRD6JpZ7bHbHptf+VV5dtQTGAd5ycDv04d4L34
5bY+1jioC+BxHEm9Ai0OAspqj4ADLMAocVj7+Q40E/RBgA+gAIKHgFUeio7KWKUv1X2cBe1mBIOx
9XZw8u/net8G8i7Bk5Guo+p7edvEPqsgxjlA/wRwiJ/jizP6pNjmzx72qjHwaMCZH/1ICxJmO+n1
x9amdoDbWPQrtU++9SsDSJG9RC/x00A2vbWic5DeGZAxIXzm9bfqCZDqe5fewtMyNtK56buVcM68
3JMWkHAFmmneYunI9nzwIyMNht14Js/et97wN/UG4f0Rr6S9Hu67Z/dbjFUUlPi6FDTArkTVVqQ3
WQ/1Gt1AKtD/xB1AFPhLnq3yJ6W4p87RvlPwJx4Z863hlH23EPeKcMYjUvpkneAdjJoQJEEJevm5
eqveynd+ovsGkT1wjQvkAlAL2PV9jhe6V8HgqxCuys+UL/jImNzws33A05FsKXCMDb2o6lYAX9h3
e5P8io7dW/JYPVfh4pVdoofC3oruImo/sn2ispUb/axbB2/LshhgS8qTdWE9eknn/+x8Ow3mrTgA
GmChxUIjdLC4+fAAsABvk83w1vmzP+D1wVVjkG4Hte22ClqEYLmPW6wk4hbu7Ymf69p/qNblOWMv
M2C0tems5mLwId64v+Nn8Qq+KmbgVb+Z98DYnr6DAHKX1fYpfoYLleKvjI9lJVY67ybn6xI+gPCx
7A/P7EzLFXDxi42VPPM5wE8/XVuI4zfyRJ/VDwvA76t9Vz5Gu97x2XOyVw94En/W6c1Q1AC0nxyx
Z3cPjoHf7b0Okkfis3MEdUMbGOdsb5x77Mh4FKKbfNXNq3oz+H0ZiFcJyaJ/yeLtYIWW+TIf3MDd
wzkDupFZt90YbbNx1/EHVhrHzhA3YiGAhFSI/XVztBcuqJngQ5qMr8VY2oHZDRk4I/A+U28wCLwG
UB8jGCBt43VyqKDj2WQLhRVPcwFqdFF1WQ0gyXQep+A6Ipc5164jBugezIfOLGTQLeycPl8f9NTO
SXGlKaMx1JY11oG/z8+shuzEuE9MEDud4dYfB7F0tS2qRrjosUe/c2iGQhfhMOvjP6Z+OVNfg5bg
iq5XK5uoXOdZe0+pB/FfE4cgardRDbZIH0S9fIZuUhD2JNRNj2UtCZlZFJtWxYfr9OHzx7zauDDq
35fQRj1H5k2yxVazvs7T9mv3oxXL2Ay+jGRObEMhg63pOuDZHT5E98sRfhmpKr7Sl/jj4/WvDUWo
QKw84bVqBRxIvNOy4kMIZRTArwXDTYppPVQcgF4td+lQbyll8RrMvrmx7PokJDivJAV2NdsPJDPg
j473LeHbvkL4l9nOzhg6uuohn2hcGnQdtnY39u4SYbx5WXdqHeuVs24zFdBRdiZgNINDV2s/x3Yz
BjYoC25wCEYc4D+T4WQBtLxFYPJ0BtbsbQZJCBDjwVkPA9maDWQFWcT41qaQycbZcz6mKnBbuuum
Bho886HSWp9sULikerQ5wSpYpvfjOB9kBPfMrMNimFYp2VopD5UD37LOblL5IgT8FKAcI4I36vGd
0Sq4iqkEKpc3a94kiFeSS9zKtUMY1i5b3MzfTc/Zs76Guig19o5sHqvE+G66821Bs3Uk3sbBBhdU
IG7GgsOty9wUZQCNigeWlFqh23cn1hMAoDNAnYi9KshFA+UVN5CaiaBsKorgCOpIRABgX7GLUP5N
CIj1KgeATjkOxinOz2PEfk6dslZZZf2AkuRkCvYiMkhYrX7eqOydkL0Y8/dibKQ/FjOcgLiFfrX/
FRfeG2jk4tCb9rApzTnexEmyroztXEOaSCnC6c6CTLcrntmUgisn+6ae9hCT7KQEzzJHR5VYd20z
3EyT5SdjA3VUsZ8yMEJNAVFWt5ZdFjSjC18My33UQNXoWI893wzeg+vMqV8yK+zpvCGudxDAPDv6
itv01kL0R3h+IVb65sDbyhVX/kxEaDnBWAH1kLhndkp+Vmn/1gozAtngwNvDHt9A5II7Nrns2DHS
+EZD40M8e37UEQdmcHW8tt1VpW5rUTnvcwa6KKJ3spteZNUAB+U90FQ7h86o+ElEIf24Nw5jW66U
UxbbrGYbJQGD0R4xlbPw1HAs09SYdnGd/ihl4FjMXAk5PlYedtepo5VfDK3aDVl6VNADrVqqVq3R
VL408+qctOa3ubKyVW15xmqwEU9K60n1pNy1cn7N3BlLikWglWmbFWQAxgrawG+I9cE+iYDkUF4m
TbrmtvMTT1JISPcUjd73bnIvEVjpmUGqMZvqUanhMORJ2Lg1lLuDFCtiniYm7llc7CWxOyBWgD/s
0bpTT40EoJPzwdql4DIrq7MCkTiPdu8pv6bW9/rdtPmvOpPDLitxu1Q9YJOdDhYl0XqscXE+Tdi8
hujQ0WTwjVrNYUz3JDbOsxmtofCNzhC/Hnja/SQjt1YRgoe8ch+hJm8gxIT6dqrFaR7od7eAfEGV
8KPBiM2S16HRmGAtpvJHOslwiuz+kpmlF2TzGeLnC6kz+B/NxNeOiH5F9pgex/4FFV5BNppqT3PX
DYkNdjueiAc1Oi+CXP5qWBR0fMQu7nm3TdTCySjgkA+/nHa+h9o5gY4BYWEUJSpIy/Tguu1z0iO6
kNbY+VAAAobhIDtyr87C6iknkm46Op8rw3iK8W7i7tKXxOXVmhhAZBJz54kJXKWbBH2fvk4jeR5i
yL+sphMb00DEnMQUyQmTDXhoioOoHXd2656oRw5uYrWIaMyzjHN4qqO4KX8OTfUj6sDzUBCQcm/H
s7mqnYQFMRMBs6Kgd1kbWkMOrI1ai0sIxiWakj33+tdyBvtJDcCeBtaebZNHQMxUchPn9Sut2se6
GM+45+e5sbY1HFrVp2BNDfNZeAC9Mv4QjfWNnOeNUVU3iWMD+yiwMTRsNv1IJr8cdW+XyvGF7SI5
ooxvLMfOIA3OgcibWZBy4voWFKaBQQcoulzTp07WBeaQvxulF0Nc3f1yXMBbdV7vhJO9ZVi8g86O
37xmTneQBqsDixDyY/3O67L0q8yBGBFSONbdt33yq0us6YZ0ePpnAbW6w0dAENgFIXso19IbEsCD
fRqmbf2SqWoM2q642Dc2kBCjgoJF/qTSsoIfrgO6oI6/5d2bG8941U1r9MvJLAIi5xBC/b0lb42o
OQtVt2eoqxdVKQB1Uk6IbKJmG4052JpOPhlx/0Ytu1oxa6G6FqzOaVaDzPNgLAsD2/P4mLhzC++U
XyD7tPwIwrkKvGc1QcBuhUZe7Q3F2MYsHdDAmeGPJRDzqgMI4kHbq6ryxi7AfUGKW/hOND6bik9+
4ni7poyyoFBWC001fTYbEx67WeCp7TsAIU32YM7WeznEYdn2ex4HSgCsrSi8pxziEkYyKAgmlx7t
FEh6h+gzBiIWljKF3ijKh13hlCQY28C290Z/ZHYEuskEzSAiDq2Jyrcko9FJAHLkEqJPZk/vPAc6
ZbaAjKQERDsA0M+8s+zLaBUPPcdPC56kKNQET4cAaK+Ku76t2/XgmLPvtoAAPGtvRjMWxESpVRIZ
vtuQNEggDgvbvnonmbv9syD9X6lI72U1NYmIf38/wGf3/z6UEv90hfqrcfl6gWsPdVQ+vpfgP85C
ba6leET7ddKSUvZ5LeRF/U4xW9K4/ur8W07Zv1KovmSNfXzNwf8w+FdK2V8JdP/KqV0SrqwlAet/
Tij7kod3TUXT5/1OKnPd/4PkMBvVZxxuoeo26pt85JShotD/cTjK1rhYhLjFXdQU/J1ShrJCNgqj
oi6q9VGE83c+GUH5QRv7CgrZoKYKZxb7/8onI3+nky1ZbKjyhZXatiADXCp+/p1OlhP4LmTM6M/a
Lk+0MO1HVefWqopnviGDaz2OTm2t5NzwjR41PYN8jFpNYX+M5nn2e/SfztWX0pP/6VzCvyeihLBw
qOqDPkDUW1f+tc8VMj7YcvhiS8UMwOXDaLRHt+iAIThzc7we8or/2U0caRzKbMtrbj+LKgdt6XIR
GEu3Rs5JiOw2trHc2nm2WPcjK7rxItQMSBSrA4PbkSEwxBZRI++HcABfak2xpQMYNtnsrPJojg7T
VEcH3XIrHh2KSIAluPaziEDfMCDbZjIBmrEIpEtjp6Cbx5kcVE4YyEIkAR50P3b7i1FG5luVJel2
QlraMZ1j0MnLIY4UC6DWdIIvA7qrD27SlEckCMDL0s1qywXEhXosVxBzi1hB3SumYa1skIUpvNu1
qCLQhktrVgrQHAcsUJFN2drtEzdr46bLSwTORgw1SDWU52E5REaGA6vhSVfF6CM4Ej2wX+nKVVUL
vrG77kxEN59FZTj3BAWisTtHYt2oht7HohpPYtl5pYwAxJp0uMuytN1DtMJc2t71Zt7d4fcYtkWS
JB82PbC8Kz5PAFbqrjtb4u4/naQvlNNhazdluRuVDfyDJv10GL3sz4O2VRZTfwxo2+BUj7//5p59
ntJh65AxvzR2Et9HkUGRvuCSoHHc+F61E4HqsFWrFE7Tps46+0CI1e8rNg5bj9TJGWJ9Nyy8ubyz
lGcH1Mji5yxnhT8qPhyqojZXpaXyIB3b9Em38s9WOyLJTNuuLdSNtbZpHsPlQxweEFbQDY8jeGu6
PxYD3QjJQR+RCcrMOQb6047xPVPI9ZkbhMRCmd5d1ULxMRgy/RGrEZkbsXztImgyYsdITrSzoqOw
wRZF3QRSuseGLKtIQEximtB9cQAPVW6V53iKyzOoCAh9lkPNRqRl8AYJBctA401gPPSwEYMn9urq
nfUK9FX+aqVyxPbPa2O/dItigF6lZLOxt/vyFa8nfqHPblM4zW0774g9S7B3HbZWJ3PIIS1yJBJ0
WdmF9giBpDZ+jKcteXMrZBgwSROwRgb4zsFADE6Nd6OT6oQ8L/ssFQ+8lOXz05ADnTXrRCzEkgCb
SaBF9gXNphs+U/VxKBykBXCgiFeLUJ5f1s28iRxMVbkKEBBOm5yJ5LaMSoDAUyPf4dFuVdqrZ9o2
Z1bUm2xZR/QBq150oMs6ortSLybXPv6Al2iG0I5h9z92A0EGQ+OA1WZ0fhGReXRby/2BfOF7Z6bJ
s/SgXzVplB7LuZGnBEntH1OHYj6mjiyf/9gK/yFbGbUksXtck5UdJBtzy+HUdfhSPt8yl93n/Zqs
zIhM+hgYyc/MTXI4rovm3FokzkbllvsO0mYww0vza//r1D/6/9b8em47Qd1rdMoByDqbj30t7mqK
/DCZJOkjFAKRbIEUl0iyy5c/sz4Qd3awhklI2XJInPWf3yoBR+mmt5yhkGoc6nnX0z7PuNqpNQvQ
Jv+7z6iL5oRoA+SWBzVyOyDRLrGa5gjvFwSa21XfRTbshbLFk+RQ4DheJNei8arvoPGROfS9lWW7
xtc+eVsXYN+TYcidTDMgO929EjNSrNwOwX7cn8TE+hfI4OPtjO+hCIHr9C/FUEtfNm18kbRFHCQY
yIMGbBRvphii4Bakr2mq41B4073M6hu22FtPxSGSIaNdndDieQZkr+09Txkc5NTaRDKLX0l3GSfF
XqKpMLZD3zihNovB2XVplTwKjhzyzpmzVTSK5NUG+fdfnj4Pqf9/P32MobgpgivUxnIJHsW/n745
tb3WNd3kR0oyG8AHtq4Uueiv8KLdYJzAwLhVZN/1s4etvJxezZy7gSG69ji3k30XC+N5wgu7JiP0
ClMeZcfGNrMjcJPfLW0zPHmTFbPYfrHruap3VQuNJc69DqdufdPYDe74P1xO28w23VQxcgqpU4aq
R/ao2Ul6zBoPIUM5i5fOTS9seblpRG9q1zGf9VQrdn5PHQAqXKeWLGc/SsO+SStJnt1oQopmReJV
E3dIIPcNx0Ci8o3Xjzu8kusxdVLEuWiZuZMJqLehxNCtv0e/zjNUslZZiTP+nld6LdlbTe8EXsHN
ozHNfx54RXap7Ta7L/br3CyqzKPuuhS6PiWjbZIhacK/Trmeq220LC7WmKutPlUPavvX0yQ374wM
MalCjmQ059MDNk9gfx5pXtypg/Sp88Y3UXWnOROQmKcIBpPE6AEtJ1CLUt7ckUQ2COSLR5Kq9GLF
pvX42Zu5sB+TpH60BpleyNJbxnTPwk51nfm/Om9ePuHzKtfPE/gE3fscu37eMnbtff5ktMjZLquQ
LpOSJD55lXACqFtQCYA54qRtunU9ZHpA5A4kxer3vH+aHKso+og9P77h4x/2EYr6Qn++yIidUGbN
YZZFTYt7NvvyIlf9VIL6sb0fhsgJNXxKahBFS/xRkk3eW8aD7mTZFklCxgNgphIg1vdBsgOgLXGC
UAf+xGe3ikz4E+kYfYzyhDW3XEwrEysVnWvraDu52LaVaR3p0rIXm25p23W0rJDeeJ2nW2My3pFi
To4jA5jAHEutu7ppL9ksfh/0QNlzhXDiXzY9ZcbyDDwXAxXNIZSDxqW9oAbd78vo2Xoiz5Au8p9X
S4Z6NV/vsY1vSeG2iy9zWwLLvxdLFSeGFTe28SNJzftubrxbj6Xpqc2gRtKrJtyu976wvVu4l8mp
/rR7sLef9mFGgmVZW9Pipr0rlvA/5mu7Ldh7Hn1PGn7HuxzsLRZQcow+V4aP1mIz5xYZ4YnrQPvS
Qkyj32M9rA/6jdYtPREeCDIsIKvrfW38uLhHImTOzbG5MkoEHnWeLfg0Lw71EnjIErrV2LSTle6a
hYfUDFS10L1ymWFHAnplJctDArC+AzEcTfSQ1117Ga2xCrokk+81/kRp5KpXiVAkvM5w6Y+I7tvB
c3fMtiGjIi4evGu/sv+Lx+X++1+RIThEwXXuoPIgYvq//4qCDolhqtj+QYtOBG2SkGP/eXDbBHdR
97vOgXdYQdjZJe3+aqoLvF55MtgQR1HnbCSZc86gU0jtuD05SM8+W8tB25MUNUj4RJzgy4AeVXzJ
N7GSsOu50e3KOWH52SyHdJVY8qVWCdnRkraXVvXtxV5ai7103Amyi2VuljrZxemzw+AM1uNslfyG
seTQjJX9aCPh+2YZq03vj7F26TnO+FCW+RSWllHv2rFKD7qVjtPvVv7Zuo5eW2Jk6SGz2mbzn98w
799WMWqhNBD4VnwbIpYy+8sb1rmgbaesiN6zqVgRwlzkGcw1YhYTgYtLPHnQ3ZpGoFuadF6VM1xj
Xw9/mZh6MUMew3J2rSep5Rp65nW6vqTu6kt6Fb3kli1BNnbTGbA1UPouyvtzhUR7WObRnpCavJhZ
lUZg0U1ogfAKguv6HAeOBQ0VQ8mamSTT+WP491UI4mq/aSQNIQeqGq9Hzp3RN0eSlshM1U19QP55
dJAi1B1zdJrjH5Ov06ZlJDY9fkB5gqQCXOtr00cz6hMsrEBb11Gbl6e2ALdbwYvBzz6UJ23TB4pY
S/m66Y3sWJkgT924g8zpOke3Yt79voLuopgCR4naT2TwH7YxYv/bE2B7zANqTj1UkkJtJ/PvtzNm
cZSnk9n8yLpibpG6UfF1E0/GCTTKTWVA2qd7HyZGwI80RQ8kGeXikdKk+8tsPZ5mybQfWbObCs84
2TKmw2bi5R+X0QN6boISTquuBHMTVU0KQmc2vlGruCurhoAzP4qpY/hf2DfKKurXMaoEdG+FeW/G
swqL0ohOdWWmOyspkLXnxvYpg9cUkjFt7m1kAwdTG4vX5Ypxxszlik4ksjvPjpuNY1S2D6pcvqPQ
3aZW4/SC8h1I6jTYuCe5i8y/ZUbeuOM5T0GEdXq9WtYn5fTmkelFa6xBX1BkPa/7z5HrRNQTyVe2
gFSwGO32liuIpmsV3zs1j++tEVKmhHvtWts+Z3QKzCBR0V29AAh0jou1Bb5r1S5dbUtyJtc1h/PP
NOQgPvsFQnXk1GGithk8TVF2IG1BhmPgei2pkYsCqZ+kNbq9U0PrhfIH514oACJLi1myPFcUSRyk
FiiJ8Jddz9CDy5l66vUkupzZLGd+XlbP0HY9zUrUx2W16cvpf1+25eV/cdqI8yX4Z6gjaToIvxD/
4wG1vS9Pu+BzSnnVGW9Zm4UdsAsb9DT4GlL2qOKx7CzXvcQbuDp7r9qQFBWm6j1lkjbKx8zz7/na
ps+ck1mdh3c8SMtVr9f6+/ofH5qgbAvDApcp2d4i/7y9HdhdbDr1zYfnt7h/CMGvFuHJ7KZKj04P
5SxWodusy+k9N1AIqHVKZwNmhyJ90QUtWkOlpkcV6kDcLyc4ER4DbQLiihMg28vbtkCKHtxVcI79
CjtEudVdIet+ZeWkhNwDo3H0r1GNvF9HNfKuR81l8pdzSWYWj6Uc5W6u1K9osuRNbMbFx8EQw4+5
yshOm/Rg74G1Sq3mlyRtcZOb1rxS+LpQ/CayLPp1aiMbbvFq0qFFVqw10Us9mf2BtbQKaRuJV5Th
goggtl/mGXVURF1uItWDtqya+H6o7fieZCrkojMu2qQSVcLJquLVSFMscT34PN5BJB8byYDEnZJf
aod7F7a0KiqQyQsVwO46oDLunGpjDvS0q11fpO8KlH9YztcDwAoh2jQNOBBJ5MyHoamBbmTwyVNQ
hKbhvndQFbxMQ1msGaHTxq2q6SXqy4vbe+NdFsf/5T1g4HD+cqyBipmOYzqUoDgg3OsvGFg/Rh44
x1m9qQZIv+kXyih811H0BD/ttqQygmi1c37ZQ8wPc2oO94BtW5SaktAVL119GKoHt5jrO92xEjw3
qNQWrXUX1Qcoql/RW93ro2K4H5LoV5bX/cEaDGRx1JXzgXNNkxGW4wj97wJxfWBVOTIkUOQlhxrx
c56tUSzeRyGI/JWR77UTJjninazKwbUvnlb5d5dPHDVtGCh/ZtETqiHda3BfH6pM3giQ9mfdi/An
CHObueEHG5A27nV+SZCVP8BB3Tupsle6JV3lPUDDdRwXnEbbnSlz9ryLvIfOq77a7dHEbpiCaB6J
KaL/4skRurBicBlRrXHhBB1GCKqDoXyPCwGe7QDf/Hsj92qr7VBJqHxrJ5TMKaKoQbJJf07VBFGw
KmJ1EmWjTrpVZkW7c5v2jFijpXs9eenKMUI+BbfvcjNnJ14mcltxHkPDN8oTS2c3ZIVU9/CjuN8k
ifzOpDpkfQU1VJN7qL6XWT/YNEHratKzBUzwBBC/AMLloWoNQrdVPZsekjzzqbgpkL3D2bzpZWT5
8WBlyU8LlVtWxRTLADLL5ng9uHHSHr3lcLUNBfJvCWq+MNQ7DTl29w5V/NxdAZJfWsp+tlNkUU2V
Q3c0N+znzoXY1uLVXZ9P4x1qRB2wBGZPFbswNmdH/ChQ5H8evBnSTZQEQk3JNidbPdDwAQyRJczN
R0gH4ukhr9pocw0Cddx47eqgT8eEn3O1Sc9wjWopwNjt2kpMh+thHqrpIHO5lRIp+VC6VbV/Hf3o
sxiElRvNO5qOzmVG3ba+kKgct/S0qcOuczA7ddI9rDG/7UNpJuspNcfgatNTwOG8kn6CphsYb/OW
2pDCj51yd3aBJIu8msQ3aRfQsLooClROsngmTfphL6Oo3E1xmoZA5pDqUkKqI13CL44s3FvidI/u
YqcI3tcZV9GmMFgBEmmK5xFyT0Wmw6BG976wy+SxK9caeHJaojsaP3JiL15GdCdfponhj2nQDtYp
j/EFG//JN7ZNkOBfXimsjczCd01AMEZdd3nl/qAKlD0WqD82228yxvvCUL/9qA+GN6frekIdh6sN
NS+nwbcAhH/MKfLchAQfMpp/naXnfunq+dScUGZK4ldidXcfG/O0TwcOYHQ5TNQMHAeeyNXkQrAG
bZZVbGuU2/yYFtsuKqqZrRdomz1mSOuteb02uaeCSrVyR1TNH2rXMEPXrsDoLt1qdppt1kHgo7vp
VIAPLJERors9vpX7MpjOSfeyeC4fBP04UVtQ3WwbpSm7ETx5T01ZHKQL0Ll3kDCnKbBp8T+/2MzF
Bk3dn/OuNoOCuf7g2r6c19vedKCjhcRQQ3zrM5S7aIfBCIkVY0uZRHRyZxMlpmgGnfksdibp3R9/
T80Ydh9nmUrrAQU2lBqRsxIjWRxam7O3HGoTcK5pxkh6zWPUvKyRwqJHdX9EtRH4+lDdNhYKgGob
H2h8bgyIpex4KsI/zqsNi21yDzqAOo7ziz13rzO+sPkpdeGmORLAje421ehsWIZUKt1tLUgEbW+M
Nh+T8whVC/KhOegu9M0vKHzVX1zREMjakOpj0599hFQOh9ooR0fr5AR95ovexbQJ3NwB4U1yYSVn
R5E5d85UgufU/jhUU8ipJEAEr4761SvXo1YN9O+Lu46Cd0jwJIm353OE1afrp3RfJ84uVqhhllpL
jampPdjLQUjUTdLducwgqYRY+mrSLT1Nz9BdfTA71kKUS9oNWHekxAlUnrEihvzgMkle3LKEkmqe
5lM2iugJdW5iNiQvZvT/KDuz5baVbE0/ESIwI3ErzhRJzZbsmwx7bxvzPOPpz4ekatPlU13dfYNA
joAoEplY6x8ceT/LHILcUjT9zF7jAJQdVLFoUWPNDfkc1/FX2bjfE2NaaGvA1nxE0N7aML2v0376
puqjpd609f9Y7xFTP0Ya4lwqHTq6frJRRZUTVdlQ1XBLm97qUJ3cl7MOxFm3zlIPiy2Ln07Sm+Lt
4P9TlDq0LAck4U61Brz6LpxHetcVAohzdJBlZZ1jP642wWjnG2u2xHnkLewuGIbqK++NM1BGV973
xJffyk7yY4+qr3ai2bvYTNttM+sl9F77HLGyvwg79K/D56XbH8OzTlurerZK9gZs+imqhPYb/MEq
AImiPmwdFfyBnYDx0MwG/wdAE1PutStnZpcouiB5QBwjGiUqqsSgeDkg2bgeIw3qZUwCS9U5rkEG
w3vzu+LfuuXORzLw5nMXlpr/ZE/PM8E99P/8XFsnphVtHasLX3S/kktjtWAfZO/ixvzfVggwqda/
rxEO0X9lI2mZOoaRQvy5Ruh6lRdeFDbE/Nn8dQCTV+geakd9cIKPKPPJXvIqJLyawKE9goBf6oMY
apfeR8ZWi/Lww9cLBB5ix0XKyJ3eshpa2dItL5z8Pgh9eOJLsXD0bt3Eg35wEcddIVJaHmd9+FFk
XfwLDT/fsWt4M4RMvE6Kr1nWlCuT1zmUP/knZ3pVndq096BGVcOurW1EpSojWJuTYb4v8/StjH7N
8+c8pmY/Ri5MnLIEJRMC+e6LuL9IC4HSAIIJVoHUVQCwCRgE3XmGFD903UX1UtWqOHXVvLd7/buq
V1WqUR2mvuLL2KLXeL2CqmyWKRsDzcAuz4OdqvvtYgI6A08bpNhuN5D1eXZq9WrtDJX3eVPqUvAU
IFKkAO/VNNc61Udz6gLNk7Rfq8o/7roeep45hMx2eRMAeNWbRysdvXwb2waybyJl/5LopnOKSxPe
fmJI+ByI/t2rciFg4bbIym6ENSEkxa6ceH8yrQZfRHvPbbMXrwu982zLB9cOKS1VXUqQtWl15wAo
NHvRx8C+1+zs163H4Oi/qjz2NgBc4LcuI00389CQqGE1LXP4yyEds0eEJZ2z6mGnVbKvhmnkN0qj
qgMps2lyLXy8Xinzp202TTO/0WWOqDqgF0syt95FTTI+q1qzEUDbfcPbXGcoZPVkEQ28Teoh4rcu
IrvcqVntuZSXKA2OwmFNXbUeLHS/lIiZ6NfrtIG0geNn76q7mmec+Rxb0S/PDu5EhhA8NGMkgroU
1aEKgMmlrnlSowIBZ79GXXWl7krVWWZ+zD1dXFT/yI7qHeHrcK0+m2mU35YN6kmQwn6oq2UbabMi
LgdrBto/40y2aV0nzEFXJEi4e9mT6tLMnrXztOVZaprogsXI7fj9dkLU+jtYnHQLAQI0hGYCPZ8R
6yC//d0Gxr52W7i51tCPz1rf/zCQ4vse5APRTAB7FxH4yYMpZxepMBpyd/zVV572FMkC/aMGNQN1
gd7J7olHfUxFP128VOsO3si/Ql0kla9F6Vtfx3ZMd2k5+OC9tPKDOOqKuK5EAamJt7zG2c9aez/E
1VytujFOVzxd4oNBcPRFQ4X9WA4w7sox0lEs5SEmIV48qVbDRWHUjTRIwUtn9EjtU1Ok365T1XyH
K4KQF+F3+oupT9FWmnOxUUWwJGiYRijOq8u2CzuuMuaCALkFIJjZ0C3Udr69UPEBfb6Y2mg/Z+xB
l7ZrDe+Jq6wKk+utCtwBjjzboW4vXax05jHh1/PRaozVGDX/uufS7taxhFCj7qMrdJiadv55z4OL
IlWX5td7Xr4O4L+QGlFXTR0Ek2fPAyO9XGA5qPu2zWG43td/u2c1aGy0/3XPQVLrZOeL8KHNx+2g
Jc6uq/1DmZCO3GhdCblQIwB0p06nFHDKqmsBvUaesyfMR4vQCqjfOQoV17LWsvzFDmp70G0Yvswx
oKu9lZF4T6yw/JxMz5s2PKnmay1CjTpgf1KSGprCEQuAlbwAvDe2XQ0Tvdbj9IXQevpSZe+C79OT
6tB5MJF0UdQbVSz1xHxmsOqohmTpJNZDOORbVdcQlCextwJTMB2KHuGa5TLXprCFm9pV2S6CDvGi
B077MBnu7tYjq6aOP7Mr9moAWyb/zCeyhNXKkt0+M6mhqN2he6mPzUHV5aM+nCY7/jpXc3cQVoV8
oS7ind2OzlFPEMoLxrpZBeNa5uVBJEX9NsOYhF5eTj/DeZvmXvNrSue/0Kc3v4hi8OC/y/wCoEgc
yI54O8Nsg6dRhkgd9Wb2DWj1fb4MirtoxxPB/B478Grjds6e1ZXHqUDOI+Y9GkDvrhRuvUvM2btH
Rv0nRJ8KSo6m73tXOOeIVQMOXGBstFw66ympEFOWQrxpDQJ02Emk0WB8F4F+QbAX0seoP4YCS4e7
GDnhMDKLv7Uu+KvSe/fDHeF02MMkX5og0OC1JlCNrfnz2kFulsc/rht1gXiSzuyvcNQYvsCib+5M
Q/5xvaGKvPCuaMqtj8b41vVSa1u3DmpwqUTzqjc8dAZ747vWwbHozear3+TeNqynca8nRfHFt91j
lS2z1r6xAmPana2xNx7yKIH2pUYukc+wml6kb5RHz076jRqQ5TvQQ+KbbYbp1mhxTliCmK+z7z6q
diLfiDIY1XAJS2gynjZlq+tAP3iacQV45WfXHkY9TLaVWctvEgGf5U7YK/cbiHowxvVufhnC+uN6
I9nswKHhg0umoT+b3iIMsgyIBu1YRF3+ZRYhajtiQnmx7bqvCfBL1UGzakFm38gWgGT17AuAS+pS
jdO0dw27hscgGLqT2+vI+i5Tak6z9XlqvnfCsneirJEMSUbtvbD5zy8dyqqosHQQ6SkI5vjJ1Xog
wsvHVVgWxE22fc+uJrp7aSzCNcuIGuqkSQrsazu7wW6cS0ThBoE6dGEe1Mgksxx2qlnGa7PmP+QJ
BJeZJenNyfI3uC9IrYkqQzIiaa/5cJUUd9o2v5Ohm+1viXIj8F60UZiHZTWttdh5LpeDSNnbVRa6
CGr5jHhPfi7FXyHgs+uCClV03vGyYK3UINWrT8OXie3kWZXcsfOPoxhYhovChDEZG0cv7VElLcO3
1Na0pyQo7w3ZB++jV/DhJIuqtxkF73VtjDvktMeNanWzAIE8e0LGZWntBxthBKFfVGmZ0RxE8JYv
M/YzoP6lk1Nx3TmrHZIQxAKSjS16cfJ1R5w6p2d32lejuR+87sFcGmoptGr9W7M2lrBHa5cMSExk
yEgy4o+O+a/TKXT1VTuPfwfGt8EO4r3EMmTlFD60LJKyLaCOxtpVxPEBjgbpDmME69I4xSKypIck
V/WHz865xuv52CHxqQabuTUi1VC1B973mazJX/A/iJ+QbEqfIZoH907o/+zclDazE1hhtOg7Xi/E
C9VfXdkaG9MnTBR1EVHvwo3f00BzN5nmFztVrAaJHhmcupMqjpaJA4rBLqqQSxKqRIM2T94D1GzP
VqmjYC/05F04QuxqXX62xin6BHqOVIVq7XXvu12E9YMaqiGhYOmQIKFdPBJ6eFPXyXK7Oqqbypb5
AYP855tSrVltXG9K05KRzQKS7XIB+ckFxeMvyB5VzIcIyQzeZPBu+VedCBdkj1BAIFUbaJLc/NLJ
u2J5/pno2knNGS2dnCxDQwBpXaTlVl3mIz3kZPMbgcQNVibdsyrpQ8EWLULub2nDXOkAJji5lgi0
nqygGB5Vm2z9h3QqxIMqEXl+IeFQXEvSst670TMuqi0Psh9G6EQXb57nN12SsWpSGwaDuoQOr57f
hjypViMLkPvwJ8jXSyuJJtTqjFTcq9acdR7JS7u+v7a6juQ3lXpH3tj1N9fzUxC45xaW2gFUUfE6
u14M8wIZQVUMUr09i1p+eESK+RZXkPcmqT+rRr3lUoXV+Me80YrXMemLbR6PqAouMw3SQrls4ol2
HduuPcwiXlXXLMefxfQDNu5L17Ab+g0s9HSrWv2mwrEBvmw9NJfUssN1mmCrBBgVDmBVwHnoltM4
FAjRx5HcXiurEKgQ7H4DBjoYYDPIJxgzyxw6vP3Myj7A6B3GmSxFnsj8xfCH7FJF4UXXDBT26nTm
hQ2X3INqdaKmvZeTiCBcVsWLqjPZJ0Nc7E6qKvKRjVAvQpOaYDKafWMWDU9fZh+N0t3KcO4Qm6Go
RmBNESa9/qxqjJC93uSkwEKXC4RTMjx2sOlVozoMo8fXrnSSvSqKsO3PcdE/z974LZd9e1LVLZYF
d3xB+6MqBk1lI8AA60QV1WGozVerTdOzupI/p3gcsXqtbj10Zz0O2ZovSvqILZC+sfSu3/CkqbZ5
W3jYXnGLfWFoz8PP61/bVP68noiZbdUsQKHNhySNdyZh0+tf60COX0G3Nz9vXwQ270DOOxnqYJFA
cLfgjFc2IK/H0bOsx4Ro6snXxPFWpc6SEdS3CWdCla5VkPXv/HIcdyF699fhTRJZxL4muM1BcgjL
0dukdtBdg1EqBKUOshHPOu5Ox2sMKmtIlY8jAggqQGX53bDtPK/b+GEZrYckMM6Gk7ZnJwkxSBnT
8C95UFiTW7tu9/+1XY1nac54+Uthx/aEKauosO87wOl3Kj1yKypA762oUiTF0rl1YWaaC6T31qrG
Nh3aBLWvjwcxlv5DYxm/qtCaPlyBmZpW1y5ym2zD2LWdpzpFE41dqOolY+8NmjRxRfwhtgTDGWMa
b30XtU/wDKun1Eq/hGkyfZRxILZeCZaoY+n8CPmw3EFCUNcLQo5J/lhZPXl+rc5OIa8tSRKFqPb+
0yUyHADsY1itx7BH9XIoyKR4fv4oNTM+OOQgz9e6KhfD2R1bPLT8OuwO5VjrG7Mc9V3v6oIPLQbC
gDDBTuS9WLeyt95Ua+JBpCmFeZcSP96O8I9WpTZguWRgxHIOE3+xC5oeMbmYHqcsmh6JSf+YzBoV
qKWk6kVnfg5Vdeqgu9pIzjHyHhwr6QFpguqcvKZ/dZIOdfYqbLbDUrQ1wzu4cRCtVGthxwAOahvw
FI2qqiRB4Vu68aRKsgx7zD2AfMZN8PtsuL9FQe0+gQ5tgY2fOzMfngwkDJ4HCJIHXyKbp9pUnRvg
gwcaloDQ0l/V+cm5rTtUpOPschvoTiOya8s8fwy0cgfxWgYNy5UiOX9eSQ2Is1zuC1OI9JKzbcgH
wyCEFXh7TctNeIeD+7/O2OGTnJdfZr0lekQkjSiFrT+74FyHqndOqtSNmnMfGtZ3VVIHz0ahNNZz
a2chofPc9yJ47omnLoPVNDKCS82vO1qDGYEpvszYho5zAmoQPrvh1tHS/IQ91BdT/UnxZLprO3TF
Rl/+bHWI6/o+tSztrErk1bPTOBhfVKmGMXeqCzHvUiAUJ8jLxvVArvPzzIn8Du2A6qvqkRrVZ70q
ThDNHRsrKXCziHAuLM6ZNO2dn2reZahS/0FfGrKlobCljTae7l3CYvAf+tH4HBHH/q+5NPe9dNJD
30bts2XM9pOd7ORsNs9Z3rXPHo92kOOEUVQHVTeMFRglu/wc1IBDfkKlKPfOLuoFbmJGCBrm9kUd
Bn8EXjvHwbavEaBVdaFIYCJNS4vdG5vRIqSm+qlWbWhe+1zy33aS8Zyj+xA4rrjHxG88+wYcNVQO
aFDlpVWTwV/CCXq88wDtYGlgvtzOAm0KMUigToP1scbh8PfWW7+xcE6F3/4Il6QHwdnxbuDff/EN
FFKq0n9S9TWQa8JmTbnXl+RGyGtSNpbul75jwzMVPq/cS/1teF72AQBfL3lsTbQkZ9Bd77xICLZI
nNVLnTpTdapV9Rv6OvyzFarb51iUkDAgHEJzp2HvdhZtGJ7TsEY+ASFzVXWrV2eF2wbnTtgNYtfJ
/Gqn8qyV1fj3cpKQgFMnYfVZg9QiMqdx0Gsvkv9EF6PUpNXGYyp5h4jUf06dNv68SLpNAwES/tnu
clAN1myGR3RfryMEf+nFzTIg0xC2kXX3rHltFmO7G0RlvPKv1HZDGuRrVUwbpz05hG2wO6C1GRNe
09gpBHW0uHhp5nYY4vhJNfpaUd9V/PLutdYyXtXEdVwRWF2KocvEfk6sXRLhfTVnANYOgK8yNMeL
wskp+JzuAA6z75BjgP1pW+96HM/3TZKhteun9rvm5kRrtbzaY8Zkvddl83VyrPQxIP75+h8GacaE
y15humdU6DRNg7pGZDwIek40XP3UyTCvWbHcvWu5DhKuZr6bMpkRH4dOo4pWY/NmtSy+qti2mE3O
WVg9TVNqH80UpQ1y/9OHrqM21ndOBiZ+6t8NA2cBe/pQvcLSBtRW+uOHLyYi6Esvq9dULzX4P/Wy
tAq1QgOpitpI+ncbaO4yQ9l2n5dVxT8uS68mHYptpQ0Goh1mdrkdYmtXEFM532oyg3X8DtTUqq6d
8qQaSLTnl6YrupNe9tD4Mn7LrDNvUZu6+2yqnC0OU85HXzfrtKmjH7FnRNietgIDO898GHvsD2F6
Rz+WkbKOkzf4DJ8jDSxU1UjVAdDx58jKzKzryMIQ4Y8qbZ+mot1HMq6+g24cHRn+gvVM9KXskbVp
/GZT9ENE2lRL7mttNLHHgZVDpIXcltdDJYGnoUYlBRq64RyhQFp569wZUGy0ZXk0HOJ30gNHHDek
5YMsrX5EoK2I3Ue/EsmKqpXNxxz51TrGQO2h6Lz+IOriK5v+bF2NNrEooHCroJ3ENzac+2hCGsVw
jFMS1+bXPDMWLIITIZQizb0QSGYUlkGSKCIW6JjD+NV2EdzzWVsNTX7tWBA6w0GdtzKK196L8CKZ
EtQ9/KJ41UlV7VktUM+3w/J1mAb9Af25e36Uxavq4YxiH8xT+qiq3NpHX1SI8KD6zwG87CpDJFy1
EsSHLD96T+pSqkpgDQLxuntSpTa0fLTw9eCo5o6iGiUTJG7WqugGSDn0QflN9R2LrL5kEfqrgqT5
fSei7JXQ1QVpHMT8okaubWCgx1qI6ouBHmPTGMW3ScKO5VvMl6LM9Y9S/6G6awYK2qNgY6+Kwth6
RTt8Layu2iNJgEDJMunUo+5nx9l7XmfmoTDDaqMm7TXnWPBjBMjY+psYPbWyLpLnpLC9VWTnbCC8
Hs2+okfLta1Yq4kmP5dtkSJdhB1FkQ/JCiRGtxc9ys3X8v/j4OtUy9X+4wRGgNZv3GL6woPhQ7bD
KjZ7/w0pmebcGSilqfrcGOd1GQxItS7d6hxppH+6tSL9vZvLZukAma0+T5HFfuOOJOLfOMv5d41n
dKeunW0UahB58Zvoi6774YPrVuHdvDxE2R/0mBVgcauKuOjiuUCg4KSK0nrrA7f9Elq1fRmzANrw
MlnvYmwAfDgpUYx3s6n7q0FZSjdzghNs/1GS9P1vtoWkM0x3/bl0PSQfcLq7lz44nZqY3NaKSu0p
ngz8urok/ub03cVU4+cEz4Mhqv8u88XrzmuHt9Gqo00pfQDsJcru+PBM+1g27UM2aZh1JKH8QoLo
Zxb34a9A36P9w31UBnqYqRg/vOW3p5WF9RjHFfYnttsd23AOz02fO5sIOYxXfXlQkMYcf2guzrkV
MTE78BGptnS5nzSQ1W1jWos8i9iXFUEIVZwsnoBwE+JrUTOltTd9vHtV6xDwK81yjG70IrbfUF4n
W27lOesrxdaJR4puce3ska7eV26Mi+TS6tZBu0fegs90KYaFxz4vDdtra+mSPUHuobuOteSY7aWN
/q4amzktRs5CH6+tvl9G+8DQpmtruqBogx67WXWTcxpL/KBRklYXqj0SIVGFI5BqBWHs7OBpOtdi
GOkI87euey2ythm7uWvEdWw+DvPOdKR/bTV6ExnRrLLx2WgOjSjbPeTsN6NdVD6qPmvO6sC/9/Ms
tuAYz+Ppzx6qWxhCjyWRl+5UsSkbNNVDvACKUfoPmW2Ksz9jgdOX8oHFd7FpI7m5rYJwvlaqfuoQ
FPEPL3KMgyqpEa4mCf1mwzZext+6ximxqDQmF3arU2etqb+aeToc1XBV1cyRdi+QYWtAgnt3qg6b
O1z2aokmxzKxkfHwuYuc4pI5QXN/u5gs2giT8OIx4YX8t+sPCYuqPeeIZy3jbxfzzOTgiKY83eq7
QMtQFUVKfvlEbnNHOarIBMaM6xzei/SMkph20l0PWmR3p9BHtHoqwdn/qzpNQwdF8qVslvrt1CGV
VrDwQsHQsrUOLOR0PVVd2zJFELZFsFi1/Jfp2jQC9BWQWlguMS3zuEHHW5Eq25MmVkHuw/qJBXuz
ZP7wB8M/VAHfclV0nQSVdiBWZ4ghwZcauJyqN1A2OVS1zjZ2mOYPo2mhaTaiO4dlZ79lRANUfZL5
4wFje+s6m4/6ETkSLIaJgbChBaONNDqHso39U70cVLFtHXCXEuKXqhuqiiQ1OX7wyshREJmKvXPs
td45SZt151vzPYswVtOqwZUeHsEorPEWlrPPVh1ViwE4WvUOl7G3enXmS+NzmCpex9aBc4QcMqbs
jZodCpHaCUgD3tQZ7C4Okx3l52E5qDNVF5EwWgeeDkz93xtCluTfhsUaaHYdzds/6tUkaihpcokd
GbpC/8eLqbFG7f8ggLhE5gj9poPEwG6Bfytm3Y17dyXkpS7ioG6gb2pF5rv1GaxAX+m+hqNI48XQ
sZ3oRTNrRHjKLN0NYZB+iWTyZAVT9tfcyJivRft7Dz9s/y89pFa162luUY3wzezkdy3BqzbIT6bu
IesR24dblZfGSGzfyrcRtZl0eyR+zmKZRNVfO3uT7iE/hxMMRsYt0uqs0LatE2skdoI24FR7+wIi
IcJ0Tvt4rcRzdTeYgABVXbE0NDXwUd6x9bWa5tpgIE/tgn7d3JiYo4bpeprKDmlKeJqKt3mlcKry
nzzPP7mhv7Wr/k2D5sYf0/05kSr/d1aoug1FEuVXx8Kuhoi8Qhl7C7kQEA8Zl/EOwDzUgsnIyOwU
lX5fxchdWSFF1dLJxuzWQYtVm8N/easqsY22CItMFl4Ai5ysNTTPiEDyLMEQ/iD8hHDJUCdPpvhQ
baqm8mUM+B+Bylud60T2XZTj3IaKXv0cghV4Lp5Vd3VIUf7YF7rwrtdQdXaox6vEC5u9WYhhb2Q6
GJgsS0FvDum5IfaxD7vpvZKFgccHWg8IVC8tqg84ZWw8jN5aG0udavCKztgWPaL6RZaax8JJ+uZV
ZnG2cSrd5WMKXtARGr8aWcJrmpO15KGrejumAQCJvJmOU5W4OzaOwSOSC+gearbxJeHV+W7I7Olv
C8lhz3eG4C5FgMMbLR/Mkm3gGRN1r5okiddbNdK3np4e9DSJD9qy79KLCr+ecRpfywZWUeR64Q9D
JIfrTKgQEFyR7d99x88vzfKLnLN1YbXlveWY5HE9nJ3JDv2rrM7UoYmaYm831sWuApQT/jkQWgvO
5chjLYuEudNF81U13ur/6DuPVbhg2/7jHLehYSL6Y5uZGzX3rV6d3ermUkTYsr7cam5db3XqZpL5
bGoiP92qRQ6gt3JzBIcDpzmL0MdKzQvQ9kenZwPVuljP2ZPvtc6LhiHJa5mbj6U3JQ86idTXpsO3
ZPba9L4fMv91ll2DqG2LFuXSajfYQVps/zfmUkQI1j/MGhAcNVPc18bZD8PvqhG56ehZ8nNhz43R
ulMesimA4p2oo4wy7JeSHiyDKqvTjC/REURre++Mo/+WoZzMj3JAOYyS2RkvWa4PD9dSaBPYEuPj
teRi9DcX+pMq+QkREjfFOtPy3nWzmDfZ0M4P6mAChN3k0sLaZ6nLK/uzoQZRiWiOEJtWdzr3LlUt
Bl4DAez1/W2GKomBngXhLkc64HSr74bSR9Ee9KU/YPED/hCHE1hVjy2gm0e78NC0Q/YD4aMSaMly
sIiKnJFPZifC2wi7Uuo6K9hZ9Yw02FJSfePINhHhjpK928X9Y4esdKyNJz1CLTQjsvUDr5DKcH/U
Xdut9SRD0kMrvcvUk1ZTDZXDk8lCi7gfHIsEcvvTzzSxmxqMtjPZIwX422nsAMElrdvghxCY6FYZ
brnhBUUeFtJBm6Tdo+vU5SscuoKMWQ4ZLLfL14wNzq5u3HatWjNvdM71kH0hGI2pSAcxVHRRg9ga
2dkhCrF38Ab4boGf7Qq0hDHv6XL92ED7vh6SfPi9+EOb3Qx3TS24JyoU3KszORfhb0XV8Edduowo
RR4Xd2qIMbcbni3OviYPNYYhGY8pg20c6vV9H0Txk+HUyB1XTfWj6d1Xf9St16QbbRiKttymZS/f
0c0iLFDWP6oZ5zFEx9sLDBXrPJLtXFX1mD+MUag3uwClwU0OyuvRHQZ5MBqkguzGlI/mcuCtqboM
lr2uYsL9GzCwbNKb4aIaVTeW6J+Er+OjmkMd0CIBBB5sSVOBSwvt+Us9V9vAtqZvVlkOm45EOu5Y
XbyLehDhciGQxFYcXYoqDDASk/hsLcVbQ7gUM7sF+mRNQC/+GaHBUDlrADe9KocKkjfehxXIgbee
2ruHRlq+D90Pd6lGM8Q94IuNlWPUVncgmIO9oWfaSbSDdioheZ0akNd448F4UQ2qTrU6Bq+5GJbS
BzgsbqJwX7Rs9h78FoS48Ozohz6lz01VIXQDtGvfzEhUpVWufaDdsVId4Csl665K7JMaKXOgOkHH
AqHp+XNmYKT7ibXxW6wuGtSxHmLXMR+ISA7bINMwhPmnTp3VMTapSzhjO/lTjx8Rb0b9NAq+mIxV
B6dOTbxAXlXBKnhA3GWA/g5j4f3t1VOX4KeHXojdimx9G1Ut4wOr7O+aSXo71aBuBeV73CZm3J8U
oVD5z3dN+GUq2+ShL5EtIKFPwLmep51XNd5GdROSFAFqdKy7S+v/9yjkU6q3rmtwRjP7R7RE+0cU
JvtHSFwHn0zS6VbfRdjHVfMseB2km2pIUh3BAs88qEGqnr932k/tsIS4POsB6gUR9kG477qjf2Rp
Yf+K/R2kVu+nFjQh0BBRfvEa7JR7H3ydFYRQFnPRY7g4WA9O2XyO5hP9AD38ywq6n0wXnOFCxwPO
spx6VRaeQ6fGukSmiJ8vdbeGth8fUEbUF945YOBGnBVxTLHC4t7cBXqEqv7CG1P1S5Xq5c+h3F0T
v2aO7ruieZSTKZ+07FkRQNRhXkghMfIuV1IIcFEiAvg17Kp47l9D0Z0ao50enDnrXzuy7isBEvCg
GiNEXrdzCDdLtepeOt5nOZ6wqrXOuvB5AselGlUVTAugtvb0oEqOJMYgm5Pk9SZHsnbIjqntB+ce
QOkaZTdiEUsR8RXyP8sZfG8+MlUelz5NpbXI9tsIoXtiPNRwJV+EQHvA1Ex8VtAYf9F0iJ/CH9+m
paSqdNP8kldFelb9G76yO2herDpLDwGM6KkPbQL4TOZDpqhN/M8scxWOZnRxIVsNKI9fZJk+TbrL
7tGOzuSl9DU3NDzNDhqRiGPw3Hwa674EXGlCyc8mCPda/wHc+iNAhOwxObo8bJ48OGnpNJFtTTNv
B8Mc5g/aw1u7SAEJlBogfVdbhaQn96RjD5pXR0++5OGOwN3wTRDotlt9guRnW+uCV9mLOtMc4EZV
aeIj5vJvjaEnr2qrzNfYFKyIP7FKE5olcsaSPOiyQAsbUzRRmERxkwVJvvfGp8lfdkQ+NOKA698h
bV0cLbOeV29mJO9FHKdHfv84WdTJXwvF9bnUreCAEMNXvw++h3Hg72SEFUciNWJbvA6zSkZ8i+Y3
J5rSnbugGQSuA3Fd8rf67lpEF+Dtzt2UleFjWVn+NuwezUSCPq+M184yvqFXiakyiLC13UminZp3
VyMvutKxWZ1Qr131A78ewgd5iBE5zn5a2emPvq8jBUqeEOsmBOFA17QbQM+ediwhfq7JdCAi3LEu
62l8PwJbvAuL9twRjkcVL/o7cXIDwKDVboLCqLaoY2BTYQMwhXW4MssIoFP01XC7+XtbdTuJK3Az
Ow9WWev3PkpmdyxOPabq+E0gv/NLdt/rPItWvPv+jEeDz6L5miMgGvv5e58BJjHLbmtNqMuCVrsb
anySTO09yJOVU1csK1V7rovQ/p7mH26ZbC0+mdyvyct4zU+dbcLasb/ABsAyJpW8ndTYsdlxv3je
a8PKnPMUgJXzzYxMzMIT9pR+VCCE1U9fYUduypwFdsr65lCVySVyQVbPAXk7J2m29Vh0O9Ci37Uh
z187+avyEwKJdfOmER1ln4CTwEgAKYuw4eQRwuIxe2vdMC/gMflL5ireowYzAZEcfqZxUF8QDRjW
ffraYZ7yZnnHHgTlSpPhqwEvZI1ovIXIhbtEPG2MvvOLPY/HAk2M5znJLgMKRhsDisxmTvhnkOjt
d6hr1scoOPhVu/HM0j7IosZO2x6eOiPCe9Btq13khvgb9t0j0I+1XU8DKGT7aBRCu9Nh7IO06168
uSBhORXzGmGG/2HrvJYbZdq1fURUERvYBaGAbDnI9sy8O9Skl5yazNH/F/hby1+t+ncodYMYjSw6
3M8dZJhkEw4YcHNVzOqwuyHLbFDP05b1Wpu40pNiGEe1S7U/td/juqFM1A9OWI4WKd6RuDk2NGfb
JOezFad+INCgSlUyw2afgBNxXld0DCZDnIfvGVEoSNP9ifwt+MH4HqFYM9t+gcWhhmi4u5BVRKoH
hALhAZaLWeL0wcsW3Vvh/de5VVfpqGoxnmBrXuoGoAt2JJfud8H4ldOfN4griRWa7pXzOmEZnVbh
JE2JH7RJ7B6mR2HipvrRGtQnVW/aECL5yhOWOmQzsj8+dIiiiR5b/jKJCWQyq/vSYVHtK6wMPGY/
QvX0Y65UBC82duAkhfPntZqHH5nDBm6xiaep9F+IzO+YHns6Nb1LbAxpYGfj74bk+Dxx1+fGFGmo
NtjEUYGvK8z+1dF9kgUOob1zhP2avFXp2gbFABFZDn9Lm8AeiLo2qtOmCVYldZ5GGV3K1dlq/l5C
rsRVM4b3ykI2nzXNj74qyF2NOv54JRmnczQ+qiIZKeFTqNa6+t6l4z+xNPtjYaXilAsKKs00HKNR
Vj6fN7+W5XxyU76QsildTy+t8bGt+bK0InkrJ+r6esvWJUoIWiyPK4DyWSTdQ1nW8ogR9/vUqH6S
RWW4OhTXiphAbkvPj30dPchG3hcMwQNVG5+bSPue6jZQTSevKvsNf1hHgtOL0QoVnVDPRMvNS5Go
00H27b+JRtgEURSGKv/VsXr1ZpNMIhKbDm4Uv/SVoZ2zMpTxQBhGS9pNd1eL5KM1VbIijZmtr1Pe
Ulvg+m1MWCLFcFOlW150jUVC7uTfe0nS6ZA7ZI53AL1kY4tFeIlLXJ5dNs6xptxzG6Asyrjrb5U1
gOaWzTGaWUOhuyEjU+mGdzD9DJML67tRxyiygJyeEtU9T6QBgtCHtbL8xa5fx8b7hzWVr7llTJeK
ypOXJpSLmZxnf7Gg89V4UfrA0LiIVvy+7bz12qJsr9nUMwY7BBiLSOjeoMzTwSi0j6JoZrirmF8t
jnvImrHwphxxajJl1/0wJlZGZGlxLUopQihQJTTe8e7kCCxAlvBxIMy2l/9mhvVhTctvqffUwFLz
ATL2tUGFiN0HBgUCDyUjkt86zGrwCCnenHSwbjPTPYZ7hTw3cVc+lws8PCUdXpJh9cyhLIKSRd1B
R5h1cC3S3oU2waUtcb7WujJo9cQIm9rJz7J04ocsocrWTUZ6Xd3SukSs1MIkzbUwmwwUmmm1Xuss
n87VnC04YwrjhEX+8jimZcxiFlkr9Jj2OE6TDqWaRLEmy+3nso/TIMbweEDWYyaCYuoyEBTbsCSu
WqM6p7DCSfctXL8n4YaRG0q8lSTWmzDcyZ9wK3/vujNZYCReVpnz3lO096VtDR8ySxVi4aEBGcto
eRmM+m9ry85Ja8f6u9JSE3Xzfr40FinJSF47r2e4/D4Tv4Oy3RXfkRWTCNTBfYCniiMDKbnfmcAG
r0eq9X0WhCSleaJ+r1NrILgcAmdslfCb63X6Dp7Ohi1vx++aG41eCUvqu2uR/Gqtjvwe1wwRc1S0
35GQzZ42mvKZ2PAwXVghYXRPgmRrR4e9mSWrfqsUVERz+n3t88ZHl0SOzBL3x9acmWRNM0wFe+Io
Nsdb36fTreP/ep0deYRwxl6ZCejQuCVSy8K2Hllrgyi5z8oqlbc+5yubTH8UfMomygggy+fJaxQt
D4bY2FDQAZJmIqH9xmTMitnUfAFl/KiqSnfEF/mnMxaUmDusWVoVex91JVAti3ssrRrht0Ck3qgZ
xVNrTba3JLkR5EDAnoE1nV7n7svM7Hdcm9uYt8t56LLotvJ/UTLxAGfxvUij5BkglZxtNhEsNxT1
SYsHyWO/PgtzYcKu5eIDJMCuS7ZFdcROVh2zwUfM0B8NwhTjATc6UzXyJzEN9cUlrTTUUkJ/p2b9
px7qYy/r9dR2EyuKxv2AHHwY5JQhfOH5j1YYv0vrJPxXBNwQgl37FbY2PkVRnsZeVAC0kotAti8v
j1mGZCiJkKyQAPAslPymb0N3XABciXKQm03MQWmkxcSdIHwAECB1OiLu0i1tTy3JYJRMDz3Ooa9T
4wKqW+WxGwyiSmtAjdqNnUNex8LrqCwHXdqQ8ePIMTQsIR6zhODcJl/hLXTAZZrJgFqxhMZ4Inuo
jBaSrvGwKL0VjBa+l2g7WpxqbYtP9qQQYHXWyLFNlI7EKh5Vz46b36a9Dr5FlfE8qsYDZulAyIut
BeRb1Kc6TgrS6N87obXP8TLrHojaP4zeVJinZAkxQBiXEavULlaeRNMNt1nMildRrn/sEtx3yePj
P666Ydqj56uBefJePoN2Q24YIP7U0jXPldVEJ1vTknuBG5PXIH9XtfyGvPHIT2K+9R3VxhxWYhhH
TuWXpfNYqKwCYzL5Rkd9MgF0AkMsi6f1Sti79XuSEI1W9cpfOfOHmi3NeDSbtgq6Jf/TGfB3JL59
h3x4rgeZPRTjNHtKttgEFUxPPfO+jfSc1HNRhqVqRsRvmcg4R5TSQxSF1dSUh8RW/pqzOV1xfjNO
c0O40jBbfpfwOxkavQyVhGBc3QAYXeb64iwjmdBO3T6Yk3ZTJVsqA6qIYZq+rmQZZFlWZEkprpIU
uBAXe0m619idENkG6YyLhNMm67m0ig5qZfPWd/WLgvWC7wyUHe2u+6Elhe4bUjN5wgoePhfPomFG
JYdPixO3N7FhogMOb8G08ZeQzi8Hld1H46ZJiEaJuGo80rvO2PKNtnQykut82G+uv85zchCD+6OI
KtPr7RGsoz9Oc0F0XidwBenn2wzJsGKAPRZO/GFjtBPMrt74WULc9hwLNsNb+hR5DkdBQEGQ2MVH
XZJhRDqdCAoJo7xIYRPWSnxbS715qOZ0DbqIKaoUZKbakVsclWy0/b7Mej+J0hMYXBHma3URqi6u
rPGJN7H6s5llJFppyqnhQfKi5bmAwDGVWfLSsZ+NLQrNWBYy56Mr6duOHasqdVb67OwaI55PZUO8
WQbBhiBO37ayJ6JSLJY3HWmcMCQPlp2/pG5yxexTBr3bx9StS/VIjIR1Xm3VRfHbYrpJaAlhtXl5
HAhBXAdRH1NK0l6s8M1Fixp0tkO2pFSLI6aCjCQRibZ91v8gwQmvyKGb7loJLFSivml1PfFU1yW5
zRBgT1E2Hwpd3vlTOWAszk/gzwJTveYQL8bBLuDIxIBysPVtGUyFzA6zTnyAkc7JB8mHFjpX0mXt
jdTeS39kSXFsrRTROE4QsMPr/rUtkHAZFAJdav5yhkFfzOZCchU/9oHcbcafX9gsTNckKwgCI4N1
VLXoMemMH+Qdjt46NmE25MkFnzHTMxXoXDXVjMa+2uwykZ5eR0M9aOuWsd1qKuNehHSOOHkj78Je
ryB5zYUHdZ/ILmGpJ1VhzzK2lvw8WCssCLMuxwMeAi+Rm69HNJqzT5RLyUJWYac+lxlEALe9aNk0
hPOUjOH+6usQC3MIyUwAsRl4MmcbuB1+OymehXPij9uERqE2oQDvOvYrWSZzvoZJy8SQlWzaXHRJ
/n43p6cYMBTzqaXAaDruFfTC8YD6b4nmyjBvqw/plAAolTnJ85rik8tE/Y/uFEuI2QhmrsZQBSN+
p14ttBIbGmKg+RLMy6gUI/DCad5iaplFyKrV5yiwhvpDbEm4PekF3B+opbNwADJrX0lrjEwXJwr3
A8tX1qFpfrOA3Y+RospwHbBmLSbrJBkOQ6nmcBdTlqVeK+s3bO5/kwk3fH5X+6v9a0pXS2OlEq2O
B/CYnCKtJDx322fsr5ytObPj4O99kE0186E5iDmaQhG/I2pqGOgCbaiJStOpyrp29kFqW6X5ndrm
l75fKbivB/KoXjTFzYJq5j9G8c3Sms0JghV810Vk+21frBG3T2Pd3XKF4SLJOJ8vEeHNaoSZU9Ge
J4yL/aiKHC9LL1OPLlFhsQYNdjbC/RNg5kFd2F7fKds1IRODs/r7S8zQyIvuiHVOe0iUWIUg/36r
K5et1WSC13SOFkJ00MMEjbnfEGIPNdVZi1/gLg7fbDTzy9Uth90x7UonaDpJk8v+t2r0uQ7ldtib
+8HEzIOf+fan/P+djhoCUr6uxj6+Oy6E9jgwoTXS+9pR/GBzMvidWegiEIqJwUiVn0n3cCnqcEHc
9OFaOxlhlosnXQk/M7GJHd4OI4y/4/InibILFcBZU/oHTKHTS6GUqSeehgZfsyEdX6qoecgZB8Kq
NAq/aMqfS4khoGJ0jlcOgxKu+lNXuvhSrooT2ITfehCjKSfE2foatSVBjJSgydKIX2yqYlF5T+3x
XaqOcRo3mEC1rDKcY9ebpdSvCyHmSPjdyb4PkmfYHR34kmX95u4ySBsIMUZIOU4XpRY5j46zkDeU
YkpjKx2rJnBGF/OGdixCXJ9UkroVllXd4Fz5ai54wSiWt1J19pQZkpZj6MQ6xuZ9JluwafLQrdc/
/LFtf4G0ejGnyvEcPesPKSUyferd25SsxglQuUE15mdsIQ6W7OontUTUOLKN8pMCZ6ahiOsnK6Pi
XNc4zg/VCaH9eqAK43JVGnnGnGi+2lE6XvPvsP7lNaoy04/w1jh0yto+5BhnGFqtfDQMs0d7ls6l
6NFukCRMTdpa+99znpzstT+NkGXutp3UJx6B6hyBo3/UFQFkVab8HCKz8TGOH2GMkqKrqOx7OrKR
myJNfsaksYAk+bU9mz/GOHkRUWr/LRPwNOYFvVLEUxGxfKnirPWkupxbsxO/QOYdsADGKFvthzNg
ySulQTQuQ4vQCrTkUMddftEVapqkPa7nIXLX00rp4ABL0zisSt8FLB8PdTNlJ7Xd8A4XRKoCae2T
Qdwg+p+VNhlf8QV8MbI6/RGR9IMSnGKCfs8btd7EK2mgGmJ97Sb1R99p36upb6/RiGCSaj91mJqg
Zydz8QGaqkOco/xNsrxE3JovDFJBv5TFtS2b6Wpt6N0C1XcyZHt2R6m8q0sWJK4BpIpi7xANRTDH
WfwOU/BX0jvroykJnjBUDPOXUZ0CZyhhNlp1eizk7PyQ4NfSdeDWd9FyBfiMD4WJndJIBflsLCDU
FRuqzp0M385t7YkdgHGRTdqdOrRn99Qk/3OkEv5XqmfTcrM/cuEHA8RivLh10eCYUppnF9PYF4OM
LL9Xkup30fzFViClRko6ySqFe4dtjJN7aiMYbglDbtZ8fQJi+LPo/WVdkv4+db3zMmBskZI3yc+d
aaFIJcPRXv8u+LDhXvPOqaUV3lf78/R+5d65t/fDfvnXu7/6/r+32E+LNdrH+UgvlQv+hriVKimz
yufLeiK1fW/vr/b5ZkxVLtrb//Xy6/zX5Xvffvg/fft99r5F66uDoTZk3Y0U5z0owQ2T6vZStVnC
AKf+T68xmiwItvOFAmU30Lfze/vzrZ/HZKEMSLbsMc6TNtwPzTbNTibBBN7eNjuS2D/bSuKyihxJ
5Vr0+NXSVB4HpzR8SETx697XlILRPTOn0963H1S06Wo6RQ+fXaXIn2OGsa839ZPrXkwdms/Xm6pu
ldR32PD/V19GOqCmjerlq48dJ8bMwniqzUILUuJhTlYTE06itNZNbUz1FhF1wdQ39z+lo32UEJHv
uqrM4RolZSCqRLzUy8r2KV48bEDrHymMi1NmNPmZwgiqZdSJhMMeNN0dD6MswFKi6lHUY/dgZsXJ
YY69SjGzRFrz4oJy7JSz5b9W0u5OmLu8V7KwN3dINVDYdjGsxOJx6ueMFb76mM99iBlKeXUn1p4t
m5szLKo1ICJdkLxe4h9Xrz8T24h9vmj3DqD/WPVS/YHfWnVIJlEF6qo9U24e2GIOjS/qfCZMo61O
pqyp9KgYMmk6QjmW3od8HNV3wu0gjPb5pqYASSpKCz68GRvfs+aP0Q0dO2UIjUNsfayT2RxKtHOv
RYpJQTPXv8DyMaHdumSsDze3IMRra+0HhMLxsUP6fdiv3/v6QX93rVE+7K0xrVcqTPNj35MCXY99
cqjLfHqtkqhCBptOgYI34evel9YsdiFH3faWO7TtNW3Lv9jQ/OeCdbZs7DBGOCjbPfZDqf+bTlby
st/GbTBBVAlB8b4uGIdmW97L4rL3kfeYPvRKdHNJDqkXfAZR7z5ra0nYksyXo+3EGzzBsL33xVb6
UlZUUPcuqx7Xa1LUv/dxfe9Kp3Xx1UbTT3szW7r6dQEV/7xDlR8VHaLSTqvdSa7QQZ+zJrPPWcf4
imXL/5BuPy/psEM1tejbV///vQ6Iv4IOaejH/X5fF45aep+pxrGzwZ0bB6f6EctA82LMm39OS9LE
3rcfxlqtH/vtEGcKUR/6sm6eT0hz/vfE18VavtrnRlefv7r2VySH1Y9ffU5W/lWJUPQqmbqeI7vs
sdYpGSdz+p9XX31C6SERSDfcr1CoMH1eVsVtcVZ0yDAEOU7g1Ga0ubf07zFAUBCxZjjuTQ2bziN7
EnTXttVhTh9tJJ8NK9wuTqekPGdJAql6a07J0FzmFJ4JVk3svRLxbrgF/DYCXT6bJkX1s97B3O+n
QbzPlZzOGMC3h/3iYu7ycy+32GQTrfzYCzuMJIsSkYPOqYpGJDg0tTdS6tmCucnH3rJKDZcr6gR7
K3Ui8YZbNy5Jffmyd9VDzGqibNaHvQljyvTz2frR4vNw0GdMea0UW1tlSJXAcl3nTWNpdFYrFnV7
s8bqBf81Fjn7xQbDxTMKhut+MoLR8fZN52c9+tNi8Fw1zbO63TTvWe72rls97Be2Lhk50UKwM5+w
8PY+wjujIOlwoXLZ37tpMyKiYcqb94ltn5scnXTYzzIO0Y7KQoK4vp7tojvisFrA/YzTU4VbyFs8
vTSNLI+u0ubHYtp8LydxBySwKP5qQ1DDynpX8hF0qlC/4QXK7L5U5bulzQvrfEY51xYFa3HDvq4p
cmd7a47KTLHFjT7aYijeoQjXL+5gnvZW20zyzTYujI5pINb2ZMMKCm1dd5Fv5dp5rqLkvZtBssgn
B1YQmX7Wqph4dmoCG8pn+yNMlyAtzOEIjLVhYw7L+fK+DEblm3oZn139IDYVqlBH+bIf9OJsmMqT
Uclvg66kx9hplyc+NDYc9QxeXbB3UQxkkRnFYz8WDVJDHQ9BXLPqn301PkdRq75lMU6TMG48abrR
vQTXylvW6qrS8v0sGuyi7bC/SrY1hqjNx7iKi88ubY7SUDHG16wrfjfCMc6dYSAVJ6jPW1jiXsu2
/M7au/vtmMltnEvtr8S/IXc7i83SE9mUHgtyIjunvocuYeHLruM+FW/866SSXuxo1ruZdZcUIu9v
rcQYTnkuXMt61UV9lZpaHWsNnLZSsiqAwNJQ9E6/sehrT6ODkCHp3cSLUHY9m2NNMF0qSOxOfqrx
Kk5up23s/Mo5LCoYYYVnO5EnDqCtCjOW7FwCBKbqbRqyTV1YJOHeJEXgkdKL9oDyXjxHw0Idapha
tBrG/JxKc9OXZd0RVnB27lo8QiylOhtjXvlZIeQZ0E8G5iYrZ2duvLL0559fqUFSoDhAggoyhUI/
RS1CpvQ+BbwRnqm/TEr/Gq+MQAZD7TGO9PpxyipYX4rWvBPO3D3Jsnqx2K29j6ujvfSdftzPYS7q
XgcCWbxZ/BkYnN/NxHbv+CJ7QujW+2gZy31VIm8/N2MEB9as+ntLxW/xtR1B7rf3kcewvlZ6Fewt
klqb187Nj0nUWO993Sov4Pun/dzgWuqLjRf+Z6sx25d+Wi+mmqvYV+jnvC3WW7kdenUi46HXgWto
NUM3HkdHEXgZ6eI265rNnncpPRAdPAP2TmM7k1nMMctSXktdips6aZyNln4NzJQIjc/2fmo/UMA0
u3q87Y3PW5VtZ1FUrYFRidY9T2MJLNklNUmllkwQDOEctjfr7R+gCCB490Z7pmoBnYjm3OtcvTrq
ehmS5e2zuZ/RZDOGqZXfymL8btZZfSlBvG7j2P7ngAOmHTS5aP3/c2JS3flR56N8XdsbtmZ43ay1
HgRyrEW2u6Q9YNCsZxgGED3wZOTOfExGxJRaocZPPEmIBMS4Lg8p9Kq9b7/OWZr4aW+SUfeM4g6U
YXv/V//adtgXSaHgyxhLlnIRIcdLlKA45VBlfQXBGInlVDQUkbe+1GT0xAgohs4h+rfSqt6bqE1u
e8t1l2ijVlZsdjk59ZlyUiaRsZGuhjdVVPqjaOxvMEZ6SC9c0UJLZXN83xuJpMZUynx92JtaD5UD
MV5x2pvNUmWXaHJhDm/vxMazfFqn9PMf3ruEtfipLOLXvWWVExDrhCfK3kynbA6EuQHR29sTYTUh
Wgzh7c1Ct61niQR3b+2fr4/1cyFK+bx/9nLjec1Wplz2K9qNWLToWhPszSZRV36aVft5N1eU2CBl
GEFt/9R+tzQan4sGiJfCMqU1S6tUYtc7GQqKBQDJS8tYbdbdWRVUhmKhFe/2zBidxbH9EwLxVfIq
QWHybHTW+i+4xccCEvqjGZCLUJRP7hW+bh6hHLU3sl+5weAozk0torA31gRzcyU9U4eszjUmnk96
mX0U2LP9IQwGh/Zk/rCd5k9V1sKrzXwONSIkn5wM9g3YT/rnQiG+A8FnY6DFTnYr5iqDiRPHV0qk
p2xe38RaGR52nNA3mkI89utQr17Zavy8eVLHonzaD4oQxRNoqAGh6qeNw6M/5ijQnYmQNQDNEcIV
1HM0dCoemwMqFrefr5Dl14vs2l9NVyjE4pTLmzW0/OzmZy2S+odYk9/V6uCinz+OSxMdE5H8bYcy
f0qzFN/awlaOyPTVj8bKNBat/VFzdPGeiBMlseKbsa7T0VC24EKluMaK+5vluhqaMv1rpvWvYU5M
yjutfdZgjFJlc4KswWhsllmBAxPiBzcx8n8mikTFYjlQkVqKlTYPdt7O7kFPKC+1EAFe6/oEIp9R
8kuOS19l96LHnZgqgfatXWP3bLlUPiG+F0GbYI9p2pCVJrjwXTdGD9Y/Dqrv21Rpr6SohAjRW48q
VHxUaxAxC7tLgJcZvFdlbS5t42me/9F7FkkvdS+c81IO2B/OEJSlD86onDWFuhqapvaIdl7HHiQy
wt9QPdRbAQJ2wF9JHCpReQZulRemRyw2RfyjLR15X3Umbbr0J5vCPeRuOwEx5aCYc/Iwu9nvpSIm
fZ7wzl3X5t8VGUzT6+4/8RB3vjUm/QvFW+1kkRoZxlYFKp82ziGuVOMD5ucvQpKaf01cMKkF/U2H
gYApe8tRqxvMIaZ+8FRM6kheiadXtdbS5xaWyt7aD63Va0eE84Bj2xX7IWp0mC6ze40Qq7xio6JB
+8vOcCOCTEwseDRTvS+UVgNUlyLYmxZGircycx/31gi78D4ZiLFnMT7sXQbqg5OdivbQObl2d0ej
h+UJgWhr7V2aYWH41hd5uL9hm30uBjMza5f0XGvR5vbZDPclgtJqps3L3qpLLQ4KJ6qOe3NmZ0O9
ug/3lqtrwz1VChgC9rh89umLq11GtxIwebnbfmBRcuTRKJ/3N8SOsgR5m6uwEbiCVXX2POhUH7a7
KdthngD+FEQDl/0KoO4pjGpcoL5uGTtFiPlq/vmZy3Sq/dRd7ksG3LFYmn7vIhtvOZmERZkw09V9
9q/oBb7SrJ1e7US8FtOfxl2NNzBNfzGs+ZV5wnhr5uZ3kmM0sZ8DolV9zCndM4xR801oPXyukdT2
/drK0OOwJZPB389OKpUetUst4uWfme8byDByKclXYAWBFC193Q+Yo9QBca11kP9vn76kpRe3Lubd
Qk9fl3iG5RW5eH+bpyJJjbtTD8Y9XxUGfTgtl72ZKe5w0VboIfsl2iSMOxPYYpfp5/VVRxl5xqX1
LLa3t7E8QnePMERH29Yqg/26H/KsY7Trpvlix5n92uONfpszBZm5DgGtNmPU0eUKzrO9A0QwecFL
jj1N1Fc+rN8u4AuaA4jN/7mfHP6tSyUKUPZDjNIX5RUtnX5UtG74bO59vSkPUmM+21tq3NWntYVg
99nUI961lqcI4sbT3jUbK+W8IVN9ktHi+963rFGoVTwYe0v2ynjuLVlzBf/ofhjF8tRADnn87EIF
eZlY/3uGXaXPtsNj3uOdJRYSAantUik2pvh1P7hqclJrY73trTlyuhsJEadaL9LcX7sNBZat7e1n
65RZvrB0oLMuz45ffYab/3VVlUlvbLoXjRxk7689HK25U1/3A78jHDxGqtVffZE5vctUnR9w9FFf
xzjKHqQmvn9dkLNPwXmj605ffc4B2H/+vGk3ThhWYCPkW7NYHvQ0e+5nt7wxB5ZkYpXhiAgi3FuE
YwrV21+6RfKq9WZ/+a++/W1WV/+SfRQftIZ8eiyh7Zf94EhQQhtBAAp1+hpVgaRLLUZOhxyN6l1m
UXOP8gZ4zc3S095XphVYZQbFPKnqxl/aiDSftIwu+8Wm4fwT17gUGyb0n0YVfVAwzAbxkMq7XJvX
HqDwEb9Xea9zTG7NRIl8FTkoWQ/T1R7MkS+Akwn0qQOFVJhSmpB3dZHZU5c5l/3k3qU5hgZ437kX
bZma22LOVyGTkb/nZLx35tSE7iwHWEFLXD7KuAmqJlDUqTl0nS0PmhWvEI+i7mgqhv045kg0snHL
lDfVwBLtt86IavTw40PUjI/WGOPYnlCTQpfwKxqyo5VgeJBb7HRqVgAErrfnOSWwx6lgsMmLOsYo
J5QETrc66oeeNYjfsfqo3H+6TC+9FZawT1YIQtKI2Xyv9sGPQV1vwkFXlSmEMfGuSTs9xUwIANwq
lHRIyuOoX9UVr7leUwyKC6iTHOVUzPoH+y4GG9gLh8ZQb+VQXBbFVh7aoUEeO07OpRwRwBnGe9ZN
Gds/h30ybM9yTJz7WlpauFDRBu/oARON2iurpUcz5amzMeBJA1qPnKg7uM1I6PLKHMlm+FEdX7Sk
c583E74FEYNYWhPdY2w8mF2mHpUJu+A6/cDT9Y2K0CHtteZYi965jqWxSIAAXn4dlgkHeGG0V0zL
vsGwmC+R2o/HhoxXD6ZGdBurP9wmCbFbMTx8nyffNg0qt7WiPZSsVUtrVl+MgjtPbbleLQxn4wSS
SKmsQU266oQA9dxpkwzlEMlANZ3p0Nl2/FA4cj2ovf4tnskPgDE1BDGZL626Ni8W9I+XVjfflSxt
z8Tm9Q/YJMIrYU4Jis7uH5q6BiXRJ/Rba+TH7TI+QCQ4DxJDxl7mfiWbk1vO7qUylpaEJwhRYjQT
z0jRRshxOFvtxgiMBy0wJ3KwIAj/wqrpJ6NceTapkvt8W6MPHW7wcWcDweN3IzoFul7e91eNIz4J
0LXwkmDHPhjM9oZAbaP+anN9QVdnyusE0eCibICH0b3sK2ptW1azROFnNFAHKRKMWSoCzi7p1Kvv
evlzFMqtKND5Yo7iF9kL7OV/V8doQ+pvKjNhLvFcU8OlbrVXE4WHyc+ecq+QUw7/xm59o0rSh6Fq
4zCeWWGUGs/vktQ+8k7yBd1p+/U2JZCVPeJJYafvC/kAgZGDoYpWylMill/OFkA2O+RTAQX2CVDo
J9mhQ+AmR2Ff4jEhESJGTKPhy6nVckNKviEEqPwpS/90ZUNIbGqemcvHHMYK9lbyyBf6ryyIiJmB
4ak+EMrRt9YzwIjuZbDLDkSO3gm4RWPmdAYPsVFfEsk4mCkm6X5j5zcDmICsnvE0VR/GLWB3D8+1
zcWiVI+0o/ISPY4Cc4Cpl2g6OxTFHhh7rS6I89zxIWUd0zr+o1B5wIkhxVEIKOP3aE3NR4+tOZP2
eagick8cNE16TA1EnZGnuiyPH+MOIs/6wo6k96l7to1JDGRReioYZJGpCf+8bW0U6sOCuPhpdgHY
pT4sVIXjV4xVmD77FoZShFN0g7PUwwzzkjAiuFmAsRDGVTQ8Zg94vRbxUbib+2w7/omdqMSgzIDe
6OgEB+MxBfEwOiWrjd8+gnlv0JAy9X8nRIMptN+gI8AykcIGdbY9s+pVH6PpOlDr4f8xdl5LciLR
un4iIvDmtrxpq261zA2h0Yzw3vP0+2OVZujdZ+bEvslIB1RBkqT5DQjlTsGARVMV5CPRiwkCn42F
0n2ZqunTGNrNHUuNeCl2E6JoWfsIe/kTK83NxkJP/uxNOihQ3bfOju1eFL/3LkriuxdrwelUcfej
cb27MqKbNRvcQdW0qk4zCkutFuLGXLjHquu+431gwAm2g71SJtP9gFfRncPicbEQiINUf0kd9wr+
YWKUvZjC6cP3kVk7qxsB8CUcA3Wj8zdNAYkiiysWKtrAZNettE6VWxUbK7HbI9D1AlCcZwG64WNw
gMx8cXI2pfQCzS2kY19Kq3NZ5Sm0XRLHx3JqzWNfV97X1HuFy9Sprf9ztusdnHe+pd4CkVF+Rka/
za0suOhjMG71Sm12zNS9Uw/w7GiBAwV3wpaU4jN56yDcO1bBoodq7hgB3nujNTylAxpFDinEZDAT
NoPXPFPs6xpUQ+HckjYj/7NdQxGrZ+vB8hk7eoMFjtHNAHpWnnfwMfDdhh7qaxpd35Yp80ZXA15F
3zSucx2zbcro48801/d5kEwXdUa+CaGoZy0O/rIWhyioOneYaEljZHbGh3gJFvEcMx+1O9Ws2+eh
x3O4jZeem5RXBu1zHTHUrer0WAYOtnepw2MEE3ZWWuYfXZ8y8rCityTV0Tk0iyfLGO3DmEfMv5fA
d+9nr4OH1mrxvumeU6dJLiHTg0vqO9HOKCAAwMaOrpZtPuuBAXvDG2lRmIANIK5Y34v3g1I/z7rP
4hprMLR/BM607CQYMHvZkYYqDCzRtBavKxCY/wRKx35Rj7Ypnq+8qiGSWn4JUmPMvJZlFvwaHGTP
l40AZdb3un9RKgy34Eh0+8SDYx30oLGmYJiYcfocy9LIHYLSZxpqcW3M6WlxGofa4du7EVWaLXaV
I22Ofb/e5GGZqQvQzAlTeCUd0pOzBrrIM4sriIzTMMFIAa700Jnds9Li/5SbcbLTuyqft4KZCxcC
vwX+bO8MUw6nYHYfxlTTGAp22aPH1twlbqq3GbjRZ7w2QBsWP8IhSj+rOV4wXvunW/g0blklcJal
gnrWmemkNCjHc7V7CSY+YQCsPGXnS200wAMGlRIqgD19kAJTnWNau5yhmLVX/KHzcxaXdNlj5+xq
KwYewpYCILhi3hYopkVOYfNe2FuTLu9+0KD01gAFlA5gVdJwPSRH/PuYBdZTModvIVJwiI8ecF0s
d44zQnBf8EYAtHfY7FUX9H9TBfWt+hfzmvbaDtmxHms+k6ACEyfxj2oCSaiFx1nXZyf8VuSl8QUJ
eRQ5x096ElindFA+zSwCLPRW3NzNxXgg/q52xin2xpDd+p0Xz945jKyHmK20baojq9SqOcJ/Bohx
++qa+nSnpfHrqDJLDasAGcUQyvBi0lT56NokDdcDCvR2U4AIsro72Gx4g+Uq7ZtwRDr96gZHewG2
6yKNrUxMBEz6aW3B1edp3+yK1PaeYAE4j+r0OoPgezIAI9h50ByqOPlSMjBAvhILxb5kM1WSc6pn
jPnKDICmgstx54aMn4wU+Iu1y4PO2FZl0Z9gRxSvnVk3J2w+ra0k9cRpwBvX1iZslOae4TL/p+3s
nV4Gf062Mh2LOJ2vCH889TNgb9O1k8cAKZfHoNFqdoaRwnR6J91btV0dS2jgRgA7Q0mQmMv4eQtT
wx2QCnZCNhkLXHjnMdszi340WOegF99l2WMXAhbD0+oV07L2nC2YmXLB1YUgLM6m8xgtuNHamNQz
wIhwQZJKMOnRm6IY/j7+J0vypXq2vHb1pQy4r14LnQ6H8JRQgJ6NDnJaq6tg5x8m1WBgGL7GDUgB
/2VsgvQQQOe1WwNu0TC+IFSOuiGedzddDcEICW4oM5kwuLGDkveivSEFnZ9Ckhz/mNwmuIDLsuY9
g1V+iUTljbYquGQniSYzK0iwsPh7Q12A9nVbHQWhUjlOC6SQsWx2KXrg1kGD14O/SRRtWUcgNwCL
tWdX5Zuj5LtEDZzn6U+zH0AxLzeuWc4osRWfaOO1Pu8FqiiZ45xN2UlqRk7LnUEWMfh9fLucRGpp
oTptbCdLd/IrE7Sm2YBF+Gwx1TsGjXoUhRHH20JyH85gOH92y/Mbzcg55ahRy3awBIncf4niqhyw
pYXxnSSzrDqGpaLjP7P8phzcZ4DrxkkuKT/DCx7DqBoQJ+mrvVeWf8px6RjAMV8e4+0JS6bgpXKf
XRdrIY2ueWOpd0ekVvBkAvRxw/5Ka4B2yw71OKXjXtXrH4IHlmAARt3V8OtYT0VyJKsGGzOiyknp
491mL5veN5xXqAbfe5iLe6/B6x4ZB6iNbdK8yLO3E/dxYN3nMNcG3bo1ROjtMXRne6u4pA7TvzZE
s219aGCHdSDUTbCTxyVPQ2Kl5rKtK1FpBVao++wrdxuv6PMLvo4e6DOJLgFEBNqGcqw0ZlHoCyYz
QARgzikzmnn/LipHOzhSgER2jfxyi85pDxrKjk5yvbFpWKNudnGbfJlH/SJ37naXoJZuCiuddnKv
5a4kbcH8v9UQX1kg1vJM5AiJSd6tOUhaAiPFMaTpQiCaiD4O3Sd58LemKbdmbQ1SUrPyuanAsO/k
VsiP1Pua+9MGhb5lBZ1RrlX90S62Ichd3u6vmTv9DPDKOGAIb9HqXrQqb2Hahod8hujc6tMnfek6
5LOdxbZznIMZJDCuexsVOidKuA16QlaSF//Phd/9BoliewXZXQ/1W83b00NNJgdpYug76QLk+94h
N36yAWSNn1K4vLebe4NTvHtr3oEqPt5Bg228IoI1OTcHI8y1eR+74Xely9T9eofpBC+640LpXjsX
tX/KMLE8yG/p/eoxxR35gEZjP2+bLLxrB10B5rH0Q8trLUdK7D/zvK6cEQ4Ik520hD5ODwxhmLos
DUEfkXYy4VivzWepYFczFUx9OyDBdpIWPHbWcJpyi2lJtc+dAeMjdwFX/ud17SI9+yFYYS83gCss
gJS17c3xvasvAEajsOtF3obubemWpSVJcs0rWP1ZeiRLn52971QDmJX0yQkU+kipL8H6tr5roreo
lM+VN5y8xtxKS7gdgq3AUXlrGzYIpC9kwt4cUeg+r2/42pYlT5LB0grVvj80gPSOoRMdpMyUxi41
1uM/NkFJy1OT2O0YSd+iH8ol+SHv1mzLyrZ/dz3YyrHBn5rnAK7cJgUeU6SA3HobhPPy4dA9iKaB
zkR10g/4ULBPz7hAnvhg6xiDOo/53D47jA2YH97prFjMarFpoU7kgFKGurtaC1Z1HsvnfHC7g2nO
DCUaXd2pQcHaTY/AzIYN3oMwC6Z8sYs056HeBVH56GTVuwcvV5V2cHud1rRkrs1kbStSpRjS9tRj
PyiNUYJ66a4lpifQl8wYzpPcfTlJAZ5xArNCs+t9aPVbeUtgtZMr0Xe5g2t8zS1ElGTeMnmesYdU
980WLkXIDetiJT2zDg41JF7wDWOif4564O7ImOzlHksgjz1ehicI5TJHntI/8km/eLGRHdR5vCZm
iUCZ152kk9HotVs4uyXqubuwCG5fAKP9E1J+dpYTypOXGD19u7Bh7Gj4cx68J8zi3Btm2U/sFx/P
s0MuLWLtDFRNdc4ct/4+vR21XT9BvF/vYpk59KTJ8pnJ3Mza+RZ0ISGVwAv4Ci7ZYCTuIT8qVdhb
g3JioIsyatb+pmMmgy3wutVxcp3zBDCH/dwj9Eg0iiN7m+EYdhtd3WZRkRYU7Lnp2q0Thkv9UBuJ
cZDzy+/y7Wg8t/rjbOTtQTWNZ3mq66OVWN51P2NjijZjUaD0D4X89wRt7TgU+fZL+jawY3pa4kjD
9AGM/17L7Bx2fpsP9wiymyegadVFWDtD1FUX2sKvMsyy2/OVJ7H2MeuD4QP9F97jG3Py6p0FQRpZ
DMfA4aTgJXDpwXcoBO5Lbpk8GWnWgcraowU82C/wDfmnM5cKa4++Pslbg176+/UmrKUSkyr//1Mx
VhthL93L+yQjBfkxkryNxde0xG6Zc4TtBwNahBlkoKt09knFY1GqyGVvQy6J4rDJq3aLsq/9G1Z/
+1DK73w3yrgdW+buFljAHRuC2GPwoZfxK5sjLF3La7KYz8/bYDK/o7XCenLYJ6eiCUN1L9VvUX/5
gkaAQbogvY3jpKXKiG4N1rxpzthy0FCK1ICJLYMw+TtrcENJSvrdWPb268t5hIlzPxbouvXEG+Dp
B5tdqnmLXm/BJtQfrvwQs77orq6e5WbLoE5i671f89gIQvM6gACyVparr8n1WImtj3EtWM/34dgo
/9wh1EEfRp8pHScSbmCLJC1vHnc8YRq/lN9+/FxqxSZSBvXdMFIe4a3lzT8CiPZnaa6RrjqAppdn
EHYdkhvSUv49KkffuipAOc3JLdPdRypIAFNkncJ94IQIwUNK14J1DigFEqz1JDn4Pwetzs+3X7+0
5BvZY31nbuOZW2OWXE/PO/ZP/nnvJHarJdGPaTnodtZ3tT5e4ONRisbGRmu/ajNSs9KvrKMHOfbf
8tYqUnobZ0t0DeR5rEmJyXH/edZ30xmpLRU/XOrf8j6c9cOVgqXDx2iu7kIYfcsrjoczexXVfJur
ygsvAUspkDOhETF5X5bZ1mDNmzM8QaHfUadqDaK3StLdysnXqu9KJOqbAQghtuBvLVpelvWN//BS
rS/Q+qJJ3nqYHPGfeR8O+7fT317XOV/I/UUM2m/cuTi0MaxdxsLy4VqD20x2Tb9bq/i36h/ybvOJ
5bS3K8h5PtS5XWFIvDtNGX6pnRdupWuQOajE1m+09CFrUmLrgGyt/CHvQ1Lq+T2CAf1PrUYSISls
iHy8nOy9M7yVJnyLSq6kZ5aymVZnVXbQveJl7d4BU0EbX9PKvNDIJS09P2OhgBUlK7Pc29KRH1jt
vJXugdV/JFkblIF/09VunYatsoYgvUtRzpAwEX/byZOUYO1uJSlNwZFJ/1pnbQZr3ocmtJ5mDJqU
JQsXptegzuauc/R03sr8NwFgwHJRMr4G7RAdbm+83JQ1uHWra1pu138mpWB9dSUZsJDyu/uW9Icz
SN6cJWAntITXaO3sbwPrW7k8n/XIBq8SJm/Z2WJhxFhWSN7NHNdqcqwEMjBYkxL7UE860TXv3R+X
kg+HDF6l7GfjHlTgUw2VAtcAqcFKuaGB5Fg+XCWOeO2LdF1+lmTZSe5MmfR5dppVZ9NkjnWSJ7w+
0du7/24x891QYa0qMXn4UdGzonerdFvkyh1ET4w4QiZFRyt7mL2S7RjUXLTpQV7R2zqltIBx1uPm
q7zIv1e1ajXYY53N1knD5mCeZ+cEiWBY4pDWJKgbdis3a9q3AgX9s9DalIvusDNbGJDRIa8rH5au
BUdT96/C2bbYAIhUtGvkrspzqTOoTHpVvJYxPBPhk+vLA55bRHfa23rmh9svN/XdI7pNXW93XeYs
Er295hGbk7NnTnu5y3LZNZAfsCblxn7Iu83qpOQjmXOtKcXrX9LDUN/aWOttsDHEKi7I/beuiMej
gRDgXocxSxLqGQKkxRmfSUotnb0zw0GmZyn1PGCeepLg3VQHL5GWHbXlHGpSZ/dlULcbqTV32XhS
5tLcqX0GSG8Yik0T8apL4GWuubU9AJ4amKK7NHEPahRa+R7JIAyXmdnvWZUENTw550YPmkc4Wew1
IxoL8TxztkkRq3epP74uiPZPAaSUT/Bv6h2qcSOqHCQlL0PwKEvYnqhHVCBiu0o/xZ6DsqDZ3U8x
WggOsIWDzt7+0bP8+Smtmp/wHU+9qZVvY27iqpX63/OSIXmND/zFD1SQ4lnz2nuz9cNjtZ6dXT9g
w0FrUccZhk3Q1PWXegbTy5S8/Kyrqb1FUQd4VYRsl1ostgAmS8lzblXoN6nqrkIiGGWoEhw3RozV
w7iUsJSEmcCAo0CYaMemsMuHeUqqB4lJkBWFg+5ZniMszCK8VcTBrqyQH/Kn4ZvJ5tmxVRcpv0yt
DOxIUOLYLQvAG9dn5hYXMarXKoRPw8dIVEXBcNdmBZggrx2YDzeFewGpwfaax2J7i+rX1E/R07AE
EF2iJ19NviOrqZwlq8ww6UZ3EVWuAuEzw2K3xgmeGtSwn1R2Qp9SRdO20zgGzCAoiG0PaFVqcy9z
LEUH5uDTMHQPWtJ5j/MS1BmwPZu2BbuaGmtBqGfpVisdXNEGdmfMCbO5cdTRhfH/mpJofrilQHOg
/OvQ5tbjq8jyHlGZibZV2G7QPTX2jmaZu2lqcjTeANMXhmZebAeoM7BWbafbetJusIJHBgMH8NIL
y7sKqt1dswRrkvZ5TArWUAekjWy4aaV+yWczNbaaaWgXCYop+Duz6CtlO3mw3L0wZbEZUYPX3gcw
6tpj/y0Z8q8GW+ngwqH7826Z8JlBJoJWKCpUYvr5L7Y7v4R5on+bmgS0AoI4r8GYAbtGB+tx1thL
tqbEulZu3l/0Pm5PaRoXDzwCDcp/q35qRoXGlaXmvWr0rzWqQfdulDwOdtVAfVXqT3HPxpGD2ONe
klLAVuhn5NfzfT1ueow7NtNSPdZSTPlisFzLcexgk+Uo0G7pM3bvDrby7046m1c5Vd2Y2oPjhSfI
YTh1ZsiiHfjgVLv1F7RB8isM5+R23tqY28ema/e5iqzN1sdiuQ+yF4wKZxbti4a5sm1eIVo0n+Ce
9w8sHZ8lhdFu+wnTOshQ2YhY01JD8hyj/HhQ4r6qLnpcuAYC1Ib2w4rFElVg0N2hn9bf1QPLymWK
2okUOChZnJHBTECzcSt0U2mPiG1qW0nK7clSdflUOWDClvtjjyNAl2oZ6MVHe/x1+ztpkvtHu6jh
nC33D8FpEHnZ5OFPT5sZBxPlFIlKUAUzDPc1La1tbJGQfJcpxVLSQe7YDY8AZ0DgBehcs1b/A/1Q
OiW9/lrXQXjq7SFA4z2svpflQcrjIawPqY5qUzUrDgvWiotbOOuB5yaIgrtuCYYE3RPX8I/vCvo+
xU7mLfDteA+FIb6WY4aH4RJITPJMZtkFpAAU1WItavAb/I+Kcsit9np0N2IO+H85JHUH8BWqdvx4
mrYrELl9Hh9KldXA7YdfJ7XlIlNR6s1d2i48CrYdTauFAYsi5X20BDkCE/eSnHwfxcLIHyCvqzGL
60txqaJcvlkrSQwHvSsfvo59ZA6OXVZVwrLy8MSYFOXivFlA8VGWktIPh0pSLtyiOnpyEAK/HSpX
e3dEppv7rgSg8bFg+VVTGUN2fJ4L+2uKPSnIpdlNr+1UpVd3jACcaChvdhn7jCq7FfukCLUXtQyH
O1ev/8hDTX0Z7EJ90cP6oaODfWBvGqYLooN8/XoD/S+nbvWrDbTkzc04FZs55X2KmsFbVClf4CMH
j1JolsG9X8T2k5SBFN6nEOo+5UvNsX5LBs181fyo+KwlZ6nCNyd7UZsG+uVDWKfTXR9o6f24BIj7
6cPGTGqidjNv6LNB4y1JqQPRlI0c3/1LTQbcS13WLmEupW+ZV6OjrRntVpJG3wwnA9fUXWlaKOJv
bKvrP2F6hXSRNer7CELlW9Nji6DC1zsu/Mo3oGDlzs588zRimflU2uMrEJrum1X+mN3G/WIpbnvJ
ygjpJFvvvjUzQArVsfInRHTQ0g37X4Fjt9+AbOm7OcZF3G78Vw3wGRq27QDek1gctvsZa1j4wn9n
QYv8XfghT7ccULHZfFcOXr3Hr61EYc4pXjPFsi9N2k1obvfFqw5j+hPW7xspVICxvYLA+AKTV72X
LNtv2F9wh/IoyRE1ibPmTclWknXsmk8zu3SSkjN2g3qvovWmw4i+BtMMLqGwQuNaoxUDLbr2UWGz
83sW3eNuBxYPWU+kZfeVPzgXKelb39ub2mDR7nA7mX16HgRjorderfotHJ/oIkknUm1gClF/laSN
ERE+kLp/J8lZmX64fPMfJDX12RP9df5kxOB7/DE4hdGgPKdZq95HPjTi0MeuasirJ4A+e2Qn+ufS
az8ncateASsMz7re8qrEqMpXiXsnFSQfXcRDqdTZg2RJYKJyFNkQGOpOx3C1wD02s4NnqR5DR3vK
zeemKQ5u51YYFtZ7ZMzLqz05xTXqIMstYsHlVVEJmq5ykZlVp13s4aKl21HzGGoOVuCT9YpCWPpN
tSpvj25meZIkHB0g9XrxVpojkpRGD5Zgqab1k79B0w9UTT7irqy2AMWr9Bso6uwIHd856Ox9fLMt
45q7ivVihplzXyYWAIulWjupf02gJc982rR7hnUabkTE3CWYtdTfsoLXgN/9O2+tIjFLaf+qel07
/tvxegsAprPjx3qcm4dRqYBLFy7Sd6C6TL5Ef+Wq/9kcB/utcUb0gXK9uMtCw0bZuEpBxA3zl75y
n6XqaKR3dWR4X+smV3duHVv3aelhwFLXqKWgC/sZOtJPBfGrfVxsXWBDd2rJS+WO8Y9OAyBmGW7z
6JldcFFsJzlGaai+oKpSb+T0zvxVLb3mZ8e+ETAiM0aHcTJOrNmWqO6W1rNnoznO6+4gbKnlmySr
C5Rx0ai6K+lT7+wy3PW+Hl9qxMl/F9zqSHG55sIjAfyMjP9OnQM13kl5CO7xTs4WOy6ZdgWdsHLM
8y0pxbqnJeOBVzu61Qw0/dkyE+uo2gPc7fUUlmNebeDlFye0lH2qFTq2VINzssD7nvG6ae40w3QO
dpJNTxM+Lru+VZvPvI0q0B/X+c7Y+RltHuVX4726Q8KQdCysw/OL3RbmTziJiEWa9PO0Pl7aLHEg
qQTzvq6q+iHW2/pkGtVwidzWwt3XL7El6Bz0sQCr0vHBzNRLZLH83v8WB+PnJDKVvxSQlrcLZbmG
VFxh/Tmlw49QUZyvmt1kqB1r80toow3OECV4hELtHrNFVFxV/PTap7F1ZDkgfXShAoFxbizWz+jI
bH8Ov9EBf4d8qPypB/ggg05ihM0gPAlc868MZWS961+DF8to2k99B2YZneLm1WuZE3Z9pT2C2+iA
5+CwBO/K2bG45vsnXTfwoBqdRdJATbPrrHXZVWKOU7MFiATCfZcg64J/zSfNGbzXPPW+alOs3Ju9
53EPkO+tw7S+SLIzUJ7Lnbg763GPMJXGuOzclUDdisb1PgcQ0jfVEKr3fVX6n6N6/qZbgf4gqXlB
gDu69ShVPc25RprlP0kq7INjm5bpJ7PQ/c/+zF5iYTUvpeE4n/3j6GfOt5hP5bEd1fbotEPwvdCP
9VDb30sQWVjmVPVpCIbiKzZ3296K3E/MI+8weSgeal9BPD+AvNH1oba55S0FUcGOM866C5NlPCJ2
NPESIbxmRMZfYndoIaYWOkH3ea3QGLWxq+zOOgxYCj50S0DDmHYN3sg7SUoBG7bFQzPjtoVl9RWw
E1cOugp0A4ajG9buigdjCWykeK+uYtznTjV/YhXga1dG0/cpWoAeLXwOdKCQ3Ev1r/E8TN/HOrK2
45IfLfn/u76L5NJa33d9zgM8bdsELoJvf59/zf+v8//v+nJdvRpgbnvm3syteDswYX8uh6l+1h1T
P9pLHnIZ9bMU5Ex+b3lSBaHI5rlc8j4cy5cTOSvFO8Y630QJrIVt6VWNeqBlZL/zVOyjvdw8rNWk
cIw9b1PX8A2C8lHJWgvCJJyvUauHYO/wru96dGx22agVjxKMJs+r6N/0jdZUez1M1LuggohHJyUJ
FNrVu3YJJGkbCqT7Wzqrdj3TNbQe/y6V/DUpR0ge2nbXPALQtmbdzrSmUzq9eXQfS27Xjx77DxTJ
vG8JfCYaVZmfPR8uqT46nya7934YCNCxWugNj5brYjiaoLdSpGrE7itsYojH56ZUDobuzV9QZBiO
HWcVwdM3aFlnuUaYAefrq9a6x+Lae/A7jY2u5dyYVzzq3LXP4EYsXAcM46A37XjR6xDN7n8cdm7m
OlZYQM5l8iUFEvRode9dQFYw0XvnbKZmibhO6z9nTqI8IxDd7fSTh41YMs9ouhhoxyBC7pgbhiDw
YuKxPipV1h+Z/CGLb/yqzPY7EiPDlyjGCT7p2v4xanrtpMZtdvbH1HwIAx1PDKWc39Iw/QXoMPvF
wSF28BfFNFHHwvr3GT+ZozF2wUNVNM1zsQSGyvAwLJBLXCoY+kJFaoBsWG35oKXw4pFMVveDV3QP
Ul+qYfC0xzRywgANcZpk8WQHMo+XbJ88B4h17PGlTJ8QHcIgwsIYzejU8YAPWv1gBV1yrKDW3CcZ
pApjNOc7xwVZDDvevjrZEJ0LpIyvnhlZZ5Y9ios3zcMlq8bxrKhRec2MAmMfv4/uksZH4mlw3Luk
nPB6rVkkibrEP8Rtq+LAoNYH1ytGiK6ILiMA1T+xP1Hu09jpnn3UntANBjtIjwMaqOr7l7nD6gdz
5/E1spBH7sxN34UsSgWF+rlhD3objqrxNrouWt7onn7Be6bfVNE03vv4UCFBnae7agojlLDQj+Pb
BOHDT+c/ksbd+/iRfWX3ukHXJlq49nP0Apb0V2Sr8x9KYvzBwi/0citgoTxw9UPW8nH2B/PYL2dw
Y/w7wIGVWDyMTKjsCZFOICZ/FOAS9c784YE1YAqYDVe0UcenOnH0RY1/RnStvvesqUMKmTeAmVF5
yhoNIRnE+8aHGLUWBuXjKTeV6NVXPOfB0WDTivN7aPZQ7ix/OPXpMH01beZOmha8ugVvijblBbIB
6vg1AgC4D8qhP8lRepyca2PQLrmjDTvWEosLjKCYqeqCDLY8DDn8dnPLMicEEaWKxN5l2kuJZH4s
WauPmegTcoH1PJJXVS48NDbwthmOgQ9W2WLl2CrdW4eB5WX01Qz5Cm5Jht4265YDTI8liaKdt5/a
Ap/LJambE6Ql0yrOkvTTWtvATow3mDxAkrMdJgVLoOchfk+lOZXX0UsqHCyISbDWkZjk4TRO7UYH
ojTkoLH+D8fNCEaVENT/17kl+e7SDj4CZ0ZCm3d56yFy/TEq50uWfm2mMHylz/U3RexYZ92HW9Hn
xovqOf7RGEJlO+c8Zscr4ie7Kk6SkoNMw3tpu8y7tyzlhHTR/OB1DZTCNm+/9KNTbYzBCX60gfIK
ocj709S0Q+7SHaADvg20XI+ogChvl8W/WMx4RB0k/qOK6pjPTtN+Xezut4nVlfesc19VRNzvIQpU
97lWhQfkTOdNYqrV/VogpQywftczseQpWmerdm9AZHBuXs4gh0jFNdnbo7Nxhpo9y38u8uHUypjA
F9L9txSMKoKZy0XWE0gyHdQTm1/xZecOinPXjQEGRFiH4vii9CEUEt15MlFyfErtpffVChAGZuje
8mD6YqmUuieHpYJ7R8W4JFaR+r8llzycuof7aAkkDwimtscXjV2QpXQtkHqSV9VqdjAHXAEk2dpG
vo+Qhdl18cTyflX/EUFc8Aq1/qYFE/S3vpzenJJJez01/ks+5/0OqFj/rHcxapjOmD26BqIqMSJu
95PVD6cCVC0KjhGYfWyrzlbqoQmy9OKDo0YPeapWh4y57pOK1i4rBqxep1atsLBeZJ/5deGWNW/3
S2KjgGLNpvkdT9GvfpPaP0vLv6gsZAYo4cBrSuqEofTnomxt5PtYZGBDo/s1Tt6dn+fFT6OJfygm
q9T0lgDoQQ1ZVo8blonUgoWkZzZnw2e/Hho0zZlASOnohOU1zKACSmmOheed38/NRkrjNMzwvERT
Tkqn1k4fasX8nixnYscjf0zr6kXKYtNlzQmhJcbk0WPZqspDjJMQ8cCao0eJSaBmwbdZV6vzmiUx
3FDDXYyPz+2otVR1MucYsxG1kTynCZGbdBt4p4iDbtd663XUIbtvzMK++LNO3TnGlQom0suYeCVb
RD6bJ1qqXT23064qPCo465F2TGekYqRAgtFFNWirLHVqRZmqw3qM5is/y7lE2e6f07yrYjkxHDI5
+Xq2HpuObe9M5e52Xin205hLvKs524qyxQ7L3Bm2BxFsOb0y1FAEYbC+O1AKbpeUHxhmqn/wTPPt
lmfIL1gvPnkJTdB3OvXchO3uX//TWvv3ebU/swDdhttvWO6CxN792OXH3X6TlNwu2pXZY4ywK1Tx
o9W66rVYqkkF36xZ5pGolEgwye2XqOl2SDcMf3jsCN0r3XBgtIGd2tjcN0lUbWsMLIIIqlnQ5D+s
opnQ0APT2KtnO/Tno+N1fwHLnXYpwopq9LPXE6wjTRs/Cg99MG/ozmHa/llnvndgzHR1kTCNKj3a
afa0SNl6P20Fi+y42yg1HTlCsyZy+K7HGmODu5VbJ2/MM0+Q8D6bTe9tel47dD2m19qvABd3n7Vg
5GTQ/FDETh56tblzYviXFagnFnT2Katbhan/CIvhTmHXcyqwRJyQYCiXDb9CYdMhge97gkfMNNVL
rpGiPddtojypMVPeEj+jp8q/moxFsJdbsoaxhyaVJve3PA0Tl81cDNl5PSpgJW+X1Ugu4ZuqPEkB
HLQf7Qzjqmp7qJzzS1O9NKk5PA0MhFqnRgs9Z0o+zEBGEC+L+SHBZ6XEZAWHHGwPqs5B2aEdNyNU
U9MDb2ilD7024gC2BFPqP9cDPP6suDrBYIH6JyhYLd7CMRsPeoHWmOTlKDAcZ1zWWDD9O6+bGUgg
aaofK1z0CtfyH7MlQI7CK53qqbWRa0pbdHFGxjBP8xJEqVGe3MmZNpKkBzGeYtQoIAw1t6w1v7HN
L5HVGhfJcpVKR5dsnLELbYq95Elg6L7ONhGajVLlXQGKecbU3C4s2ZZesL87FflZLix5fjhsbK81
du1Us2O9/EgpjBI1v1o2AoRLlsWy+oPjKLshCOPnotwXEIKfWk2Lntkz/zVGlX8eNOMeIfL0bsSs
6kkCd0brH1kr67DmpVOfY+KGMn+iKrECpdE38LzuLomVWE8s9lu3Y7vI3s+Fj/tR2DbbPHeZtPkp
HkOzVbrHWxqHpOpQF6m5BedLeVha+nUZPMeN+zh7jA76uWKvqOrMJ89LlEcrugZLwoji38Fo1d86
Vi0vk5ku00L4Prj/AcxY640JKkfpTNcrJ3LUwsa7InrC8K57KItpd2tRcxkFYI3bDarIzWNRZ8Gz
ySLZsx4XL6UfjFepJgFDMn2DLVB5kqTU1VBZ31kVyHE5SvJgVKRQEpJ75nDj1lMD7ynNDe8JXe75
Yhj/w9Z7LLnKdNG2T0QEJkmgK5BXeV8donYZvHcJT38G+m/c7zROR6HyJQTJyrXmHHP4jMIWSsj6
edMpRpKk0k2Yujj/r98GAfPI5D6+uX4Hld+9nhjWOVk4/6o56Q9a5Ml7zKLOPQlizdaIXbIM1OLc
X79g9MA99ZrhzPXD6xcApojbJqdgJHlDgxwb94ySLcsfE9bfbLQv/31vTO+UMLPO2edmk+7cGcUE
OMv4ocYNERDPkm0tBzKa7/RNuLM8C3I4/JYHUM/Jg+g7vKFWRv9A0Q91rZxQoTXL5PpA7bKQlkWa
p7koqo06Ig5PIywkXEl9IeDh/+/Z+iF8vbeyJ8uPbA0P/d0arRISDn26PrPjTcH8+tSvLqFhlTBe
n10fpqtQcn1gU4tw8vpJ0LXD3jOZeKsU4Es1P8f/E16tOm+dsrt9182FNkvPLnY1Pvz3QI2M1eH6
cXF1PYyieBOr8WhYnTTt+i+QTYTzSF79R3YD2A0aJE0BuLun64PZ9Goh4Khd+Rv//1Mz976TzISB
0ZVgH69fHscFh+j1aQp2BuR/ljLmAJzP0A7K3v+OmDsTQZLBGUldyQjxehT/92VgL+e1K7OHfULc
AQ4z7Atiq82WhsVu+J0H8RNCi8irZq+I/wps4yki1/FUDeO7w2E9J8SB7XpDfMaz8LZqVdVm/JrK
O7PiFNvr6/3vaF+fXd8BZljxVkQcK42UtLM+mEGbReLQE9R2klZVHyWbhKxJ242mD/tJyJecV23b
Coc+pg6dd5hTwGipyV2A9ItmB2mLiXk1pZWr4tpZ36zrswJow7YBC8J9dzROHWSLqJEMuqwaEl+W
q8v/dWCwKHPcpNeBUHQMX9OKkH4/Dbcmtr9FEWtby75UU6tOXSyn/z1YIlGn0FyPXDF/FobZnLD8
NievbICOX5+Wrjca2+vTa/Tq9dn1IXPCBrWTBw1j1c5XaxxLbTUYdCg6/p8nVu055TEpAAGsHtH1
ZV4fri/4vw+HwoIsY5CbGa4epmXVKF4PR3X1nF6f9gsNr7Jw5uC/d+Z6nv734fWZZ0zEW2HgZfGu
4ATyYK2yv/8e7EHE+0HY52zV3l/Pg+tDsn44MeLYLUl3uX6qDm3CHSKXauQaazBeEw2kNvL+jlX1
mBtdS/qoVeIBW11j/3vqDOZ0zIB8YZLnmK58iEYQY3B9uH6YJlCIjUT7aykppzPBkP1m6ZyRVBQt
VWfHrQKLmK6+UvMmKojWjcmnDnS3YRdj6uGe3s+Pl6tno17ButQj5MZWBM5hpZ8ZnW/NYsQ3mt0U
VRNvYJQxKF3q+CLRwtxE4eAzb+8201zcFga3iNJr7MCDsnrWm95nyagZodNZrJvhCG5g3dou+gPu
e/OwTCQISZdMWuetb/tyJxjCoGIfRrJYumiX9ARRkgSujQXzEWSCATdcFo30TpiG9Gdj1rah1hML
M5o72P/g6ZYXS+THsq7p3xFJlHTio5kaMgvnfAd+KdnaGP2qfrjEUatvuDniTI6rKugwZMTDBfAr
epKUka6mM3qNUpoqeKl8oGzJbmrWjOjeQoVLi4LhtL/U5kS+sdsFNYiKzqXXOKq/zuHAuKNHVAo/
v4zeJZqz1E8I2ArLVIdrSkRpYtCuHnXAtxb55zOhmc34l4Y4snWUVL5abHcfwrrR6v7QmzEHAQ5d
IiRHWsR4xbtJoIuZXj13bV0SBEk91v043LrXtcUwYMc48lhme0ubMQJr6P2HSdtTUSw+88dPiud4
687492tNZrCJkOm4C7WnwJvjgkdDvskLj0pvPmTugwKBdGDiqV8Q05Ke4ZLAoJe80TUuXTzzQwQw
2I1cnaytQcCcwvUUa399SLZMq27WM8hMZX+Tx8uvzRf9suNG2bDJ1pzwtjKH76aAjmRyifrGNBLW
NE/MG2OHxBw9FQEN0UuVdSTgSnxiOLiDnHaCJTCFL5me+7JfkSKwljfK7N9C7hcBlNcNuczkgxaM
cFz+lmy8BCbEMvqocmaIXvbN0Gi7IurChxni+tK4/+qcVL1Ij77mUdv1LhvByRiDtQAcpRWf0crt
bC/+0eCwbipFNrGhlnevoWFBA9LQfh0iEuEaWcnRMujkean+AHHB9a05D8J4fJ4Nd0cQLvKRGCmW
JnSmreyQtOw7a4xhtzRqCOY4r3ea+xprZbmx0yLctnlJf2Ysd7bUqssS8wunns5gYhh3kUp70JTz
cdC/2PnHvjc743Zon7qMqNaWvC76+Vvp1R9GP4JnAZDkWoQe9+MrilwL2FEa+6R4FhuqQcNf4K9u
PAJTN/2sik3qxAdbaPpmBNklU/EKSKwRiCTBfOXUR40elCnpKy7EUN0YDoYV2Xxtfou88SuMmhao
U/WTLu+LmQFfy+NvxLlF0JkvRCi+jOglmbpAS53OHsjUdbbRq8EN6LWpeXBomSEClqH5R/sGhIn8
SCf7tlIM7XPvIky+rTCmG0un+mdNT7cjqcN93V3CZSBAtpz3xPNK0mXL+DD/IzmbfvVzVg6fxkCg
vN7P9yKl8h+WFddb0QgkGp1Bn2CFLoFMDmiGARtGnBN+Ww0AwdKvkYO0aWtCgTVLO9aKIisWRuP3
e469HuQODX8iBc5WvWsLO3wg27DfMtpJfdU4L1IVgVUOLAQaGNo8fyfjPg8Mj4F31/bJpuuKN/Si
mBx79tAqS8hLQr0pW4KE15xYlNFq22n5KzD/B9Bp7qZ7GyUEuibJ8N1PRzcxfyot+ykS87trLMIC
W8j8OnsoOtz7chrmnVswLEgMtOxujo4onqN3gy6oKoD9TXP1pKfNbbM2qsp5HcT+Wp1D9MLEPxwj
le1GsYF7126VJle7c303xukmqSTdklWo20TqWBncFAo0QhJ4H6wXVk0Z+alxbIvkzkGIsanz6rbI
qr/Cco5NI7+6hI2XEvexmxeB0PMDQhX6QWFPXssU4qt3p1NPmlkEqjpoUKBvByuFyDONWSA10uhN
rZ83ml2qILS0bxeyURyOCNETaysIlTJ7R+5n1T4T88YYuhB7ugB7e6GTGZcvpdJ3glTvnRtL9MNo
VhKb00yr3j29Sk+jH8XuyhB7HK0Y2nj+Oi99HsCfeY7b5btS8s2s5odR+mYhm52M1M0CmjOTkOc6
8icNKW8qMNZu1cEZrEwmaqI7ZmGITFvup0QL3ISs+485qT+9KH+W9XBREk2jPr3GfX7o0OBkinMi
7bsdSDbQNOMlBhyIoA0wWpvbQVazA9fawGq5PqHK2/mh6aqJJu4MMw4+NNAAsisi+3Pu1SfZ1MXG
ybWXzgVk0yfmR1dk3xM4PatRH/jLfpHtoou19suYHAdRPM/YyP1crx7rAXh5AodpzFBUczyeBCFi
+4oxAJo/i95Rt+wZQAJT647RMDyQaUSGoEt/fOqd3050oCm4w5KxTdR7KUD+AlDeaGIi8lIvwTbl
F7MvHzLQPBtjmeyt8Ly9kt7xo+gA9EEbOlbK7uHtZ4jlZ+QRMTmapLGfCcWobvENI+FzwKabXJF1
SGeHrnBvf+tFf8n06X3gn2Lr95YgwoD0mb96rXZm5XtCXFZvhsHh0Ee3Bsn0lW3u+3Q6qCrcdYdu
Kncdh4VFgp0/s0O1YbaXUP9PoICd+jahS3XoyVPTO4LFlHfJKlifg5UxTyl3U8LVO7nhb54ToZyh
TytV+yaH/mJ6/f3g5j55Dg91H33aBftGLGREN0z5h4OnHj5pNfqMZkh5EER/LpwbTATAxpeUDa0x
UdGorWvpCIyHvWCfcfTYLVfFLdGjLXVAotOr4nIZ3mRPU3nJXbWBw3OXp6rbNA5EQF0gOLKK6LmS
+W/dq3ZT9PkUNN5AYiSmwzbWj6PuPToWReQcQ84uo/FsdVTZ9RB+Dj3X3TKYOwnM2+nGG4vuHeSU
LABxJ7WcaWgTghJFOwVy9w0GIUKniBaaRe+wHS0OssNhJPJkYUE3imAwHQ/Dv+tuxnQqguKpK2BE
jZmm70wLZkPXJo8EwPchbHtucFSSD96ProbhYgAiYzdmH9ywf9bEDHbTGz5FD2l81hJ0L8Nn23m7
aAQp2iVkFHuZF+S0CFoGHDnC+KDUNS4eirBGpH4T0REYdL2gY50dimV0j4RMvjkJ8B7u4MNY/xg9
tfE8cXlW8HXS5CK0ioS5CYZiyunSJI8Gy0+AOwlVE/k9S9JcoqT6I2Q03ghjYKxkvYSdS1BJ+c+A
XOcuLS4Jg0SwMHHJ5yxvhqg5S4rFqC9vR4+hIfkioK5uMBC9Umu/ugwtfDtasyJM9T3b7AAyd1S3
rsetRs5B5g5rwiB3c0mAVNrBUW3eMrPh6ph82S76nT0WimI8zzbCpQaTObqNKPkb6Wf3Z7taCVm2
gvemphe7mraGaSsKK0IzEge2gxzutUnVx0TL7q2IgpxM2tK0y71FZ6pplomCNh73mLStThYBDaEX
GUf/4FvBTs3Q7MVGwxXASaP90fT7SqrsGEpLkQzcM628LWowZiDuxSZHbXtY7KgNOoiY3pT66WLf
tIOHNnX4tbUTUcuXhGDWkiY0wEe0d1m9xcp4n45C7PSy+QCycBrKBeJztSKaPxtBcLXyDMz6VfxS
C4dKCA2US5Ng0+gRdWeVgJlEgl66e0RLNtGQzuSnEnOPnHGF2F/pAAJynGYy26W5E9b8bOry0qRc
gTFHOBOESjCV/LWdcAzyHuJwsY0NuU+k+lzUCeXMS44idUMuSLMtDI4TUeK3ODGQjSzs1yVepX5e
W/D2mwaZb9W2+dBD3s3urBk7SeDRxrO1J1GJ3Qjgdl2kqg0cVKxQMwLq/UqXI/0jY2HTrDPowI8x
tv6ZUpt3oTkCS8ZCCtGQ7Wmeg7ejIrQ9zv5KwztAYUJsYox/hRq/T2IYSZn1Z8m+3EhFu9+GmsS6
SQvRBi9o6g+Jq5tQ5ZwgI+V0o3mcJY5tftFw+SVDuT6PGVNrk8H9TFRRZhqPAPuKAKkMBkrLCPSs
stcf2Cb0iAPTZLDvZnthw6U1lDo4xuhSB6S1D2qug57Sv6dGA466P2sJZ1vVik2X1y9pXmJHkifA
mMFSUT9PvUeqL02Kjczj/UTiONTO5VYiYa/Fz2x433WxpAFCtprTdHhwyunD6aZvSKKHZZ59aRqf
lUpsaMkTiF7MF6FqbfgkU+kzB9Fr8TRmzsPQudgy0uJmdAcGKI3OINv7SO2eRPvCeg77x0HooLph
iJIgRuKO7oSBisub3BYXYUgu3agnz4k5Rqs7dzW7jrEqpyBO9HsCR17MkVRMbyh3UTw/xqE9ogV0
HhioEOCShjCbl3fXe3SlhkjEXFl8Ra/8vk8psCkwwddFQWpWwQzFlpjzzdgOzBvivVaXN2X+AjbP
Y9gZHjgn/baOra1KDXZio8G3mkm51Uxp+e6piwB20vRDu0A2uDegOSmd7dTo71qeM2oZzH2oYO6p
kDC8HAxa4wx+NPbfcYP03raO1BddmVNgTM7Gpqpk9zXd6dmRStqGOpyTUpV4vlGNkj9DHkLuaX6I
NrdsLMN33fRnduL3mDnlPA+Fr42wAVPPnI/O/FaJJN+G5j4XDKRLfKh4UKOtJAemEsN7VkZrh5qd
f5jyrnmy9bkhMCtpDTqt5NVp+xQT6SyzF6W4e9ukeu/qiZJjlD1jwo7xcExItOd4MJR/6pCMjCyu
b/so3lkEiey8WZ3rzPyXaxh24xTy+8obavpvFEkvDMSrnYZGZdNwxW89zWFv6HEpTVN3W847Dwrw
PNNuR8/VBGEWQWersAU2OBFyplpph/cvD+mFJMlPFeYX3dGAmqc1yUKhzegp6Q4xgI0NoiVn01bm
z2SBncpfDOmUJG4Zn46hHZxF0T/xUPNY9U9VgTqF1/0Db+aLinraNWZ8u4AchuybZT5psFAIlrs2
JsL1XnE35VLEcFh+IYlB+j3+kW95G3pELCesUQZB58XovHqGOs8tMBI4c2TJW+3d2IqvkjcLJMpD
knnmXlsjl+N6vuS2DvU9KYddkrBP06n963p65RpFBoKofl0O5baN5j0/xxR8iADfxkdihV4yw9QC
ErD2rxhJw83UhKiHfjz11rjWG73tZ6cYqDYRptoLijOiq7FOnPPMY5vKEhVaFLxcm4hs6fU2LfKa
D12an42BlqpAM0HD9rHi4G3KyXrQ8oyWobDeR+aWRjSNAek/K0/Fiy6xLZ6jRR6MnAJdRITysTpR
AUDaYw/rmrBbm8FCaAxJmIbVvRdHD/UvC2/I5GfCWani8SEX7NRki58mnYhFEfp73BLUMJsVeVDT
MwDSfIeG6z51xgtjBYx+Wn4r8qgP2AReppXcOltPxldUul/O0L12OidmZr+SffFkyjIQETmFRABD
ASdIdj51LVcLti4U4ofO0t+H3v6nOSN9ZZRunUV2XarTjEm5/ztLYuGYGI/NcJs1cMBZAJDBrfBm
4yNcN6+uFl0WSIUgtS+ZKRcad9133ahd42ivOZHEGye2Jn+qKLx1GzVDyNlCFTOUlYdVXOgbW+Sn
Kuz/lQILRTwsQCmRP7XDk5OLs1XIzje1gZqqRH6vA6hWqaYFYs3nHTxjixWcKPq0+o6L+AC44tQm
8U7P7J/YbelTtUwBSVIlSjHZm3N9m0kCRdsmP9YjkamDXm9RhX9lRodc1CSh2062acbgOe3Rv4Ul
4GB7y79wHuI7JykRCU+XUjPgO0kj3mB6DCfrMeyxUITh31JqzyZRQkpW8bOWfcJMLO3F9LVIR401
mbcz7LHA6o1vZ+iPppc8VROTdRyAP324Huw4/5yN8S0r8VWTtgD9quI1J9PtnE03VYo8L4y+KCG+
CFaNN0417ux6/hzq1ZencyPXCg9F4FLBHjdR21Gbr51KtWeKFwfWTGtWT0wC4E26CfGnZ5NIkXXl
pciJU6rsx8KdBBN07WOJpovegJD2yhuTJVw47r6vKtcvJiB3Zb9NpuQ9yVvh/zV2/W1b+b+wrtFa
mtVDAa2xdwoWF9mStmT34PHOSzltQ/LjUTnh1TbqMz6jJ1MbEafj/MVlcZgnsIQx2aBpqtPUG8qR
sxHN+SKsQGemCoMrwgtSTr7u94tKSUpMst0SOWcclF9SNJ/5styNcL4Yq8kbrpA3mUFr04bAKys0
mG60N9vUd6YBwbFGWlS63GJeOkGtXfaNbW1t8AbcfwzyKHPfNbm6xkUfD2Q6QNFHBq7cAcg6L6q2
vEfl0Lxx6KdsLCo6zuLyxspfB5EFBKjet3H/Ho+MwNdTcJmJmEJYou8iyYmCf+J2ycM9HfH30Olv
6dzehYDy2SXgQ8sbY0sK0TkXxVMfmx+FkoKNXkxZi5/K9aA8iZ4bY5k8XaUCkU5ThuZxfWA39kSo
9nvdp9/sfp9xgfZHsPlkKi9hgO/l3a4vbR1+UB6gx4gpUUIa9ReNQU5rELYyzHa2dQvzgMqItl46
W5QMTUQ+pHapnFq7Za/5pgp6u8vg7MjLLoPKlhN7euXtigUUzSLy7FC2N2WlMSDgF2zdTPtm37uZ
8UKIJHQPatHwTRYgKwnJipQbncZkYtMIOYHZvubXqU1s8Wzv564wTlrOBKvBicAkwmGj5sY69gxj
P89ec8Qel2zamQwmZVjFozZ3QOOdrNtfP/zf58DQp1yXXR4GDhYOQPy1yb2qJ2zcKSqyDNb0J/Xu
igQYNwEW0lGz33jzsXKwpGNy+pT0kQ2B/tSxBu3A69ktBoXqIEI6fUDs2dq8Lnnb7Ucq9HbiHja2
NCCT/ol84a+hz1dnF3efRZuOwhi9vRP+OWR2+nNufKEj417TIXdLdRGRc5x/aANA1cqitJeT8RuW
LhcNFXYRhv+sVAw+LSI3ABsgPAuIs17ymiTLktuckmkt2WLtHDto+ELnO/bM77FDvj2zCIdDeITE
DCCdjlXvmW9eBvTb3tWzdtOsfy5ZJzCWRD41Qb733Ff4eWAPS5IlltIf5/Sy6PKxqO/qVIybNJ+e
yojpc+66x7YWtDSdu8zETe64P62ygfhHzf1s5w/pOjrwtIK2oWrPQo8mv2strgiPFHhcZSfyMcqg
iRrFDL8PKK4nLmvrWI6CQB2b3dvBimIBbAJlhy4hEhhODRM1sxwIjVG7Te36rk3Hd1WsQYsqHfeh
VfxNydLd9JA2Itrbus1O2Yo8brCzxXzAsrZerL8ns3PjRX9mZzGTbclDc9lw1olbsjymT8X0GloJ
dCGXPVocWdEGi/VG9bAcVKV810vZOzv2tGGmuk8T3XjLPFZr2LHsbmmxqIJ8KCM5i4HuixzFLXvs
Z6kXb13h5lutFQlCi+gdxggWdtfc42bSfYQeLIOr6NAhdojOIU2qwV/bntvRxKxu8h6b67R10QiG
tLNsT5ApP2WeLWZhO92VXwtO/mKiVRmODFdAqGBxZ+I+9Yo9nEbuklvmrp9JaeBoGp+NHCCgboF8
GasaWRUNK7v+ydIG9ks5HfKZPrOR297RFMe+6IfNHDGY6haaT46TfQ00+bjbVNqmRPTQ5VV8jNJx
LaDNDxuLy4ZuZQTuRLX3elEwWDHtf9U6ego/GzosvpFp1K79paNniUy2PUVYAweKkYdQclaWFc3O
Qcd3Mt6O+Ot8NCr11ittKOkzYw+5JtYMDR2/ZBkm5mWcMJARsn0bQ6mgvNuoNhseGjLTg454oxXI
f6YvfxPZjZ8P9G0URA1joq1JLVUf07GB+MEdIW5E6DdDot/0k74rqCk3s4NzOllILBf6nVcLay/0
odlBiDwuTepsZFZuY5PAliXi5hBFojtP9NszF4F7mqlXWSIy1fsXpma8/+WC9IeObJh06SmvaKuz
b4VTm0qiV8YdLAYoEk2ZXHqH+WnT0rSvLaVhioUHmXvFduktbsZT9w6iZ1vaa/1ZYY1bxqOdsZLm
SfVaysU6OGaFmllU80l060yoRU5D/AYaPidrqWtz8sTxbmxFzGmhTQIDdkcjkAuNbZa0X4u8LXzH
KEMf5EqJlhPXa536RLaVAKDWS/IuV/yJbOYStvLW9oUQa55Cc7FF+tZLjm1o9PKQJhkCJi57bD6v
reQVNzZ/Ej8RnZhIsqwxkpHu+GZ7NsLirLiA+lTnqHrQaaFwRpWbkHdlG2cduO+uZbvH3zbqeUfQ
yMjUmSrLYdazlW5d+Wk0HgQbd+KFCyJWB1HuGRZbMGJ23nhTxYS34JX90qUg7t0Mt2M6v1kTrsvR
GV+6EK8nMqB2XxJEwxLd36lk4Zu0P0FKEG2d6F9tySFw3OEUMUOlceiZgFGimba5rH/gN3OI5vR+
1AeN8GkXB8zoErtRYkxoavS0Jh06k7CRgYTNkjPZDsGtcSHh+q9vxNyz3KjSPAIqqRbKCptzTtTG
j4rsL938G9XyA3qGcAtA4XZzv3RSh4wT0ocOv4Bv8dPClDs9x0HByBB6TYfJhL6HNo23EzNmSYpP
Go/bLtY+vFa428FoCVxLsuqGyZ+zzReXdDzBTIexl68bVDrsczD3UrGyr90D9hE+TIws4LZ9TK1w
PslQZ7bB1keUSHKcqFI7DRY8OuSnXsv1Xevew7igMNTn11EZh6XT6Qqr9qUfmYjIqffNqOx8NXkG
hWK+8N9HN3HXf+SSEZn1Z47Jvctun00wd8VxVEiN2A4MigF07GnU7IcW3/hdRB6JVhFmTbhTMHXa
T1uNH1ZErlce3mQD2kox/EwuDf06pQWPuvK5pylA3psH97eUND+slzFke5hCb9hi0PnSVvda7Mxn
5RBdUKTpgyZq6Pn2zCm31NWmQooSGCN7Pmdl4nd1+atb079+1KlY5HQwWHv2K3R7qvJ/aDdIr4R+
yryXnbHptI+8opSzKk5pv9j5PgaBi9gwyLT0UOgEOrehdd90XnqqOs5tqwkiDvJmrj3kgQzBjcaz
t3E/Tbe1u7VQzwauEqRtDF/zXN1xh02pgq2NqLHPtVWJDqTezelq2O3ZdxDahkB+qX9STFZsFdIn
U/dCP25ovcaVnfCMxkkeVcNdKXHmat/02qdPLTowfdVBO4nbsWPMtqjy23FWNotga9R2COtG3hVD
X/aRt3R3yfpg030rUNKerp+SeUOUEZ2HOpO82m6NoAnVoUD+iCbXZC0lWN3VPCj+7TgHdcM6HNbG
czokKeeB/taBlwgM03T8yDq4UtqBWLy3KIkFLjd62lVXTNs2ZCNTTPgg0k2rqubYqO55dOplb6ZW
sh3b/FYhGWN2zHTOavNmz8VDsLE7ZHCEFbNaJnGUcKyxuPTBVNAd3lptN9yOtfuYlxzQcsk3RW20
t73X12R471xu+m4Nk6VnvAF17K4NZ5r8tBn7WP2bBgOKuMNYPh2MV0uiLKy7z7qB5IKji1Ko2Hqt
c1cwEQvqRXQ+Res2xDo4MmKFmbMGbUy/aTsHoRx74gtPWTuoHeBvlIvhrbdEN5Fkr8K2bJeZdexP
WkY/xphOBvkDFDnqlyUXeJTj3htW+9AMGW0YGb3mM/NPwX0pgiDdavOfIj84DS3jNrGtMejLItpp
OckIjeH+OTYazaJ/Vf0YbgQYZN+Zdd/pZtZna/kRyj20FjHZ6Z8jOUGXIv9uFN5a3emp/TRCjMo5
Ok9W/dJmiCl6Ti6ze8bHcfZaFD5RGG/DpIXiMZgbxxPfq+OEQhw6SeeZlh+azsVEeZ0zf9mOkTx6
SH5OGBVfjDVmPKo1pu0VB8ARP12O2RIfUUXzdadCF6hNmj97kjm16ZBRBAvkJKv5brSYHtgi/Ijv
UaCwqvjhtGwHE+n+2N7MQ5bvkWUc5zG8Iy4E6wu9iMxQSHUcfmc0z29Faf+2i7oRYrijSgVbHJ+z
kO/g7NQQBHW7TAyc3Wt1xhzlTqaxoJztCjon1qGx+6OhyEEv1JM2L8bNgBbIRAe8q5JD0VLi9p71
a2bWsCll96ZV/UKfK+NmwHEzcWY2iJ5aNz73zNLouX2Zou8vBmGxaezOO63vvaBbKt8TMWdL8pBD
ZvAj1vqq3YNVOqKZ5Fae6Sb+/vozl8SJhcoicVr7jezhKxPZv76NF85+cz81vC8iIbyQvPWdXLrP
yKIJmaarnT5lgmaR8WRWbuQLEGV0GJjY2hzmsR13CJ9YYU9pn77w/j86/9q69YKIfgFtWpr+nadv
tIltlR39qk49dqbzW+f9mzt3T0whQt9MNTj5DsFZHkSpJmQ7IIxVvcMcVSM1WAok2UQeuJuhWBq2
/DpTZye0zoDS/hnh5PpNiU5snWaVPfZ8dmp5QOzOcVQS+MNptua9wxVURtW+YOEOpfZuDckfcLOS
znOj9pWOrA37e9z+lk73Rs4U3eiyumvEzgi5c7KmQ1f2DoUYoR+X/8zMRZuutoObIKnTRU0uA77T
eo2f0WYEdqHx45i/DDTdbbx4NwpJWlAaoBGQXieNjqbXi0/KXoxNmsQ3daWRWmkVF4lbLSubYt/P
tr5FNmdTXUz+UMq9MakI2ljdEMHSPJr8YghrXP6ZOLVsSiMcnaQ7xhivvaZnhd/PdfobV80KneqP
VqnxuknlFJIuDuUtm7A1A22eXo0l9s50NnzVkT3u2omxVU75HNftvTUQBAGmmn8jCaYCratLtxy/
t30jM7ZCDeNyP5l1gqus7AJT7wH5N9A/VTOxUgwxFOFOKKf2Ta/V26m+6xfdOJfFuJtKLQqajKKs
7g5VaVC30hNOyoR3T5VbN15ukoIFKIybcqvX/SlyCW6PdGIXUBwZntZtvVzDrjy+56rdtmNHCdBH
95pB0T+V1U/EQK9JCaP0Ii0JtNn8kn1zJ/T+UHj5vO0N6t28zyT9IAuzUA6RJZzu+8j6V4tzZLFq
khPoMA7789A4VMLG5j56v2SkfNH8Eo37ygRlr4iBw9NyttiUxhFlhIrMOwwrd/Gk3yXTgNrDONZR
XuwM2gOykPfK9FYpD+Vo3RCkOKN1rVvzrVPJMwpLylE4VHY/YtQo5W25WE+hlT4K1pSd6wz7rF32
Xm2cQu7kmEX9oWJARjTlNk3pRpLYmSbtxmyUFSCj5CM3otip0cV0BV1zvNxJFe/n0dg5fU9VQrPR
I7NgU2v5Raj2J0zHn6xjVpEuG6N5zJth4KLB8hdW72YsfxJl/w5jBa/fDCw9r/fA75mXzYAVGnbt
Mv5HS5aBfV22NM+0O6tanmPbeU0dddBN69jElKpab17A72D3EGh0Bm6Iduf+H8rOa8lxJEvTr9LW
1wtbaDE2vRfUDGqGyogbWKQoaK3x9PvBmZXMiu4ps7mBwSUZDNLhfs4vmtn+D0WXloWc88BAGqJ1
9JVR8ISVu69limxg9FXXdHzYoi1B3YtpEYmL6+x1dJ1FOYz62q+VZwcf1qJw3vxmQsQH/l7qAFIA
tMMFIun3RoLvaaYS4E7sZxkVt8bNTggetSCv2seiJRZTe5BhM8s8QBzD0M7NrwlEhpkzDvu0cRbB
aOCiRBcyJnsNnRTSrPbKsMurZiQfZYVXmSRbaO0DSJPbJ0cnvKw50AoM+7GrFTZsxoIllww0GgnA
cPXnCINO6CbIixla+ZHKzUICpVrgGtoH6slULDxD0Q0Mibk3ubuZHnnkBV7HNDJmup/CTYfq4xbG
pdCqo1H29pxcI8duTOtmUqGd48aslimYns4G+djXO7UhG+yRTimlbyg5YPVIbHXWlShIgktVLf61
HfnyOFY4l1pbQvCsjYGS81wb143SvCQyITBUkSZG+lqC2F05JpsSNoodbJUpDYieVIDshOwNBAfY
/brVe2Erq6bU941loYeS4wwZsWYjaGFlBDSb+tDlen1QsqA5EIAYSet10gb4SDerpLzfJpWeX0Nd
iq4cq6d7UZFV8B/RKeKxabpoQbq+p8xLQ67WP5vpKPXtElvD4iSqgAOQhzD0t/skYeeFrON2vzTG
Kr8ShymuwMUecxnxDlGlYe96LBx5c+sw9YoxMF3xbv3FfSIC6bD0O1Xain6ArftLX2BfP80qLnBL
Nj6EStLWvDNRV5lVPQdhZyDj8mddHNhzBVGfk+iBdtcA2iUkoG1E3Unv258XznYXW0+7h0/1OnsD
pHQ6Elp/9lcKExULfU+eVD3eq2Os1Y4eCCMxqaiPswHrKd84cxZZ5WrhnkM8PZ8KF+BUlnf1gyia
ThZNHnDjMujD5skpvXinFsQSU69reHLU9gUPhHkM/aaep1Z/6GQWXzF0KJ1q7gHW24piGDvhGmKD
vrhN7LndHq9CgmbTy5YxqnORcusqXsp28leyLvpBvFIXYNk4urZHQILuXVMkG47T0lwUA5inh85R
n5NC4n3I8kkrlOpRzKMwklBGWezFREYKqK9IHXclWuvQmA9gemHVxNlFXIy4KFdRyU8LqSzfnzdm
htZFl1Rz0QyiObvwgsGmxIOZVXzqkwSjD+qKpNZ9nqgaes4D6Zoghbqqay04EWL3V1nXx2dS8BNy
IM8vSNRZi8wL2muEpOaiQlXhcSgLc+7Cvnli71XOvc6MX2qib/zujO7VH9Gzs2LD+pL2RjqLpSZ7
18v8B6ay0CXL9NVuw+Rbn6fQBkPtezoCZI/t7I+6Z0eRkFMhw5HNWzln4Rjls9uzo5mVe6JVQHIT
VGh0MwR+gDUx252W3mO29smF/CARsdPqsfgel9bFAuH/NejCNzv1yw+ZMwG7t8p5U8ndzqIwHlZB
7mGN4ijFBTN5dDVjiyVoMlwWdV6UQ6kcJTY/bVFcRIPiKRaLhJsvRVE0lAHBodCLJbY7THXrl3v9
0gRithDFepogs1R72fY2inq/XgOv5wz4NHk0oysyfz6WlrySNAUV4qmPmN8hJ7juC6O9vVXRkFZu
s04rclqii5i/l2Rw/q1Pvj8rwLPBSN+MbYRdJCnQE25ByaYpjBBL0Nw/8DOTlrXUh4+IGATzUjHq
9ySWjqqRdx454stou/4fRWJ8APB2XjtTtbFArqHNdlZMVMUpdlKaaTtL7ewVh9eW33+ikhfX2i+d
234xMqRcfGMJe4B/0BiNl9TKzbfeVLO553Xj1VGCbOWYCXI7SdU+gO6317g2uydsTauFVkTyC4jC
EMEk/1zI0TUdVfWo5QlCC5rZkZogF9hEfnHki0OiyMuiY8TRaa2htXCIIj1eNwUqKXFKgiuJuuEQ
GVq91lJQBalO8r/RleSgNIO6RtnGOyiOaq75oVj7KIIIkLHg8it7SAGdrHOo/RvNCP0LuxG2dIpl
fvPiB3QlzO815/BZVXvDVXQNjFEiKvNn176tPnXVoDlfZTy+121tsPo20SPoqXCP99m6c9E2RW2Z
cIaoI+C5bou885cddqGLvJTJ+rndJVErnJVDd1yqwdhdxAV7WWuuISexEkVl6qe0MHE9LTfWOUsb
xt0hsWxUfbytGhT9bZwfElS2Vbd8IAn+fcTND6EqIv1g/c917iB7A0+J06C9yXBRAWPZQQaGl3DR
UBVeANrpl6Kuy2z3wu4ejD6Km+SE6CfqrE5bdAPyTKLU+W5yRKJsI0piIvhpzibEPQ84M3OIi6Eb
LsbN/IbudeA5S1K5prptfvUj/7FQkbY7iarcsVMk3cpNVmKh3sdxvZDVDnQFAZR6JYU6/zvsIP0l
bET4mNIYEctSq5PFYwEgwFRJbDKa38pVUSLARxz31lMUEc4n1DRd7lOIhszw6pNJSh3NaRsZmK46
Ke4gb0TgPpVi3gRfzP+h0jNMeSMphPjFQNFRXEQDPFTSwdPgccyBj0eOufWmA2jhl9qxJf5z8pIC
WAuqge9EDSuSPEZ2VnOEKowRPk7WkHDUrPRHqmbOJfAg3jgF8XRRn1jOI3If8qMzbXeLAlqM5Df0
T7NdlqMKZQy4TbtDWixFfeNzIuqa/JUsjoU4UY+9akjqMjGwnFX8TtpVFt+mmbitB5xL075FytyQ
dqKqDCNaRfl2K2rv7a0DcS1OpD8+1YvipzpDtZVtUkTLziaGiu/VsPPV4edFlqtL0PC3jjp48cS3
jC9KCPlAzqP8naTdd0PPzQ/JSl9qRam3uqnpa1sJ/aWTaKh+oAH/omcK6TMYHqlqs556CrpMZRy8
4niJqTELJqgMaVlpw85GZcsdQm0BKpz1L+2PQ1EkP4YcUc+mUr94RiWDIM1sTuyd9NC9blSlRVZU
JnU/kzvN27hJytG6htplq8lH7ihv+JNLVwSzs12qIjMYWCOAhL5ZFUkev7YySbRBipWVBIXr3XTn
TJAsm9e29PIHpSjjlQxBbJs1XvJiD8OWYGT6oXRaBuvJdXeJ34ZXV/f+EC83qjb/waLPTlaWtEfX
I8vQTwOm9wGCkpxWCDYwNT19jZzk1xBJ0oO4aGnfHAq9AV5r2EgcSJzSCwCSB00N9H4m+sDlnG6B
acOB03c/i7+mEN2TPH9Nkjjb3KeONWDButTWy6aAGtD34xbdFucoSmkEAc1qkb0XxbAExQI8ddvZ
1dEiIVhvKyIgoMPkYJ4VUvk6tORVw1Qv3qyRvHXQx9VHFievwDy6b1g0Hxr2oz+q1oSSlXo42Gfj
LLOhCcwkDvJTONrx4LckPQgZ29Mnun0CT7yGpzyJy2VWgcKcquSzAGvptSjeG6JYSvBBBmfZEu4+
BS9Si424hiD13jb9wllVORDfrjerra81D6IkLqKLMfUTxWJiF+mdR7ysti5BL0vb1IbXlcBS55Te
IqKgQr5aBFOz6FNKrjyPY2KipWHQh8fqN4700sNtiKrE81L1jNOtM/+no4KzhFEa1gXCEJP8eo3b
+M5NSr5ZvEYFpGDX53W3mtfgsK9elKRXdzpyBHIJVudXnV019SIiBAZ0B0k4mCvquZRte1+oYbmH
y/LKmdh4kqFVoTdmnvPKQlI2BE9u8UXci0YDVfsFOJB8I+fgBOtWy9epBd41rjXvOXAza5m3iCOo
YQ+PCnon5jktVLc+MZ/GGJSNk3nSjxX5NfdH2rIl1craeEqYawlANtr3huYv8jCGQARS4JFo5rJn
rrNmaMbjWLoETi2VEyYkO87miLpreh3ORKulkekcasvdk55HYDQI4mNemeXRArFGCr0MvhZW8lCm
ofFSarkFp8JDDmRMgtdcIoAwdbD+OpJcakVQ3fa/ghe5jTRZseb5UKlncktE3K0ifupiGEoIeAaX
0HXRjVLqjBRJbK27wVR3Ic8I4DBJQ0Y7zPasb/V6SGTrqPP5LK0o0i5ZjP1dIEvWUz9JFqHHOysK
3V5XjTsOs2TyYGisQTmQ6owJXKK6NVWlIPgP+XS59atLPcPbQvo5QrTUw4BDcqe7WBBCbifHvQSR
2FxNrfEfcxPNigCht6UoigsddMtsruzsJxYQwkP3DqKODopOOJAISLd1nUbHmbb1dmYal4fO75Jl
lMT1ixqE38S/WtH+CIzO/x7yXSWYPmB0MY2xkSra6dOY2CKmUIZ69TJqU/qgc3/o6W1M6sTKTLWT
n2MKE1xKFKc7KFXOTqkHZ0fKk/xWp5KQKMLUW0U8G0rcsGlKRdPnWzbB2kJqglXcF0mDSYEOjw9X
3VnFX4/KMz7qg4cIw8yQba7pVHG/1HGAATCo16cRIu2y6XFcr4Je22epGi0DI5ReIcmfOr6F342g
PetVp73CW0hJi1f/1tVNmpPYuup+f86d4GfXT7Pqo4zHelZEhBE/1DLVnmW3zJ+89rdC0H4orane
WhTnt5bPY3In79ZV6QJCGYsWZ/FK7nnGwvgnISrrS3EbKQgCBNMld0IUJu2TjG7Xroym85q4TdGg
lfBU/WutKKMMXz6MGiFrZ5AeUsPbQRnR1zGp4gey8tKDqIf4TvBUVCpJb6OLPPUm6eekM9GrMZXG
2IgOlagVt+JS2Aa5MqsJZznKGT/7i5ZB8d4bp/R3A+v82eOnsYl7AnNKUqRnN1XSs7hjF/pSk0x9
uNf3rqdsbI3EvRj6176gTX/2rdHunaFx0CA7bHsHcTEQ+uR7lOhLq0jQLqkbuN/i9t6nGkh3fO4j
mk3ZQKylxVgmAGboPUmIv+/StJaJT0+3qgTiS9yJS+Xx7AKe5M/uda1qD8XhXo7MMVqFCTpmYjAU
R5SaPs1DuJIkTVWZLFc2ObLf5mDjZM3ToZfB1+RwtZDra53gjJBBevZkPz0X8WDBEXe1hTOoye8N
m7pFwO9em2uatSDTqi3EQHFBWjk9V5ty6ikqqg58mMmWYw1PI8Fp5nUk3XjADKGYiSJUpmxdaSgt
iaKqQxmV4GruRTEwgwUPSPUpd1T1HCX6k6juArRbax0PuXBIh9dKIdXLEcLailbJkE84aY4XjLL1
xyodb1M7sd7surDJ0VNiEBmPYYmuEOfR6W0pMWqCmSFpxw5fpVfVxZnk39+tPr1btmH+ikxS/3p/
t2LKiHebVAg0F7D010IJPeFxsaozD1z0JJZ+U0ef9NTvxaLyYaI5QGhEq2gY+5iVXZRjOX2LlTjd
iNKQFDuWSig+sbJ0Qva60AKD4Iy2W7+oiGcv+8oagDL5ydxFqOCYsRXCOsk1SD+UyGeJ3reBluaD
nS7sydcjOBtSFZzBm3kcLbpLhP/FHgH5XSP19qus8vKD08M6cpxz0UbP1VSdOvBsyoh0et1E9mtf
a+GcQHywF621GeKJMUQvngJ6utax2Ok7yX4tIY2t0jLsV2KUqnaEI5swPDpS7LyM4V68pC218h6l
VzKA00u5YUgit0yltSgO0fA24juLhlWVP1WeuxQv6dTkxpQR5+umjdUXHdZYFNiHOtbIeMgy5GKM
rA44ZVuHrjDIvYSK6YIL1R+HIdaRG/rV3EtgGO5DxnEcWESR2Dd4tGoGrBO/ffT8pn3EaInQYQw4
1PUoInmDgUw3fNx7KI373IVafBD9cT2p1loL0VIUy2nCKYs7zSXGdGVizNEUcdaOZqzrZihPfQrf
ng0AUPtS4tcqI5LZaKb33b80fpt9x8MpASfoTV4DOmzbsbYh+nfhs2FWXx1NSr9Hrgr8xSy+aKpR
LGuUCfdEI81DPioFHkiO9R5KxUJ0LWzyfGon29cxxhtukAOeJEbZXcfcaWfi9UxIinFrFh9uDlRR
Kno2Y1Jk7CpIlcssMO1XgAMH0bUO1bfWluEgqqbCmyKiI/6GzO2KucU56s+/IeIMdfsbsoQ9lfgb
SlhDz0FafAW+267cItJXsRyNG8AByUJF2ONZFNsySheqL6vPel39bB0dT/utKEdqsSFplKxgO5Mn
0aTwRcYnfSEPcnkEDN9tCyWqNsgmoyMqBfHCQjfvyzC0r0Cg9T/salfF0vijLlgmECEPIZQzenTc
8lgRz8waBBc6Lf3oksJfo5eVIH8Xd/meyByWUdPdp2KDyDM2w3o95xxA76LoBtgR2EC7dWIeY0Vb
ur0U7Ekb2fOYuOtS1Be2ChYIonO614xsmdUdlhFewwjNCTB+cXr7NkG31SwdVy1lstezLHmv62BB
p1IReqB4snK4NbalryzLskWRYGoQXUSr06rZjgQCKvohCSqUwFZx6RkHnfjmwZwuoujHnbkbMZcU
JVEveigJ+SOSPhbK1GkI9X0a22V4HPlGsvJxvZkLAXaYrs85Qv+PgQdgslLAWQghdGusnk3Hjh5J
p/u3+jy25o2iVu+obcA2b7+jNs4zDPjLxct1d+MhHbS2/Th9jDqSHLUkt9+1Tp4jAN18yKg2LZBx
VI5Ip+KA1sTBqi+k6qWUlWevjDokdTDKGlLn1QjxUAkVK9o3edHhAaINqPYP3pkzBmTs1LtAK+/2
mlqbF2O66Cq4RSO7DGFgTopizQEI5g7+H1jLUo/KrTqyrbj3b6oqWMk1RzZRJ4a1Pij8IWiStSiK
BjkofyBbbzzcu1kgqawqS06QN81LXLjVyW6l+b0DyjJszcLh232aSrOKdT1C6hODREPTBP0iin0X
ygUTiTqlTnvMroNkK4pt5pqrNMhBQ8h44zie8WpzpNt1DiAAUayGwV+iVCNvRNGKsueadNcZMpX7
CEN9VdWN8ZoPHgQ256r0oX4gdYEEvyf/AQxLXodlzpFG1IlLEKTVHs4VtGX6ymOmrdyxzLd1m76B
BYZ67rjqQpHt8NoNqXHW1a8NsQWIM9hVbJExg/I6NWZlFl1lPZAXMtmhpai7Nbj5mzaoyk6UkFI0
zk76VXQXNYGhyFs2rb/PE8aZDCqilpal1bYQSevqzYNDdZuDwwVw7WJ8g/xiz0uHzHRI6l+ZFqAA
vdfHe8l1byWxVvWoXNzb2r+Ufo0Ti9yvnmIcOafuUe3IVU8L4K+et9eb2ibBnf8wzuk90I9et/W6
ITrAbIwORuRem2RoN8ixRId7vbi71RU9CbMOZAPd79VpyUo/E+VqbL/FHsB8/BkObmJkB3EnLlUx
oKmixg0GYn82uIoc9L+VdSvYZLKXPIQdPpS3ae4ztJU0LJVw0u6b5hcXMRebgnb2z3/83//339/6
//J+ZOcsHrws/QdsxXOGnlb1r3+ayj//kd+qt9//9U8LdKNjOrqtarIMidRQTNq/fVyD1KO38n9S
ufbdsM+db3KoGuZ77/bwFaajV7soi1p+NsB1Pw8Q0LgXhzXiYk5/Us0IpjjQizd32jL70zY6mTbU
0MyeHEJ/D5HYa6dq2/KAAV4ruoiLnRT2PC3B+xYzKegcNiqYBMQrL4z0Yzka2u2SjMpRZ2l9IDfM
Z41akn4ElZ+vJcVrZvd+ooGcGwaaWYBkch4QFDXSTZHa3cFIk/4g7rRfd1MPlFNStnHgTn2OJgdX
VbZ10GSXPABK6+rDbyUnlbeG7wyrv//kDefzJ2/pmmnqtmNotqVqtv3XTz4wBnB8XmB9L7FxPZhq
kh27Ro6PuFtM97C3K/IbU02xNAacyYBt9EiHTJef1WHpIBtYVO5BIrm5SHTZQPCmry5OYJVIKFDX
u6YBnFRufVh9f5bzpvxWxGWD+4z/UgDXPwVkw19k9SWO6uZZgzR1jcByi1q7qcOD4kIxFMVYIanS
axLi+dMYA+7B0ourEvJ+Y7yAtYjno5XGO9GaZtFv8/f5b/NLmrztmhKipavgeuq6NWIdVXsg+vz3
H7Sj/dsHbSoy33NLtxUoX7r+1w+6sVObDauX/iAi0qEXw+cnPmEvcfhQDaQsIPahlic+43tzlyGL
WqXpw62fXzUwhdERffD1sdwT1oEPG/GFS8yhwTRzqmztCT8sbl1Xn24t9Wev3DB/tAX7rsLLnS2a
Vdqytevxo65nQ0U8fMQgZiUnarNtEt1+MlzlLNoTTjlEzNUcJqdrHkvkjedVa48fbhU99cSYn1gD
Pk0YAz+4yo4G0HDex+iWjkZ/bi3L3zddfhAlRAKH88/69ozPMwp8bZ66s1ZD+RGYi7Zw9XsXhtZ6
ehuqSnq5GNmfbLIQlIePdAgS9kF/ld3iaegVBYO3lliSXU9/iyd9sazl0Bjym4z6/wawkHkrmkNw
TOGwPmo2JkFBZiQYpjL6P806DS81tBD+/quhGOpfvhso7JiKzQJoyopmmNA0Pi1/ViKliGghr5Hz
/5onQ2Xu5DZIgbgECtfbvekaxg70tTwHHgZKXTTdOoim26U0MNztoIqXlY/pYJLGS7Fgkjou1nbt
A5qc1lIXa9t1JmEELpZZs4XQLVpDXIMvjtOvZKvMjj40jqO4a6rmubSaYHuvzxGIvvXo/mwU/dEB
+zlIFB2OIOFYXTM1ZQMXBXi9wYFqk/EL0flk6wOMX2heOXxxupGnkNz7x8jpbt2k0WoPSY+Csps6
8r6rQnnlGsgr2FNR1IkLkF8EfexEudWJ4r2zaBB1t85Tv3vxPrM9zfxpUrVv95yu7ZPT10erUk3U
wsg8S1H3qpcc6HTIDnuMkBwUb6cdmRQmXyqtPAbo5Xw0DduiberV3tVlJQWsN+EiDTDKnSo/qNMf
rVVGsqmGUl2KouimOhCJc6UlBueiycO3Ojm3oZ2cB8xaznBlntu8lx+cJrPsmWbm/UZLeIqJLuJS
T519M3tuukx+uNff+4o5CaEygWRkt/lCxIBRTvLLuTnG0VWLBmXRV/h85I4RXsVFTYL3MdGHnSi5
SIuf3eiLKIgxvoUKNXiKanav+zRPn0by8u9/QIZq/NsPSFNhNTqKwiPMNMxPi2sE9j1x/Sx/h/yb
8NBP/YPw7iE4T2Iqd5yFURkp/oC/7H4+NYtinRtvFdCwHeqrhBecE7Ij7VUUIh6PCxUxy7UoSn1D
2sDtr6wXbj4H+P2jyCxv35a2sRkUEKMuUtcdZoIgbTWklRddOZibImxeA3YAnNRRFqlZvkCKAbcA
iq692ilRE1FnKplzCgdJ2bOYrUVpHPRmFpO2QJqlzavrgIGPDvTZ0S/gd5fiTbFsp1D4TX9JgKZ9
dLPGv3QhSJvM6x5FjxJxazCLcbYVxcIy7Yeu4KsjivDrJr5o0CEGMqZ7jA0XtWYPRzMfhuNY1Dmm
Ur6MJHYDvN+3AUovRFMlye9ObuubwcF43sOFbJMNOFB4fa9cfatC+EGOFRJoAxz/6S6c6lAKUQ8E
MJRhZ0WK84CEuvKgxv5ZwA8EEEEgD0S9FYao5YFXGFGQiP3Q2dlmZJ1HaWIo8SuqiPOtWmITawVn
rB17BXPrp6hbxGjxi/xKrabR1ncwxeT56z+KC7K9lyiyqoMo3XtAvvAfxahfc4gegYegl8YvHh3A
P9dFsdhBL/U5d37/VC2KVovyttfe2u5LplhGRZvbfL+vqeKu0A9tZZfmcfp9gzmN9poFhN2hcmOG
RneQlSxZeXbcX1rLD/hQjfCl8cEE4jWUfRRJfSbk6v5h1l/bdDAJagMpzcxR/V7VyntqOumbByJ9
npq+9pCrYbhQp/DboIbWIZxCdAG0q22qRBcbCZYRP2bqRENqP5o+uoStLBHCnkxl52mreuv79rtP
41UGU5BvwcWGgPzt103shbea8M+bqalWrJPkYy5syrF9kNjfIH5XdsBMDcjtohJxFN5EUbv5CkxG
cAlCw3jIZbBzflOjZ1qhA7LAxdMhAWtUV1af8hIOp1iy1wWbi/19/SPwbK6CkTXhtvS19PZtjK2U
0Nt2QQSzZQRG4erNV3TnkexTvOhq6E71YMng+YsyLd6nOITokTVKsKjLEkEzFJ2OpquzEBSWupVs
THxVdty7PEmhpU4XUbxfykJed1rsb+9VjRl1a20og/FFgSK1NixvqeuyfyTnh46+pWlnWwoR+EGY
fd1aOkydzA7blV+Y8lw061PHoPfDvSx7RykowrUdQM7TWg3/ubhEKj1JU4QkCGlCW+TLAwBrXhmu
9VpYxjdkdNMfeQRNywEnCBt32EhF2X+NpAAvoqZycQHWEa5ts/IxQ8uOvABRECj0j1hQBEu5iaCc
TY1aUFtE8pyVaBRVWAahEm/m+VYUJTnudoY3yZp0UZ3Pxy5+jqc47Vjk6SI3Kq1aYZCXLAOMWnZ+
jAK5rJuoCYhbUSkuOAmhLj5dQHUb2QzRsZ/dRaUostyaa1vvyZC5PujrXi+DBz8Iv5DucU4uFOdT
O90RXiT1FuXDUjR0UdZv3BILCSUZERl3A5YVux++qOqqQETqNW9Vd+f1SFUCuQPlrofjy5jKMl9c
NbyKiyc9Ny6wXqkNomuN3uZOGcr3e7tWQiDt8l5diDpVrj7srA/ZKFgdLmjxgJRa5+UftQE33QFZ
CJafBDeRxG7ONyX59h965J6MQGyuf9H0Ibt6DjpLU3hWlELD+600tbHT0G5tGQIe99LUNkBdwZEz
cZEKacIz1ANSDNPvrYirdN1bSL6L3xtnw/qaVu3O1asVP9LkONSK9GLYaGKhDgCTtmqvspJu4ziT
XvBH7PeFRga6m3qFeYdTTuFDMp1a4xBspF/lyowcqDMTU6tZHJ+Vurm9mnjJtmuzdemCHBbFEA7J
Guv6cIbOHdpAo0psxYLAnw6IW7XIgy0VgDNXcUGU6tjnmYEeYnUyNH3kFE+2FmXMWoUhz7byVgmk
DWVCtYjwGA15hCFAsgwgXZ9zrU05tEjdCVUlUXOvvnf1FbwdRUOcKP3UVbYmOn4OIn4TZBDFeh/t
OQfl5R9EJMHYuD+sxEZ00awBpcWTUZ/SjPs+V5Qd4o99M2eTKC2yQh3etTh4cMyxfZY9q3xoPfu3
er3XwgP0/6+Jl2hXHj5zOdacJ6UvnCdwhXMn6PKrKKGg/UUhtXIQJRUrlHnbFBn+NXRtPRhvuTTG
a1EMII+h1mCpCzGbOZTDg6VO6GsYB6tWycKlqkKXHd3SQCxjME6lpXDohKz2ld/epVUi7xmxPXuD
zpqG0l5WHAaXgEpWpyTOpeC7FRN7ZAluHt3RI9nkDwNIc7O9QqluEPylSxi1kFfZbcSdxH+k9evD
iOD6+u93k/p/2ExasmVxSgeSYSBE89eTOpzs1IPuGb/jcDkz26KB6ilVV3i10UNeoYQKhqa+irrc
qhQW/bhZi6JoGKHUfRrVS8pmyJxaejQAW6Tj3O6dBPXI5n6jm0aCgaOnAsYGzgFds6524kLQrVhl
hvwxSlK1Sz0LQQpkiqqdPF1EF1FEgpxx4vY++LcxYp5+KN/+/uNSdPnz5tviOYTauOkoOlSdz59X
BZoHgIrWvanIx4FUVkAOTfsJZbqIu9yPeawHcn0toW5u78m+Wy7QbpxqbUmAG0SCUGQOE1UDqtxa
HIEyj8OoqZw+3bVqrN7q+l93//t+nVquasMb1/KEASFkYBM5McOdOBaLoqeH0U6coUUxAqr8W1G0
3jvfx9YZ0oufOt+LXlXyQqjezeVesfZ2lmUne0A0FaLvo7jAcMP10NG0tVE4/mM8OunJRGpJx4js
K7xfCc2AtCZ70KpobXOI9G094lygaSD2WpO846ziv/3djBBmS+I+fMgVlmQzR5MPbnb6xRtY8iW/
V9aimPbWk5RZ6SVVx+LqyxppLS1BripDaERq6uWtGI6IIHTucOjCdnjR0h9hMqZfgGqlYMbs6ZvN
1FKdBIvMlqsH0TroWIb5afkM87znOME7EJPJSQArenoHt6I+rVBtemmctLhWrXFMPBD2hhGiq+zF
yqLsLWOXxLl7DsIBrEhUBF/5cbwBSdQeNTnUtibSUqvKCMt32/oq1Zb/9dNAbGFf//77r5qfv/+a
ZZoESU3VUGVVt7VP68WosWpKIP1fzJ5tx4uu2Pqq8kNIPV68aNrG3Umm5u78trj4yJusRUnU10lj
4V0ytYpyCNkA0nuubbpOJxWEhvwshcWEkAjkRvCCY7XVWqO/FoWZnxE/mSNaPFxFFfD8dtVKuAeJ
omjQVefRLBt1L6osq2v3Fc7soiQuvavkKCQSVQGt7yxD1fVWZP+sdQZEDkGHXHtlk4nkvQwuxCD2
/dojbEc8ZXgOWs3bFqEF8KBFFHCt41cLo9myQfJyXLj95MVPOaizta6XO69B6tTgsbQOJwoAaMef
F3i1EKJjBBzuDQjvAUKfRljTCNE5zc2viuaaZMByIEWt1xQ7eTLTrH/dlaJFlPGOtm3ULy2IOE64
Eh2lXj6ijH/+FAcQxXsdSscjUIa9qMl4HB3uEYUa2/Idcn5IPEC7QRXUll7wk3nXWftPotTUJ7xu
7WfUUZKLbPknrCKlF7Xx+51MXgzSXCO9KEMTrBETWVadwjOuIAN7Za0OLxX/EFybjUcp5FL4XUb+
JSx2oi7JnXVWJ8PaDfN2J7lSg2LH0O6cWLXz2b0s7u597Km3KHLsO/pOtFQxnNrcDnE+wYsH382f
79kTcaf7DRTbDEfZWw7Fc6rf+hkZqEfknka2B4p++v+sncdy40rWbp8IEfBmKnpSpChXkmqCKAvv
TQJ4+ruQ1Cmq1X3axH8HhUA6gGIRicy9P6ORyVjYNSsoYy7Kg9qCu83N8r4Acrofaytybtoeh9Ia
1YNP3eIKRXoVuWBWipNvHpKmDu/kAeXv5OSOZ1kgGggpwzXDL0WnT7t8Epl5I1ucyA2XmqmhKjAP
9fgxHVwyBsw48QPAHPDOED5kqbSRyAmIQ8qSPGSpV60RBqpmbYz4QR7MEjJmVyLel/ThMa/Hn43f
G8/I9LuyJHM0sTJ9KIV/lRrM0p6TxP/Q1vuFviT0mi2D0p72SJaoe3nWimG6nMm6ZBIoR4oUrEOX
VnvHcjGMKDRfXdlOh+LP5RxdomSTodqL+GGv79wKBPyQdcjBo+S9qZTRP3Uim1YKuckH1BOjpZmH
7XNukc7zRR2/DX30K2Y/+cPKNX7OA7o5yKvgpROx6WgQ7HKSIIMnleLzUinudztsfqMf7r7mXoGp
SKllzwXR+6WPYMp/iOZB9vrHBYVrGK7K5pFJlcmU5nnC/ZANTGw/zEXVOM94Z6k38tUryg6QPtoT
exm+HhTkSQEJpXv56pWtWdS8t6oaOuSy9TpWtiLEvUNssbz/V+OvA0K9DcCG1Pp4yCscPvIW6a7M
MYNjrKEgIM/sDtNsNsO9DvV3DmK5sQedUo+aBftl8VwCql7gqyaeTTbtXTcuFUW/M82ofJncaNoP
TqGi+ESRSKG6cgN0E2TRDhyStlVbHadWK14sq1jAUIbtZQHaDtrQ3hpuU22sXrefUaJ7kBvBsZ2A
7bdR84jnh7VtAqSGgjZ2ntHGeIgUu90GVmhuEazbq02Rv1kK9htkX7WjaeA+hOSdtfIKu/8CiO6L
jHL/6Zo1+XtXRKK0S1cXydhClMrSanXnaMIXmJZYQqB+WHQH1BZY7HWYNx11Pc6ORivc73o2Pdg8
lN+RTPvlhIP9BtWtu/Eyf3rxyS4tStvun5GHRB3J07vHNEbvquoIUqgKIlv4n5h3eQ4USTh1eAKp
q26GzmxvbWE6W10ZvL3ngiU3lALnWCHUg1vhdzzauAt5URFtuqF0TqgkKqBFxumMxnywKgrRPeRx
kcKHddunptbZy+u5+MLEZSB/MWivkYPceVMKBeLR9MpfUv9gAXCEYuH8sgQevV0R7gOSNttK8Of0
QK/vxmKs7vOy+o4ekoY/r6kiPKhVe/gRM9hR3Mj6bGidTY3N93qAxPEWBtYWIbHwSXR3Aw83gIox
3gLOme4xwkVKqOmTH2aFuFiVYLlWQSHt7K6EGpAGax3w5AFRRJCzgZWtMO8NXhJhfxHe1P1Sknjd
dei72UWsb0f2NOgLJ91DVvjG2ujU/uDEY8KEGJSwxsPyEdtXpkuklL5b1bTWSmAniLqjOA/9HQSk
4lwOsohwEAzj2gqXskFzNCCF8lTNYk5lp8upNw+Hu5ofkujDZWRnN2rxu1GLdKcrHsaLggylP2uu
dnhjIffhZk944CKfp5j5LyN8E1M4/ch5MZOTzNV7vZryLfQ3d2sqgX5WkLCdNbSr701QA2xjTO66
vztdLZ7LzEzWHT+9g2WU4qhoubNEpGsgHF2rvBbjDHbK8Cg5ilJpyZhXKbK+7qbHa9W1vpm0R1m6
0BvTqLlc42/r5EXkHYY+fc0MqAl25FpLRzWCp66vmlObuWddicMnWWVb7b5JtPEOo8zwyfXqbGlh
U7GRjbHlZnszJhkgi+h8EY+zN6ajxs2igZCPEsXJSKf2zm6VFnFUrC8RZib31mN7oiHg2s9RLbLL
MWhlr7mrMJR81LvgQ7du7GFOei9G4ozbkjAdnrckm/XKJQNtje8HWcySkf8/YA1LwkfG2dcKzASi
vWr5xCtlFbpqXw3Va9/rJpsH3UdPGtE8BrDKKA//YYGu/yPGwXRNywVaAnDE4uHUABP94/ukAnQx
FXGOjVIbkoxZM9eWezG5G5u42301gy0mjFM8t30vzW3X0twme7bza334h57/PE72BFtvPP+5w59x
UaLUG1Hn0w2eBKRT/E6QXvFu1aa3joNrjydZIw9jWo4bBQDUzaeGxk7ZBchAsetm6hKCO1Rdyz8i
ZhY/8IAjf137W1mSB7NBUZOJol5oVghgq2/dDs0Pd4RTjoeV7bjYUnfenTNG/j4y4vsoj707WSXP
lIh0TRdMSIf/aSC6Va8RtYI/6zUrGIg6bqQsWEFJl0t44djkOrn1GMIsO7B+SPC/0L/XxHmfIs39
NSFR9lxrqKePqPfsNT+xTogfhks9DZpdWQgPq7BgRxjDekCLt3xMynyTZHbxYucivrU6YoOyCNlc
Z9ZCLbke8vJlnPRoocyKVGV3UtIcqCqA6yXRMJvHXFgFJi9YrzfmKW0UtCPAHa36TBPFZpymb5aO
iuCYQMgjMu0+d6X+YJBs/ZH1pFCQaqwfbbRct0Caebn+cw/il+hrINeyqUWprSf8iw+2nmVH9sDl
CleO7Avvsp+SiqPrb13bNWdoy4659R28uXSztIjepNZZpIW2j4mUIE/ZWK8q8mXhYGU/NAUmluzB
p1f33QgrzLFJXzUlwi5hlrAEL8vxlZA6IOGavbJeRtHraCwixRUHXy5T/LALbqNxuB3UoMJIiyxK
qzSzm1aM5uYo9N+BZp4IMyffa6TzMVv0/BcXhbUFi9Lkaewjbenzx5zTyGvXuaf0RyvMxu3Qqvp+
jPrw4A9WsS1cuKCEG9N1XAfRPf9j3bI3SCiPQWY3a9bg09GoxmlZ6IWxC1RlfMWya+GUg0fM3K+P
A1hsvOWoN31skIxwoNs8cQ0Vcml/uqlJhWzTPIMBH+VqLW4JsluSYMqVeL95tScvJl+hZkz1W5CK
dJXaLkCSuAJ9rCX+Ikg7/Tsq7Gmg2j8iFXfACYPYOzvw9H3T1hEfVq9eEhyCMjuxf2Rp+itXRP3k
VFX5n5a+1j+ihOapytMMU9cIp6mWqZmfpqp2SDQHa6bxWbUyD7bYF9fomHhz9Ius3kPZME2qtyyK
yxtbabu7Hi38+0HXXmR9MiUo5uB+UdYYJZRDspMbEVmMGutjUbbaRXuoovLem9z01tcisQ7rAcEV
EGmLgWjHm5FNcIxLtHo8d1daTvW7sctviEy5L4qrQdQQWrYj+fO7bRv1oKgNyZsOafXQyR8a09Mf
67k+BJGH8KIxfu2xeUEGSKiE3uWOHq6IuhZI3S7kfl9u/0lwDccI7badnTpmC5tDRUHLMuKNk/as
LC2UAI7YkNfvwXRHaEuv9XvMy3MgeaE6iFtZ9oNC3AaD1ZGVQPn8U4PsYpc2Q2THFj20VeYOwGjt
M6rwzX2dm/V9h6QmqCP7rMR9cx+iOnZbYBCzLFVdPbpOi0SaOm+GVLXEFycafrYRHFkop78dt3qI
fVd5zeCALJK41s6TM7MXkQ0nffnXcMid78P55i7DbSswf9fokUzGGNyhmS22TjTkd4iOwpQJ7Py1
riM0pRw72yh1k7+Gjv3W+RiiR9UUPXr4mMvq0cvdbZo04UoOykd2f6Ze+7eY77UvUbE1DT979aDB
H8gS12jTUhyU8VGZyjuJBM9r/+TEVvUUoIx8EBpShrI+yIM7X2uqJwPrvdxDWg2FqrXZtizBWcnf
NqP4eLjWIWEoVmZRGzeyy7VBFjsXE96SvMQyFw3Abz1L7z2kYlYsN1RelLPzW5zhCFUhHpywLNxn
IBcOBg/o1oi77hjW6GeoQY+eT4xt0JjFwwOqv/6idPPmGY1p/wZwV/eqhmjhZqhaf9P9OQdcFkir
NOsRnzlUlUCyWwH+N8bo33RJgB8RtmsHtMHbH10QPRr9lMe/MehguTrnz4aGvIDfJffqXCrcCPlI
O7mXbWR0Lm3GDBn+0yZzcv88zkvqcNmLXF8FJUxcHCMQoSnAuJkzT3fGz+6LMuwR45xJvHiCQZZO
y9a/4RfZPWLvvWMZH/x2OAn9InojFoKinzIkp9RLjb1qQOPIYt15dGuy2LP8zi+cznj6gX9qlYqO
bq48uBpMK9STo/0Q+O4pqFhvVno6vhVVcIi8tD02amJsHCJ5NwQ+g98oJmQ5aijYr74VJJdfnC4p
l5XbTXeGU47bydDLneFDT02UFFHHGPh/Gjbawai16Kiisb8C9JW8GCJFEoXPBMoF6RMz/DYmjsbO
cAyxnhyYaSo41EHdG/dOmOAQhGXVd0d8ZcmMDi1W5+IYDfCTwCWU4jDnJ0UeDiik0AAi6P3M1Mbh
prWgv6ujZZ970b7VpTe89u44rp3cJNY4I0pazVyiQew9jalAkdktooXamtFrV2CCafDz2MqiN9Uw
6wPxgKVSi7ZH8qjPvbzCSLdZCydH9iJ4R+RTCX/kluhO5BP4Kkokxa8gqQlRdTLNEbH8P2Ar1P+X
OA2JO1mFaAeCR5gxkSsw8GQZrD25IG9jlg0zg4o6D2S87gnqnH2D3pr42gblfcyvI0ByboXoSxHe
YH1zGI0++N5OWoede2Q+q9PpsjDAVZWJ+ouPY8tL2WrTtstydETnouchpq7g+nC4tPJniTywT/9+
nW7/07vPNgwCxLrlOpqn6s6nOLqG0Kw92pXyBHMRmx4fO/mxmvo7VWTJvhH17KMeFk9+wbLE1DPn
ZwkuMGh5iK99Rwvs6ohUTmXRHbIiSn9helMWhn3tnqnu+6VTBW3gS9/50ha+GjeN3+oLPBqdFE1A
7HDSND20RHx/wTvYD12RfG2b3lygSJCfIZjo24J9xxa3IIiX7hwGxXLjazbGh4BFuRyEbVNCFBSc
xgRuQhIESiuLnhCHutHn7HwokHZLBMnfeQaRbX9KmJp9bpvHgXJx/gMOFcjcp8DbLAJiWLx6bIN/
pvoJRkf4xjeBEzpPBqndZdKNSfmSWoguh1OyASjWHOCTTSUOPJzWHenIdj5cWnJz9BayUqQNmchp
dBdBZoEktaejxLlIOIw8+4SJ+VQUwsJOYmpxCW55mnZmN5sck097RDGPRafbdwdNqZxbNCWR4rY1
8znK8NKZd0G/shLbjcL6KQdlSsQgB18pFD/fBzVJwGMZusazk5Ys9dM7HaXfn50QK1dveEqqoFjA
Tsl/RVhROOgfveIGhtSBoVoPsCqtVZFE9rFFIm87lYm6S9QkPFrABdbmhPiJF5pfQp+AWgrI5pYQ
HTb3cxBGySbxlAMX5F0pxl8IV8etyQ8EPB54jx5BV3yWVnhHvw8iEB5dBrFtrf4MGiVSoMaSqIY4
exmEGHJ9O2+bLnfydUU8qb5NigQA0KY3kb1HljCMvkxt8E2zXO1WGEm8n8rYY7FLlLHxWcs2wxBs
ZQyygoFyY1Wjd4lBZhFAFIBJzyXuqUIFv6koGkZw/e8m7cevkKmGdU08ZetasTNXV0ZcnAMzecUA
wD8B7a93TaO/5O3gn2SVPMiil6VrAu/x7ad6s9H1RZeJepWPD0mHBo0EtJMBqW/l2fUg65KgL7dJ
fssM5fbs29THHJc17Dt961abU7uODZ5Wd3MbK3Fbf5atY6dat7X3GNRDs9OzxHhJJm9Nks5+VAcn
vK9D8ZjqA0kwdNW2Grxk2OO6sVK6IVoXZZ1vBfH3pXxqNXfMt97odpeibM1sZHO0cWOV7W9r3poN
vgq+HhgXVRSVWDtW4D8f/OKnMTrKbYMf9VEucENtHTlqdbyseXUXM1Ki83q/JDjNcgbvtJXAeo5M
SQi6Woxf2WUGy7EJw9syDrNHa4o/1uMCdjvkVvY497e6zHsz9dt0NNxj1qr5c9KFK1N+oigrdyz9
3aUwenVrTxb/AVmIwFDbQudNwuJZafGHm/uOeVfuMuLDC5Ho3eM4hOWmdI14LROFfpIZEM1NvF35
yl7y+Fyq2jhTL54uIBiwXsZyMnApZW3s7DO/U3CCb9lexm31arXJOZhjnX1c7m3Eod9EgkYYMiHR
XeVH/g5Z2mYTBZ75kOYpouBgVX62+Ekmze/cV623vHggGIzBwp8T5IY+1XxsgiOUI4bzoU9etc4b
VjFfZMoB7MucI4JxKpMKeUPKSI9wyJKtfb0Dejl+d/E+G9mr+/x3LmA1tqcUc53bDgr5KsVl7q3L
ahjkeFllBToZngZZPmWRBBDQhuQJD+k5a/sn2QMDaDasUfrclkirQyCJdhrOYA/dHHyTPRxk8kur
H48lc9oSM/Dmrp4PQrXFUg0zbelqIdJciR1T6dgG3h1O/JwN0cnQ0+osXz4FJQaUZ/kzntuuJdRn
PpT+jMNzqf8PLx9Pdf75/T/Dbcj8aCTqNM+ZWRIf0j6GpUCkVofxafL2taKJbhdlYJI8z+yXyBrY
B0mMkGdB57MBMvU0WsaNr4Al6/11l/sWYHdRLTViE4cKHXWy5+pT4iT4dzBVbZAlide2nxMVnsHE
EmQcT0Fzh/0uRiwl5CJ1ag42M+sXqDxfcjfR72RJDTDpyOOnJCJqo9m5v2fexrcid6y3ER64A1Du
vvQa5ZRM/TCrhemn0VMQFk+G+7Dtm+9Z2P200HN/q4msgV3ox5cYYWwMRNNzMgbiVMRWiSqMW5xq
z/G3sSaaXc3uFG8uBa5K1T8OujrdphGO7JPeP45Vri9i3FrXtkdWoeRd99OzG6R/QBslWowxr99+
H7FAeMjMDO0zM4DJpXn1N42nPddL58UcTRy1TDvf2FXZ3Yd2eUyB8r6lGaLGM8BQbUW4GEURnp24
uhdKGO+GIbIPfg4XRR54fYJQRICVdWbAK7Qoov630HnfkqGJKu81hG++ag21PqBf1t6REuNV2kXj
Cvmral0nvnlXMztBwKrcNT6yJB9cL0QOtEucB9dHSBQY3DcNwAyiqLOXiYNlGouLdaG6L9iS9N9d
NypuKlE3q3jq4o0Nq3jBDCBePBuxjtoM+x+BNW7qoBLhTWc89bnp/bZ65Z6d9LYlO78cHRgLY6Iv
2lZDUDcL3Q2CUd6hQEJ9a7vKHvXhfKUhfzOluG+qoKtRBcY4oAcXty78jh143t7pJfi9BtDh9y4R
Z5dk6y9STsRsHG+BKD/2xOjI79EQAMpthSc6ZLiJFX2ImeXUQ1tIb4cgjO/loaqQ71YSIHxzVaIo
NRYS6AZJ/SHhzLJFonwd3PJc2Xn5BPD2Sau99A76mfpcKNqXItCckx6XzXG06jNEACD9WHCwhfsV
q11+q0bBA2ZM4y5wssi8qaPCvFUIQHurCWf3N2ETNS47tV7LojLad27J9tDWe3Hq7HbANzfP30wl
nr1Xu/Cge90RmKYL/vkvHk7ocVaFxs+kDIMNxNV3fo7k2CQEMQnXzF1k2Qubr4qDy0bvj89kRvK7
Ko2fWZ00pxG5rAXLJ22PcU//RXWZqYGGZxuCJD9574r7zO2N4zA4Wys1Q5Qg7ZqAngkEfW7EsVfc
94Pj7Msp+U6OkR5Cs8adFyUg7WQ50h1MmhtMt/Ac6FclkeUvLGO6FdB7Xmtz0TZsBFk9rYPRM5Xr
yCvHhWgbpSAVZ+SHy6lj4kzjs+JyF2KuTQJeUK6uLEK0E0Xo7fNmPFdjbN25Wbth97kyPeNnITAQ
U+P2uzCt/jy1WTkbANTrOnqbap7DmJ3O2MXNb2E+IgYonpsk9G4rf8I4BbeQ5ZDgKdzFTOmR0vlb
VUTZTcnjfMbouTzn85ljaueMSf8gq2RjXzTZRqDOt5BFwE3ZSdHq75AuD8WsUlYnar8TDa6vsuhE
wUTkLfkWK7n9FHWjeMiwKkjnUlmowDeDHl1KdVAwPeMAmuz9LE2MftOH9rdr1bXbta9nlBWpDe7+
Z6SDiSQo3t9I0rr7oWrindv53oH4ZbaNTC04iihqNmFtJCdSiXgalUZ1N7m1g86hiuqMCM4eb+Zt
kRXZIXendh/y+G+7qHBvjWLEk3XErnWoWpTWwX08YAqBmLIp1KcyvUd8H9SBO2UI1cbxtjfrehcH
XnuHWAAeA15av+l+flQrnnTszHadljdf4xp7XZB62dkg7boFSKVu+7JLFhVWOSuNKOpOs7masJT5
lYEYh4s3xzeozCtdre1fbpk9aqwhFg1BxbMwlJXA2vC3CaksZC58C3o+oQiT4owRZbetx/bk8iht
Et0Vm8ECK6M6LrEFO9RfVKv5rttZ/Du3j6A0CeTyMJ9tcs9vToiOftVrzcOEbuq6QuD91sVqzovJ
CfqB0pxhGHWLvCETUGHchtNF+ktFs/TGy1mT2Mhhr6EXFodpMqwjYlTaMvSE9moiRUsMxCVR6WlM
2etGRa4kCq0JGUu12hOmdICLi19wK5goydqzI27s+6zp4oMRIRDuZv14yrx5+2JZ32OtDKBltONW
C9tuYwcskbRovO9A6f7wgMlhP5OND2OGkEiaIiFb5333QniCBAk9onnh7FZFdq8LvIS6odmqTpDu
nAmZUW1COY7/y2Qzqq1955kIi0SiCpAgg1486hFK9CVw/CHy/CfLNJuzg3pXUsY3wkCTvZpVVYc2
PUZTpW/IILcrCe7CA6ZY2iKqdhL61cUzOAMe7Um2Nh3KOo5lPqlqn0NXLQiZYkBm1X26MMxe7LpO
C1aTq+VvEDF+kXUZzpUHtaMwwp/RPOda+PqWvVJi+0IcFg0se9dH/bgZ+iR/CHThEa/smh+2h0cR
EqG/cJn+VamR81yp5oRicfLmjvi7FrnhnbP5MGpoa+kxP1TsOnQFFVoEeKfaKVehX3tn2dHzbARE
Y9O7udaVCqYftcXEMl9FdkutwT67l2tfLpba2iYA1dCL6QWt1XDlFmUOVZwAIJxB1s+9kd56sffV
SQzvGBnsr8PmcTKMaKFP+u3UeAczq/2947no8kFQWUxjqAE9aYetlzY6lofpeFfOh2ibj1m+ZnMc
bUt2CkuY+/qLjY+EUQ/Db/JzE0hlFirstmslxeu69YqVIPbNdJkGE86ZTNSmYt0PzCNbdVTiZVrZ
2rMdB87WT/A/5SfP86qlr2Bm0uXkNiy4VFyZJx/0SGZYzjq2jWEprASXC3V0bouq6/obUnKPFmqH
W1l3PWiN+1eXxtWJqyEnDAGnwcqsaV7cRjR4vZrRl74uimWfWcY58UK2qGAhwHNvYmOCIgAhAXxP
GmyFXglMmNujqA22gESoHjPyTDcVwpc7Wadlhn3TT8gYw+A64+Lk/CIXtcSMsPUD9yEwWCVHuvpN
VZQRinkx7U2FhSDy7czu4xyaqBTBQjB5RbQqfRNqCGAdONAMXHYJgId7UOn9oZsMe5EMbr2ywdBb
YURCMsiw0SyHfBdNOc9DqSrYKE2YW4Se/zA64iGwgyPc6ACV8FghwJJ0G1Tji3viaVCSFQQzFa1V
YGKwaoJSWz9jPBQfB+IahELa+jkpC/fkJeYTvx9kMUfYPNBl3S5I7pyOYM+YX1i0kg9WsYtbVj0J
YEmqlXUxGgantvwhC3YYqqvCEcksQTmdk8CHSaW1A8wEYzpf6lTL3uipC/Zi7iIb2C2Yd5ZyK2tK
gZy2auHi2yodMAnPqW67Ln0/S40yWRU9eVf0J5pZuJ4+l1NmIn5XqdqvU96Ex9rCMhQnHpS+Nc8/
ygM/A2/XwbTCGmI6WrXNCyCL77GmwZeyYFqUkqfaNOD8xTezs2bNU1nXusVeT5BrKmJXX1QmzK4u
tcnCD8lmUnHlKiqEi0zfOKvjaC0MrB7uQz71ZnTGdKuwtaz0YIKNNs4hhDsQrMveUk1e0yA3vVKH
ixObbz2kvmPY/xyNgkRrhxyJ5xK4LaPE2Td+w1psPkP5qckvlbIsD61zIss7rvsualeETUlRlDAh
hZK++UmYfLUUgvxYMrRfmO+1RRv7wSNYlGhlxrV/Z6v8KKLkG5srEvAdjjF6Z/FqmYvygE0BqFrL
IzoAr40mfXDsfY4wtEj1s9E8RGYDsVG1UyjmfMGxF2Mwp3p1uvNtzIbzSUNRvpyIB5iJlWJUohj3
8lCFUAJZbXVrXBXf6+q2g2E06NVuSGvz0k9o+IINhKLQHvbWJdr66K9q5h4blenG88fiSQvt5kE0
WLcOWfFkOv3KS1Tlfl6o+12jvRggVm8JEPiXolVmWKKNIl5nehkjsNkPyqosQmwE1TQlF1v8wCmv
OMQ58ow8axE7ZnO4t1ACwto+nTaW57uHpFa+hDHyPQKGpNnVzRN+NPVTARqpNFBvKgOlfvIMgUja
OHbMsBRd8sAbrSc047f+CZckcYS65Z/y2P6pTVP8EmRxvYtUzJIqL0hwlybdY4om2spWGBE4V4Vm
CXqFVl+xlkRclEfVNdUH3h/AWKgenB7eYojOg81G8+AoE4DB3jK2ltGgguarNoyppNlmAJiW8MDt
54xQwhYkvrokrk8rvkmbsuD1riSORYglrDcmMNGVHKt7fbAptbJbXcZ2gM542xPnmzuzwmswkwQZ
L1uTntifiQbZpQhMixcWso5r2TkXKfnNAZtj2VkNMDetcYraXMYOA47KJLQ3srPRtzoWNa5/aU3t
BmdMO6u2l7GRIPHWkxKSf0IyYcNGhjXZYOm2tRyvv+uD0VljfFHeuskB9En0pDSLXlPFk6I5/VNW
D19gUXnHwsyHbdVD3lSMQdzhrrxDRtWDO6RE9qWu1b7hBFGeLlU9YgUnk2Szr5Y6zu7smAGah3uk
NcWdvEZeI9TG/jnauPmwyJxcsMSLHNR24/QQBBC/Yb39yAlOfSvLUL8B5WHdZb4Vb6PB3bftlJ07
K3nu1CR4gY+MUI+pYXiHUtJLneCXRKx9XMtWwAP4flSpt5ethVk/Zk3Rn4PINb5035oqC7Z6iExU
KbCgQ5+zRrq5wpUtJsmJlPU07r0STWQMj52/TnHuGPcmMqX64kOHD6dmpuF/NxI+CKwHHxLmF5s/
j4QsMN7BC74Y/Nru/bTYy5JiCfMuxiJBluIpL044rv+QpZo/Gvp2hFP0gOT6VFfdwR3I0cmrxu2E
zBbIlGVsK8bd6KvvB1PZOYoI7q7VLPjLfeoHz7LTtR5tTW0VjmSKPzUUQaxi8AZb4NpZdiEewV7H
dm/Fn9v5PRtGq9a0Z/jw60i045s72f5yagE1j1quHlWdcBfY6aUbs0cOxzrEjAwSvDxUsxKIPEPU
3OXxznmHO6iAyDrtz1laZAhP9xBKPjXIzrJVdErwoRWyT0AKWzREJYi9Xq7aNPiJNcicxx2kYgIs
45RjVRS9H9BTzPfpfJBn14Zrv2vDp37/RZfr5ScA8QkGQ9z4Ok4Wr32ud/ovuny61HXs337Kv73b
9RNcu3y6fIO9zfvH/9s7XS9z7fLpMtcu/9v38beX+fd3ksPk96H1Y7XuwuhBVl0/xrX4t7f42y7X
hk9f+f9+qeuf8elS/+qTfuryr+72qe7/4yf920v9+0+KvEPN6tAoFgiEsLSL5sdQHv5N+UMTqShG
4ar+PupS7kwMWeRVLuXLgA/D/uUdZKW81MdRsvZf9r/e9dpHJe88ra4tH6/0f70/mxm23sKMWZ1f
73i56uU+1/t+rP2/3vdyx49/ibx7CwfCqgR+6X++/eun+lR3LX7+oH87RDZ8+OjXS8iWdL7ppzrZ
8F/U/Rdd/vdLganv0OLF8sCMx+bUDaGzqkHEY8BKEQdyJAPMvAG5QxGMFs4mlesvFbcp9E3aYJ3Y
1B4ryrlZdhzGAEwc4BVEZNt6rxftYC5lc4BjvJl6RzC/MOhkVT956aHyWAWWeqlv9BF1b5OkEj7b
1YI0A9BLgtMHi4DrQQxo1t/gL0g+HJPi91NrmBJlIWvlQXfeB16rLqPncT4ul8qibtJvfoQHOQ5w
1iLPsmRDTop4lJoVD6Ayt2aVtyfElvIHhejLreW1Z9kme1U8uZhb1cMSWnj+ILvpKL/ehARb9rIL
Rh0skXKWplxVdkjLAgyXGWs31wv9l3fHn+bsWLpPEPVf3NkbUV7S/e9BbhCBmwUXJ5BY4MBmsUVZ
dnQnRITOe2++Nph/utimQpdioAv+cJdhcqw8yH7en6tYVYKNnAl5VythtBh1TBZAnsoDUUInhjpD
0/Vw6ZS47hH05bj5MAbk6V/dP9SitZi6i8FQxY3ShDl7TdM+9ZjpneRZ2qQ3fY8Tzad6FkTRkvUp
v6FPA4Y2vO2TALWGv64he8hDyfYWFSi731zr5FmYOv0WGuSvT/XyImXjHupysveyUVY5qVhn6jiL
OgsLzCR5Qms+GDXq93btXeplo6yXZ9cD8Dr7IIuTFMCTpy7JFL+O38fKYY0Z+cvIqPGZzrJhDQQA
a5J40r0b9PWaMzbbBEmwtVD41QKhJmxnD+vYK9qzCNT2XGuls3d690lWXeuR33pCEtplr0FXeciA
I69tM+gX4zxS1l3uIa90rZT3cZ1gvNxHNqjl9Iqic4OzCjRdeYYo1P07X/cTdRcRPq+8ubRdziVn
V7J3w3YE7dAuvSo6huRw92prGClK/lXW7JVKwRD+xlfU+h/OWyzK1YXs7rd1PxxaDSHIoOlxt4mN
d+50onSeS3QDGvX1YJTNsLaI5suqD10+M69lexC70LE/dDUUX8jhkoiNfMFN5HfRV6J3JSBjiNJN
6tqHcAZFYG2ofs0K1IFEBcXhT4/Q1jSclEW20HefQD9JBvh8LSudKSxu4b9aBECWxR9sEJpGB8yc
yBzNEUCelIeILOpBxvXkwUFAa2unbX8RzSsn/HrYUqQPLdmwSz+gFmKF6kmDdFzZ3M8KBeuoreNl
aMXImIIUzIGD4LksfK++L8X4/2g7s+a2kSVK/yJEYF9euYoiKZmSbbn9gmi3u7HvO379fEjqirK6
7zIRMy8IVGZWgZZJAJV58pz6IjZtsXU0dYfrhhztTsbi/rDOqMaPKMwEh95uhlNP7/PJGxYaZRnH
fmgcXR3R3mLMN1cHySfwAKPT/QiNNqJwr/drVQnKzW2FLo9f1/pgQ07dOPr6wwezrUbKXtFRFl4e
DfK4ePdcuT5t6Caa1+QQtHdPGIn8D0+k60Nm8CN1HQB6WtPh56x9hYpphsAYZKsFatR1QnmFQ/p2
NgG3b1a3sbj7IbnO+GCXITvofg/y/1szdC6SVib7XcWjiTkzI+V8O+R+8zo0g3bVARM5iVPs17k9
3TjrYK7n7W0aWXV/05eVtoZOCZ5WlJuRFAKdvtFNI4oAAWsIxznNb8YEy+h9mzvDKY9zNqZRUx3i
Oa0OiZG66tNgkTtQkWRZS0y9BCbSqjAtwj0dVTfykA9ickNEJHkZHaAHaTQ1W3sQHa/m0ZnveMxp
jzSz6o9ylkGsrs8I+d7sugVCLtMtuIsI9VRAtSttLK29w8emxQ/j7UBaj38JqO9NpHhLZWBxRyaK
ztrb1cTWLJccC4WSDFe7fYCwhjW8b9Bx/PWDhXlagY4x13Sw6oc5jSo4PnJU+LoMokoFYUkdLuqw
y4YfLpoI65qm/k/+W2xkOPOH2MH5VnOZtAof7ECjBNA1kKOlXkM6KQ/uDPiahqu7siMykiAdXm0F
jVXFWKU7mXGdLOsg1khSrwpR8ljWquEx0zayoj2GdxLyccqyNq210VFmiBf5uE2qO85oozK2qAc2
aLfyX2f/tEP6RLSk+j20Y3g9rCZ9rOqkuR/1EMFt+lw+S6zQtfwaq/azRZkG6IOiI8viaDySpGeg
0XuFZpiE4dJQoKI1f/VKt4F4HRegg3hlbtFRh3yl4fVZZ21SJ18hUKbTPGySga/AT92G4q2gILl6
s6I8RrUJoKnR9jEQD8iaUWqEqIQOnuXs5rjZwsULgkPb2zHdChInh6F1Xh30bvycqfDNw0AR9TZB
LvFhJbnEBNvJShwSfLt2unwo0FfNuQLWZDgm0rUTcLzIHuPf6IPy2kn9LeAPQLEwMrcA8LXfKksD
ZFVOz1Mx0J+nJJCa9QGUwbnqUPxU/XOQzuqTFvGFXabLqnmb14eRfO//tqqPKrc2KorjrHl5PFiD
a+01v6czG3wWIudKf4r0KHhBe+AQVGT7WzeePxdVsR4XYjT654oHHXGWVbBE0bTIu7ONtq54PUQ1
+KewpHhlSbryhpN4I1N9t2Q+5RSKWcNti5+UFFIqDF4Bgt7pnlQlaQ+dG9q7jIT9V2WOHuQ5fItI
AX4eysixdmFjoZhhwk6FyOpsVXt5T56Rfz6aTr7+8K5MUyVv4LOqGkcrfvW+2sQTNfU7zzTy+Fld
X9Up+NwZRYMWNVwLRgoje2o292jTK8PD25CiaHCWw5w7B5qjy7OteGDVRre4azQ3epKDB8CjTMDi
yQhuCx0xx/Zo9GaTwLOcjfusG3puskyY+f0/Oaisrdso0vYFVHTJemrV+7LtnLOETLo/PNjuvL9N
0FGFuuMOSle9TPDVwlq3VhVdY67XnZPHsijC6yIG9I6P4UThUz6FAwz/zqt8ayWxcgA1nW7ANg07
c1l+VlzYt80keFbSjRrD7Vp0zfA8BbW+jgYrvBPbCOL2BCrqJwJxw7OYqsKEKihTz85iGkCnI6tt
8xa5DEs2fU+G9U18Em4iF7f2Mlp2WtU376fM/w3ukOHoIWh8nPwRFLqcyoHbu6K0x1vAxyh0PF+n
SowM/aINqpWMoTqLtro199c1bzFZEU/++jZb1rXq6XWx6xIyLjPnszrUwf5DiN2oPFED70to1SY0
yZ557/ZKBHZwVjmVw20sfokUtwNV1mukjO1b5NUloRQkprUWwDMiQbKGnN0uaUNjZ6z/8WoSyR41
hHUQZKKqN+OjA8HgBknNZCvD3gux9cb4CM26sxrgoNh9cPhDiv5QnB4+2ovxPiwz7VjndWqvZJHR
fdancngI9KAFnJQ5O4+d5cVWs3rl1/NwkKEcks5Fv6OPTzKqUL+9dNa4yZMwfCyWkWcGwYXGzNuU
ChaOc4ewnD+h8bP2uhaWAS/7XaP9O1rD8TLzE9Eh+5Ppy4VHMxx2TZSBU6pqqOHb4VI7avhMIwC4
Sv9ZDkZstyCILP8+XWxuA1B1nuH8Fy/V+u4xD/T7yvReJ+g9EAYEffmRY6IVLds6cw9t7DId7G1+
6gvnr1s8rYHAu+zmIgFVX03roA+nOxnObdkBRrOjtQwVNzWe8vJrlqSvV0PFrSJ9aTsHI20TUDeF
QdLGXdQy4BJFzxpVnw0U68VZbBEayiNb+X+NzYNBo9xZDP4ySaJkKAcjsmNwNEWw+eC4DdHQMneh
hXB0/dXQ3PI8TkZwoauYYhOs/GsL4OOmHZp5RxU+fPbdKLyokbtCgS77m1fmmp23ktjUcINnmU9z
/8f5EhFCTnuNuF3h7frivK0BKBguX0DonhXRHxDC4ZXUCUT/Ns07Z1dpt3RmBBAJWMMfdRsH9/GC
sV5JdGdHznoKjfGTHFpYU8+l32z1up0+5TZNHlnsI92z/AuhmP7Nb6z6dB25lNEaxRpXifw53rzy
6bJ/8KakxN7N7Za5aAqHzzlihXfUqgM6nFJab5KyvgcuCLcUANinMVyn0VLwXyyFGnv39pj/Ja5r
0KLXnVZutL3NCYYiXU198LqOOCBX/f+4zu3a43//PF0/q2s04attlVoocTb6vkeb5dD6Bu9bad8b
p6liGV69UuOU2kZ8P9ICnC8OMQ3ivcZIeEVTzlZrPXpJlikSKWvLUBlnFYhAAOFTm1TTVozivl5R
wkeakLY0XyHC7kbJ6126nMD5rErTmO66ud2qZhWZa5Ia5n1UZRbQbe75bcAj7yRjT+7v4ieXM7nb
smrbu9f3Gn+MDmT5lAd+IMGj26UuqpAtEjtvNnVx2FFNZ06tX+05zDvm9TQr5m+9bpUHmS+zZILG
12fDNwValGW+OIY+c0+2PimISo70cyBUBlaiOs1vumUfhuIQ2wSrNfKNtNb+91hZOI2C3x0bRrTa
fi4VQ1nLmQlo5XqWL7YyVaxnOfsf4lzHVUAFk8x00+0HbiwZ6sB4lTwCMPvGmSX2OuyDdzxaKdCC
FM3LBIG6s+YE5Qu9xivTzMA4j6YBgDl+NhYzsq4JIr2kRGVoVbTew5GkAGCeixddIwlPFgjC0SWY
N/rrGjPvNJ9iJ3wOaFZ64ZDwszV5j0HhwkZoXN0XpfPU+HZ9eDekOeTQBxCa7JXGu3oDyMousW1a
J9ErQYn1Yk1GdxQJE38RKWkiBRbsKtI3jmiYjLGdnFD6vU6QWXJwjfQ6VUYyf7SSeOsApdmUbpWS
6+ymfaFFxqWk0WrbleTJTMtC0Hix+QrKdWVhN9cQcUwsgAa0l9+X+vRnF1jaPalh4wKp6b0ah+pZ
61oXpfCXiV6xS7u4pq5Vzpo93rWG40VrbqHTfaLof10jTZq1QKebxVquefswaQDXdwwspgTDfhR7
2nrtukLiY39d6vZhxC0fMHbS6we5LVe8aF7iHPJYDyBMYMdoLPtJN1L6O6D+9G0pbOlXN6M2zeBu
Zb8o4WC+iYS0/hpzW+LmuNluy8zLMjO/U+SKx6+k0F5oqFQ+t8Vk7YvOLO/arE4/KzOcZQAf//g1
YIwQvKgD0jJCBTSp9MkYEHkJGaAa2sbGrrL3Q3MZSrB4Jfg2FO+HuYUNPL0FY70eFr22LAEPNPru
N/Ctmn8faNCl08QDy1ddot8mYm3kdo2zRDcjUuS1MRyL9q+0sMz7EIqnI52k/FdVSgnBjjIUqGAt
VtegqERKSLzTEiJncqgbmqSuno9jO2qNe7v/o/SgtW8lTpaTMUmkjlZo1LKmALr2IOkz2qA5GLMW
KndjRcJ+5jmy7i3ksP5KUzM7ggYuSX1GWXZsQESt0QFGlHOZ1Lipt426LuLdKncU81yVKl3rw0QH
4CIltQxhjZoevdDvwrWDGLB4LbWvLzNU5Wca8F7YdRbfuiyeV1oR+S9dBxxJ64vpxa8ia4WgXv7i
O6m7KorAQ0WhQQXXome3M+hoomzg3WuOgeTb0qdtxrF/HWpC9QANzbvhzSvB/+vcNA2itTOwJW+X
7k+jAx5j1EiBR5HnnO2F7YTyGSj2iZrhcQiqrdhGIJcz2ruLe5mS9QVikssKJg1dW0/T661bK+Ud
9CnuNqFt9zc9ib82tBhc1L7SH9HLTFdiz7Pe3GQqMHJvAfXS/syrmfbNn6v2nj9Ag1JJlvxGd1uz
agLPfwALOD+VSnsRe6Bn1S71TYvEGBeJmnbXmcCJWng2X6LvRhiPP4c5QK6A29qlL9v5DvWT6k41
s+CJ7SAYeju3f0bf9Rb+E4mE3my62DG0MK9v1vBN0vmUT+EGCouUHqiUrFG99PCJkVaDdDtNTnoG
jec85hUKl0pg8TR7OwtyUqVii97Obt7rWTwW5y6HHCsK7EvI2+uB76LxIAea2M0HK/bVvZ0axSJW
/d4hwyn2L2WZuQeJvUXA804mzAJz2qfBE+R++bNWp/HWV4H9Fw2NY7FSlmurd9I/2jFez+Y0fg/i
Ot7ONdKut4hmKZH8xwjhiUrjaJ1F4fTdDBQaPnKoNvew22T8ihQ1fPSXHUgTes7GQgtrbYdtSCZW
NifOsg0Rvx/Q36BE1tGDM7RDlhqHeL3U5UeDwPyklDVNIcue5t20ZW1qwOOxqc9tlGR/6D0JX6Py
yqcJYOJhcBV9N86l8pUM1jXCoOlnlU0QD9kxLVE59WFt4VtHfu53Ss/aEWbd9gkexekB7vM7I+dj
r9ViKnZo1w0biZWDoaa/Q2GHOOQyveqimZ5KFBbZlH5ic7nu55qypJ+Zm3Zyxm9tQx6uMMiOzE07
fXH0fCMt0NCjsh1GTmUjXc6u7mgr17aR50MwMA21XnmO/Gnawrpf2HTKQIsrh9BW1XvFWg5gzTPu
IpyCrTV1Wgq6Hxn3RioFi0fCl572f3eaBxMkL7TD0vdaTeMlWu7XkH1Z1HBSi209jQv5n7Pf5rum
DCYIXDnM4G6PM3KjqTs5d2IyDFjE4a/8JSSPjfGYTqG5mmHh2Nzm3uLkLEiaffy21IewxH1UPC1D
XR3KFT3etJm1aVs7/2SVKRtNM4n3tY5CcaNH7DTVlMb5Tp0Plln/GMrM2+m9OiNFgD5gMmbNRWyt
18/rm3Dgv7Wpy1w6/GhNvcXIWmndDOsO/baNFB5vBNHXsuW7OmaIetHOH4YvUrW8uq/c0X8/v5Y3
TcOgSViW7IrO3vVF98WNNpBfrix9TM/D1PfhNlFo9UR48OMwWbqMUUvNTmjz7WX0Ftou9zG5mb3Z
ZUUZiV0i3uLFboZ68/gWL5eUUO+7XUHAVC6s1XIoSt/eNn09r242OVv4M8964UFjKzGWCy8h/fqv
81p3oClIIoekCs7jkDjbolqEhd9ibiu2EK/tqUb9RPnAvq8q6+H695AhrFe0RfMHuP2LqLJdw8Tk
5g7387ep16F4PtjI+P7uB3W10vRB3TYtdzZhFygb4yeA+v4xAFoMhhVBxYWsvAmqDPVleEIlSiY5
QQ/7wuL9+6S2Sc6vpRIt0satZ+a0u5XJhIZUUEyrpLRHlFAZB8jj7PqJUqLYlMX2PpCu6y13q0U8
FY+4yQlrVBbJv4G9NiAeiv80qbwdlHwyPslhbntn4wxIyd9sNe11lBDVYJXlqsm2uA82wyIcJgey
1fCt1uS889GHwXERDgvtxHiox+8S8M7c9doOOttsLbbbGuTkwD01jnNdQxx2rnlnPeBVc7lU93Y9
UEDpbp5N9DJ/dfDO8Qel1/5wW7zy+BmUZseXz9PvYFCCEmahVYPUsL4YekGftWM+Njkka9VyWALE
JAFyiJ33JgldJgJWtq4Tf13rtvyva01F+82LYu3e1cOVY1vNkxxirTD3geZ3r7o2bQEpkj575qFb
JG36PvM+9Vm45KjQkhmCwdz7KtHXMYkravG59hrt0I7zqWAr8zH6dj2ZoS7ri20yR+/TyPoy6krt
JcrClzGJnMs48LpXJUZ4kKG07nizc6QLrTlLD08We0hha0cZSFAIMz29jObnyGxfG32I9vdJD2qq
tmgGW3dI5220hl+OzJC5dCC/Xuq21HIphyTuWcK0tggvfk2f37KGSufVaeAymbdUtlQ/Rw88BGQB
Tv9TmPWo5qbTUUxyKGF12jtzokPmSBiZR5AWMXGq1U3HRHGq+2o0Y6faaUVv38lWIpFHnJzKAQ5H
f9NqmraSbYrYZFsiZzfbbcYHmyxgUvVbqW7RbUMaQIEMQQv2jjSMZlHnUKspSgwLnRjtrq+EYcVU
by1LhyKzR1xwp9A/uauXAumclNmONoNkVy3V1Jt3CvQ/Rg0EDSW9aE2fkrP9AJOXoXhLSo5X7w0m
L3B6qrThde4Hx3WpxZvMfJPRNiS7RRcRmkZf5xKmLl+D0d/tNeur3+nfEWTKH8XZtfoKkjz9c5Wh
zDrp4V7MYYYQnzHQhzvqkf11LNTmkKtlshGvFTTKNvBi6mjLBXyner3AdcnR+XABionvLhC5jbuD
yhTUK20u7ckKkzVD0i4yzCwAfZOmr9Okv1em3D11/hRtGiuKflQ0csw6/KcIwZm7QS9sSC2K5Muo
1BcJAEDpQHYRGI+3mcgDhj8qjU2w55vf0jmzdoi78LWyYK1Pxwx+mIivXb+AXW4HseUIr0Bvm+9v
di+qh10FUJI8F+JgH6bKUBEw5TKXPl30ot4Wnp7iiC+T1QV1ueoWfQo52EVHokpO6xgIVrscbm6x
TXMQbuaBRJA4Pi5xXaesKRSThd4Yem2fboeh65v7vgS69GYPQCOdjBGivc2/Tmk57OfmXUzRRuM+
ab0fojwMV7J+rpWrSvFVeNhe1KDFXmV7CRKLnIkiNELR+pl3m5s5QFASTjuKrL8s+m69m/2XRQME
sfq8iVxnrdM5tewpZANi+a69H8fk+3WLstjl7MP+g0bhb4h+gaddIsCX6bsoHskWL8NbrLOsVoXR
9+sOSLzX/UxfDRsATu4xNrKKlE5ePzcpDXyqMtOMklUOPMKV83my6UyHsOYvJOzcLxr3T3J4mn+a
47o+6gZASPSLjGf+5sMqVFr1p9I+is7XMseq9Nc5vqb4pyaI6uOcFEiuD9N6ygp2xWS0v7fcn1c9
JC6PddND56EG7L7CbP7eOHA/wBc5rdMGLkdnmIoNFZX4EejxeLDdSdnrTlNcXM2r2PnQh2V40C0v
5GFTNHwa+0b/9mGS1tYKbKtmcWlreA/cSXcO5uBNGaoTvEDSH1Q7u8TKja9JPT6kk5v+kRgJnZS8
vT3Br1nTY0pEqKjG13roHyR/9k8Rb2v82wia2BBnpwt443bJF3gpsk8CdOi2KtWtr9bU1DSAhZ8F
UFGEqn0/wrF1hTlkpQHUEzWMnTHCXtXBt7svjbxfF2i93wsSIs6j66Iyv93IohNoSVlUMBQ0djrX
RTsNUfcY0RKgxbymqM7wKVCr/IS2ATsQxMmuQ3rom4vwxmqYyJ3AsLKYxL6Y6ljNT7LE2zpiQtBz
7cSKxp8Z+n4b0CONV5B8BKfZ1pPHZhHS68Iw/6Nb9umt531H7NjfpGy0rhFWq/arEJCOB9JuZzcx
DVRv+VToAJrHokw1HMjITZI/vRkteLCRuVTYushsijbVSofzYXkgB/amGGfSa1OWPWYlXKL1wvfW
VfEIoOrvjtpW2EssjoCM2nVG0nt8ixdHEJfmSTfgIT6PpKqyolGb59f8zmA42W6kQC16dxu/n9Tf
2+QFpVA4iPpQXUfeND9o4JtONLBDEfYakPfRtk4V8HxK7O6ntttZausc7cm3nA3pkmSXQ6QIykiL
ru5I0Z1jxL8H+iH0KlNa7w6pThO7/MuAWW8N0P8v3QjTx80ON87WTJPw5R/i7cWuR14BsrGBi6yA
3iNNan6lS05Sxqob1CvKxhaCduQuvFIbV6adtUjGVsZLQ+WlbklCkhx4COuuXAnL5uQmUFop8B3K
0LTN/zyp0kzAefl0JklVQH+7HBR4KoEXop/Rzv+yLY4YmTIUYQZgTyo66LAbl5pbneJmmi7hcshH
a9uUBezuy0gOAP7NqOGlc7F4Wac+dtSKZQSlI3wcIPuQRA6ON1M81tlx6NXfxCQHu/OKg6vq7XVm
E9XhIa+tP5Ho6Y5wfyJj1I1Jjzho0a0hQreoMQ0l+fbFKB6JlLNruIzNIPszT1UVvEwyntgyadtq
7oeVYC21ge4b3svxyFhi5EwOsKTBW5Ccbmboe+NuVXbd64S6QWK7mtXHRHeQMlJaz+GerOj85bra
305V4G7ixJg+N31IHtXyLroKliscS9hDbU05inMeVJWGSoTWxeu6VnWHaLW/Fq/Lo+ZsT87vdBZP
ny24oJ+RAyjquu7WRa08VgPcYhJZWHRnV1OuHmQdvean01jDtBWv3nTDvUa/K2yYfCJwHPGnWC/v
ZVmJAAkJYZ9SPckoyiGiZMtZnWQ1clYdJPbVBI2Wjd6oiR6epfVsw+ZQ/+LTzErBI4ImCiXSu4Ev
8sGARvdMVza35jooP1eQY6zUAWW2gj+aT8InQC6o2ahBPN51QQ7gYkmdsp3W1lEUVrDiMcz0IjRW
oBmSMw8l+FpKk2YbxXQ2cRtr69TPfgkMHUQA/CrbqXmFCrBF9U1ZSnD+bI3AvYe114/tg5jEaTcQ
2KieOewkQhx2B5GTzBfbbRHN6sDoZt2D2NVGGZCkQTOLfn3tVHdVfleG/sWfFRPqL6G0CjIdIisN
jtTZj//IeJZDrrJ4wsbjFC2YZGejHbwSI9zNhMvpNRTqynzbdZSlkKfeeN5LWLTT4y0FMCkmbQF+
pNxJ4kAcUWOOCGE39YYbrPFJHKneUPMutBcIMtJ7pyhybnyevjezznsoW3QNMitCUMGf57VaO/FL
O7jFypkz//fKrR6GgYT8apy/l2z4+KsWLR0kffVnYmZfrSHJv3cK/7X0L09f2A9kGyC+zaXrCxIC
pqWd3XCc76bA6e4r1RtQ5dX/duViNN9f2VqurITlQzkV5FmK9DtF+/dX7rvka1xm6jrOzR7p73wH
iRls3LOp7M1iUn43Br7nXpfokGHX7haKf+9Ez39/Tx0dUcEhVj8lEJqtnaYqv1lN97KAtpn/F9RG
VDrn5HdFU9SXoHeSjc6P/lOQ+sqe/u34Pkri5jy28by1vLn47IQ+hNGhqf1ASOP1Y2h8DMUPgh+d
QRLww8eYZu9vHyMy3eKXj1HzYnM2eE9edyO/52pAvoIiRPYZKtjiYrTcVpaR6akcwPLlzpQ/iIm3
rWbjNUa3l6FMD2ewSjJsjfE6nb5up1kvU2kMoMccUmRnNqNNb4QWAvFadmGrBTChtZ7RE7Ce+2BJ
wiCCdBRbHQQL6nfhuoLk+BmEUXax/dfpSIJRT4wssglmp5661nw9NMtZAvzdVnrQpcvIjvqZ3Epq
kDhdPJDzoNqjqQcVlsqNCDaYGtkFSiDzCTZYNPXUP8SMuihSMUuU6NRIVD5P06ms1AvvLf46Kkv4
MKfBrE/9wqAiB73te96PIYOOoH883BxIIxCtvkVPY70tWv8Ouc5ubZA/O0jxLk3gvoJhwoUMFZy1
eOG89g5S+Mv0GTleF3pZ2/e3V+DAPIThyvcHd19EWm1sRPxdW4xoKrh7EXYXsXg5E68Oi9uqXbxV
C3amG1pU1yEJe5xD47MuLLXLaLLVz0JhK75ldPMtkepb5K/zEBi+RpZGbdBIBizMH6xpm7RwKMkr
4PVtUIxjVKITsrwsSqlcDtdoszXo8qU0fzt4kzJtp5K33yG072JTMQApRNN3gF2bMvWSlymqS1r9
sAs3bRJ5MFlU6dXuTgvDmOtP3xf7LV7TzT95fRu4h5F7GRfGdjm0iU63yNBFpNuw3bzBEpc57QzY
QXaLeZqFD4HGg6ttBzotljKP5/nBZjQy/V6qO07xaZ6n5uVD1ODES23xPmUHf1H4T+sMm8KFGznm
xs1DCpyLMOtgNOOlmvgvlbJGr7Nnk/LaaCjOJTVV4xmWna3C8wbNFKs7KSn7NVGq0VON1zk9pIlo
0bFB9iUHmh42R/G2qXU/QVvxFAShKWuIuUda9BRmrCFLGuTBwCMl2SoLiwQFqy58Lqeqgn4HoFJl
ROFzAXE/ZC3ueh5hn11XRo+moe87u8q0X70J22qZKqZ/mr9EiNOhwW5roUnj1evaacvln9JcCcyd
wqxO/FOaK2e5aoX1SbzzUhkXL9Vxgpe6+c0rvyYZho7+fu4/BctvjbtachqOeeSM69z2lM9KMP3t
bBr1V9vwdvYhTonRch+betw3eWIcw9GFdGf50oKDeJrKcXq2+tY4lt2UomrIl7OG7ttg9/LOLl9m
/1/xQwwX6NwXg61uS9shQQSJyXFuQv046a29QRLeWInt5vinIbkEvVrJvJvbyGd704YoZH9waMv6
KU/cTesaSHwpWvgoh6xIP9O/6oB4/JdJzuB189ZwyqfbQvQyxVjGDbQptgsF2q/RUQjYPbV/3MzG
FES3K2RO8XoFxwK7tbDGeWs9CNOtzLgF20r2HAzZQVFg2aR7KV5V2RjvWlQ+0ZJz9UM7q9WDupRq
lTDzjmoHxGCp9PKkbZ4aD4o3w6rQbV0ixJE15kGjh+w6ifbibtMgbjZps/+AHGm7UlKv/K0tKUda
ehYeM78vX9Aju9rrCZUiBInMbZXU1W8l76qaVhRPRu7DVpRNII0Xe79MpwMquE2vkFx9DuzuKyIX
xQbtveR5UEm3yJnYhsU2LTY5+38TpxSkF3IV6vJxDLW1Z8zQ7S93NGs/91P7zdTD6TipYJbFmqSZ
th4H7ihlaKBfse1mSLA9RHgUCPJ2dRNrexG6mB3jwdIK9SnJxuRT1Og/xSxRbuSq+9w0p29LlOo5
eyMDD1Mo5jPvmnQzW9wEqMdbz2IrwnAz0uR4MSz0SWKEmjcOqOu9RMgEcyLduQjAPottmdDbsLde
8wCuHkSA+JItrN3hC3Dp+uD3tb4Nl9SXg91qrff2gm3R9yX+n+zDnKI+W/mrcAy7hyQf3F2i98W2
yMPsCzSGxh26lN469NvsyxDWNC07gbNSPIbx7JOUWHSOJFgz4PPps+FBnEkZz08JJGQBr04DOlub
LCj0z3o3RJfBaYe7PrFdlTSc3d6XPCzT1aAF/sE09prVNP1PcSgFdFfHTB/b+2s4sn3ozSBCBRir
goVlLscHMyq6l3Zjj+bwoipNi+DUmKJmwjAou4VhUkEGdhmiSloirkAriwyzEQWzwBqeqUx7F7ez
z2LmrwtDUQDIvUxqlnRRQcsQgrkTr6NN331zandJyv7u9rglO5JOq4gMCVoA7x7D8rS9PXz9cbs0
9b4LEF8oCiw4Z2Rers9qmaiTg44gQzqZsLuzh9SGXb9U2bJubJ+i2d+1XRg8iqlTXfSOw/qn+MR0
m3Sz/TqpHefqqHXDT4n/v50UdaDFYHvgo3WNS57UGR+9OADqUTaDUf2Y6uCoxLxtPud+W3zOE/8v
bXnrqpw6Wrm8TJ6hEzSuQ/vXoXhvwWSsmvNtOCR0nGlpUG085eCbS2fxaLjzJ0aB9Bn3/zgynDxf
DaldPQEJ0ddWFuoXV9emHbLS9QkiuP5+aBDL8Ry3eSS/bGwUABNf5gohjamo6h9uFR4aDbztqgDO
DUkBQqGZ8QPlnfCbrTv6OqHcdl2yVxbaRyd/XXKYASx1g/W6JC3lp4DvbtQ2wzel0HuoGTmb6MFb
oXMwfMsbrilnw2L7x7jCmKGJ9SAsXY9tFu5EG8wnrXK2HSguKoiTtzKsuxqhcBQ5RSlMNMPKTHfO
b3aRFrNJYPAwTmLeBc9ujmzwihPT5/mzQqrjevLe9R9iVAA/9/0cGbugM7pNODv+IfK86ZuDnHU3
FOXXRivicwpD9GpE1+ObhEUoPR7gCEZn03RWpd57d3Gi+/uQZsUNjcnmNhpK/q/LdO42RpGi+yHj
qTU7aEVMczsiKoQuqD1vDdXZg2X66VtTcBDeekBX7aOcvdlvJrHPlnaNF4p7MVkLYGTEzlM1OIhd
TOL8r/YP6/Mdf/d5fl1fPqcniI63tQfd2nl0te00xUYt/O3QQ2Q76d1jlyfwvleDS+kij3/UhuMn
W7Dt5H/qDpKRZcI1xphjhF5iB1WYmLv035e6Wd6Wu06PofS1xwyF8EUNwSys5VvUlGtPc9Od2EQ7
oYP59GFI1ZXR6/Bi8yg1zEA7UBpVr7ixwU3NldW43dmBZf5LVBmvD+C4fA27wsiWMK8tujOsIfaX
5F9hczv+bbVfw2R64Qf8F9t8+42ZjTEKTI9taaFJb1TOJWoi8wLac6B/mC96oZ7SFmYLiWxMo72z
bcOFK1FnU7LE13ME1WFYw3UrMZNi2au6AU2nU2O5xixXgH3ZencFdXMNTwd/PkEb8UmiZdnR475l
XItDajPejw6oFdNXsrsUHcyvaklJwnf84CxDqP72ddZGzwqKdM/ZZGympcc1SQ2drqemWMlwnjXj
DjJm9epNxxAgzJjnd+KVJUMEN84yXJacUjj5ZMkcep20C9qzFfjQoigeyYpwrUveZDk0dQZMHDm4
k+RSuqCc0cSLgp0MtSQcjrqKZlFfhfnngLrRs5leUykSUFdQPt+mN02lrj2n22qtgUphEHuXsaJV
TV/UQsuhh3bCaQEadz3sD3+PGNz2WI886j9EgJwiLb6UPP5hDYf9+2aMDPTheWfJ9C1IHFIqtmFy
nBfa/T5WdkKkf7Vd/ZDqQ7Jf1bDAWrmi7a3KpCqhw2pKR3B1cmRIyeQ6FISNYGrCwbqabpiat0mC
1pGoN5OMJPRtok47wikMaKWO9eKxS5Mj8oPOM9Bg59nR9a+0cdVnSGIdJMsrd0t+e9yKs3UU7zyR
smoXp5jyPH0onFSHlZbZSWTFW1rq651Md9VGYyda/7jOXiYhpbEH3h/9H9a+azlyXVn2ixhBb17b
+1bLjvTCGI2htyAIkF9/EkUtUWv27HPiRtwXBlEogN1SkwSqsjLvyKT7PRZVIH7e0ieQvc+PMfSA
F9RLc5jIwZW62d/IJGoNFUTCy3b0EaCu3Rwc09UBAPnnE4HZB6pf2j1ZOr2A6tP4HqZJv6cAHANB
7nZseD0F8ERidRe8aG/UST8yZGMh+p7GN/qBxVmHso9/D2dFXa9i1wR9c5n5+wTvAWB3/X0XNMWj
Y6blY4F1kiUzeY0aC79xx7SXjhmzHXUCIT3uLBAlLGnA53A8rwqQuA7e2ner9GJZDwSaMPESWgHS
O4J9B3z3WYOkcitk8g4a3O8uh74PiEaCfRFDjdHLc+MNA6mfBg615q+cFKCZcqXpqbl3FATf0Jph
h7S4oaAX7Ia8sLMI6zbf+GAtEJBB+sazxALbaY4MhsosdkrKRdmBrDW/2P/tj5zh2QzamO9RuiwB
Yc2AVFCRvz9igLWX1EsrQUJj7vgSLGwpEugJsGqWCZ7hfV+BS0OEN6h4hTfXQJYFy+Ng20PG9gaO
AMT8XZR+CT84kYcZpsad5N/HwXHSZR7ErqIP/xV6wk2XjmIHbtWU5Etz0JRO00KzT12h6U0EbznU
u8MeRW9qZ4fnkgsZv6jbU7M19VUMVtinBDsPLFv+041eFb0DBe2g6P7q1qjZCMj86ab2MdNsZKeL
atxm80VpNt6DUbnPBIATECbbdmOWHaELlh8LQ7O3A1AI11hUgLFXhv/AQ4SuG9OpXs0kfk1iUf9q
UujdZZ6MF5YEBLqNq188aF4HLS5fi6ZMIY2TeQ+DiZu51uL8CoGKj6s0hvx6FddO0jXyYC3oj98a
S/9gjYHStDgCs0UcMV/M0IacaGX+ZqNBioLDjwxIbAT+Okfs7QEiMdXBQcoGwjyO/UC2iH3rhN3f
CwOvg8CB7HA7ggtr9of0FSCNTMcqtTXa23R46bsRoqWVfecM0j1YarHqAruxMbIhRRp7ZFck2yXQ
rv82TuLxZLSUZ7q2D5L5/s8q0086WE7mE881Jkvwz8m/fKo0GJ6TrnmjNTKtlmmhPPQQm2ehvie7
CPxrbPnAPuTjK48gOzCHdykMrOy2CbFz2402VHkwiOc6glIFpCKMVYI8IyTn0vFihUxfkoMTPGdd
Yy/jEsXqLYvyJRv1aDMmjn3RgLidDkZgxqeA2eu+CBHeog5yEZBbWpa4yTZk61H/t9KdJIIwHWfX
XoAupHMyualKhr9fU2kIQLLhgEXj8A3suR4kKh3twFXTNDdNIL2XGrQ0R8eHel+stKONYvSWnIHC
f/S0EkxY9a96sLQ3deJn9ceJAX7cjEEQxDGQXSyN3Hhu/K5bxZzZV2FAWyBrk+KAhAEYHcIxWNcm
VBFSIyyXeQ3yncgeW/wCccZ9oL0B5EFbN5D0S6VurP+7DznSIU3BdhIr73kyOouL72XZBdhuWSfa
cvZVPN6Z2ngiGbIsNYc71Uc7TOprTfxa1Ob0s+9/Gwc+FLDcS/uthSzDAsRH8UNshf5m8IGxEaAx
PJtpkKx5w4znSuPfi0qGv8wEPHhY1f0A3bO1kGqQZv4zCOBbeUZBTwpmTU1/HqWcBkFWdRrUVgho
AW6ihX12TBpHW+ajSJeIOWXHKJQgaaeeLkyHj1PqGjMdARSnGA+WRAKtVGWVlYZC8MSA8Dq0wJJT
EIJBQytYe6/Zab2saha/DYW4eg5qvRa9+N4zv/uFkqnfse/4z15ugYfZl/Y18/QMuk8sPuAvW5+z
wTLXzPa9BzNlL0kYbUeVP6KDqIYA2JoYdePUzi2kizNHHgzKQH3x+eyO/Xg4UKvToTjfDcG4JUhQ
JaFT3reI6E0IIQUfAiXL323MBQMFiVKTM/nJz7GEOqL5yO+/zgdur+jsZ90J/BsoT9E9bTVHWHpb
fwRLOjA3KkhT2gAFVo4LqjKFjlYHGhRC22k928Y0uBjaW4Nt9yHxgxq7ZF2T+BtGq6kpReFeB1Gk
qNxNAoQLQJyUqAN1gMkuXFhOGW+/eGO1vGqHvD/Pzo6niL2z+uGLG4Tck7V0ihZc4C8giAnOrKod
a9EhHrAPrPClNs3wMjDsW1aA329cC+RjkwtqrsZFmoQani5DsQKeCKIG8/NJmnkNMus1PZg6stsD
ty9l3hUroZypJ8yRgVvoDADBlE3Ofzz8aPbCtAyQLaIsXbEduooeMTJL1GXSqU7Eh3MXGYWR2kD1
AZuhhpAG3he/uDeqeEWOTmKgPMiqPWtv2mKyTTNYQ71rIdNmx4uiLiA3YRj2XZKNzc5JunxfWs5w
HSEECY24tHmVkHv0tEj75Ytm51am99Z5hVzSoMJNm53IDTCPBHy4WphyGlTo7pmeCHbZ7RAjcqdB
IXBtd0E6rE0o9C0KVangqkoFOtSyWSJoFZwtWxjA1aitPbg2YtBfofQAhIwfftg1gbmE1Q3w5gj5
LD4H61UittBHg7wx0jlXYIbltchEczZdKNQzs3AhvgMeFT1ph0MV6DdqucpEZ+AtyXfcVeUJaihN
Qh2lFmUbvQb8zgvb8mOWIM+7lckRSU0MP0zWpY2NpsxMEBLOl0JuCZ8GCJodzSaHdBemKbswkCqs
fV8ka7qjKnVb6Un5ACU380StNgy6c9lw8P6hjw5Bo4u1C8TFOq2CDxsqV29hpfnTvYiq2vJcj9aV
/OlWBHk8W0exaNbzRCJkdxZki880D4LDoN8YvBRBJlCq1Ir/ysiS30yk3p3TQ7ybhWCtJztzHW9p
tIZ5bKNSPplpvO0G33jNhQEl67IdtuSWIYWeG9jYt2NvHv7btKOp1QtXgIaLpi1CUR4sggW2Grd2
qBoM14UzdhtiIaNmitj6l2asmkRZprdNuJ57Q4GghF7+jvBaeOqhKXRgGb4lNe0Y0fLK9VGIoHpT
R3FExjVwiaqpp8AeMkXTT02kDJJzVnfZ1IwGoZ+jWvs1zYSMxyWNyu/UipjjXPpOf/bGcXzqStZd
NeiIUV9sWPFdmwcX6pNALt61gwXOAFwRjBrNDQusXQiCladEGzVgioYN9RW9ady7IAykcdzh7cPQ
JUvqq8coeXSL3zV+eVuRAuvOw7J/EEWZgZYr74+uIncCbNjapaZdQ0sHfFGTC6ppGstxbtRKy9wE
BjAxNtTsDVldyiy4UIsGlVigLxAg6I/UpCk9n9+8LH0cFO1J3rfZvaaitmUd21ssMHrI3cT1XqJ2
/0IuSMrEF2hQ7OcBXcH0LQoBgKBQk9CBFwmbJomKpt9bgC4vwDARIJVdu4u0CYBmrm1bW5iaE0Nk
iwUrm4/hXZ1X4R2qJfNdAnmjhU4+jYkyu7LmF+qlAzkPhzKI3LvJKWvxcGnxG5jmzQIwJelOFu3m
QfO1SnUZIwWFbZCVzgoFV8CQBJFuHh38cT7XAoVIgNam9pe3v0yGfM09BMHrTt+mPO93LqqFHqLY
+RmnY/Gj1ANkDrzqqQBd2t8cstZ7Coaqnhzw4u139YBNl5ohx2bp3gOPzCJxoWlfGlF99nLNejHZ
ZgyL5KVuZHORSQSctjLzUsTbDMDxDZJR1ss86KOJ1XqKSNY4VsfpzSjNAPdIElco74M80pcDDwF4
i/sBKr/oaNW7lc4g8+5dsOFJLBmsyBKYJtY5WVVtw7yEGp5jB5B1zdnaYWb6xAosBZMu6n5WiFVp
pm3/Zkhj1d6Qvjodgho58NnYaXNsD7H8Phh1i2I7NTyE2M00fPT19gkpj36d5ljttwoL4Sp8BGtt
vC49fqGWp4NNYewytjQGA/gO1ct98dEbRSiXb5wKiCk19HN84MtyowdgME1AYY1YAArhe1Wjklug
VcEN8oC8vQ+uKOwFes/U37h4pP4Q3G4r0wrGIw3M1cCOiltG+djkyXDwVFlF0/nlxVFn1IzcEPdp
2J+MEVrbYOEAP2NTiRO5kceoRdW24yCL3QN8xJe+UzTIeA7aVBsQ5mm1SAxd3Bm9X1+AfdGAZkXq
1BV1hd9nrcRJ/xlhRVlwAyEgOMxz+4fHfHaklxNvk+ACGbRtF+NNv2zNqN+ASa9dzUs9NcAVeXck
kwBN30b3LYCkER5lqSvfwrzeg3hH+2U4xgnCpeMrA7PA0kO9/xW8WdrO4Xq/Q3kpUJtqkOegbjHV
m/0o4+o6hna5yIYyPueq4jRLAI8WkASaWp92hzklWxWiOJQWuBRnkhnAQqHro3EP7Kp6eaCOHD+v
dZXbyPGbIZRcuT6cGzCkvfDftTD4S2TKCBy5YEULmsB6YeD/2qSGkBtyAmvrxxjTbewX44cd5TvR
lMmNN1b8YBYWgPG5DvqqNk0ecla1JzxxXqlzjOP6DIrqcynd/GQNWb6CMi4EFlUz4HgDLuiUDqGW
4hGmegaZoceDcKcS6nHXZOydd0Di8ps9eM0lB3500fWB/i1upbaqGrPcUzNDxgLqmOIpM9QWDDjb
RQxmmG9h2khgK3R/78V+ekTVqbvEcmjBM8aexyKKz7o2BCDQBQwAQrLdSqv86FCppnJjyk2PmviM
eCU00aIWyTCgsFagsokP1Px0M9RsAIuBG41ABWP7jsoOMGzV1ffARUxdRcxTvRVAWnH/IoOyOqEi
zl19eiAlgRKAVIilqzzCDpTy5AFNoup71HzMQR4aFOfARQSOZDyQ9PsOybT12KAGRFaNcY9SeuM+
Z8GmRZTySh5FklpAHARygegUeHa91B0XeNoMe3K2LRRms6EF5gpDaUSr5kQ4sl3blRiLZe1qG9k7
ryY0tfYZ6JgWnWKGccawPlITIjXWk8PZRzOSQ7JJUKq8kg1zd3UJwTDaq7v41jtWiWRFG3nqpSbt
1mdnuxPhEUGddEFZrc7uQBWclv0maX0NIOWCH5ht+UcdqK0pO5aFoOSSyLDSALJT6qwdZLIdgAGa
ZpoH/DknIkVQJVxlMZY9Zg6gW1z02V2Q4Y0mR+/WhCVMwBAcpem/zaY+dSGJYBdiGXU5T5deXLBV
qnXZZmrX0ag4yxNrP7WNEC/fpiovNEVVuNndIDn2h2ow8HbT/DlKbEFSJw95ciwikZ2w2vk4jH4K
sM+f7biqwbzeHslOI7owsECjqhPVjHXxFNh87EMIBnuopbRCzVyQzVEd+PdXyxKgqPVMA0JnCKMj
jQqkXZwUD6MzOI+SASYzJFcOyrlHsljauAd9BL9jytRberNIa+4dyaNERmLVMiihtVrrYkWFUknW
gEOKhsaQkj2gGCtYUBMlscbl/7iSZzX8LgHEpUUWPuC5g0rpsSmOnTok0kKbD3EBzNBYHOmMuiub
S5ATWxK8jZ9jInKnfvKsxxp8Pn+eUr/W9s0aUlrJ1s6jbEW64ftCVYfV+J2szFYXZw4A/tnJ82yV
66Z1lG71i4UZPxmCfxyi1OYnsrk++PUcOz9S56g8ONgaEEf7dKEeiQo6UDqDV63QbnOaauy9+KgP
zSv7rCy3kWYgE6Wp6KB1oKhUXtQiVxo4xt00cMpo/TPXPP2/5yL75xXnucx/rkgzm2VpHVGLjccn
HkZNhspbQvD6n01sd8yntMNjZe7FcuJrk3qREI9zsz3bjibO0mThHq+2Q2emQOyQbTr1AVDZp4Zx
IBsdSrdGPbM6oMwAJKUvcYcdBHi7mDc8aYDf+6n2UndN9V5a/ouPH8I7qKCnE+BJp5N/demh9J4h
lXFQ3aUa+X9M8f/dBxJgqPICf/fa4Y5zaqRrL4jooYjzeNNCp3Zih7A8KLvUte5cOnzlZ9N/TEbT
evnboNA324kd4j8HybS2XiLLTk6iRPElLzR5R4cu8XJoZS5ny4hA3J2bqAV5FivRV12xWZa1sTUS
7FFdYQxfhuZ8qYVNFU5T9ga4OnSpghLqCiqmd9eEsbHNQhDBks1GhnLRdl4JatCyXveoqd+HHsuf
B23clo0JUKuy61YWzHYRVR92D4xt+wb4umenwh7y0z77/9teNahfo+zVlPhS2StQXkKTeZiSZQ1o
a088aB/n/Fnem822d3y5nPNnAilMRGETfzMnxbgdveaRLY9kmuzxsgpRUUY5t1ELs1Ns1Y/zpTke
ONumiYflPE0b9l+npo7ByKepaSIdVM533DWXo4EKQeaOCAzmgKRc8tp1l1rLCtQByPAy9eAJNexR
1/JUKBv5tWYIBUUgSLY0wzSWJvicRYDdBwVNatLPA5an00yzaZ6zSbIt3jfekTqBA7tPnZyfepTx
r2ThYcWtFjLTygMvvnqwkZpVJh8807sqH0DVpZq0XHHKCLk2EWZHsrk+CA4ACr9S5+Sm5nWRCt/M
ttL8PU+rDf7XaWlQoCGYlQqWYR+FZRBN24PRmjrp0H1OGzJsFYYaqyrZac6+7rCyo/WMHwEHQU1a
z1DT9XuBQiSkJuYm9aKWDfdLdvIj7Hp6VBBvQzl+DzpsiSJP708gFMcaj9qeMtIZHZKwhERs1m5p
aAiWdbw21BBqzzOEFQj+rb69/8M+zfzlIkMeJAvPL8UGIY5+L73owbR7/c2DEGsQOsmPgqf9spWp
f4EEcHcCjQfKCYcq+G40Z3JwoEq8rDxwyjeyrs8ldERW1OFuLWhMvUPZuVm5jUjOQRwVl3gE9gCp
reSHaz72tTF+t1CUvoKObamWzeEWKWLEHhiEO/HOHd4K3WaLJLOiu7J07Qt1YAuA2grVoaHEbuqo
NfAvhybqKGRz8IwY1IqOgkBJJu7JJjoHKLuhH+4bRAY3VqSJa5jH5tVo9RtTi9oUqSRqiU6LNxoY
86EIDJHHyPPMA6IqeypqmQtdqAl1Z+cA8vOpk/zJTocBqaWDk7i7P+1qWrBDa4fK6HZf/JWdLpCN
WnxEQc7U+cdwVO8if6yL6ePN9TbkBkhkeRzrfDtPawJTf059sWw0Js+ui4SOBCb/2od4XaPQLLln
WQDYbwXFBtkG5dKwjfrFYy3K+ESbv/k+UABClD+CDORJpct/c7tcZVnhQT/0HsmgFLuUnC3rwAp/
I3UGGHeevcvkJ2r0mieb82Ed49F4avSyOhrIrm5G38aiEuQDi6jwux+WGS21MS9+g4P7mTuD/RJo
EsF9RN4vrqbre6iialsPe7JbWvr9UnS68TbY/V64Rv5b98YDH4LmDaBNCHSB/dDjbBGLfnzQzTLd
hnaTHRqPZVfbj6OVEfTiDUj67VBn+S99iL/xPB2eeyEH7D6N8hQY3D7hzq7WXu9VLx5HOFC5Wt24
Tzw/PjZt4izrKOWgwHbYMfGN8aFjxgN4Opw3aDRDzSm0uxP0w+p70LS9kx1fBlGZvhHnErR1t5bF
AFIn/koLUFwHAszoohVlcm6MGJt9y+rfW2ftpkn5A+AayGQpB5O5wxY1lPE6NbPyDsUv5V0VosAL
AYca8XqnuDOgveYv6gKfeMyvZEINl4bMtAiseCG1ahdpXboRCvSBf7V2M/08WSBsLA6Weu9NHSGq
BcawuqNW7IbVuTDj8zwor/DWH+IEJJ6fE5VIGK9wM6UbjSAiWFB/TEw+XmywReG3P4jsbVR8nHXG
h2NXLEpHUb5NxG/TkXzo8KVdy2g8MmBdueEfIGGzcFyweFS5dZkwCyOkMRAcSDeEcYhKk51RoPFM
nWRyY+NsWv2HPwPCHWmyyDlqre8siY7CrtpvVWIb9yaCZqe/2Pum/GpPze6bk7MP/wYAoCWxV+B3
8y0IU/NeRqimmiJZZdizD35XJEFOngtuUMIkUKlaAf6Fru3APRHad/jDVE89JJl2HUq4N91gGd9G
PHgj7sXveIWBPoVl2mngzniFSrUPogwUJKuRyOlWT1KNZBUCQ5FbTyPJwQlRBEYjLSAqrjyF6Lj3
z0i6pu4BokgjndjXvzGAj8gBKz3UXkTrImrteyDE0w3+GcFJZAn4hiFevbOYVSMvEFtQC+c69Kgt
0KtaZvYD0kWbofbGCDWJ8RocXcaP1EZlIRCz6bMz6mIVmMK8ViLStv3Ydwe36YYT8uwQH/eq5r7B
Yx7leX35imXEY5gB3LuI70fegjGs9mqlKmK/Mk0vl3/7bCO3/uOzRbX+5bMlmgaRXVX7RaVbsWTF
kllxd5iKs1QTqPnuQGVfzNTuUUfC9rXIMrFAZBUUchSu81uvWVsJGAMmo4u07dqXsbZAGrvErrXz
NhJiZstYhvirk5FVCd7RkXMalYqXVIeS696GRRA792q5taRXHjRAQs7C5fJMZ3TgaQWGstB1V3NH
04TvCdPDRdF6cmOlkbX3vTq+9wdV0jaA6hfIkxNKPOsX8hhsy0R+03pC9Y9YQo89Okg8Sqw5rf8l
xj+dktMIJ0oBeGnibISMse0HG92A4K7j+ahBCfN1o2DFzGLdwuiADOwBC3p0HUCk7Wz8Rm6hDppT
p64Rgeux10iSrrt0yq2PUMunhv/NTeLO35aAIkLGyuNPbVFsUcqNvB7uvI3pxOO2UE2R18sUuiEv
Wdnoh8x0ITuujfqr7shfQxr4d0g0yyvYtFGxrvwtI3CXjHvIXKlpC15uyX9IvY9pK8SNd2OBynZQ
a4Nhd+MDM7ZEdjHZ09aWmrWepvtp46t6UbGRfGkilpns00ZHJrpBdalPwNUocfqFYfTOOigD/eQQ
2hUvid7doDzj7uOKUKc5Rh3iNPlodicUmYBeogBR9QkCnaG5iWoUlVeeFBvqp4PmJd9Ttza3sjQ5
alhwSMqoP1esqVDKnztgkPFduSBjUrEPH8vlfFkzhuyv8qYO7kUS/JdQWshqJG+htc7PXIQAE0Jf
atlVkGgUGdD8SN3jFCuvbgPGt27hIzQpF2RsVQ+d+UDK7KvGu8722jBB/TH1cmtl1AAaSqwMHLzG
j4xuNNxC8bnLbNxzdBr7D7WVp1A4Q9ycDshR5QIh3X/aHfiFSvD6k+XLSGqPWWJAs3xJc81jICSE
ULw6mIVnrW2Zu/kF9GDdRgcX+KU2Quus8ydDwb3oQGY6G2NhLd10KNcJVioe9iChfxqjYkkuGdmG
oGyh3xPb63mGNtGfsDuJQdPn83KhQZXsEKgDnUWZ05VgUnBhxH4uWJO1G1sb8F3l5Xg2lM7ZsCMf
MtlO9c9omnJukw81q6pw7OXc4xpetTJcCEq2AgkjUSYfhxTRyBb18mjn0m9AOBT9mmw59ZC703rV
pi+03xSB/BKkzJIEKj8xyNM7oNlP2Dt+jWb+Edykwb4TPWmJ9gwUtHU2NfADCiseoBQ/pOdmyEtw
L3HthiI0c9l0sYkYTx4twBhZ/pRRtgZIsQT2I4FwjRPGv3javFeR231rB+TtNTfW77Hg8cE9yXT8
H6tsj5dWDxacFtX8XrZ28XLF/eCU+FukYjhNp5rFtYPRYk1VZg0qiVQPHVwBZNYAWjyJ3WCXmCja
Ax3GK4CXN4h1tg/+WAcnFAu2S7JrHOSLVRs31yy0xrvAkVi/qAExuAKQMaqco4364ke/gpyu0Mun
qBrbhQQj34kOg9CKk64Os42aXHC2dHJzU40AhIuSnZkbVU8BULD3zA+XutnGwLWsWrfMnxzZVU+I
vALeWPN7coyq/AKUlH+lVpu2P2XZDNMk0KsDrWoe4z5Uc1ZqQ4sHkdhTMx+dcQUskL2lZufXSA8i
wL2h5pCEDLux1l9Z6qLgCk32yG5YS+pFJl47NBXoLajXd/vk3HVYoVKvLs32ipDBjTqxdE0WtTPo
u0LTrBFsy1mLgoz20GFxgFBSkYVn/LbCM51pov4GvmyxM43KGRdmE/YIwA9ggjcKbAwLKDOrMzpE
UAU4hAkOc/NvfvMwGkEuNGxu/r9PNV/yj6n++ATzNf7wow6PCb7vjYcwhsiyBpWQakGn8wHEH86q
smq5gFBCfpw7vASU9E1V/DOE2nO3r2acm3T25wXyDhlJwwPL4f8+Tdx8fjC6Cn2SyThflYxu29jV
wrWN28gT7N3Uh5iHUHNyoVMaUtfpC5Q3m71mJdVdB2lIB6mgU6kYO+lQDw5QIFpYLwfT+rAJOkuz
jQZRo/Og7gBgoznbtDxDrcTnWBpRpUDLSc88z/ZRR+32mONJRFedOwbQ6whXZJfSj7Ey53HvrrM6
CZbTFT8nRpQKhdvg8BZ07ZyX2CU3RrqapqLBMX/NPRFfp6lybtTrONGaySXQgosFEqItGCb4weU6
P0xnXt5/nP3FRi7St70cNzbG0aH8PJttrppmnpU6ZlsDltBlauOOB71bcF/3HripYjCpUzN0suCe
m5DQFpl5jZVHA3m1Xdw5/ZI6G9sP7ivEW4pG6OdpkOBQCkQRDyJfgIiWnJVX37IuoElpftajc9Fc
vf5pc+8SezgpYfHDlJ28JAc3U6CHe6+VTwRIJxh6pLDoiARM9tlEHmQvmvGKKvOFPmBDkDvpHQj0
7FuapN4FD6Q1teigjWBzzq3uZz9EGTJ9HRB5ddCwpe+GYDHwiujY5rbazzfua/d5lqXGh43O+tx2
X+N4yBd6VXivU2+01Y3gIeM8uzmOk93Ae+2eWDceyQRxiOzWAYh/DfEsg2qejJbk1ve3GGRMd+RF
h65lu8yqxJlaMkmzW1tWL5VXgklDzUwmycBZ4WpmtJ9tfWW1Sz/Vsy25UEfOCxRdVCjiIRvNGTeQ
E406O1vNV408bm0zCQbqeb7Iys29Z0jgtQwfHzitRv9ou92NhtFXAi6igcxp/WV2owENbzp9hPkr
ZNhRCrB/XWZTGbZ3MvDi0/zJuBcmCwM0iahJxR+MfJnbhgtNc70v36oxQ8BITdBVkQsdghEcIMxg
xvStaFKvDyC6VxR8OV9W70p/pzXArc/ftG977aD74tv8h0OAFLz/PN/Pn06WTnCtoleaa/ofBrJW
UdfhOjXH2j6AYUOoYhqx90yIJGhVIb+nrHs08yJ7TCHZePB0HQhdZYeenaVV3WXEOhzgT59tOlAZ
7f2itp84iO7ISXdNY9m5entOLEdbaU5VLDgE+B56aTyLbijPQrXcOhg3wIqAObkJjIfWle2dD9Kr
zs+MBzL1Bqi9oiJKjmSTfVTviqTSl9MAx4wepLEJOTfAxAmIHtbVfbqnycGJmx0QFTEW1KQBAX4s
mmvIG5n6EaHEXPbtliZHtUlxSq3yF3XSx9US44gUbnSdrt5ZAmizxF3TZL6XiYtu1xfyp0OQpt+r
zDNO1JJYHm5Dz+xBJ4IvNGoyugGpsqJOMlWQyFzYbSgP1MzG2tp5CYJ15EIfQaAyTh8fyKB50HgJ
mlHf0QcArYd+iLjEVhJ7KpG86InV30bb43f1KH6GIgi+Qdp9WEMRcNhFEs2YayuQbgGjmQbBqW4L
KPChgvobeAptUOIW3bHuE0DXzNtk7qHAx5sGfCGI0Sw/dtygUNtNOL0Zm58h9XHsy3rxBahnpQxi
4oZ1r+Fj11H4QvnrSC/fOePVY40k244zSPwgShs8KgdKbWMN+G6zNw1BzvfUAQAyE/bvzMqvXT6Y
rzztBuiBmuXNtZJ+6zemPISNmyFOkelgDbTlYzZAGbeEQOcPNRwapfbvBMO9AsFg/ETDTWjl+Gnk
OkoSVB154mtgtjAyFJ/lsXyGRgW4nGGf3YSqPs8DD2lEBNQmNxe19+SG6oiP2QblNs+WpD9CIjqA
5PEAmm+Ud2iLYvhZeDHQpYH5AtnhBqBEo9gx2WXPTW+fvNqI31HPky9rwKMv3DP1c2UMSK1ZQ/L+
OVLkEKOgkZUbAbZtWfpKS1MkiKIyf6azMnKz6Uz8xfY3v0g3dDw36/xLnk1zreEIZrDdl6zelGNz
hgfNGd09pdemXg9ZsrWjNSgz+czRkTPNkjdsR3aZ5otyRGL3Uvd1vXVBP/BiFvXEZ+XmvrHOLL/d
A4UEcd68mvissJaGPe1AoG0G2rPy9xEnQ5UaYAoOCYibtTDXCju/jN0APNhNnP2XtlimfBEmPDwG
GWRHAJXJqksxOki4GGJFHcgTVpcEGoLWKh3lChiq8Di7hYMTb4Yo95bSRjWnAFDjyIu+f4yFWa7B
UiY3U3MEEZvttvhIptc/cmGMIHDNT9RJB+GBMAxFXTdq0WwyMz5msw3xMVtkadGm52WHiJdvZgvi
zIL80En4RnuhFtNztkuDol1Skw4I8oKYM2IXuwkA2FQeDARiS1tJiZDtL3NMHmrAv+f421WsBtqv
dQ/uyXiw6wctM47EzRBCnXSXodZqLdVNAY2+RMWixbWBaPeDLcajDvHXNR6O3jFmUbzs/NE+sayy
nnXQpU+0dbysDmChrFcRUHPfyC3MG/tk6NHWN6seRfXuO90xjEG4okHM4tbpenfsot5f6VGWvPPi
XDVW8NZnoF0duzE56EVePqiB1N9mFTR0TMCFrCRz91mOeVxmuj8jBHziuBPvyJaKZW8H8V3mGwbE
XEewjFrVCBHl7MPXgSILhxxjuTKQPO3B0AvuD1tfSTqzsFUVJfcRLsDZ1KvOrPi700mouPsoE1IH
kGLyaMsA6N06nY2kLMeTqMMyAvz+3rgN8Jy5NR5S64ovbfpnxN2wYv/D2Hkux22s6/pWVun3wdrI
Ydf2rjqYnJglivqDokgKOWdc/XnQQ3so2cs+LhWMDsCAM0Cj+/veYBJ0Fb9lEnTRLc5yswfXjeHI
xrcErV3MFPtv6jTIizaOerz0/H7bmJ20lcl0XvdQwhfk5aanchiOQkPbyVDvDPP+m1wm2EHCv5D6
KH3IoN5D3WbPrwpsQxmSH6Sofa+7tIq9TJbrVZ9VKAPpDJRQNNK9uGTPTJKjWVbP5yue/xSzQOxL
9EiDdotjQfTZSYtjnkvOQ4Tg054RZX4K+/HbXJ/IvC3UIND3poVUys/1E4kMN1fqcsvwN5yY8A+n
yTB7/KH1fBOrReiW8oAJgWixgnBym9IINnk/4msm4YNgO3NQay5e6qw4Gbdg26rbbt7UCOuTvaBO
FEXDpS6vrXpdemq3ECg3gXdjDXxr6aa3E/i2S71kRdNGBjvsJkKm9eJs5WjVLbm1epW1jB6+pKjX
WWxIq3De883xfU/U/VUrwFLkc8BKbiLunr1N6mBdT1bxuaqyV40o42tY1msCcf03JfXiJfip8aq1
bSJ7Sl6vs8QyF2o2Sa5np8rRFooIIlAsygYROeY5/l5UiY01R5HFHmkKvFyLCSNawKvryGphK8+E
OwHiEnUIAOB/o5knAjn5lTMPv1mrPqk4y20j3WBILqQh3umyxFuijPFA72pfx0xHiV49ngpbNY3n
wgmipWIY6ZUTy/YhmPJ6NbRZC9cbvjhunq96nf4Y8655sIOw2Xhenu781MApbT6Z6DFpOK6HtfFM
aD9aetaULS3ZHrdICAqMutg4WVauPMtQV6LYQ967M9876JqxMdMUuPjY3E+ZB7U/DtMdOQ0Ihjg8
3OIM8l5XWifJi3ZZYK7+yrPC03jVzo3TnIq3skBeAlnspXuia3wLfegXS8H9j0ldbcn1qrzCcHlC
SLG6DQjGnOtEUTSAbm+22kKyEEDo9E79DA282+tqMWtT24QPK6whLkUTAUW+V+0UaT4Iadt0FvGs
MI5V6xezrvx7y2iSYzfG3kIoepu/17e5lhxzbbZnIgK/Qss3wZSwcHlsle/obbRg/tXkxmrNEa0X
fojECLt72a4QHJqH2jF479sFKBprahvcBQri1a1HIou14fRNl3HmGdrxEbuY93oBxEAj81wv+k9Z
5K18aYJj0DTxVu/DYE2Sg7yePTEukitH3QZSSJwkWyVOm6+iR9CE+ibCnM9lspUuztLzjSQPm78s
C+F58mWwZAzb2aom0nCBWeN+Jr7StvpYFK1E/Pud+P7LsP9T6y/HXjp386lKW2o3kz/t+5GkK1bo
5WEgArDOKkW7z4CEYXOcTa+5d10MvfemTeUPzbDtz22isLL0B+8ICrw6H9OmhbTKRphK4nmTR73a
RFKQE3ua50DtPOHp503iTNpClp8vnOkLr7pATGKXlpj76DCvezOtMSge23cm9qUfngzMzbv0sy7X
MvdpX6FNk2rrxABcHMZlcYIEn62APZVfKkt5EdRGyXxh2IpfL8fI4RQsJc94ak1+TMFaA2Fcri9F
px7KNfbIwTqxfP9ojFCvjOFRoN/zvMOaLvDGK1u3+6PaspAJS095ruNzB224lwfFJVtQghDhkciZ
YRIW1oujsKFJ56IxF0Wr1sHtFK2sFdXPovWvjo3NgMxFmiGgKmVXTBOYV2JAq5aDfShbmanmXN9X
JoIBY/NUtnau/Whjy77Dj3aJwq2f3gb+TGBowyNK3Yb+ksEhXiKroV9LBa5/o2TFn/0kr1Y4SU0n
KF/J3ixiczMVuXajRYWx6AwzeOrU7C5Ncv0HxH7wjU77GpS/H24FLfCNLlYR8uddgT6CQyjGSY9G
03mgB4Yv4vEX9aqemRurqM7uQ86opjdwuw9ZhjHSxZAoLYJmY7QBYrgThkSXBqXQMfyQblCwQYmq
ALVPcMUtjbA/iGIz5u9FQT3k7fCxdfy5KFojGXrYfzw2n8DolFm6RNr2aNRWtnPmCRZoRBzZ7DIN
TqIsNnMXL5+yXRRb4VFh8in0DKK2f/OMPLgx+0G/k6f4SoghaFmvbYCNRmvRa0ynN1h6/g1z23Mv
Ua2OGr2GhF7zzPWPc6Ffce6V1YW5bu1aWxGhBCA8VPJjqKENx3Pt3WZBjR43g/8Jjgw5KK8LCLr0
2mkCKo45Yq3dNXndLHIlG75GjvbcOVb8ppYNh895KCMpWSrJ8avpYLQ6+IaMIZvPM+3XaKP0I2mS
TglPniI9J5KnnyeUXaykxzwKnsU0TSwQbFiurq118V5M1hydexAyfLESal5C16sdvOQkVbwqZuUv
Ud8MLdSOuV7v7cWlq6jHpjPhxeCULoK90wbSTPpoYS+eKXbwPfWgQVtosV1FSdBf2RCogRo0wfcI
awBDRntDtUJv8/ORsRJON1mqPWbMbE5IMGUnZr3ZiRVItDUG6YutheFBi8K1r6blfZJE3Y0ZWwBa
epxBB2Iui8qT5a1olTqjOfq+/e3cKo/maw3548DkiFWLqUtYXhIhE33FBuG6tdFn0rUohaVjLj/9
67/+939ehv/23/IbYKR+nv0ra9ObPMya+rdPpvzpX8W5evf62yfdsTXbMHQ0LAwH9RHTtGl/eb4j
CU5v5f8EDXpjuBGp93qd1/eNusSAIH2NMs+Hm+aXhG4dfas5s6oCTPq7Jh6h4bat9UrqnPR59tJJ
y/M61u+D+ABjZROLGVZvGN0WqJmRXJlTkG5soSuHXaruBmMZbs4ug3HY/FSGR3wVAIS5TDOi2IiW
ZGNSDEJQJhIbP/Y+1onOZZosZe7xPfbEoGfnjZGlw0mbN0PUVOucQQ9Fpt9bk6r9iph+ujU6mRm7
kZoVeCS7O3cRx4rO4gS4Kcju33/1uvrnr940dZM7yzDIQZv6z1898ni51NeWed/04bglCeyDmlKm
VapL5VMVkzSZpxP9BA+6tPXqRvQw4TxB1ZaBif11ryrzpH0a2B/O08uzzIY2tJgVS3vDqIOnJKzU
ZaTF/cnCEvNQFuhkjOSmvkyIPvP1mq9zV/SnwXjPXWUPpxE/GY/iMVOq8boNIm2v6ypjLpQG6x/u
S0f79cvRZaK+fDs60BDTMI2fv5zejksb6Hx2f56km4UBLz/Xv5ChyG9xlO1uoep/FsNhWGfSWgx5
ojj3Aq6V3Y4FXsVq4DwTA25XppFmqKYxMAVZjVmDYTRf1bY6WfMckZfiXRbJ+aMhFVgGFT1dx1w/
1NZNIOXVDUD7NQl74z6f1fRLtG2RO4i9g6hDMizeNAX6j6JVHFCFw9qYdfmJmuFaW4U6vD0tXRCc
inaTlaHa72VQHgcPzQytj6tF7cEiDJp7vOuN+1/66spNbao7G+eOX6b2wmFObQ1nPzcK+7mp82En
9QQ9mP7KR0UP36reSR+aeUOksKiMCAEwCmlodm4H9XCfOkX2oLZKtZaUKV+JVnF03yfno3PEe6/P
8Ua9UOWVqjfxB3H5rrHmUVlp1qKhVOXgH+4I3fnpjjBk2Vb4Z+CYbUFDtrT5cfowUjGyqCNSMv69
wSsK+zh5uOoV5JUFzzAsvyhOrT6LSZgudcPRN7zhSgocpmhShRVkFJ+EBezZJVaYx57tYcVu5RRF
4Taz21sICBDvnTLCXCYuD+Ig0SCK/7HufDJfjr1NXdugbEbNTrZWPykHWbeVg9jTh1gr3SwcQVuR
KJK3uh3tLs1/6nOu0Kt28w9jz8/D/vxlIgBl6rJpOypCdI7585cZB5WsJKns3VlDPZKKTR1Xgb9w
o4aSA+g7VVZd4mRPuWysxFxX9KiqAJZer/co3CI8SxqxsOEed8W2Js8wj7PVPLp+2EAyOnUt5m10
ENV4fBB0UgLCaf6ULapYQd5VldNbxYlDVwRbRIOcSu8NZGdCogTIukt6my2iokDLxnOSWxOcy99/
K471p1tM0y3ZsBQVyV1Z1375VphR6X7WJOadjF3uSZsNM5A2iYGwzS63QhPVN6NoORS3oTklyw/S
yzmGBkIuWdShnwcx1kZKXkgre9YIDm4wm2VdRRJa3Gm9EFDA3ECeAytk/2DMiMHI31htYT1eetUm
6DRLxrqxn0NDhRchihFK/lYU27mut2EoBaP2pzrRr5hDTefOcz9RN9Y2U21deqpmeW/X8if9nmEY
XxHVj1DqMsudaAlLPLa8Chsu0fqht6PXNQa5unMMWnW+BcZv3E7FOlLraZsZAFXmejkfTMYIgoqo
prDiR7DfBoxv2G5XO8O9OhNICojIpG5ZKc2lua0fcVBKGsJyWIQFfoa8c694O8y9i6u2CZGZnxrv
YKfW1yRrmztRlfPqWibkMNaiKBqUBAqVrDz//T2iGn96dBz8NhwFcwHH0FmFz+0fxqHRkXndjVp5
FwTKHHXOHqO6Cr9nPaBDbzDlGzI/IfA8AMDo6wXfCxQxyO97TwVppTW+qahkWGb48PORTtXJLGDG
o5NKIRxXtFjMPqqISSFXK4p2OK2Cop3uu8BCVcTP1iFKoI9FLuUnZGKBms5FVhjN1rZmlZu5mFaI
j5a2MWxFEaLR+ylFESvkVQjUbGVr3OWCERR6ar0KJ7P5QL2GLc7MqKrOxCECVdMu0aG6nanXRoqQ
BE5gypl6jdtcfu1pxgfqdeEP9art0/b8EeJzRog54L7V2HpSVau9NVXHv447+K8DJJ4nrVVxCpfl
9AhCwXpQ/HLnBYXyhKpIs2ZM9TaiWxShf16Q6+obG7xTxwpC1Jt683w5reZPRIDnw8Vpizb3CcUX
x7rVJ3CjWDeOZRc8oLmug88hWldZ9W6syQhAK7AWqF+Er0yfMjedSu9z3E3q0pOG5DoDG7pt807d
iTMZDRnAy5l6OfXvnGKAnIxPVucNCxXTOILTcJPteSPqjaoZV7WhtQvFnN7rRIPoN3CUJsva+Rx2
uMHEqr62fSIomd6m3xCA3wtnyCZqDsYwOU+AGM1FZI0B/AnsU62mUrZDSMBeUTWNK7DTb3ZY72sv
+wyZIb6WGQ5vRxZGeF5gcG3k3QN5Lh87Oz9/yNOpxiag6DaiaJZJu6s7gOOiiAmzdlPX8jpqtfyW
CLuyzOXEulPLPLmWS2ujjIN1J6qG0GuWnupNa22uU/Wyxrnj3N3rk+xKLbKdCNZiGoS6YWLuRMAo
EBmyua4ZLLDRnQwhnMmSjXTbk5Qpt2FlENTL653mVeWPTo2ftWiy4bzW3oJlun5TKlq90ZNaAg80
IdcAi3NdhG1+91fnSeLdkBblhoBFtyo7LPGysLgrZjYKMEhckmciSiblmDbWScYjRZ3YGBgHiL7m
xChlhyU5+WH8auf5chrz8XMUQ9CwS1Mh18KKndmtDkEj50U6ixsaSbGEWDTs+6qpyMD1XR+f6igv
F7UiO7fokwYbzS5CHGfy8RirROeBJFr3pkqiwMwD+zucqlWS+voPv3UOXUNGRhwOHMC51f0g3ABo
mtZ/PxJqv74tmTXosibzYjAVRWFM+XkgJAxVNuogdRjGK4RYe4/0kqAMIDd14wStskUqjIiIqOvw
jgqa7mFqzBLDG1TyTatQbqMuYz7Ql+lLzl0JuEx/vPQAw++TqPbCrTVLrAidlRaRVdY/nbMSoiqt
j/iR2MPCEWPchV/X6XkeoYE+XrT6GF+1QaPeiAaZDMjN338Nyq/z0vlrMGTmDfN/pilW2B/eB9Yw
gPO25fbqHdNuOTOTlEdexvkYES/CAJo6oZd5eegTX1vqg1b+OhiII4oEkL94+oMCPTsyZdHi7y9Z
V36Z51iKrdg2v5zN4KH/aeUJ01TBaDCMrs4T+smzKpTQ/fAbMeFkDsqjthNvSseTN79Xi3d8pQCl
+nO1j27juVrW2vAbVhuX3nXUWEsjLDM0mlYizJlaTvhZNdByyZPVGNQIB5PyWGaxEtxJfvm+hxGC
vuxbaB6Zr+jLcd679MuwyPuH5bhYP1wiIQbvdJbBOgsLzXR0mfLPt3M/TkNYTUa8HT2oXsZCw5Sl
m7DatphoEkCy7vqpx1B3Jpz0bXwD6K36cunhSfpEfkgd3N73cG1UoTKEw4CVU4DAdMI7BxZoHtwb
clru+7lVFMXGJxE8moN/DHQZr6o/js96I4YnrCjf5f7w9/eAOkcXfv5zeXhtC5UQXbUsOFk//7lQ
LdKRTJa/PXO4tGJxjsgQ23dOqp+RuERDpZo38eTX6IBT340ZnDYEqt3YRMXRbzuE+WSLsLWvapsR
LeeA9QLU3Q/lS7vghNnV+W7+r59iWLWIab3kxViFftD8Uvxf3kT8+5/5mD/6/HzE/57Cl4p3+Y/m
b3tt3vKr5/St/rXTT2fm09+vbvncPP9UWGXMQMfb9q0a797qNml+j8XNPf9/G//1Js4Ck/Htt0/P
r2mYgVonRvDSfHpvmmN3Cu/9D7/5/AHvrfNf8Nun/5s8f39Omd6ez3Y55O25bn77hBfFv23HZgno
2Kqucv8SYunfzk32v3UWQRrjhApFgrHi079QsWyC3z5pxr9lGYaSY8vEZUxrXkNBmxNN8r9VbBgd
x2AUNGTNUT79/te/RyLPP9tfRyaVXwYpndPYPI+Kiq6Iyq36y/MYKYjz1hox0SZtnLVqExjFJfJA
zjLfFv5aSYtsW5e+jBhwmuLgYeEW3JFq/vCd/UWA9C8vw3KY7HM1rJrVXy5jUmpYFhN4hrJAaYv8
j31ovPa7VcuvToZ0UhmpLpwDadXGmK81aKAvA/TZtv9wGXO86+PjyrfhKIqm6YiO8bAac7zsw1vG
1slwO53mbeVKL5aYYTF2KpK6k7yF1lm7vs+/xqaHcoXzNRkraTYBXRRKqrpTlkkb6CC8pkPyzP9w
Wbo+v+V/vjBLQ67aQMnNVjRLnn/GDxc2xLVREoXyttY8OKTQTzZ6VF4ja2ofU8tgdTfowxL7KGlf
TarsWuOgLIdZ4NAt6zZ2u85Er5k46Yb5w74r8B5ARLw6WhboW7hGNTCBreGkMHZV/Tj+sUkKq1qS
3oiXxWjDbybSvGidYLieStTZQml8xGYW5SGvGlx8b/OTP0oxsyX5TSptc6/fGv5dafjtwhmgm5vQ
kaSpx7tHyX44HuIXuoY4dulFq7qpt1aZkM9At86UtQAoaNxAyahfu8FxDVTZFvzZ2Qnn4HtILt5a
Gl885tIac7D1gLW8z8qkbza2leRLlM0OfrxTbGBcXQeKlaxlKZVXVvRKhO0GfafgkMSJs3HKZiaE
JCTt1f7B8zvYv21rrmoM1ySom6qagVXByVZxQJsZ1tY2SULmuJ/uqiADcFEnSLDZ+lq1kCtLdnag
bJN5ih8DWihl7N0KPEog+b9ha3KOZIDxTA2I2EPTpsvJh9RrRv6SNAkrcAxqySU0y7CxN33H+qsc
w7cslVgiWeYqdcofVjbd5OSqStYZke6p7tCVt9F9lpTfewvYWN3BEkPAdFkxnLCUHN2pYHY4dM6y
9o1xYbC0W1gVShEpvBtpJpi20+hKur7WKvVm8qotiG8f10IsQjTT3KhKtEPJO9r4XdW7RTAujbT/
TGRncqWxbFcAYpM9IrXfTUVee9aNMlnf4A5J68LQVFcKvEdngMdVoJ8J1UG+bXAeBnbzpuijjhiY
FrnVrDpea1hwyD0G0Zn1pCBbrKSD62TIRUXyd58l5yI2lpY9m8ymMQ/AIG+Iq7/h9rjA2T5x69pR
NlkKJCViardGh3ORetlwakelXtuYDt3oaTYtEyAJij0GGwzMCzdKzZfRV4zFiE7oAsvhH4mJnmKs
jJ6btLAvSOV4y7ot0w3aI80ac1wcd/TCOAEiPxpx75GKruHyK2q1xThsn7eagSeF3kK7ZaNLmAC6
YhcBtnZ/2aRNgE5mFBauqJMMPLTChGzC7IBWDME10BNjjWF0sxdVrNBUZJ/mstgQ1viMUDy+dX90
EXvxfLw44tIg6i5FsVexjAU4YIDdDWE0qV04gQzWH30P7Iqoa8cp24s9XZ2slT4mj2qQkThppDLb
96Ge1+h0cbDoqPTgQfPKgs0wN4tN7igwbcUut4wD3rGVQAJLSrYQB54rz1vRK3RiG/lFTT8fVP1x
JtE6mS2KLa449MOVjCj9bb1RWTU1lG4dBsz5Ci/XZsNwj8k8zZcgakdx8eL0lqgVu6DXuVyGEMKf
0AF0E48jI3LeWg1mRo2eBGAj5XuP2Lmr6jw8vgGIufLLAy6U9rqLvBuUZtDslnE896slcbx+Hwzd
Q6jXr2mLWMYYfTFN9ZilJnSxrLu1yukLQpo/mqFn2ZynC8eQEgxAgmaVjG26xdBwcnku5J3EwO4q
pDSvyIpuPdm/0yVTXRlhELmdFd1FmudGpnbtxbKzHcvmVvVtjDmy9luSOCurJU8P+EdfQobKXAOF
lI1i61dBNnrHLPtGQgBzPzteNrOCPON373pO8dZgNjyLNG8zLewXnloNC4xlAMHKyr2TyeEm7wq0
6LxgPwXJTu/G6QFIJXI99QuaWasp1NVVhXTKIjXymOG5vEUVChMwrx6WyOG2bqgVqCg6kbGULaQ5
QzJJy5F4r6UqMP3CiOEA/GFNcoFVTIpo4YBwaTjaK/hcKsPvdC0ZylvJ8wv64toM2nwZwu9bN6+x
5Zt4KpvFzFqMlmowtKu2mV9aTr5oTZYQle2v7bpt16WbD3KzTkFCEGoNx2WcD59H6AWulqk46DDB
c3nB1UNg3KBCsO3V0VuqOmT0sH2t+vRNn6bvnVx9NqQqu5M6i2SY5GydmFed34fFdZbIWAb4tbWQ
od0f9B/M9xzXa0Y3b1ivdfB5FmXcPdcDeo9W1SoLzQrzFerQsStX6gEhYAZjGbMLnrDKiBddg1Zt
Nym8SVPFnbXGXaxSCL1h95nc2DJrNhVCLoJewY8w7/ZpqRyMqnzFnRrjPt9eFeU1iM2voaNqSxVf
351Vtqh/tisLqZBHs31m0aoeFCRQ3RAcwRYry3sFD+9Np6cbTUFZJ1PM7+Th38wB55IiLMvVCA1j
ITlof+fFQTGRUrPxMtfz6WqChutORu0aKpYS/VAVC5nwuiNzB6iltq5RYlciYzsa6hE05oYpxlae
0IXlxr421WBcyz7zTVw2iq2arxVVBX7TDSuEMRA3a2LpJmc2s+uGt8ni9oo9f1pHhMBY7X2DZDIt
0SAdXT+4TcL0hUd8B6bmNgTAuLIKpBOqdAky8bPXYLqJPc+DaVzl3Z2tGyt7aO5Sr41cqVKfK9Iv
WpClK6mwYfnawVcN8xxTxpFDzqZh5RTX0ZQM/BL5AdmKWcR9ETulTVpMTTB29G/kwOLZm+46U7sb
0+5r7yHLYtnDcAg8JE/QLVio5g0zv10M4hB/4nyLHgb2lv5wVyl6ujbLllfupP1w7Jh7Sz0Mudbx
tkxhzYLAt1P521ASlgmc4kXP4sbtrRKe/4xZLkPeYnF4j9u97zpdpy3bTWadTDQ3hqgGRWmUODoP
zgroMybAOzlt9mpq39hWSUqU+PsgIec0xk+D158I0nypYoYmJ+U+hIVrY48JrvcGEWW+6NGGJYFy
sdI9wPclshQGOsNkAkhacu4sz2Z0CQJtEfjtarAMXsLVWC+NXN0WVveIGLexwPfJjTSQhR06dW5c
rpGly12kuo6mCQfXX/rQfbfBMB7NZgCRLcnHLCEmPXXtoZru1ClQVwjS+C5L/G+FBsK7JeceNX7q
9rr2YE0HO1T4FT2UXOXkYYzMN3uQn7FNjiXvs4R+AIx7SM0DUMP83geND7J5PALzeM369DFHO8AF
Ge8cRsLSSxNCx1LzneQK3ydddrNxSAHzm9oqzDCqES2i7tysJCZzKROb8bx4KHnJbJGC+yp6eUVa
rQqE7Rcjr/8riUnMRpW5bRrVBpwH1GcdxWl2NWXOeFQH3QXxMRLUNVaNKhEOKxHBjU0nnZaTmbhY
jPM0EhNbWkj1unIJrFUnquvZ8g9rC2hvPGp+acEIze4q3dulRW2dtEa1Tr3CTI+47rC28JMMi0Rd
mBOvNE9GHlGRHkLL4i+cr0SXm2llovfOqIr/dNzJpPG02O1RuF8WrWHwPf3wmym7HrSczVBFLlDy
Z/xlu4WKqDg/PBHq2B68U0u6B8MzFAr5f55b/NVNenIK9Q2F7QDzmuGbROYhUaGsAbA6Rs1g71I5
Bwwfmpss00+ZES9LrOev7DQOUfcrfsDfw6xEG/ZT419DoAX2AvviSkER2PKS5PRdjsCSq1O+k3Nz
Bxuh3UOnBfOk1FdYZ93Ci5d3VlqnxwLXi8CWao4l0xTMP2KRptHaTwLPJaKYL8ZaQZaDePYCm5fd
WFkrH5YbGrDmoQV6tWvKAtvdus+usHzqYSRc1VFQbpWx/B7m/l7TvebgRH28h51w57X9eKXDs90r
Vrn30/hHYHKNTrzR6o6PSbmz4hl2TezqpHTjPAU3HsuMcd+ooZap5TJvrCfb4FdJqqFg7Td2V0gV
7LpY3vJeGveBnV0nMTm/jLkwucfMW05TiQOZI61KZRyXaZ2XB2cMdllj92gksUFr5w1TRX2dytzo
5vQlccbUNbYR9KSl2TBz0a14XMie11wB2fru+EO/DT07PgKHXqaJXOw8dXq18wFqw3eTFByM073Y
dPOelFujshC7datMxAbnWs3Hvs8qWdEFJRbCBV/IvBcFZg4L+Y+yqNSLqkhcsRuIdhby7/3/srLW
nWWsTbmbtWjiNAHftlmP5V7shWpU/eei6FLNR4i9y7HisEtR7F1OZev4Ow4JOirig8QJGL/BsSBS
KcnVXpKdai/2Lpv/WGeToWLS+BfHlQz8yNfHS08Hx305laWiIrO4lFEVqs8fdz7X5aNC1fm9py7s
wvUduiqNbEXn/h/afb11lJU4aQz3+f2KLpfVtu23yh5VjHCqRl7k82fGcDbUldhN0ERKfPVzMqFw
j3HcdSBlCRNPLXkEUbRpcl+57qXaQSR/rIF3F8ku8gFPZjG8lMyyvWVJlHAV++lNEPm3ITqEmD1w
V7cJPlFmij2OnqensbWAq2OwsAb2lJxsrI/WUkCSXRRx+EhOIWbrrFqNYY0MPCylWvsCTFXfTBpL
6cTw1JWe9EaBQku7DUFw72zb1o4WHJtJru6t0e0DPdq2XZUcoyBMjgXGbgsZtDNwDHMx9XW3syv5
OrKcBisEY8SVj8sjYaXCRXPIJE75cez2n1mIT8cuw7hK7NkQD9dS7vCmnRuUeZNp9r5m8rCry/C9
mz8p01EzkeQmnO27mbYp8RM8TsZTmJoZguQ5TvNoNq7qGK3lQvOWdjMpK7mB66GZ6r5LPP/YzBuF
2EUd+QaSQyWQ+143l8mVLkknlZXK3s9K7aD6NwkvNr4jTshyntfLlA9HRtPhaPjpA3Z3FuMyPSpf
6o+x1IN0j32sohKTOJAF2NCyEyIMQ/jFUqviNNk4zUaeF7uOnr0gjKjCCkZ334EJZAf6Af8HxNa6
ZuuVrDGnxMQXHN+XjTmEz1455OsmCr9WjhlufBvPVzmx5aPYExutH+G2GPK0UBMwGpERron9SGQa
jsh1qvlS9CqQ2VkTmUlcxXaMQ5lm5sHQlG1W2dZyVKwXh+X80TKqap/5zUqaS+18p7C+IE6pm91s
s/ZeF2DCBO7Crbv+roDYQMos1Y/ixhJ76KH468hQUY5W1JGJY3NEjsXcGumkHR0sSvAMiR4nB37H
0gfmikuANTeJdhMMNpwePIsSJn0IrRCz7Ve+nE87o2BFibHYAQZE5VqGZDHVsr0jECDpKPYS37ZZ
gIXZCjbWKUyPIP7qbdhC/ARCJ2WrJCkfp1bdV+jUrFTwxq4Rd/EReGqM9FHzVGkbR4e2LWp9aayW
poZhBND/6Gj90VN0FxvLPkRm+0A8Ol63Y9zsweFDvxh5E4fzjxWkiC3b83fYzDe92Cik5SAdKehu
1AULQQMx/qB/30ih32HWMJfPu5IUIfJsssJtpemLaGjnQ/KobX/qKJrE2US7KFpyiDZsrCnnj7k0
XD5V1F2KiEyQXmyZ8l7qLh9aaHW6H9tHLbKbHAhHGH+49MI3WQLozvrD9V0+8XJ5pbjypCNyhlab
sRAtPTeXo0cy1iL86ZfP/uXyfimKzr9chjhW9Oua8CVpy1OFng2kkETmveuzKihilCWso90H7TKt
sPjTyaLcID5hbLVC+4pPhHQFhSlb+ER+VszSw0VsBwZKrfG6t+rpCgUIPDGHF7mScNqJHZ6GymiX
JLeUfZ6o6pHg440PA3nLrB7eEcTa6LG25E1CzGKlVvGLyjwXJ1bHYZBipavnNlBOnk7dJx5bkDif
15bBNzvbhHliQZar7VXfD9NeD1V5kzYFd7CqbPTWfvKyUT5BePoasK7ZEN1gOaoN4YKiCtZualyr
ZjpoOJENQPPGn0b/NHkZErKj/dgFz0UTrItqUK6RLU2rrtpKVXebdYyziKXj1sPiaTHZXbWKs/gJ
pamEVdHUH/WSQFLfai9YiL7EbaLv5kjHqkOTwW2G6KrRu6fas29SQzbXiNv6QVwfIuWRdZpxSPDG
mfiNVv+PvfPYklRJs/Wr3BegFlpMAdchPFSKmLAyIzPRYEgDnr4/iHNPZGV1tZj3hEDj7gGY2f63
4H0erVGiQKqurC8NbqyUAb2nyFJ1pPQYOyilSwFgasJoji/0+6Gh2YKMG+KjG8/8bmG+hmRMnioe
wUe9zi0Q9KQM+rjND56Kh66Q2N22rKrqXoIGT/i4dulhGew80Dv1u2y6117FCsecGVgsprFPxZcl
s+KnsssPKwVyz01yKyXNf21m1xHP+z2eKgR6RnfjDKDDo2yei+MyEV3opgpCfLt9IDhmh9xOYO6o
VMeoiOTFWha8UO6V3u4OmRqRSmbaN5M7L3B/9QQAehB3/WsW2e6NHGfx3HvpuQe+PNVjZvpkG3YB
4JeF3ZeWBZqo7XsMIFAelgSmmN2yH0dhPWpZjASrt/2xtm+lIrXbSI0OmSgNAm+rKSyiBKVPKn/q
BCgdmBg7+tnzcerlsAM7y30HE4ZDVJIe00U4xo5WrJzokCB2T5QdQdTYNJekKGSOou1R0DY+GBn2
Y3OCRlMOJLmXoBwDIkRrEDoebNkvM3EhC5m1BzV/WJE2A5BPHhAgDHtPIa0xKRRrNxTyO6M+4jLt
ZZe7ln5qSveUazAft8LT/xV9/7uir2dSGfxb4fGvRd82Xerqn4u+2yF/FX011fuHitwD3qJjUlg1
Kfv/VfQlNPAfrmba7/xXDxOVj6KvQ9HXhSysYp+k/XPRV/uHocMl8RwDcranuf+rmq9t/FHnVD0G
fobmua6u8oH+hYJb4mbcTbktb/C9GHYpRbDzNpmQ0py1VF/OaM3J9RDxGHjr2CJqOibbwGSbWyfp
UpBrQByt7BnJ+7NMxjO+9HDl1jnI+4ybk/dSwFYj2FD8bQIL5K+6wTv+vq1Umnw4kH17QtrNuLqe
n5N6jJfAWz3XVIK72i+qvtzoSR/tM9eozh8TjfwQCj/rynJBGOmDVH7eyhYb3r/B+wnoIJXJ91pA
Qwc0prAbml4qztsE5dW0ALu1LH/M6oX3luaQNeOuynmhr5vHkff6+55ZWc1LUOTZHGZoPX17G1tt
v5g7F80xN+Ndto2HtnXvm+FhXbrqPKl7WVbibM1Rfe7tUZw/FosiKQDflSQ7I9PJ674/V0tuqbAk
mY3x1aPsuM5uE8XT+rM7NSbDOhxgg6UeiQhYazMfE14OfP0YgkJOwZKf31oYJ1Ped8KB0tw5wW75
7IyZIIARQKWgTGBr1XFbve3wsZds9U+WNJTdQolxPzfNIwF27RkFT3fe5rS/51JgYzX4Y7OaTpG2
M4ys3CuT9hy5A2NBPPK5hdbzbMv6uA1SPzZ9nP23c1bGOtSc+6bB17PUwj+uLt43ryfdPtJ2jvcr
bbMfn3M7sBQHUJ7qnCv5OhJytfc5BbvIs2EVJSrsdXbbvE2apXiF+hHtPlZtc+V6gm3Owqr1WBEC
/sf6jwOsDjPBWhxg4tfnqXL55bu4Zfo+v63+mDjrvfK+fVv5ny7/dqptNm3Ics0t4/njkG3u/Tx/
nuK36/7LbOb9MEpZn/68wm9nKuzZxrpCx1Rl+zL/xZX+Z1f++NC/fe/fzv2xfZvbJr9t/m1225Ta
ZL+ZhbF3VtKX7vL4f9ze29y/Xff+XPy5OS2wiP5jpVLzMG2PzuwUwxL8cQVB8Jm6g3LNv9lsJ0bA
vNI+jvnY+4/Tbhvs5SFJhXXCFqI+g5nU521Oq3iVfCz+sa42I6pH9nrIv8xuu26btrltsp1oO+XH
oqWMvAG35XI73TZryZ4z/9dX33bcJttlLDN5VgZZ7LdVet7Y45dtdsySUd1l3aIdVOkcDODCs225
0PwWjy5/NhQNgfGs3CZuoVNiet+07bWtRVhvLYGzNIy6mwxHtJ4M6Mu2aVGJL3vaZlXwifr+t9Po
dqzCcddyAhlxNPXfz6UYpp9d2pa8hzylhzwX2q2ntLiJ2tP3tDW/RougxKK1PoGoejC1w/ec7Lyg
7acJac8PYlGDktrtrlSgc8+i0gPppheKvWJXTBV67QxB99lw4jdjGcd9RRPkSzS8ATxrZ/fbp3z/
GjMBBD7WPxihr7VxupNMthr8uvhv13V/b33fZT1iO/bfLnrgSrSi/3zq/8FpkMEOZJq5x+3M3tbY
bld6n93Wbqdxt7r7doF/+0lKNT0nlKQPv3+aDphH6POj2FoyFeOQs1dO5Xmb69cP/LHuz30+Nn/s
87FONDaA0sfyf3ZafWxpP7ejP07xv7vMdtqPq3ycZlvnZfnXMnerMwIYTGrXpktfW9Ntblu3LdKC
X7VMnfcf68ekgze77fI+u23KtnZ1O+aPM26L5dZCbpvf99wOWtbLbnPv2z+W38+ZmEo4K1YRLlCS
fadWII0L66Kpr8mklHi4oEGXKsbk5QxxaZDToVOlgQJT88AluxB7CDVcItQYOFpitZ6I7/loL6E7
ewAIveh3duJMRAvn3gGP9pvO8+rj2GsHT6hjkOfuq2GSpCbSc9692op70nJRniQ2cgQj6Sgynce5
MqhFqoReK13zli3QnDEDK3apgTVnDObQICAUk3vO20Lzi7R5Vh3FPCR196VIlbesZOA7a4O3q7EJ
jaXqQgVDGWF97nDHOXgpeIQlnQALBKAFOAUFgruxqEbfXoUmTfKWR+RVzdIm2UBB8BHJXWLm+1Kg
0Rlx09pXjnkUeXMl4O9XXmHDyIhDhcRh3zBESHx8/2y/y/Nvc+E2vkXF95LSIw+RbZ4LXf1cGvl0
V6biRp07OG5NH+LyTapxnZ2sZu8lrYGlbuNBGVOmndnP0AZk+ojzihLaqCH8b2NVU9AaiIKYFZUh
fZ1mN6lcwHTSb4DQxk6TX9XuaYjFtTFJt2iOdamWO+Gs7zm8lpbWAH+ZR3qTqZqHlhvhDhlllu8s
yP8fwOGOeF1y9+qtHhi4swcYZLyiVMSMoI8VXovEbc6J8aAbPyDDG+cySsaXwgHCyZP5sewx4E2b
r6RQT+EA5jPMD1hInjNdXDIx/RKlRrRBg0WnJSChoYXr91qPurdICKqPqiQ9oaWK6Oq2twzVz7Ln
pYrLf7VHUxeUg9dRQ9ORajfeWwaL0tc73YU6TvaQ3cTYK9bpKXH0r2NCNbslxzJlPN6YuFEL0R80
iD5mbDk7TNuBwDGtTcV+SPlaNtaak3S/Vome3Y+DWB6GL+6TOg3jwUlnSXFO+anAV2oqsS8S9VPt
LfWhjUgviZMq6BbjahQw0SpyroXjT54gBwDvEoJfhmAUyYIAtK3wWSMRGFOtfVIV3anBaMFPszRB
gtYSgNeMIblGToisfCfJscVYoP8a5yS4gsWHRtMPJBLfj2pf7ua5s+4t7ZLUwZh70Z0wevvixhHK
3CINJvFDseNoL71ij+4QKikBxJixa2evE7+qxrxaQ6TtIZocEM21cbczMZY4ePm1yWBdWlDWArvL
4F4BUQdGKYg7jtI07DDW5odjZGPivOO78cjDs2iPGF5SQ9BszoN9n5/Jr/0yPdiARLsuXWgqdSh1
6xGzSJIwIZq2qrsrJgqCQicR19py6R2H4Gb1c5eX1KvN3O+y7IEQj9IXXeFebC3BGtAt/VzFzcHT
TTzEZ+2iZ1kU8H3inRlrb5PVFrtIYt9oxbO4TpV9midvPhJUrobCNQL0BsMDLvIk2qUl6VZ9nQSW
lpZXKHyJD3fbDDDBfFnkSBveqnAghohQAyPWDo1lPuvDhFNN1j+1RkIqxMKYNQW2mluB83xtMSCj
C93kcXerungMJNZhMorrJBn+jbk57+raegFerPbtgnmZzOvThI35iGZnBfO6nXD7/ZKN30yY+v5E
CBSm6NpCaFZbk+vhl73eYvCIBYcVT3vEVZCQBvGiDJ3jW71h3kTNmAXIUww6I7bRVbxPcZtSXARZ
dssJ0pFooRjgvjObveZecu7Gk4VScbDGcLZ4JVitAFYdis81qX+GBH4XfLLQMLvbRnrI/8a+gcgJ
X2+pNDQr2vSl78cysDJJcrfgaRyTn9DMf1Z1cpuOy9HOpqeogowSCevg9t6lUBpnLxAAh71iQFmp
++daV7gpohovZhLZDr1hPI0GopYl9U5V6lLpUKb5KjMoMjCVDyPsTcwBi3zfr3pYUaNjQiy17yN9
2CPJO8QUFJtmusPh7AssNS0wcwKJSq/0a4Kaw7nSHxtHfOLpy0C1qVNJT8WKlqXei/a1RCs75ynY
+BJfMsL+prZDrDtXYzCV8UvKY3oYjG9aDc1C9lODGy7Fe4Cnpyny8tAZEzeYe+hKSHvWBNqbPNae
NTLFOf14gy2gV0TVQejJ0evNlexaQFdtyycjKhcfTDcOFBIHwBCLAw4y1hNyp3F09QtMuaZRLpIH
jCeNAmGWzvjlOUEzi8HvSu+iz6MO1dl1d7H9MC7wllPBMykjCqVkj+inyboS8H7XTHkbNg73nswH
F4FAfsr7zy29qICmUY143WHh9coAAXIENGev97x9HcFGt7A5Cs0cSllPEPSOnvSpVbNw0OcOg8Z0
N2dm9pDHRJdWEEaWeTYvaZ1EIQ9eOMSOGsgV/zbT7NZYDvXSe8EwEtI6OCbqmOjTYpP7Z07ep1lX
F+q1zUo9LdBeRd/awbrgp1SFEpUf5WP7Z9kWSugQOxzwpIA/MxLwY6E/VVOKqVSUtsjMLrqdqHBL
IwrQE+lnfdLku0xLyZy29a+NC2nPa8sYS2ZWtUJ1CWxT0MxW9VcQtfK0jPSIsLvaK5b9Mo3z3tbK
F2hjEKDd6giz2KH0QP5I4i03mJD0jNa752owW38wFj0geesud2sJ/mzlPuYaUdC51UqVjXdGld23
jyoSwTsqTXsng/9LPsreySNJoQ1IuB+/jUO6iyMEAiniBcMh9IIBnsUNrZ4biIrA7/qZLKaZAqCZ
HyiCfIrKrDgvmXLnDOZ3c5z2ibbEWFUn653h+ZgJtPtltu/qVikOJgaMtT3f4OuJI6A23tWVw2BJ
8OaTPfh7L3eVSwSG4aY/hJbi+2DSUcCtrYFMYFKbr0Xrww5TAn0UhyGrnl0AooH38dmOvX3SaYSe
IY/G71EfdiYMmgGv7l1sCD2Y1fqpo+fQNHYb9n1/xVms9ePRCPDWF/eWrX+C9XKpkTLbiOVtI6fH
mokuHFS/bPKnIddu2Il/m/EwWdjOEvB9k+ojnndcSqUUVKkwWtDqnNsxam40PXkk2WXkHkUinSU/
8gkJeY4SbfpVSGUOGod8ZNR0p27lvhpm7viZiSi7hIEbTL+MmRcInpy1rzvmi+slDtLj5C4aXYVC
lKL5BKkj9K4ykqAqJQ1SAuFPDV1otSX6W2C3ZpNodaxH7Hnd2ncU4zQkkBwGKDZcMViGNgtSRBSh
2RgqKabTfkFBfOQdtys1L7qFEAu9cXwbUPKY2J9SfuWHS4oUgbHS0vMZLk1i26sfM4Y1x6qY05OH
M3HcQUyU2qX3lor+fBMU2eQLPVcCD0LcgeFDoJuvEqPWe0IueXUWVU5lfgrLYXyrVCrTdhLwi8My
it1nRmyCYd2h7sjRo2rOwKV8nPD/CZVK3MaG+oid6xAaavVkDcOPuBshWgrVF07ypcigQbjEmGCr
1uzUVB+OSTmRZD7xak6yhGxv6w5XxHnC+RJJz5c2TTyCZht7l+VYkiowCwubYGpXZMFQe56f0lEQ
ZiJWOYpJdKpHAkwH8aCRsALU17HHFsMacWjGI08zUDV7iMQLMo2oZMbHoVjmkJgUiK1bAi0h9jt1
1O8zu71SZ+/3iaGccIbLbkU23lnpj9bV71qp25+NihCh9Cxgde6mHKx7yX7Oi1EH/Yjemlp5snOt
hXuUSrfimCAmhenTRUPMiW1PkNTaEDZS4+FLYWKmOT2TB02XdZBF+p0iVs1234J0R7XtZ/g3Y6dD
SpxWgDRINP2DmuPDgp6YaM6djOfbqE3UfRUXn5NhiQ9Vu0CYZ/wD5UO89HCXdRM3moYbzNMGKywk
cMfUk+GSJ9+GOX1W49oOq0j+0nuICt6onbR5/GXHL8DxFIS7+ZcsJ+OTRc4DTEuxdiwnYyc1Z/Gz
NULKDjNN946xGV2ULr4R/bjsvGH1CVZuS09+9+YuvwU5whDSgBg3EVWTp03QLvEpBhU+gtF/s2p4
OrJfLH9UT3YSLQfHG34KV8wU9HaJmr4hX2/9xrQBbbwUWiuVuKTofxCL5e2xz724RH+mlC5DzaZR
EI73ZitlCIsAIrB3azkI3VubFrPoKfvFD26bf6r16Cg198Xs8NkYGST7hjM/t1HDf3V40eKJk2Gb
4DtqfjeqRE5klJ2bHuiuzXaYxn4iJeJbQpgr/Dcfr1MswIm4EznpHrVSdD4xQMlxRF94aD3+ZYr2
0K7EZ/SzES7xTUH+8cVUPEfxt1VyGrEWKfLb93WaE0MbqmV5+jgqXpMMynaior2eadswLsa3fnGm
sOlHjI2Xp6556gpTXqUmD72DVSkDVaiLSz76EoMWPkj8oogxxl+WXmzWEAI/jv3kT+nFIpg9BSK4
GzUM8/t1MhckRuLXUpX1xYkldPp1Ahy5BBmq4L1eO3+tq+y5oeyc8Mj/vW4gGArdRaofsNP0a9eK
7st1MnAzCmjKPBQ6r3wMyKZSR8e0ToBmxdGdIWVti12fGNesddJ7SbV2W/WxvrPNzynd3/O2ylUa
/VqIaQlL2dW7j30NPcKHIrbwTlt3+W0DynOD7svHGmg9EOjnujptF942RIn06Y0ZIYNTEW6rto1p
rlYXKJpkmvK5rVKkd46jhNhLZQ9ghTWkymuvaemDbKZfE/aXJ6kZt4SDFTfTZJnXbUJg2hDUvY0p
yN/riFKoDlFnFEGOZlLxBbDLjaEM59zKrWu6TradBwIRljrKkYr3XVCtgTF+VMQ27ArhQuJal9t6
afbkZZqB2JYTYen0jKZr1rn3i8c7hLx7ybMzmFfPy5V7K73E64LB8OZ9wtAK8/9kOc+49Cv0Qlbn
i4pEho/9Jgwrj/AAm/cTORBzLxBpr6UohztRz+H7HYWqDUZUQtRvQbpJTe/rwVTc+EGHsS2ieLps
u20Tu6lx2XUrcdwWt301F1WpRXbMbjtqW6fPehEqdX5bDNMUeGrswW8zvCu8UaK6jOE1jlrvuq3X
nXK8xzkGXrir8j3W3aJhPgmHmNNtD0aBVzXVDGAb7j8ycvujEnv2FX2rcxVV0uw03ONCxljOddug
9Vl3UsWqF1v32zbgUmbeweoOjCzvFTr+Sb/vCHcNRsSXiEasm499k6ZBwZJ3zqHQiRZyZ0SFhIMn
D6Ky3HDCoWFnOFEVB05PegIJn0PQNU36MKwTs+/6E5hS5SfT9JcF3/+xCP4bFoEOY5LC/7+nEdA7
7pP/F36jSPtPXIK/DvyLTODZ/7Bsw7OQPZkGLpI21hj/n0ygmvAMcBdTdZgG/EE2/JeC3ISBgFEG
Mhpb1VVLdVBU/6UgN61/eIaGSyOHuavo+3+nIHf+sCjB0sEx8VIydD6hRX/qT884dBGisydHv0EZ
t5ZntknRpwbqPwZoqeroB30ttCOGrc+Y1VIx+ljeVvYq4gz4P3bYjXF9nlujWgCQzmNpaqd6q+kX
bYSmRiK/Q1o5LTuMLahoOys7APrQtJ8S5X4r928TKV21PJKl4p3ovhsFkDrYSIOdDHU/CkgsW3p0
MaYmOQwgi6fGQ1sYlI/VSJg0wopPRe2+Yvj1qMZoNKrxjurQQr093dmzZp2i8T5XYAlVGTF7+Ii8
dPHyTKb2cCNpaBVCLLBaU317zvHrSjAOdmIXLMB0H2SaXcwoGUBKSU7LBWQuD0IVPC0EMZF55D1f
hvHc1EFdMuZJqubNoAHwdZsXB1hE4+aPKPIfZrX/XFiNE+pY0fMNs93oEo3jlFp3AP9jrGNFNxgZ
iaBPvV82HfGWItpkMRrvVxvtSvS33pCFlGJuzR5XemVBQVDO91ZePWhG+moJu6CTVz5UkAQqPYK4
pT7aqlIjkX4dPdpAdPQSKyiCMycs8NcT9kn3GXgY9l3uz5i0+RbhU35ONjZlbW/eA1l7BwfxKVji
aCKDeMRYSwsgtjHWRRuSGTdJX72KeA0vdAjAzO0Cwh/IXpK2X4XrPkeYuGpNS1Kx8+Il2idcAEkX
ktnRK+1bD5Kcl+MV4DQPutIC/rd+bo6QNcRF4m0WJnHzo+mNya+N6odrAhzRPy6WaAcl+dRL+SZl
9+ZioYFwqt/jOJlk1W7pinPUWechTveTIvYGDAYy6kGXHRvggvTRTksol1VWhFtf80vXUfjNKuSw
ZCC+OX7wCEsntvynVfDfKsRzOVKq6St8hUD3fpUxSGNmXxAooVRy6EBB7S19qNwXBXGkVzBImx2G
8HabvKaymX3HwSmz1Xuq2DXNJAkmUnrfaTvIy5TtfVV9kapRrnrGNtC4H2jF6yftc67zU0GnoY+K
ol0doxtj8qDC549CrY+16j7EGizuQu2SQF8K+k8nQk0wJqF4gmhVcex7fYR/byykzppgaLJGKN3l
8w+0QncF7awf99n94Ko42uRI+AeLI7XyoZ3mgciG/FOrESBUeXf9YCvBQBwVTnmWz0hv8hWh/zB7
9UrfxOmRCDc5mKVwsf9FTxdQ+Ky5IbS9K8SLJe0fQ921YY7zAuRCgJO2eHIJc4SOnJ28ZbrH6ILB
IKPRUDfSM8y5AIDAQf5rXisnAskuojsclo9lnH9uPMbNQ35sGfwRuGocND29bd3+WeYyDwqMhsyK
O9nWoYtXdvEJLBNDxqC0GS4XdYZqRGTH9kmOLv9kChhmrO7kbN1aS1OFQ76O1iz6wJNxWQr1kgyB
xY+qVroauLlOaISYf3GBr2VqXpUEyV6Oz51ZosIby13UtU+RnX1nPvU7ykmuomD2wLg1P4l0zPdG
RN2miR9Bx8YBz4AaKGb9Pt0qIjSIIechzTFFM8uGiDUjLFej/hzQqNPcEV+NX1mvHGPvrvLa575V
H71Y5EGv8UyPmXEdCLRtkQGnRfdgG+knaY57pQMGo4hwgjNp+2otr3o1PzoDrlQGPRAtex0N+upl
Z//qXOqDS58LP1amC1q3J3BU3mSW0YROL3+q1h2EseMUkx5apD8jDR93UcjH3sBLNK/6Z62mymTO
eh6COiS7pLN37kKTQko0Bn3jW8dgXBXj6yT4kMaCIA3wEvW4d+Cbh5DzrolXESVGAo8zlN+UqX3R
pBEylHqpIRN05uIGyAMbrULKWKiPEY0A+MsvTa+epWxAtrJfU1xdsmnZKzqFySGmNel70w4Ykjup
F8LvWDEB2GeN2On1ndKkNl9wJA+6elE5ve462U7F1sLPDbR+pb1ro+HQLAHjyox3xZBcM9d6W2Zz
2k1AEjvSFW49t5h32AiWwbIA9PV41qWjeYmxQ8sz83OUqj+dSD/XtansksWEj2o6N5E+7rHZuCCh
ioKxXK5pNFwmtd2ZK/dUt8AncKAb9eJbIvcqInI1youg7G8M4wRKeTVLQpldR6EdRFLYDt4Zq76A
sfyhKKqHYix+xhn25eBYe2+cvrko00N3qq9jgz3s+nSRqrM3FCoEWgJ8bzEekBYhLX2U+JnXhnIu
QkN5pSKETLfzjg2VzT6WY5jn1YBGhtTEKnojCoFCmIbnabV87/X40zSlj7FLXtiYlRhBNsYxJX7G
hyX+pYp6d2+Rtg4pej4R+lwHjjOe9Ka9mZT8Oid0J2QUWA4v+UqJcGaQBxUNrlYOs0+N6lhHwAc2
uFGfm7dqNblhhsmWzOyjkNq+sZzPSBYThurDydOFdiAQ1wjjbN7Hk/4VeXeME5rxvSTmBSUHtp/Z
wSu/EPpxxH/lp4criVI6t4XEgFOzQJShijvT8DVzov6wuPJMvS/AbYSMZqV7bFA0r6+GU+8dtc5N
AHPqB6PWH80lubhejwMAlQud8EGvta84TkQBte7JrZ69xtt3Iv9mklvl22n2SSzciGpmwFOBaqio
5JdbgvcdjlIgDM2hrtABoaaR2Exx34x1in16PwbDsiS+WzRfLEnAgGqxXuBg61cRTgF0KQJZq7Ru
3CEGuRMkkh1tCN0AkufR5gOLdHnxpvLSSmxnMu9rqo3pKVvsH0muH2zcXcJMKt8903GRSN5bWeKd
ZG7c9kVCrbspXntKXIdaZAfM8df6jEuARQ5LMm7AmL1Kv6SWHg4DchmRVs+24BG3y+abYWbkGvHK
advmJ2PwfO82LwZWCDsspvGzJqtI9PSHolrhcSCwfuRxTYT7idRqRrcv6Qgyydjoc47ZHinM7Vfd
Le5nu0Z0U2ePdkkdqloJWx7dJ7J+wpYMk94l+NeMglRNed9IvLjK6bshKJTpsUod9ftSa74pi2fN
E4bvfC3vRhMhfKwhWGsL3oil2T27JmQhDII/K4rK+2vkTsDcYT92HKLW7ucJ6jqdH8dXxx70qJdY
gU+9PwxyBPMrg9IYn5D1v1neFfP4V2m5P7qEUnvXIbfqXB0dVXYLyT9En/oSYdtDnKx67RyA1Axs
zzWS1td7ezVeMUMln3CTceN7SkqDWZwGFXQMVPJrYeTfsyb+1uTLXWJkj72e3VEBv3Vm0mWqUr0Y
nQZvBjvspeZG1LXMt4ngmysPbtTSPC2u8Vop9gUbXvyPi+JpKOybWuM7dlNUB6myLzNApjr+bNUT
HkN5crEag/duVvm8/kCEzWdFpwCj2Oau9bIurNLpi5UtES8vcY3oWPNVBphRdtuHMqMRSuL72tKx
vSlhFB+tIv9RaRoS6gUprUOj5c5vGbx7NQYya50KYBXWALXwCz1yxSyRRln1fn3OGxk9p52zSpNU
RJRJeqt6xIMtiWUEzvhQG7EZZB0vuDkpHiPF4to9qIlqVYufjxHxK8mz7S50Uyqiq625ojnr6s+5
VscI+t+qznzMAJJ8CL/fJoJAnWT8QRLLT32xQ3ra31OP8q1Q+a0Q+j0OiplQyirPrTfixtBnRy0a
HjW9PMyWvNHa6IILNcX7uH0d4g6TX6vdpyRm1YGgDn7MUucL0TgX5HO/kp4mdtaKV6m7oaW5x36i
Q7/o+YM2QDqgXPOW9Erqq5W8xY/w3tNGilSJ/R3jZljGuEUs+drgEQ0uf9YDBJlYth2C0/LkAsUd
ZrWh+R+eEOx8NzLARr1wD7xwJ6qT2FNkVOBN+v9r0Xl2pzdeOI9GYvle9CCp6uQxGcp9huAlyaG3
ZNRD84bATyLqDK9ujwQ90mV+oWDwPMcxzX8QlVYRIH2HLS09AnpUhfslM8Gs6SmvQvTGmk6pu5hB
Pej3S+Lcy0i91wWVoLnpTn0zMQjq7CB1y/2oDzdNLbFOXnXnY30c8KKFnP9mxvMjWJp1bIfmOkvt
kyqQFYnsRsls3i8qDxhpqqFd9X7RgZ0tsgwkBVP8NJJjn5OS1GkPueISK4I6KF/Sm2RFVBvvk66R
jVt3brYzUlUNVMe8b42VDKV9yp1kZ7vWgfDEyR9lecycEsOt50yalm8Xa68WKw0AWRrAFIYJiSND
15KatEYRGPV0NGbeUZ6HOUb0NZJafxooVWrwTXbwMFVbCysHLWo3u9HZLm8MWTp+VDovhpl8cqMx
qKVzJ/hdYwH3oy5+DuiqtGa8qXQo9uPPNIl+xIv84jnW9yGxP8Um/W3PPTP+vprC+dXk4iFy3Sl0
oIZMiaB2SQ8p8TAS06w3zJpPmoZCNL2fNNpLShUHt/ZGv4gOmjEcG53OwkTan48gvt6lVK/8GOOE
rhHnPkMTl1cMaj21aYPFKb6VDYPIBRYaI77ka9Lemzn2TLGgmfeU5KZPUT6h5N2hav+Z4do1xM8E
5WC8sXsbJETsyUydY0WaSrImu2+TfIMZttmsj2Lfxg+DzAg2l2VzSAT3+rQQi3SsBOH20by8cx83
aiNmywns61NfjQ0WIeLHdhwhzLovWmhGHsYONEXryer18lXkZTvLpm7zsW4S+oBT05TMATSN98/k
rqDHOGqUGyccbXcUn75F67ptInnShrbqMAdZyc4kZNsB2LBDVSFxu52y5tXHXgqkAAPjdZRQ/t8Z
lrYJJb/Pu6eNkmnnLkA5pV+oXisYI9P8hBGc368ATeHMvd8nKV7rGxN1JV5W6/eyrC4O1ZWW+cFx
/JMgiew7OhrctF49Vmf8vzFmwu6X2XVSK3gJ5Mqhgd1B4y3zJdi+Fu7CGPf8Nrvt7cw4dvPUIv14
n12ozdqVnR63DzGhcwmibu3WfV4m/bz9cu+/UkqFntyUOdx+6+1XyXva/K7XQF3+/p9sR2z/nW3d
++2wLW8To/AK+vrJscFIAGXY4/aPTzexyfbT/MaxXX+kdpKMPr1iCT/4pe+sUmx9dHrbwB2z1Xzv
IQq6XZG8/75m5VALU2B8lV5kcdcBgfwHe+ex5TiSbdkvQi1IAzCldtLpdB0ePsEKldBa4+t7mzEr
3TNevqrueU+wSBBU0HbvOfsU3U1oRbtiKZdNhyKWE2xxtOUkT0itJnBsFyJzRK7KGOhApb0XeHiL
8n98sVpRn5StLor2FX1u87rkdevFkc49NOkQm0mqjiNZResbrTygIdlMj1mWxteVO1HuQxT4cdR4
phvMa7Xyfl+DVh3dlTHtvaXdQdcBLpZ40bvW5xCf5PGgJhwiR9PF4Dn/JfYt9eE+b8YB+atUQAf1
JROLvqt0Z1jWmI5uu9HUdmoFq49Q71SP/td5Plo9AEBRinaO42NIMmoJqAbUTzYn4R4kbO9j95EL
iHphAZvb4iqcwSSx8069Mx7mAq9uX28Ll7JUQG4OhnapUf6n3wLCAua6Xa39Qlpu5Xerr1TLLsmZ
iFQpRy9Fc3Pdk9Q/lnuSevoxr3TtrTwjOSa0tsCt8Qq6GT02yT676qzlmz6O1k+76PWhWghC1njw
ZR1Ermw1iwaVs9deO+Ksrlu1qMN2b4bNzccR/rEvX1XM8t+Gci/UUbUDaWI1udjt5S+wlYRaveHj
/b/vguq52mrq0fU96vn14W+vq6e/zbvutldRt3qpJH2NVC37JqzanqhOuNkZqJJB4ACVP8z0nR6s
UruiD7RLoNJ7GIuvW3wUprsV7gWA2YObpJQrvVsT0cWil2C104fCsw5j05+cwa6O1BofivxUtpME
d5kdNaJUbw6Whniw1vqDNiPRUZPSL8H5GY3Q1+q5m3n4upDNEEZRgvtdzMCgX4qZKxU1r6jl//lh
4QXVbvTMJ4j75AaIZyQ20WmUE3L7uAqo54ibSiHVN9GpNyHJxQ3AOsCL4Q4wanhSL4QhFwrh9TuR
c4bO5WGoJr7cNT+efsybrAndvHr5+lC95Knd/mP5//D6xyfD7SgPNqgLABJTs+w+3v7p464PyRDL
j5/mXr/604yPH/jxKf807+Pb1auTcN6BO3rh3mpJE/nPf9qU19zfPn5pihD2ffdy/biPlfPbcp9+
6sfHdJTAVqPJWEotrb4eW+PByPSvaH1rbhqlCebTwynu6yOQaf/QB9CW/mq/GBNORTVR89Qj1ZdR
TzF/7vpA1/Z6L71+vuzL1CY2QDWZ1cwwtSg5TmFIPIi8jER/eS4/PU/zSqwpVHETqs77hbqNkRMk
Mpz3Qnkd9ZuKXDDLeFCdGUdZP5TlU+cCt3VaBjXKojksyHBpc1hXTCOy0uQ4XXs6tbJ7dOkQHuzU
w+yu4/Is2ijSt6qhg1egPOrAy0hoAyagvFHKpARvBF+jfK5Lh5R6ir3hPad3sDVcXJemPGjVI+4k
9mO0NFQqY9g5+kLcHEMbsHuFjhEIpcOmqJf26Ol1e6z+evTbvKbRXUahY05Ngw5WZ4x/TkaSa47X
eQnJpFKAqC9IAOUCZFPjPqi5l5TbM6bMc1SPDFbM9ZGaF48m+wBaY6ySCcKCpuXu15EWqUlZpNQW
Vs9FY74GZRlsVXtNddvAa9J4U1v4o/s2V026ZnRNxVje19Vyoh4pN+1v89ArtxQGMVSoy/u1A3d9
rDb0UFBT6zx/rTan2sQfHbmr9fb6XF7EBKopaFzI0+U9S6yXwO7UwzmnI8I5GX0M8p5fQ1xVW7UF
SZzCgfaxRdXMpCipzXKv2mukgnPz37R7wVleA67FxYZtGwxWQVddPg9nrMVk2L04kvGUDV05nqoy
IfdXfFXuZmXT/Zj80zwqMJD5WmMfGRaGV3TT10lXUAaAZoiG4q95cx12xySkuuzrgb1R6NUl/g7t
rbqhBuls4QG9OYY0AqrtFKpNpB72nEJICop2V3Pzx5ZQG+Zj60SNwSDVnee12gQfE1eenD6eqiPT
78BAp3P6S20GtYH+aVMpu/ZYmtUhpNylNkol/J1d5QLsKUfadROpI89LIPYV80hLJAKFNciKOpKb
QxpAvsQ1A0FL3p3fOFoCBpNW2ipOqx/I64ftKNdTaGA2yjxp5FXPrw/90B3WesT4Wa1CXa7H6/qW
j9RTwx4YO0JYux4ZielBNfK+qBOkOnZ8VPvLWj28HkvI5G5ESf0MET8GhNxDn8nWX6MHZmClGeaa
YBVE4bqZHqZi3NK/pNCsXl3kmSIoJm0rlupV7Uu1DViMcK76+PFUPVLzHE2j8cANhNrTcIPA9ZKf
8f8BDf83VH4qhagg/ndlxfpbFv9B6zb+m67i+q5/MxoAMRjQFICjC6WrALH/b1mFaf/LRjPhuyDX
bShVaCf+Lasw/6WD6/d9Q2fMIcUTf8kqLPNfjmV5VK91kF+oMf6fZBXmPwSeGKYhMHRZZABAlP07
8R0LVomzqZ/uCKsFr1UyvOkm+3aAwbgPKxTPpT0VN70de5s6RuGjkdGzMjqKLLR9ngZi0pEjZD/w
ud4Okx/tAqu4i0W0qSPsSmZxyXVfOwb2/B5rXkXyEJHQEyGkrV+9jJRrLkUyTxeKRuK/BNo4SGA+
o+x1ub51X6Zh2LrtmeI3lL1dzFXqR/1wR5hFvh99jr/O/rHYjXOIurC4LV14mnRoEgSocPf7vvUI
cp6MO6DBv7poqU7+NFxKAYvSNGiIWb3WkXk+iHNDRVLnPvzelcxR3x7TA8JD6u0S9ka43U96CtQF
JkQHbm88u3lJe9xsh23Atf2ERaTbC734AzvPeGoE5fPZpoNTUMAJubKdrB7gUtq1/XpykVnNsMy2
YjIQkUQjPj7N27Rcal7gqHorJDPRiXubQgtv6E1oT5w2rENBouY6xN7/X9ap+KeQIOEiBGKQ4pKf
8FtaGlWrCEbS3N0BLep24NpjWnS0BXEWhM9DqK+diiARbUFZi/clRqqRvHPtQwHBUC72a/PUdhjS
4EdfhgElbVd2PRnw+EDqhGJlQ8KmyNJHGBxYc4T54vv07prAecMkM8BKoIWAvbI4wczconFZICsl
NMtjfXxOS1nOEsnTlEWFWGVpiHQ6qoyVShsCIRZhigqaDQcdSOOSzsvgBBu9H7pkQ+RBuJrN0Xi2
XNalv9x7kchfZ5whA+SQTedU0Zla+mUG3OlWCKDjeekOkek8ptR6D0nU5a8mThWnr+lyZk9xLsbj
x2Tw4wlkRRJfw1L+lpXyOe/3H9KKkETpLnu54Bi2VCzMp7gGcNbhqFVZe1c439F1lycvbRBHDYkG
rq2HAxeY8WmwHXGeBjvepzi6SSrd1mZ0IhAmwfPrkMJn67cx7gwr0vZ+t/HrWn/9dFK8v+ZHfP6d
yMP+dii6huty42xBeiZIxFTCrk8/09Gn0K7asCBESWuPZACfC5E7tMDGWJrQ/P/ydSrF41OKhS6/
D9EZ1WtPGL7r/XboV+z/S91E5R1VLSO6aNC7ATquNI2gIgPI8d3cpQUe3cV/qjmgVjgdNsLvy5Ov
07zpbf3RfcRAEb52FnhCPMWczlx6Uwznu1h75Q4Sj0gTVPsy0AsyHGb3XJIXhWEciXlLuu75v6w/
+YP//oc41kzHtC2bui9Xk7+fpF3XislOzOM7x7be3SyKTm7Ezj95RsPpKqzXoUj1res6w7YdKu3W
4kwEorinwCDqRzqq4WbQIyT5vMmaORu2lXGvJqnt/zKKzr2xYg7B2VjSzajjJJuWolu3UbMzewwh
g8G/IxJi3I09I5SgHo94QPM1tkTjCHnbOOpxbe9aNBx3uhvUCLUT9wvgZswDEZl2QXRnJL1L+y7z
QLx169BfWk4BVbsLK27pAiedztqYrY0OCnthmBMjJbIYtBZsfYtvRWsAXAWGaROhFRu3HsYdXMHp
cghF1p6CktwxjJLF3X9e746Mg/ltvZOjbRJAgUeTC4m8eH7acXXROwXWYO08e+suoG9paM744DnN
2xhpnHiHhKJcQ38YfvjP1PCSXxZ4GLTBI11M1yAR1RaXSEv0m3TUhn1HifIxmbVpFctlhxb+nTb/
7Pv0DpfazWSK5D0pvXmVEx1xwZ8839dZnoJjzzgTFcL+ZhsBrb/q0a49jBFN62+Js4HoXc/3EMXG
2yVd+g2FbqJPCuNpNFN7RzqtfYgAxq2XWi8OmqPXu8KebLCiggFuMR6mJa63tiiyO7IGVkPQfB3S
qbqgam9ebfehMdvpi9c6pKQY/yVxxvTd/7FrW7bFGQGynm/gNHF/i8IRjRfrTdTRnsezu66NzDj5
GN1OejuhzQ5jVCGL8A7qBTWZvCDQsImyTKMRDbL7eI8RaD+qhSLAx6xPizhuYqBLk2/8+LShzZP1
4AKHvn6uejnIEr7i05KL0LQ15k5ynwWMa/V2bWwQYBKN8emN6oXrV6ofGBHKu/Nt+/U6z1K/4OPL
Zx88KmEmvX7TRt3mH//Tx9J/fq7xM0emcrz+hr/+zKcfK1fh9TepZa5f2lf5hUhHo0G95XQeTjW5
mFogwG6uXde8ekVNZrX61UObQzat7yKu8XtjoHgeYJrRrOAUSxeNQygunppBumtIM7e2iXTcdENP
yC33sa+Ds/yxZF26m7uXWRv/GEqUtn1q3Sb28oc+Eao7zMSnYu3JpMcnSqfvVa47m6THHTy6gO/x
yvS+Xr0EvXuXtEDv6XmGgAGKLybg/R0m7zM0KtydRrjvqYhywcdzJN1HSaFtcVLIpjYCh0p5lGpu
E1JsS6b0L83Twyj9TCH2zzgzKbKKfjPiHV+TSquhu7RXoYcfygyacuXp09NYcBrtpWsq9lzqKvio
pJ+qls6qPD7SP1m30nGFKOJOxD/R/twN0pEVY81is+G4xKwFtujSo1LdpsmI5qIriByC57Bxew2S
pHR7Sd8XIRePkXSChWLYcfi+21CgcvDWzoxFPh48Mnaki0z6yRKMZYNymEmvWY7prJLus1Ta0KQf
rZXONB+L2qK8atYxRQUVhm100jpiIzJCUz0ceYdGWuCLxrx1ajSiFJTf0kAnHhNXnJFNPxOnejLt
hmh0YT4mYXP2CWvcUBF6XKS3rsJkV9Pi25Njig7hmXSPYIMpaV1iyyuw57nY9Brp18MbpiJprYtl
v0PioNKNt6+bK8yJiGY9aWHURLH3gIOdSp0zI2mk0iHYVAcNw2AjnYNcsU9pjzgSYyKuQuyFjvQZ
DjI6LJl+oFd9zN0CkrDHWVJ6EytMitDY9JvZrduNNrGD4Rclc6S7zfuyp+3k3EwRJiZ4P0QpdAfy
Iri8R7jonXkP2Dy46esE7E5a4DrqYO4aRF+tzDbCAtEn3N3knIpT98WQvstFxe7h5M6mhspXS+7F
gu2KXLJp3QwEi0gDZy6tnAueTtJbj9n0ajvJT1FiDJ+aYevYyWNBMe8Wyt6xlPbQEkMyWhFC7XGO
Wm50C6YRy3z8SI8a7CMe0wKv6aCvPGk9jYlnWBnjbAKiOgQansrMeZ2oT13GCnNN1DdssuG+UZZW
Rnq0GZ4iaXbtS4HttSF2RRphS2mJpRA1nl1csoO0y/r4Zgf8sxY+Wt2LQ1ALWGt7abLtpN0WSbaz
6mxOraRV/FzswVuhaqTS0a0XadetpHG3xsHb5yg37RF+srXQq8bkq+P2daTtF3AhbOQIcVHqhcfR
mHdF4n4ftPDCCSs7em36OvcaKjq/gn1mWsc5mIutg9c4V6ZjaT+OBXadErSH2yfbKPiGlraDO5yy
H0zeDhcENZ652oFqme+GZzfJLtYYbXVOiDBVigBVJF0t5CXj1oGgiqrXhOmBXTrBN10PjAdhx99q
bokCyOVQnvD+LNxf4r0qX7jZ2iWJ/zKKMNkVWXlr6G1+05n1V/YhsroKzztYKfo3bFhEZxCDzAXa
+aqhi0M9P6TbqkpNCUwJ0IiDdp3SW0+UzdbNIFOUvf1kcocK2aIoDoNuxmtTq7VN4nu/xhZNP78Q
RVPsnhgOfQcqh8ifNR07kDxtT3vVYjSMpD98GfCyMxSb1pW0t9vL3sHtPknbO0khIPVwwifSEq9L
c7wjbfIZo6JFGuczHPSDtNK3eOoTvPVYgmM2AHZ7IY33lbTgB9KMv+DKn6Q9v8enD7l0xNi9bqWB
P+u+RPj5sS96CKSw+DfS7O/j+p/x7CkIgMQBJJUEA0hEQCQeuoUSnCXhAR0UgUbiBHy4ArNO/sqU
6dbeNjA9SPjAcEEsbZ7yag0G3XmKYRSEnA/XkcQW2BJgYEIyKAKQBoGEGzAukmDYYm847z30A1Ni
ENLCenaAtrgBW3iBlOApZIKEJ0ALeTIlTmGSYAWzBLEwWN84wIZ91scvKSfO9SxxDKmJhIO76kWC
GqoRZAOCt30uiQ4S5jBLrEMjAQ+NJD2k+iOciOVrgYWbKmiMgTQxCDUTbw2cCEyk2wpuRC8BEi4k
iVoiJXoJlyDHBf+rBE5I1TyRKzk8fmAUpcRS6DEySAmq6C3ryZDoilhCLCqJs5jhWvQScCHFEJtc
Qi+gKBCNCAaDwsQ9RtKnBD5GCScDPf+vvkh/GT1VR2OYDlB08zXimjfgmTT0JW4jtkd8dRVCq2Tq
z7WEctgSzxECqeuc4ouQ4A7U/ZytYXkImB5AookUlgymZscJJq4s+8cYkzI1B8abCRNuiwVpPA2h
r90Vbamv1RJqop6mSxFedPSAp8BZcM3Lt8n3G6yYH17Idw/Loj12Uz8dADS5+zANk+e40/9Qn9GO
85nGev+l5nq6s3MdUAE+18usZQU9dj6j8B6GPOu+iySNN6VjRHdTV7a3WQ/c3vIb7etAqIr6LBeZ
zsrlGo41ZCpvGIrl+x6c4SmJCjDSyIeANjQ/zdw4CZJC3zTbKLaeqZW3lF3Gs4a8a+Pr5IEDxdmp
RVn1Gc77kPJINMyM3sb0JlqW5qFBh7G6ftpwTuY2+2Giq15nWLZQ/nvQOiNt2AH1sV6Cyn9z5Pfq
fXoeAvztc0/s1aSH0e3Yd845TLlkVDZAliXMcEuL+ufkYrWY+7p/4pbnNDFq3s4BtkkkQcaD3qNf
Uovp9hfLruzvMxLgtUVawWUOJ+PotF29G/UmhrrvvaolHQTmSR6ZX/rQm7axOwHbx4J9FyHEsYuN
4Q/aO77dTUlH66cXxjBWhJU8+U2j7c15Ng8u/tsHuzYN9Gf8F5tgskYv2u8T6GYM2l506d3SP4o5
SHcyAoIRvPesVpCR1fdcrmq8TK215TgYT3VaE7+DeILocpRNJSJDtWglgJbY4G8eqxQ3kijt4VD0
cf2YWcRpqUV87na9yAu+aU6MitHQ7DvfEulJ0zJSTbzSeUUG+6QWDfvwcUxk2aDWvW1TOeUpZ7+7
a6wcPJXo7W9d5v+5Ij0kz+jSh0cjWNqDF0bVwRg7/AIlcl71aSP4mqr3oDaEfIbT5mLTG3N12+q1
fdfNEwoYPS9/jPYXbcnMb0MQ6Zt6aPRbApq7O5Pq4HWBQjs1BM59TzDmbzStCW4HTYvuZn7jOpit
4odfMr4cje+5iKqNbY/lebZHgnNKQyKR+IqcQGV2OIR9ySbzuuUcCLc9j73IN3Uyu9+xhFx/StNT
Xe1c/+yRins2qr7d5KUU6iFxRBR+UEtxy+esO77rrpw061YtoENI/zZrj+r3iIAET3Ia9TvQh92t
32IyGZel/TYM1P3UD4oWVIQleKm5MpJbMuv9TdE53rvLxlJLUIcgbd7L6wsnT+cUzSYhfuXcvbdE
vqlvcXxaQQw6jUvGcBoIhVth5h+CrxF7pfqMtgnjNSsoug89Jz/l8tQkB/dfBWlqagnS53x8hwGM
mZDoDMw45lb6kL8Wc79T3xLAL1yZpTjECSrK2KqX4xAX/padaX5LJjq08v90xM6B6RDpA/Ed9BS5
5u6E0JK3ISxu1OcgQJTZUc300JpaeJxR3+2Qu5tfuD04qiXSEApXzCHxsNSVfWMSaLlL0Gb0pgsN
gPB1LHLTt9hL/Y2jz/GpJiDr0an1HyMy7W8cPDr1ABFcvIi7faLFjLUr36Cb2S11SeclM2WIrWBg
E0Tm+G60J/VG00mmbUddAx1amm0hj7Q74RUv6sWqRMMPm14QKuR1+B2d/PqpSbqQCq73z0nTCvhy
mb0tocV8EyM3NyL81k1Nvuv1qLzxM71+MSnwqZ+vi25cU9ayzkUYTBcji8HDyZ85DNN757jpU99a
Fi4TZK9qfoE3KWu78SvhFdydFEl3GCfHfF2A5amfWFpziCt+Nkh/iq17hxDr6yciVoy518u8hxgp
7mmYOVerjxSBj/S4j968CSNLoTXLXvdF+oa4faM+ckBZufGW2CAsowkeuhkspy8YpGle6+PURjZe
t7VxX7Wxdbt0o7ZW/32qohvKPMtrWTiMz4zJ3SW0G79WOrf29E/vaXP0K2FjqZ+qxjzGQGCeek/7
ev1VJjtaQOj8RY8d++xp9AXUC2203KUhgXTDIiqcIClj3KlPv3VECMgt3y8jAe9t7MCsKMF7mAE1
YrN8vK4dPEdErVUt5/LAvXMifHzqUxujfxkpjD65xpgdJysbrxsw004mF/p3D/v9zrIKdpmpFC9e
EzM8ZQNrhoYASe5ifTgGF7XbzcRJv5vJnsCaH+Sya4+hkU5HIkqarcW1vQs8d1VWiKO6PqtumkS8
A+GvDrnl1OcyCrk1KaxhL+zSPVcprALPBetfDwNX1f7Rx3Nyk7gW4XU6g1XDNvajLuUhPvwm7vy8
S9Itj3PX2OcShJ/u4SYtGMFyifmO1Va7N2M0otaIMHho8TT4k5g3tF/eXa+iPWOAdMpHr3wpPf8m
TsZplQe1dZwG79AUjAERwrln12JUHdo93KWYxttiDk9aZr9TxjhkOLVeezMK16Y5DIdedCYqO47R
1qmmbTQ0/RG3W43A3q2ukzA3SXWkniQ3GhJVJYpRDycpsOsH89RIC7InhUYf839fTi2sJpbs6l+f
9naEB2c5qbepD1DzFyWwUw8/ZnIa99fANEhHsBOkMy0wsyNqGgDElUtIYUu5wGvnM59VriehZdsh
LV6BVFJ/iRkBRVoHacvrXuPoDbemzw1xjtlU0NFuezQWYB4Q12AD4O5y4J6/SMejEbTjccRrfGh0
beN4MFlIx+h3mYAwqc83ClteNnBUFhvIxdBnPReBKdl6w8W1e3FdYJBhMQpznpf/Bp6nJ53i1MGa
pN5tXKPTa4+d/qvUNP4QdGTgy3Iy+zXOVx8GaDiaO3/stlGfz+Duh7e4DaGQxAwAsPq2bjtubae+
5C5RTtjE92r1cJS1WzOF8lCmoCSFxoAhqYcX9eeojlYowFe5XnHmGMvl2NnfUzS8J42RCnjP+MUY
IKy3bfesJ9G0JnEJyfqIKqsmcx7mCYyc2Ci1nZqnXi1kgi2hjBtsw+mmmCjSuw0a6MLdcKMQVp21
Vj8ME46/KStGceSi8o/hdMHCEHtux57blNkwR++jPBi2pTnc2UkMg4mhJfnrW4U89zx0F9WMeqUM
ufCWBVTVQPTBMUjRv1K9As4l94/rpzvwDXFK8jyPDX+dTMgkI7u7MYLk0NIyPCxGX2xRrvBniVNk
sNz3G+FQckjiTCPy0gWLOSREcnTNQ28X/R5dR3KC5jztzda9FYQHAUpJpfKiyWiIVL6G5nx8jW3i
Q8raO5Sh7x8ZLNqdAxFYR0pBIGpzbIaJIuQQI0DzMI4S5kzqUYWzzUjMGbyGhWV5Cn6MbfsTx12+
9vompb1m3SEcqfZNKS7ZggjfnMZXJQBVKlElkFWPGiU5a7SRPKgItQr+jYUYKOsVoKA4B9ktIkn3
Xivr6LSYwNuKpPIwTTnOuR2hX2atb++aWmOcnjj2NnHjZBMbcb8P3OaAFhu/IHJMiGfpvHeMwd9a
g9HfaXAub8JleO2cHpplYmUnPELV4zLX6SaeQ3F2RGntEktDzU8uDE4R393BmrWOQ29YxwB7GLoX
7i1kqrvLpQGSo2YRX0b8okckCsFdAUF63FlXNe6e+Tm0x+A+JUdra2UZGfF6tjxqBVVGvofwnJ6a
bRol8ZFMbEhmTr2sstEwDlWemcfI9s9zV7k7xfVOXTifq74us31rpadECoXUBOjTvd/q8BBL81ZJ
qD/U4FdJuMyEHku/4e9oP8I0fiHBoltzAxYQCdi/CvJU2nSi2UBBxJXqO8i+LXEF75Bxjd08mfeR
lMy5SDarHM94ZDHQ2dbc+XNcDzGhbCkryDSa/WiVt3k3m8ePSSnQCCyNiQc9L78HEf74opyLdSS8
6+8fpRRtGjJ0iRUB5VWc9Ec1oeTUH2P3FSfCBBWo6o5dl1ziInN2mYnKV80q/no0+Ak6DNd5XaTw
KZvwbmAI5DCEE9MezZlIBd2d3sKUnjjVmvvcgCDR2mG1yUDrUg5uZdSX2s+hxjWcDTUZt+FoFuDP
RYeAnM4nJ59u06T0CaUMuDlyuYzWmd9fJ+qpjB9B8ylfASrHdoboP8p/oia5pTmboChksSsKjouc
EAOSbfMCz5KhE92K5YCQXP3ZbzjLRwE/QU083f3zUfDXIz7MAhpJLz9NsC92whiP6pFNlOynp+oF
Hc4E3gVUZ7Uoj2piSWxIWucvoU0AXiS1YmqSywBBFS/4Mc8jvXWVRDjyNJVRYiEpiyA5o1x1qxWn
g5c+FMCBF9DQHjd7R0AkfBzhj2souRPpDu4EqpGRpFERYowHG4RjHuYbum6URj3O7aY+UoamBWru
lrF8tYeFQo2tPxAfbHEvActjNEDAdjPni1D2YLWuQ+7QyEYp60pNBHfrq1KPCR6Wq6TPU3BzmU+V
Uu4V6u+kUJb2AcN1XSMEES32FKff9J4wMwcNaj0b4yeTUc/RuSmpGdIICe4prwEqW6xsG0bjdHQw
jB4RukDd80d8xgtJ0kkC7iQFg8wQiZN27nKomYUOflU9hwkCMa7Pbkz8dhudqtraJvsir32iEhqS
4aygA0trsrP3Jkm4mRsWuyjon1VowCyPFXU6UI9+mxcKdkS/q+m4sl/0XelvK9QG52TJAaFFWK3T
Mi1u6RX6LUVmzJgROXWLHk57lyglursMxszSfiZiq94RFONdJmHueoa53+jBIJsmpofCNKSGPAjG
m7HWAGoGxrlHAUgJOGS+FR6Eu5Bih4pH5trs4imq3/3chDQbNM+500wnb7CyTfoUOf70WLQLeAQ0
BqWlDcfEpyFoRfSWbFriKxFCW5kJPr6MNfhe0WkFfGFhUiAEJL1tzZE2TTZE1GJN59Zwyn2Oyfg+
H1NMpqWZd5sIBMW2SuRwBWwhipeR9HZX305erW+GbBwfXMdhGGXowSES885ctALzS0GVWFj3gVcX
a9OnddMQYOdSfHkzfBvfbS3P1gnx3Cqgz0AntjJmq9xdw/jgq9Cd8Uy4HqH/nA3Jz0YPqrN6Ri2e
W8CSkwqgxXTd+o79ZSrs9ay5xntP8PzWsg3UF2Yef5kAMKr5bjXQRTAj40ZYafPa5M2+LBPn0R/L
r80cYiVKLWpKdScO5owAxlycZ+w6zRebPj8kC0OCXYv2S2ksDkSZgqaQfBVQ/LrGt74iKr4AfRXO
9iozIu1Gl0QcSA3NF1eQD+b5/vfaNtgeFolYeZnudb2LKOXs4nycHru7VCTtRU2stooRT0w+yZYp
SomqNL51WoN4IHeewz7oGRhw49HiDLvvabcz9nitO817xVkeH4oxPdNI6bdaGZn3oXw0x0tOiDJ5
3Y0t3YlOlx5bOM0PUdZANHXETEjFXG7QfnWs6rZeT1kyg9fQkbnBY0Odzhko6+fmRo8c89AWGVDa
Xl/1RVW9+uCS1nncUmyzgbebFqIzzwPDwX1Dt9K5Vn4fwic/HQ5hZemvkxcfEfdH60SE9bNrTiBc
pqFZo+CinqzfEZTk8CNcLiOktKORaxdkf1N3Ruk6bUWK+yxLUi6Fftc+NHUOQMIog19WCiy8BbXD
HWQL+aOpq9eGBkdPVsbFXhJEX5N1J/zikc6U+RxHVvcMkzJzsXDHc5eAI+zbS8G/EC5Wyc7qilt1
pMfCA5FW7FwCJLuZ97DVuNQVj1mR9WfLbM7qmeEi2tP0ms6NC3TXCjHsB0t0OWhTZn9xp2yP9zz/
Dk9yXgdDEt4N2fS1nipism3YD4ZjuTeu55gPjpwsw3LrJNTRcx0zgRz1rZHV85+TrLtH+7TukVas
jKYZN3Eg5gfLWaqbIaLbFljE6ZaIRYqZhrYZcO8ZDIX1ZlKsBJ2mr93KiL57LbcSQbOir91/RXcl
NtgQHbKxwvLZ9ylbiNp7D2UpgVJldUuDCBB97otdlTo6rY95/kEu6tZbouWr7w8oojI8/KFn9RtA
PS0hgXP31OVk8fb1Ev+YwnjjVa74pSUgmXfAbsI9t2cesULdlhNZ9BUBZLjLvSg/jr3uP/QzJlln
+mL4ofVSO3pMA5ELgYnw+cUJ6j+fqlfpcNIkdbhVLNugfhITJ+dptt8ApS44kkMkK/Jp3UxvQ2Og
uDPHP1oyVu+GCMfw4MNRQAxw8hICEyxy7Y6OgD1P1TJfY3OlVxrP1E0o7+riBznr3BNnSfRsBzQC
6JLMh1D33MfFwHvfJCXxj9YyPhd7xwntP/Ru+E7yARlkxQx3XJvySxZyl4RlXlvlTUwfZ04Tmg3N
Dm1i8mLH01c9LRM8Lan3zWy9h9oz61+jKGnNBGj3lxLnXhxgeoHZ61QOp+Uyo0TqpDJHIETm7wrx
HEjqcsIdwV5zsYWHhPttrWkYL3FmfMU3stzYS9ud7cUFIJpUrxVn9jyxX/CZjU85x3xh2d0FdGaB
6cszbtiJCHJ3vHLb6Gm+6du+g44onFM1dE9lDUCitrptYi3vgEIjKJMm45q2ix9brTU2DaGJeDur
4QvveUsbWFRdzYHR0Cpe1xgkJEOcEohfMUQjmOUL4bzeym7XaWuJN4sOf17gG9eNi1W3e0II9F1t
B/Bk9OhgUUo6UGaK144YbRBohS6vr+VW61JnG5nUZQBltRe6wgwYB3Na22nQbcvCdJ+aGQBoWxbi
mKUWPT2ndI9d2oc3VI8Wkn2cc5LqOLRD0gGWTPseGRo9umRi7BrOpItwRv7RTj9t3LIhKZ3V2dJs
eN3NYJCa3r9OmkyBL3PnNunb9wYP3VMWVij0ZX1TeI3zzfs6lVW4bzvHeB4NMzv5XW48Flw8V5xN
M+58C+tlWdxvSWVstAhXgBDC3C5YLm4MEzYEwIRk3y4U5ryy7m4Gx/JWCfSJm7Dzsj1tES5iejjf
IpX5P+yd2Y6kTLplX6VV95QAY5T69IU7js8xzzcocmI0wJjh6c/C/79PVR+11C/QUgpFRCojY3AM
s/3tvTa6Qlq5e6Zf1dXq/QVAnXbNMGnvmBfXT3UjmhA4N3zSv36DHZxJEZsvjmynwIPZ+N2mWYgb
WdvbY1IcvWr9qejiWeWpOOpE+s51xBzXoDtFDPb0lCyTdmd0w/72nu0MEQPWrL22QC0rB1LShuFW
YLup+JUv1a/GNmhs57dPi106cYxwv0cssRAq2IptXWCUd13HIEOp5bWdMF4YXmp9+sNrSf3OxRm9
GUNlq12FbskzlRGrlUg/twBk/r401d7V+t9MMuDrRxgLNXLCA4UlZ62aL0ViZK+pNrtnKD0JQLvM
v5/z3r/nrpwxfxvUFODZ+j3Za2AksZYDY6rsuYBX27TeqaHZ5BTr2nMLbONQttTK5o4JGbfMr6XN
Uawlp7FdItpZyX4soUmManM7TLcw3M5RYR7HsfWfC0PDAJOmD73E9jA5fnvHEuVW3l0xcqyq1+8Q
/5N2VREbLDXusvGV6lewxEPm3bWdKzlXDPZbkyR76cMLocWuPjI0BuSqgMSmJf+2s5V/4tO95vr4
nnKoejOnWFDnUsL2U/XnOnn8ThPAYFY2Oru5ndmhSQYIfDfF1aoBu3ToCydtnLu9XZc/UXjvuyI1
H8c89sIceSyoW9p/ew9chw31YdM57am0VPvm6GjpsYSyvd4mQ0vqyEzV9JjP9g+d6M56hB8fsdjL
s8XWfhslRgrhpt13AwJvLqLXGBwiD+0i+RmtO0ptOjiEIQBwQM3wHoWAMNoMw/DDWyt6ej/ZoRcV
2IOM9GEZ1vl9pAV0NPavWpTtZFulPOoiFKWlireC9Y++kjy72K14tlymLE6qLfemlhbBiAkbCtkU
hQWzD0b47bccGQL1jfyDRsNUzXDlZaQl7GQ66ZPy6jSgaKs62B5ot1KwYC+OXZwtWc0w82P3CFCn
OrSeYfCzpxdgs2jjsknNSRysxApqtyre7VJHYkGvL7ucZ77T+T90HhZ6Esvn2gWr77Z6YA2Of5+a
otuDHh/Oc5XGZ2nEzt6omKeaPbMsZ/iUlYoZ3sriPLlQovyOZ1gaf9ixO/IFR7i+tQDiTXtNM7Er
6Ab1NkoM5YOZ2UA19Jz5k8FRiG+bL0q8xh1lxHkZP9ZZbuz40osdApbxJFWmP3EDNxNIaCajlsXB
z2ouN6u4LJMGuEObB84yGKwrCalrCpP2PD+wRRH4PQvVNec65SlfNfMxNiVsGFuP1physdPLotnm
/M258abmzFn5TnPwZEXd+Do1xZV6TnFkb1IGpUWxy5Il4sw2i6db+5l0Knsg+67Oeq5di8TM77yc
IhtttpIryheFK4WeXPICkJPs2jMVBkdDlxrwnsXYTAO3coEa9t7kzCjL/q2Lw7RI5V3niQKk2mIc
OzuBR8iHZG5gp6WFyKyL+Q4A/UtM8vRl0DuAXYb/PqSN85iq92HaT0gnTxnNEZCDiFbSo005ipXv
vAqdxDUOXVJxw9RLMIim3McaWx1p703GFV/CYeKbVfaX7fTqKatZ7VspnR86rDNRxfEzGbe114gY
TZx+Zf0AR9F2ykMXd9N7hy8pKyd/KyUcJU2z2ufc5gXL+OPg+TFkmMqOkf6kULhdymd+GohSsGLP
OGE28fyj69fjrviaYohh2RRBF1/86ZSm+WUe2OdUlNFv2cs03x224kHPSyx2rnnuEzh1Pk1ZYTb3
0zvBE8jq+CkYMLnTO3sWjJRR89RbIjDrOH/kDEETRtn4O3LhzcFGwFi1g/h6u6ST4POWxhD4cbdt
rM59uV1ypN3ZbGholtP7KDFDqSzO9inAxzh2KOoeNf0E4LS4thGPYwv+MIa8Lj8UXaKf6KUwA6Cg
9RdK1UMnog/N1g6cxQe2ViwFWc/x1eu94q78MmeWuwzsJnYqrwpbxjkYUgoN29ZQ7GdaWfjNzvlL
tzCo8TkJDErb8JQy7qJakyj2Fmf1VL5ofl6dddTaLMa63XGgAU89n9K+hUdeN/XZ1EAfp7GOh3y0
xLHDtFd2hnGdW46Z9Ior9iZatsdka/Oa5Nw2jcVj71jdNRv8S+zAUTf7CpOZZOCsYWpxXbzZXa0o
pkP49ltutHwQJytP2V17zKgQMf0nr+22fhF/tcL13/rKpcGR7Qge0YoSk8kuwzcO+SXplqK8x2Cy
G1xzvCR7Q6/i+5gOklc7SQFs6uNVmes0ULbGfRNb7lF55YfRJMY9PpYzgTt1FL1TvrqlAaVFQask
QblL56lGrMjSH9MMTGcPPiB6UeM8vpjAwShf/8Ucq7tqkCQfOQFL5ns+HSyRhrwgq4qwT6au7sjg
VW9HqJl2zwhC79xt2brpIa/mZsPiURy6zm/YYHBxaArYdGI6kwySFztvsgN7IFzR04R8VkFpckfd
fkm67j4uLfntwy/G/IUhpYmfa7EUIHDy6pNaYgY4rv1bMGZ3Sp/CIAGva7T9vSq97CTtyrgiU+lX
yajlih2vO42NdulKmBzIUp/ugLFWga85V3H03qEJH5jgIfdxfEdzfkihvcVKyJeoM/tHoXkbW5ZM
6dmHSr3Rv3sN2lyhMTPuDR1zG1PTI4BmJCMlxZvuiTRMZw35P7epH3GwC0wUgT6P0kCq99pfNCe/
ujU2HYpZFo6vLewGpI0QXa8xzOjSGoP3LN36muRyh2hln6YKkWxuaGixWek2iB7s3vRYhCaqzv00
6DFngvbdaSvr/vahJGm9XVkN9cGuKzRDnppFSlUtj1X4nvWIqonN8jKb9k8LSWtb9dq7VMt0ino1
PqRWPD0Ydg0Yggggk5seExHT5Mz28P1PevHGie+OqJIKmhR0KvMYd9NhvDwwfRcoH7FzyUx172KB
6Dwzvo7EtZ469AwSjdqrC1t3aW0rJJqWhUIT7tXp0zMG5/rJsbmZSq0KTI3eOdMvGIrMiJMlourB
MxJ/T7bRDLSieoVRy823yAdFMmVnWT5rrGe8OmmqDnGcs2EwKrwMc31gKoYZkR7PXRUt8bWw/L8v
qd/4p7xc5Ap5rb+lhFN3u2hgT7YpuUAkFx8sfAf+xqjUM2Z/49Htq/ygp4SD67hwJGT8VGGAgHm8
TJ71OGfMDpruMVsvSm6URt+95ion6JiqBgZ9a6Oefxol1sZ5NuAVzYsBL2ltHFYiw8WpZXhu+ngj
ZAa6x+qNHTWA9rYBBnWfNtD8Sft1h0FDNpxHbdy38+TuGpRUAjyldwIq5oVGqp57x/XOSNre2adK
IGizRe00h16CJW+rS6qVy3ObvdDaVgSxkXr7QY7NC9YQDvJtZ261rv0lHWwm1pwsQT1OtFUXmDUc
r5W0bSQnwBG4YMrvNpLxdR5uZtC5vx9TbsxIfxVD312BjGq7XJnaUTPip3nR3Lup6iGUdNzvKUGx
v87VA8V9WybSaNR44Lrmy1fD8jk5nEHtSGTh7V0MIhcH3pE2IRFs9KpMTuZkWPe1oDHCMhZrW9r1
h2g78TCOv8bR6B+WNibKUOEG6pFgr5wlw9xwK+JUc8Hp1FcrJvZAJ230nlnTEOajrh/NtH/gRmOS
b+pDEPX4RZ0mcvfG+lJNqnrDTGc5jYNqd9GwDrDTyDpPt8t0h+qjTh2j1WqTYOc54Lc9Obmp38kR
XlYzlm/SHGH6Q435BCF0kItwHpVDcKCqjlUlnF9WHOMr7rPpaXTVhd2BfxhTHbttlWevjAP9u3S1
k3uiOdkNe2sPesQT8DCc2mh6uUhAQDFMzaKNG2V4IUXd7+n+Y8Zvlr9SFXPkSdu7AoLchtfFcDQQ
VE5uP4D1NP0nfNPZ1sgTC0YX72L2GgKXaO7D4hmXqS7xrA30S+Ye9wpUmytuZqACEyCQYS70K3Am
HeapyYqe8Ug0RNw+Az2Vmpk+mW7bPldskbXY/CwdXX9NHX4UsVb+/dbtY9rgNfRziL3badgnCV09
g9m6IqMMn8uMxEXvJMYmo9mWU+M7AOFYMug+CwmjApJ14/kLYfRZjM30nKp2REbPCQA4GJb7UTb3
dmumm6wAvrq0g/1qeZg158rpPviWGIylWfXdd95rE8ePKbf6PrEX9EW9e4CP2qE7EIEKusiBiZZM
3o81JWtmLg7tJC6OhY7nSS8x76DGRS9Wi3faTJyTmxTTndAJmyVpuyYH4D4Rsm1Opm5EpzwshDVe
smIoA6/ro+/OzvDG187HkNluWHXOr9FF+TX6AueLiQFLFbr2hIQM1Hcp80+Mi+8xw8lzufApRk7j
R6fDnlD5WvzI+ondPifGV2A3QqNkVFCoKXm+XTQqSiBj+u6JyiUVLK6/BGPtppfbJe0ZcKhEfN8U
3ASfpaHFcVD3/W+TJfKo4oeO1euQa1N/yNBfmacP3i5yGDMLTdtVTNqwVxukIFOV4WY35B4nFszl
SDLUHaiaURh3OODRvuh1brfXM23lGWv23mH2dbCRfbd5wxhPJT5HICaTB+8HGTT/sUPg2raFJ/eM
A9odS5rYVjaCMrUb9ioPK2s0N7fo4f8vs/h/lFkIwer4bynN4Lv7/h+/b6yGu2/5+z/+8QIE93fb
/v79j78/fPz1H//4+1/9jVzwjH86tuvq/5cmC1//p1hVeMeEyCA8rv+FXBDOPx3PwKtomezcdcMm
xdxWfZfw6a1/+h7JPkANHr9X37P+8b/+5/+R0m7/2/v/noY29f8OXbBWsgPJZEsnWaoTYl9zp/+W
K2UKIbRktMtjYuBaWf6LocShoDt2+luP//lUCbPWt4tOFkPD7LC9IX1uf3O7aJL9+l9Un9v702pV
+Ndf33A/t4/hW8O/0jNycYF92atj6UZ50eMYH8Xt/b/eZJ0/moXf7Usncg4FZ9EbzOUGeLm9dbv8
BWDqe6i1GiVsN0LMX+yY25sjT5GVrwco8Qb5yYE9LluDWBGnUY1Yj0r7UwJ+WlkO/raJqaTl5W92
gRNAyXra2A579+U8AriZmE+dDB0HwWaJRkI2ZmnsXKek7IY7W7ZqDoAK0Hvnm2GexN+c/kqyR/Vr
YwhKIXP3p0bATP+Us4O12cxOLKRamFsLI04NFh5ZnjaEpXzfAfobLRiwxbymAqHdbmaCZSkJqaKP
sUyzgUQkWt2IccpDHNYMubZz15GTGHvSMWXygfx6noEJh5YnQDJXC9OOIj1ron+cCugHuIq21n5S
C9LhSDZkSEJpE1QcqWfUxzo0pfWuO8VLS6sYKX2kFBKJyOaTS7eCfGQqyJDUBSFtaTV2Rv/ZA/Ic
ZgvtwovhfZTAf2ueyzs7ykQw6z5HeF3fGNLTDvpcZbu0paKj6qmVRAQFAajwPnf7rNKXVy15oj3z
s5jKXZkulP/SBaYijDQ5+mboLz2gOPz1FCopGuEoD+zd8WISR5CuYbFBbTaml97nUW+FroEXK2b/
UazdgETvSqwS3tWiBPtgWcYfDUIzXGXTxyhSPzDDVY9mfrLxEu7mggbr2QHiT7A/pC6EfsWZxDdI
5Z6z6vLk+iDhk7bcMdDQ9mnhn+MON9fUpHRCi+nTTOuYwX5qhJPhKRrinB/j+lmc+ZpnExR31R0o
M2D74S1fKWgEWmXJo6xcLPanBUXVtCs+6GXNGZ3JT5Cko9gi4/2MO4dBqnDzoHB52YDxoOm1BD7M
+LntIyo/TVRPKi1pPvG3mj5iMEU7m1TUhiT26k0Zz+iUIqRICh0v9/IDzZE8hpzmpA9paDfjccHl
XMOIZ7fsySB69E0wqOyISg+Tl7POVdPhR9FrWTAv1WPHOWFrLMz/ek4kLGsh5t/5iMkkMCABGFHN
xo+d0NZN26eyGftgXnOYhKs2mk24VsOPzU+jdEp2e31h7CY4uXmt8BjG+UtDgfWO+rezvsAbtX5R
fai2Mpc2WQj9YiDtYheiPXxKcbF4ovrBq4Nnez+mpIyo/5tj+r5LxfiPEgkTksKGV3GQps3HYPfx
2Sr2N/SUgecrykuLRne6ALp5DI2ux7NSkQC1l35brqMfsJy7Vov36UJdF6Q4rWrJl+kFQlhRP6Iv
bup5/mhHslKNJVanPV+YKmkUQJ/tgiWJ26O0XqThfGH9q0ODVj89GJWkIACAc0lTMzRolHoRjlch
3N+97XYHeDm0gjQR+rm5Nofm7XvBy+yAabeFQL2wQuFSYjt5Jucx7lpaM2r/alDkGcwUogwdU167
3Gd6BfPG90mbmhPQ/mYskB6MXwpVVDYfedxDJ65FdmABodeCWyNJOMcl5b2z/ieVkvtlGDWolhSs
ojPohkbBNZyUB7KWvwqbNTXuwz6dHvAnkpkrLOi9TRMfmUNEEwAL1IuIH1A64Z4sjw2vMR3gRrgU
M04lBsKb1VOyH2CZk6fGS4LHeBz0n1QXMr/S4+9Y2zYc0rcToacIM4gnC84pydMcRyRyElbOQXeg
7Ltp0GEFamtejQm+J0WW37ecN7obuA84AG4A/BVriwCjzKagi7tnzFG6BJxKdvXLqNhHmjQRR0VK
08wYnQl+DiWJO3ucHQoevN/WxPIyOHNxYMqIT+rY0wr/tfbp1FTkEOSVH7b1R8P7sTU0ijGYZhwj
ZPRtVf/xGBaiCA4HDYv6IQaXP8mI8B0h6X2ZD6iBdAM82IncZmUbtBi8jovButn/qlW8HLByvQH5
GEjtGaTC27EMqtI3d7yqhxCFMq4tYxcX89F1nyDLbuEJYTFmjEYEHsHPJNZzLOcORrIhh8uS/SCG
w+cRnX2O1ri2+TUM6ks0NCmQXWwD1QuIoXmiYRUof0z++D3NYS1Tue216V4O9dpY6p8IGrZn4d/r
rkFMi8HO0TWjz4a09dFLep4y2GQimTDGNi1sRGsJKNrWQSvmaN8UyWG0LX3rr8KGVqM96bi2I9x8
O+lW7TGZicInXXPyp3NrcEtCmIyChqJAxFJqR/DeDHFIoKAIiI7S1CjmPQ4PhB0bKaK1/YPIZMVL
eJsvorkvkSLwNycvSvIsWswx2he6ZD5csmiM+R8b9BGiEZIDsyp3m+k9/Yfvg1Uf/GG+1n3NQjMT
wl6Kdwp47G2teiYz+AvttPxT+tT8+HbT7JgxekHJQyVuZ4Z/y0vjtGvonvnigGuPbYOitVZYpAlS
xouLfaZ078w6DbMKFcoW6q1BbAArz1QiCwk4TXut1e/TDM9YNyhM/xX3RFu2KdkC50nT7INvK2Y7
FfI025cTVUWBE8tzZuh3bmk/c+d86NSsnFQNUavJETNWR+TtkrORyKkp2bnmU72ytaxcBagrbB8Y
v7IOVBClmTIyJayOcvXU3Yx1IjG/JI90THPedepLmEU5i/qSF49JDT3dS/yvIUFqqvOK0htb7KNY
n1jrLIULBfuRPlDGjpfyE9ddthshSmteYq9IWGnuqDn4/pfrdMg1vHcc8Z70PBvCuc3g/znxMa3t
g/JQJHBOh5H/K5pbtbOx4uOLMNLtBNtrw37iMGraD9b8NvQ1dR93gx3Gq+kSyVxsndFfkbMWzyyf
7G5Dbm5rzRkvUxrvzXTeZ3b7WKZYYaRWHDuSfit3maOlHmQj4kizkkRNmOchPsynm4VzvJW+SepB
ib24JMQERvhcPDmZHQeaA/KzsSDp6UkEL4v/s9VL8uIgquRG487bOzYGC70NXFFw1lw3seA8XwQm
pi3r/3X0ATm5whz2U5udaBq2w3FK7idRjZgpTDBfM5PuJIP6W1GW1q2kQguSagg0G4Nft4DZeZ6T
N3gTaQB7qmLcwZeDyLausMnR9WUaFoCmN4aagmSK8lPWmNvSMc1TOSfpVq70QMkYLdS6+gXfHKTN
mZ10iNx5XfzcBvdojqx71qYaoaNiDkhwX8t8Z2RQkGytw7bmcJzGeaBclQWOMrBiRT5x/XRQgY7e
Tbl9X/NgQF26uZ1l9GW10Wu2sFluLRkH3CS68J5kJ5rDmOhvAskj7OLNkMBAHfHqA3XqGcW5Fjqt
QYPDwMy8a5wPL271UwuuOkh8a+0noSijol1w53ryS6YEIpaihCeEP9VlH4X1aGfH5ZcanmVGrj1l
vUj06q7MGLGjTpx8JV4njLK5yl9SwuLboRbDqccVvhGZ8+0z98XygrHYx1HGjyFSQTqCd1idyEZc
vC1+T8k6Rt5Y+h/sA5PQN7MLbpIUBLWOt3r4PeSRtoMiGsX5SMQ8+dNNxdnoK3Gq9Zcakww+DTGf
rPUQYZGySByKAAqGPdu+wtPBp2FO4WMp4mVEn2C8o+abVGuNBbmc8kdN2aC0JawHT1cHTcd3HBVV
u2XTV0NJaOej9J9uzoR6tSeM8U/quOfjEi0yNFX5JoRBAZu+GP4+yeNDqhHr19awBTJuuxdkeKwx
ob6tqD/ZUfjMF1hsXCugWopy4loncC8XD0hH+apYbENHBAmq1xlp+3kYk2Jf9e6An2LCW4iJaO5h
3hbaqU27b3YPb4WqUm6r9oyBdYuhF/tHHupjMjONxrWa+7XC/2lbJxikezxUE/OPfgJYjvf35uzX
8grHXPWeas60K1jL/7qpLdoATWWWW3+iDCdbPfdmA6GWOFe+nygF2ERxZYQY890MbF5Ur8ZhXWu2
cV9c4MiwdDiaz7JCh08sJ+5uDxYMJ8L4wKiFDd+8poX8mMCKTPecrK5pNKan+YF2D7g1HZ/OFfFL
RRAi7DIGpr1cnGNHClsrM4aODgUGVKq/xa4gs+QuLHgrapa5tFMu2QmvbImXosLHD3cXG9wxjtYB
X4vFMzXYL6w+/NvLfF5x9yw8+c53PolRfCUUNaJv1ow1iIfTBrsTzXKGucBGiPlOWi9NkC1Mahqd
LbULvnpTjxeVg1VMrC9Z4memDxixy/sj+1473S66nrADi2zxOMqF1+h6drXi6u9LUfdvAxjxcCR/
+tfHlQMVRiRDvbtdSPbSYl3E/UXXzdsmfbeAWeZB2p6MFZQqckYHWqe+bZhqKJv4FYmmDrww7S6Q
pRpOqWP1p2JJPMC6TnUYkSQcadFZjja4LTC8hN17ymJ0ihZqnlIl8TGub+WUSsS5YrXmOVRucrtt
dnGpw0RYx59iSrSAbq/+0CprR8KJY6WlHiizSfa6o9zDwjDEVcR6hvXv/nW5fazImKzE2lTvaLbi
X1aSZpIM5orhuCD/q/wk0kca7agPpJnqp4W4QhjGs0/o4zxAK8e/U4iU+wSB+VT5bhR0Ckd2uSYm
QIh4O8JMH6NBrgyXWrYZof5viVr8rpHqxWfdoxXI3EsohmSEGrqe98hRTJ2QoOq/LtH6lDQSdruZ
Yg5wu+grh6HszUC0jmTZwGg4udFyul205VEJzTneHmv/+rDZsUXnHpqlrZ/09bL09UvZWf4u93oV
zKn1HbV5HBqROZ4XlxcVTnm1g5jAbllWx2XJxzOcRlmFfUlTZT1RFjw7ReiXwzGGjRWZfsgaoPN0
oWRLJNJ6uF2kpv/Q++rZ7tx22/nGq/JFz4MzAtdEd2WeMRptbCpZzY6oVGueJjal+zYrMHqp5Zrw
yttaBkUdIjesi5651EZmb/ks4s/VqZttyr6DCl8yeiTukH5bA4bmloj/OVqix6Rs3Oe6ZmtAqr1O
am71MrIfIj9lXU2KXx1OuIi0J7gJAj/KWqrAmbIZfzJVRh27iJce84ntxhgzLQ4GE9Pvc2N+LVAB
iUz3nziNacjiT52J97bOIO2QlN1MAi/qivbqyzjfjhnjf8oqp6Nt2b+Jq74Q7wacRS9lOAl3n4wc
z6Kkmp6WND0uZfkdSWn8LFV1QhR4n/FvPDWFEwd2VlqBGZsJpTfDhsPTdFen6hcZpiVIF46WVWe5
aIXZcCbkdLTBzV2Z4lY0VMxEUL3Rv6T1D6K54lzfT4W0njiBmEFTyTFs6Bi0ElbEasaEnJmcfOPa
oBcw7omYxOwnZqc0w2akgJHTbdAo9PE8aprLGE3RJQZVZI/f85TkX+ZqDtU7Z5dN4sXxnW/vvYgN
/46nYhw0q1EysXHOdr55ZMrDwTkp50tX0M2xaL69d+fWvyRVDmew7UDoSYEvRLr7IZmI3dkGwT2i
bK740yTlcnTsbNzjYaSESnjarmijl2qZ2cXqbDAy15qImrbzTnTOECTe+INpOk5SEgBJ5VnbZA36
3OI9PSToANWSfeD6EL4le+Y0Z/yotzBte7pjfWOkPYPlPx+c5eQ1DJcrLXu5fYi90HwC1ve/A1Dz
3JPhGAU2N3PRg/7GXl9F3W69gB8NABhw8/kUksxLvq3WxFmB4SLMrPiVKbJG7JCKjJjmlVvhx62E
BjfMA6f68a8PmW1LwrY2nVfoM3FouoRkbxdSUSwgjmKeo4otvEQe9ckDidv5ePt7wZP+1HI8o3Ev
Ya8AFKDeOmbL5vqWqLmFaW4Xc6K2injtVtdB+PROQoLSRkE43TY9Ucs3fXurMKgpyUsDTwInnYpj
jSsTYz9NRgnhWmHvM34Zykv2dSqPEqvbQXNq/2zSHVpVA4Khj6wC3hG5ZS6zQx3zyxumwmGX6/cH
vj1EkX7PDUPvIL7P2NEeJiOnnzzqjAB6IUChyfk9zJNBuYR39jxQd2W0kIuFlVXAUYszEk/jcOKz
95ssyl+chf5IZlBgakyGmETKARZV6j5T/F8DGQ8u9kNsxtEOAAIZpnmMrrxaycjNFUsk1oBkp+Xp
rsE+f++B5BnLYV8JdY69osLtU52Qj8YAOBVLTfzQC1xBA6YwMC5BoUzz6GbuE56pP4ha+Z7fdz5N
YZ1Qo1ksabKd6+E1z2h7snDQzB5hW8YalMjxK9g0GiXr6VyaNPeAxWqy1yIVv/u5pGkuzavNGCcQ
GiIYc9D/fToAkzbqQjzFWxNxkeWRQhvqQ7d4h/Dk7RE1xAEWfbZBXRx2wo6mjdVP48nHoIxWincL
5C07okVJoB25j7UmJcdvA+7yLrmlgyBZ3B9l7gMSKC5SzSMjDb59f3m3Rxfe606ZU35PGxEanWPY
OEsTxVQ9qBF5A/5nNje5w7/u1zVsWc79bOR7t1+eoR4TvynqbJelqNc4cxkoCqIMuUTa1DLjvpqN
QJoaL1AvvQh+OJC2WcodcwwZZ2zi3FdXYMtsMbLfk46mO/rqMjEPINgoaTn27YMpo5lGiyJYuuXO
aLXzLDwYj532jND/vFMR85fa+BhaZN91G1uO3zqn601m6u2TXNKPmF3RU1vzbbcKHLHVSQRntoNp
gZuo2Wbi2s1yRBVPntsFxJ0V8cRbbHD2tXxxcK247IkHppzXaf1Fq9lSFzcjG0XDn+WYP13lLaHb
vZV+AdhYuq+Mft5sqzXImVsW0+sC3wtSiL+aYJGb75i8RwwWNMkjAzpLErnwJQ2TxjH8ShlPs1LL
CRzooddM7z11fVgm5hfPK0LDmf2gZs3iqdZcsCFTw9SPh1xMHWK+UYc9LQAATaNDYTtPpslAIB38
aEeXzG4xnKuDFNe2OmMTWTcn2RJXlkX0mEfXnrYCmHiNscO6FeoRfayzA/Nn1hRCALQJjQTZVje6
rRUz6pG+AKghfmt+90uYyZ1ZVjXz+6pgY/wZJw9JH0fHmUAtqmG80dkebBBOELBsEHtrFor/+2JI
YW4NQve4gtING2nFD0tnUYlOntZ82Y31ZwLsZCJVxOWV8bV9kXHyXmYQo3AhjUSsiGPz6u6KQHdM
jmz1w5wKsSHkmO4sLZzwF760Fi8Qd3km4eJxXhKBFVvluU+/GC5yp40OHDnnIzNGDO+zCLuWannc
knALMYbApgj0mprtAUYQT2BQULEujCBCZiGTT1osCxrzo8qyIchy8Wp15o9UlPVOQa7YJEv1Vkqk
cqPHFJQaybkB1xt208RWGTWR6u8XqlZVQ5NsxD1X99ZLhBfpELkDjJ38Jbd6COYZ7ZfOwOZH+l6I
F59a7rT8jumIGWrbQZFqFhoM0mFrqCcXYWRk14P3ZQxhxtKLwAMLYwgRt8OCE2yt9n3S9ah7TixI
NLP/Web1hOqGpYpSx7BNnDvCKH9Wns12HnGte3W5HtDACBklT6OEHVQWU+DQehLqUcHeo52TEx0u
QQknQTv2I7qxP2fGzhGkRrTKxiRKjAg3PhyJItV+kFnZ21EU1EYbh1m6Fntg39l5DfFEF2uErf3k
Zg+SRufXWE4OsgLArzjRtjSoC3keDO40lb0qzmcbYGXVvtIZVrSx8eaCgN5zZj4uRKri0j6S91kF
vJzkHajG3F+6/VjgQJ/vWzh1TdE4W10kLZ/munC64weRP6ta/DGb5cBkja/fHT9HiCDUfvr9Uari
mrzk9N/149mxSyZAeHY2rs+nGJJaXSMcw61WfOl5zmYl7d4ZIthbJcz7DIXwmNE+q+wOK+uC00dY
7ECK7n5KcAnxgKfoXlZuuBCHpdGitkwt+E/2zmNLbiXLsv/Sc+SCNtigJw7XHloyOMEKioDWGl/f
28BXL5is7KyqeQ0IwuEaAQfM7j1nH371DTxNvxOFRRSFRWewLvdDJr93AeYeQPjuNfEcp0H9oFpq
RIHWVIjcQOxVTAecip8I14nWpdRbcL3cOGZoYH5Sgou+ZQ6ki53neuh/8fswLecoLPw+E1+pbn6v
Ubfv7RgD9HgSqPueMLjQDsoEcwgGiaH1HVvfJZ1hgHKu2S5TfnJ1ekRSoOL4gVCKXFg/K4Qgd0WV
jEjLzpVFDv5ZZibvdNjqfdyhJqF672xtLXlsypR8OpE+kDCPtGuiYVfwk96C88RzXEHMxPMLWKKd
njAPgN5okr1XT9N2iuhAInTf5m0HWjWJOKkK1MLODAvUAxIHpDNsxJ5oj4YsccaVOsP1esqPjH6/
1JnDoWnio6gH4zqmwTlmxbv9PXEy68aslJq3iTeNU9onp8ZmMgqMeXgZsLHg+XAmz930XvvBOUb4
tS48JEnDpQvpLkycM+DyUnmNln7n5fJbSYlKLLSCkxFcpPBu6OW6exg7pl8ONpE6ODFguuBJ5kP+
vRDKqp4oq/of2z5vaovR4c0Pi9Cvi5Y0boVeKDorJGxFrf4K16GKUPu0cCr/t4Qdaw3f+Xx8E5j0
v0nIqdanc/VjwPS5+uvl1MNLVUxwTX4ehnoJzIm3QDcXunjqDdVife7nzV8f4vP9fnvpPx7+6/1m
FUwZGgun6iDBAK3eZVTVnFC9+OgkDLLXtzbcyEBEp5NWFppkrlvxQYR6Aa6w+05RbD72XZUe6tIr
cQ9Zya5K3O+oxo/D8BrXRDLlBK1GM9AqIUiiqYu3ZBnnrxG4hyIS4soze+eomQsVKzUrkaNkNPTn
aqF4BLXHBAe61tc/YoMST6XbMJ5ihmHR6N+tq5Epa9o8amurC6Vapt472Kcyv/x5//p6ArnoX6+S
qXdbH7QuXDP5j1f6tdFeGFu6aByBFvx633X758f69Vqftz9f699vs7XOOwklCKOA7qgMpZFS40bY
s7Vdb65BN+3f965r67b13vXmulhf4PPmv3ruv3opcMAj4zb+Fo1qjqhIp1oV6kO+7V8RT/9yo4XI
//f714ie+PNJ6+31mW7N7Kf3TmjCR+gnHNL0q1nF9Tv/tbretS6UqQO66+nz6etrrIvPbRZBBf+r
QvulJfsvVGimbUpA9P//4J/bNHuPyvz9dxHaX0/6S4QmyfaxDEM4pmVIy3Ik+TTjz7b7v/9HM3Tr
H3Q1XOEItGGGjZzsP3J/LKHuIb8CKRr2eoy+nyI06x/MjRwHqoNtqud6/yMRmqH/kfzDBuweKmKI
j2FYvN0/i9CaIfUY+hj1WWGCQYCbm3GuzkJxxrIgehkZ9FXgwv2KwPZtrz2mnoHusTdoTDHyKPJu
vMyS7n+h2XT2FT6r7uhFJLZ9kqRqnHWbPo5tn4smbKwd/dxoLOJLbx1ALqS+NQQ22QndN1zBBIK3
MJRzEnaR5lADMI4ykunedgl4XqxcnlsvZPyL811hE8W5cp2XyslTHzQe8Qi65nIVmARFcdY+F5rt
TyYdO4KpcalK7HHqfoYnLX0GtUpfVZzTnPZkqaUvNCHNcwVF4tdCqRnO0OwAqBBbsFlvplyyfEpV
QNv+fvB6x7pgjmqe17X1Vda1GSep0oLsDLRh27z5iNpx8dH4hEj7svyyLnSjz8nrQHXnJCYyfdM8
y1Yz4Ziqta7c5qRz04JhhhQaojsFcHTpAmQXLvdkg0qp3fd1jIA3uCIVhxIZcGWEOWFx+VwkxhD7
LuIjf04V5SeIGRENeDI2BI9Ul9iNr4j+XnbtTU4X1K9b4HuFog8nTX5njt53t8K8Twt83CG/+ZIt
gNnAn3316CHTUBH3wZg0Wx2aUblJvOKiXNmbhqqaB42w9+hDAsrZ45yiCC4nWMIqBNxzgCY1vdja
U21eh51pXE/jbM/4DhnQyNDV9wnuHT2a05PGrFyYbTgxjTGiK23+sAAOX2P+R5e15NdjCyhC2Bdk
FP1VMDPYZK6EjGbw44lxV8Es/RpQP7OYpoPZ65TWddU4ywaQAW3xbHicSWWeUokVeeolNoeWAajm
RNdkFnN00v1hzCbbIyLNY8uU5YZ6abOJcMEerDEc7I2R0nZGyzUf7Br8st0tvofLc2MSzFGIwL6y
3I627NRePORWV3oWuwfhLeDvuE9WI3tP03d5YA6b9QFu4non+l7YATyLCJLZuobsQjWhjV4GTQXO
x+jR1X2LWrhxDgXBoX+LpA/oeHPo7K6lyF4sBFvxtUY3Zn842UGa2nexYH4E92WcR2NJDo4yIPcN
v/kVwZYklti3bvtP28bmrYnSmxgIlJ+lUX7RTKkfEUruzYImUCOJmW15c4Is1eq68XPBIGen0V/b
cALsfEcBlwyQHoekAyalbplKBpvqBUanRXhbCiNE9mClqZv7xQmfp5hweI4N86JaHirjEia7uQO+
dccAG0EMZcm4wrSXhsONleJj7OFpABhpKJrXMbm2bkH0hDfdpRFQoSrBcTzQd17JYKM5D8dSuv6v
qPS1d/5rtaJb2hgIKQDXZIv/PfNQb6zlMVPVyMbs3Xb4y3kSmOSK4Mpbl30xkFie0u9cN8mmTjYG
QYK7xjKaHacEcua10VUQw2g7urgvsdphwapTxtdSDclXZlTmJt/TaRh2ax9+bYOubfl1bd02ecMh
STPn0KIM27QBqTCUYY55RzB5NSDEJXepxp0h361GZvtPUNiSI5eFNbn7tSd7SicweTWo7+zYws62
sTWRMC1FvTUdvLNcxpqdpCexmTiw/RrvrU9rIfOtEOCAWIlOa93ZUiGHnV67JzdgZmcujDrRWICY
y49WPO51hzZ1UQNIJywOGxSVj6R7tpaZszFUxr1ZFk9uwE5HjoABUBtbXw+ovFOdIYuhZGjqdpSG
xthFdTpbkirmEmzIc2NqGu2dWPsB9xPqJsK6vmBAzSxype65axzsutqrKPlWLdY1FJpUOWMNsRLs
7YPMp/8Uod2W5UOn9xVmEFrqKmfy7DoAK/21LB8wWiTmISDyHBsMoCuyPGLF3Fo5XDbjaQJHm2m7
lsrNwQTSDXjJgZ+9t5b2HjlQwJWotY6Yx+b2zWl/rg3iGgwR0MVVDQHfh19qIQVKbgM0GjFsH7GX
0AtVPVhKJISjV5LQCfXo1CVtPgjAHQQJqRM5WFRvNNEtW1SB51ONX/cEr4iKIafDHbIqbUtk26uZ
PYz1NJzWg/8zyny9OeB9ZmaMp21u8Xytu4Hel2/qAfI4tVPWxdqqcCb3KjPnb2OBbndJXOyoJKPu
nApE6apfgugENIpZbqZzdKTqAMUPvl3mBd+/KftdUC/M4bVBnpebSeCadDVj33ZFf/YKGk4OIoAM
zBANiSnb9cDxt4FBXWHtMcN2ETGzhsRoprOOLnYC5jgr3Y4+RI96xwkC1mC4k0yON9Uk+iOqoi1I
CuZVaoEYnxMYrEobzBWxwdJ3E1JUscViPCS0NqfCCwKeAihkhyPj/W2lZEiuktV/LtZt7dLf62HT
0Rnl9LYuVpHS501dnfLymMoocdjNNipJ+uMwO66//pBiKN1yNSNfF550sHrD9YP70V1hhfYQbEHc
dxXibl10SsJktgGFV85B1AWv3aiLkJ5IYDPmcIvqdtl1tv51fd/1fLt+lj9uLoGu4QHI967qRFNW
MQKmY0GKCY/rP2isxctesVUWm6Eb9fO6oCJlb9ucPVLqoX1liLo+mJ3zkTP+2tGljy6mrW2XAhm4
WTxpgQtxq1BHZoQfpzSBeEDShVwr24iSv+0SLuZ1cfcrH34MmPxUhAkM9MnNMXzL6nRHo2wXe+TP
t8LkxFxb6aUvW+Qhau6O3qpgB4CB36yrtrq93vN5t5HDx4Q18Hnf+tD1AUlgVyfkJZYKuga65BxH
ZN7rrbU9vzbqP2/+WgMDebKg3/U1uDYwlzy1TCFXbdb9SCW1HC5JXR5ICXIOFt+4MIvpbCeZfpUM
AlZUL08DSsxDKBQ+til+rvlqmAEN1IPEDxtS4gOgUrI259a1JERzVcQNyb7r6rrx8zH/ahttn9Ev
0XkjteS1Phd5IZqjUVOY/3v7H89f7/ik7vVTTRKXZtm/fnoVElXkc0rpUTduAdJ5MtWAnRiYiRN6
P5V7KlHZcZXLfV5CP2+ua8Nio4Fe715vr5fZz5vADLb5QMpkh+5/Uxj6tFsvOWtnsxlmJB3rbTji
ODptD/RcSyFl7fSuCxrxkOS9rveOQz36GDX7q3UxCQFwgCuyn7kxUQgGZpSAdFauyEqxubZ0gwVC
zTFGFXaA1LTr66M9k/mNdnSC1KdWJ0hqwAo1ozz/eddvj4r7ZIS9l3OtXB9V4Botq5OSXiy71WbT
ql/Db66bXG//uoeWwdJc1ruYtdT0CJXSj35SfjYoNeTHdXVGrwt/+e9XMVsn8isBXvSCOh8wa81c
YGOsEOd+ffHft3y+ZKCI0esrrtsmitqnXvjr5j8eRXHLg4umnvBrdX33Xx9kfeh6O65RsPnr7V/v
+PlSelIQoyLdrrgIMXOC+PuL/fEpfn3sz7s/X/2/sY3CF3Q3vUHNmqLzDiANMR+NkQFCUIOlCADg
qI/zEzDCyV9iMBKTUYM31pdtN6L7GZbiJYmxZpSyeklRHDKYXSDeNrp9IJ7vDoJs9YWp8AdD9PdO
ROhoqDFta5hQ+9Lk4UaJoj43HaiAbfQMfwGBQJKiPQLpZEc98X9ItbZt6867LJbdnpTUJxodXGm8
lh4aV5SNizZlGQke7Gv9lYAKDAkGbP5BXEISZLUIS05iFtJP1de0J2YBY9/uM40LH9qmbqSBXDM+
9acuQSvYdeiMW+hGA+WrQ1V0PwMXsak3jQGdkeHN7KZ456LfTCjDCmAxO8rpvt00IHGNrzCCyZ7a
D+XUM9D2CHZxNeskevec83M5pm1K6DX7LWvtS4kXlVNf/BZ5pDVG0Y9x/pbJ4JAAhQdVSFhJWESv
mAqKjbCik403G7rAdA4t62B11a1RgQiJQ/Abbdj/cKFPVTqaETOgIpG4xT5smLn1TfeqCfeHo0EO
VwWMHOpfxFPJUJkfUug/VornZqYjUpHBYcPAowr7jayPe8Dw6cuQo1nCx82Q63bus/ccCa5ew4yx
Yv2unlEflrFFZO0MyCUbC+Uo62lOul8X6UHyQYN3KhHk0VO2w1NikS3BLPswNTV/WZembCgyv4EN
cAA+/K4vbbSdGqwakyT2F0CIT+Gk2xJnyVc3hgOicHczEZc6NSTRxahlcNN57wlH+jnhSu3b4GGh
CcVP5CM9B1gAGJEgBnYZgOYMzArHpcdPy3PUC5IyKtBEY2g8emNjA0grCd2p7YfY9h69KrsZJVaC
JFTtJyO87dvk0NXTuF1MbQdQBowHu/wQu/KgwSEFPdtfFXES/NCG9op/NdFosC7bsSl9zFP6rrXx
QCwRp8mYsdWmhtVdJjiY7ezsLPqtBIBxIqICF5QgsGOY51so0ukJufdNVdubqeV4NYwAWXjlHoa6
3hplRktpnDk4+wU/lQlTsZcjgCMcDqFdn9uu+2aq4RaU4Ok0Vq+aTasOEAfehwrppE1sXh7ajImI
vPGW0txATa03Jkrqi20O1qEexEPhW8lMnzgzgkPhpF9qy/nmtM6D7en6l6otXytOUT72E4LW6l73
x2lpDuYyDte6fh23mHDERHCYbRL8PJMatKHGHwSQLEoELm7f+WNq3Ltl397NxYe+xI/l3LoXzqz0
oyLOfU/iqtZl+kDjEePzZFPA0n4shvECNnBP+utRVtDm3cRr/Tx0uwMIpJh5fhv7xdD+CCLSQgNb
Pjqibo/1pU+ICbTJs9nUbo0+v5/AbGmQxEmN4OfmnBeqWgzzvN2oVckmHwCDQJDbjAGoNRfhoj1Z
4zbg5ISwtN11GQyenmywvJXn3IsmEhgTWkwGrK4w/VqmOtcAOW0B6DQwjDjzCRAom466j1nR7Ush
IMCMJ0aPKCXfyY44Q+BgacFZpURGwpG7rraRz4n6Hv4CvXJjTPcibX+MnWwPAecoH0V7v4s75rjo
fmi/tWjCxzs8dQjh3cNYek9jn1KVcgHVeab+I3bNizMjBjDH+B2lnG97kY5okZiIluNrX8jhOjCb
F6txxs2MzGg/D+xo82UYso8qbuONJxtxROlXOMDz7OqdMgXfaUA0YxvpmwwwWLnlkxEJrHFl+qMv
BcajBQF1YoNKj2wrfySWEcyJ3GIM6u8ycdVauQvML6MTaaC2s117N4a4qLoqRrJHp6NK4J9FxlLt
YhI5wvErrF5fLuNzF2Zn6lcZP5DsUcbDM9C7dJObOGaJdARReVuY7reh2HdA1vyYpo8cXGtX09ws
xehtJ/1jVJ3M0Rg+PCRamFF1inKYmQgfIq6gIqKirRDDqB1UeBHYgDCHOyohJqV2sNOMXPp9WiEM
sjB04ZvOtlMff6vGHeKnegen6jCmfcdIuGk3IVNPj0tVdkAeBy+HFCRLwlqqYrv2yQz7MRdo+JP4
i23Dq6MDqqGUHr71Leo/XVb8LqD5xBFQQmzLW7xSojb9oEoFQEq/KvEiub19A3JwF+ghmZzzDGZB
+G7XhL7M3dRftOjNdq6XPCBshuChaCzjA/TJN9tKzyWzYWSNzqV3XffGKKLrBt4HijTYt2nm3VBv
9vZJjqEvDGWBsyE0Qc1W9zU6CK7C9U52NrTY2NqZyfJaRkmFcADx4+CiZiPBt9+MA16VeEzvSQgC
YDlXZyua3vEVYmPhL9K2Gaw/rJyZZv40y7sQorNvl/O4nWy0Y9oLTI9L+15FoEUX7b2TcX2egh6v
CSy8E9PVmzkoTIYF0S1u3WslIYHod5sXxp23NB1hoglYKW3aLRSS/bALkfGDDsX/gz51sJ47bEab
PuK6TAHhwdasZxFwgkzjSr+vQmIUmiKxKPNoD3ZJ+Gveyw3mhNDvOzRYEdlYmymZYE9I/bB0ZB5h
fDUFoJepX67AL91NOIzRL2NbEQLFzszZwQYsQYT3Bf5/BIkEKxGJjnuscDLI0ltGfgREC/Fcpc2l
J2gJokN7oXP9zYY4aVQ4420SWmPo+sAOqQVGOKhc+OabwCDgOO6C70Y0PfUL+xE4Ru1nKr2V65jK
d2lzAs4ZwQ7mA4K6sxMmN4sAnaEBPyXfqN9VbRJujSTakt7wLcMpsndqUJURkheKv3iHHe89SIaY
IipDQEu2t7rKlZgI1sIhfABisgudMvzJnIPavR328rXRigcsi8PGsOOZknB1p8fnsSgPYyGys5nE
DJ90HS22ae2rfnxglsuFml9dgwexssGajTNOfTBzum8i1GKy91iabXo1xsZuxDCZawWAKlteo+xf
/CV/cJh1blOQMoaXLtezVd2jO8fb2w2IL7RLC5QY7jBWMRgKwISWurqXA+b/xgMDGFro90IkO01d
XiiJRzVhaiipmSlqXzRBBa5l7uWn9lySUeTtqTYVd2Esxe0c7wnFk185HRFwyWB+X3XwBrN+ghPZ
pJdG189ScgWPDaSJ9VBMuz6L6cCg0Jod61Sa80Nlz9OdsPR8p2tGs6UGDjMxxkcB1bg52ujz91g4
zVDZAPLyMrfph3CWeNNzTdrqPSTLBMOyxlgrE722DxlabcZMn27HaSSo66lgSHgwy8rduVl/qkY9
8ssCorDFqYETotTvx266igAJ3S6ec3JtarvZKHcMkzTfGdLGZw7r5057k9pRw9xrGjfloKTBQlHt
dIyBQxeTSWI3p9EAGWC5DQbxDPG5mLYu/BXc4rG7L+nccO341rt5hR+Xs3Jsko7jtMEVgZsbBlrR
R9xeJ4UBJiC5YRgZHJ0cLbv7KKRhPAWNQULViLGO1AEfXrRT12/tQOG878wX22RwL4V1n4fOa2W1
UFL1e8Mjm62sC6J3jSUEFg1mTS+Xh9LUBn/KkZfq7PE5woZv4BjcJFV/zKYLLLQexYxOMXl6IFBE
R3EF10vghCMTwLdz866j0QlfcvruFN68HTxUTVnPJi3AdKk3y4tH0hDsVHM3Wii+7SCi7aO1X/uQ
zhxw8m4rKjwdM32xGLtjTyRNMXO1GbvsCZM94OY4/2EVAq1nLsBcG167NWINR2ltUrb7aUZ5BxiR
oFfgv+d4lseycZ1tI+gOpnCUjkaAEjoRCMEyEkiY5aAu75M9vcXrzOWds9KpfNmilRytW73nojWh
1a1ISdmmKNe4OvVfe879vgVJDauV+9Z0Sc8JDwRNaaNNafp3d+qewM3e2zVV9XqhxgAazw+WXUMg
1Maap3dg3nw7E3hknkCzE6RBVjXCnoXw3CSac47scUch7SI8K+KXisi0HQwGWfKUNpr6luYmdJLb
oDqIQScHMh/O5QXW7DcnFu4GWhJ+afNlTMaPZuGq5EzO3g2Hn/a8wLNUf0B4QfzNmLbZSGJzZIEj
SbWw/c0NlMPXdDEOlRh+9vlEulp4KkP7wLD+nbweDOuSwTJO2we9La4jbXpK4T65MBvOZMgcitKZ
t8Wyd1KcQw45Z5tysoEGWtN1GY7nMgjg0Yt3cwlA4I6h3C2VSU4oqsSXEErjhjqZcQU5CyG6W0+X
zr6hNRSCGEXhFC35sw4cu1/AvPMnA2+RzbfMXagEOdqlY0zKWVhSrtG7/mUprPKGWYqJ33vTQvDE
/x6gQ23s/Rx13+nbfkT9ou6i8BiaHNquDXg0xJRvOrisLcRUIU5IwPubTnLWDnDmcn0OcRAPXERD
j5RddnTY0VqQzoDKpn5xQ33Yg1UIvQd+PaNTQTUBgbmZPRp6WfxDh7G+EbnzVs5+Oyt+WIrRUsbf
RONQ9OOYbAUss4l2NYJaQX1kwVhnUExsm/ID7kbqR9F8jOL5m1FATKuH5BQE6gPg5T0aUdNvcOen
tfYF0XdPcgjws6B/tTrrsTGHO6vQ7j0jvpUJf6U8wU2W5ON3S8JW77g+MZGvewuNZhw9hyIwNhWx
eFaYetRxugS+ZcQMGRE7djrjEOUR474IDRhBWsRAyxxcRoewsuWsNqMxmwp0h5mE4GQyeu+ngh0S
cIm09W47lg5W15DeTTRjbAZMQoSQZxtXKRWG2EFqlYnx3arbN68nHXNxJ3pk5MxmY/IyG++RabyF
eQKMGI4i6lauzh3C08FobwyCUDMN/NbkXpuWgGsOFWSyVQaEjZy5gSGNzw+zrMyOWavXCt3v233/
HM9OcN2M5wzHBD4k8xvhiej7+qHHZkEpL+WKPJM9ZHS6vhvS9EM29Ke1GhugKMJ9S0jHLiJs2pfW
iI58Log6gTW9nWeBaqdUEskHYi6e+/FDRlS9XeN5dCDxZ573VXOehXC5ylnEehJVR/ows0X6RBvR
cwZYcflNlhA4qcMKqsjaq6BUgTkm6HtGFNozUq0Tm5EDZGFA5PGqdtYUHDP32rtIoylYpzanh+RO
kuMZ9vo3Iwyaw8xH8CuDMx+fObKgwtf0zA2Go43Ur9UclfwazAGBgTobla9iT772faNtXB3qq2aa
MFgdht8u6QCVdxd3KGnhB297GVaE2cnntG0+urz8UJoSJ49vh6LEUwGxmb9xW8cv0Si9rRl7fhpn
jM61L1YcwV9unRmQ73c7y++cfHFO9dLYm5xx56DidMzautZb7bmdDbrERF9vB8TCxksOb2FiKsDJ
GCmz0UXftSGM93V6nJjdY+WqnrhoXlvVck+KjOfDGFV/JyNNpD8O4HHdjB041LAclpCjRY/0jYYd
k3CbirGZfLBG461MgI5I5C+We0LbB3zREo8RBeiNZ1+nDhIDoqMBA0V31OPGjTOmd8KhfYrMAjjc
kzuTNzwsD9MU34cY0OKuuunaHPHtjZOabyVfIRhCX9Tfq4jJxqjdtc7C4aVdTXGF3mZBNc/EdFG2
R4kyjYH8LSkd72YAYN5EE2stWGSS+gNlKgJUZglD3nl7R3v25HysHP16QBO4aRQApwz4uk7tfkUk
fG/y17ICezcxHIzsR29Znmp7So7GG00FK2OAyKzUF8mQ77ucI4b4EQwuDkEa4HBjvfm6CPHVzYnF
YhfrRv7Rt/Kr1fffiuLb2AYC56h+levBM22k+xq5f+4WH9C7D9lSfYRR+pg55VMxWAvpQFBcjEJ8
A36DVy/FYMcAW1EPiV0D37axuvI9SxqA7eKxAIfh2RmFgumEa2ibmdWjQ3RR0+qvwmgfR5Hvo4lW
cekF9960UFkemg/YO/dwUUa7vzVb7SoiM6TXs+8VgUtvjdAumdbvkYyAPQ4je98MNXFFray2plG/
avFdtcRvadf+zMMbq22QMlWVwe7xgOVNhLJHt4GBYEGzrpEbfzgGhvXQVsUq07oZBkLS6KFRRWKk
HSGbFvE56F4tuz1G4ZdmCrVT3s33GvabTOgo0GIMgYf/xcqtcLj/QtBnuNTm/p2g74IusP+ezr8L
+v560idVDv6bYTpSuI6rIHV/yfk8+Q8UdAJxnsVQwXas35hy8h8GUkLov7rluuaqwUOjsDLl3H/Y
ElWIdAzb4KQJbu4Phty/Y8pZJmK9MgOkVCj+HX0s+I1A7RykhtI1TJMv+ztRznLxPoGtD88jsu8i
q7lu1SRO0CFHNloF14TCnB1E4WcIVk95pViiXhEd9ek+1rJzoo3TqeiaAV1/Eux1QaRbJks6tx1l
P3dsog0VLLABlZLbA/iM0uQx1TpnN07IwBD0IBlEiAYfIyAMa/zZmPvY6Bf0k39rLO9+fZ1/IufZ
+n/+nuwpjDS6iQzS0M0/RIsT1wfOlp57Choks4wmVGZZfvylUVfOTcQZuRq3MbpSkudQaalD5fWk
GLodUvg39AxfisCiqaVXBxRgilKLDznBkBxhTG6UQ5kz5bOrPMugHh4LTMz0JO27dZEph7OrvM5g
qpEoMpGCuBFrYEEF1K1O+aPz1SqNXm+8ABA+AaPtj8Q3EWJFg2+jK5e1VH7rCeN1agFJaNJZ7vi8
T54WGdBRWMgO4EE+M61S8hm1ILFYP8+KmLBo95+bpWiwMuZhgeCNtpE0mcwq3c26iFBr4ayUcFSV
t3xdDArtYQXB/RQDUQgwi8AgcHPCIQLrDY6sMH8Oyqs+2yEFQ+VmD+f6C1Fycke4dHeOevYZWpRg
iz5PP1fKA19gho9XW/ykHPKW8sqHTrZ8N5R/vivvs3RKz4sCBsd59uAqzUulDPc2QaTwayhmFurm
0gE2+lys2zRgGRTVxbEiewD+e3s3qUe1HH6t8v6bigKQ4MsEoQ4hLDVnbA8GDwY4NBNB19Cu7KUN
cW6AKqDW5gUQcvuartwBZb11HRySYQFkMauxnyJwoGMWDWQpkTrY8nMgxBmegafMCIQDyU0A7MBM
Gf/qin8QKRXObBn3TECooABJyBUtQSpugqkwCuuichVVQXEXBkVaQK0w7VPgC+umdREqMsOgGA0S
WMOyYhsyZQZeF5X3YSi2Q6YoD6H9FT2mUutcuYoCUSseBPA+5xwpRoStaBEpA31sRpfYQlQz1Nal
waFE8HXpu6AmPPeNmS41Y8WgwJ3XnjWdr0FIWqMy6F5KDfVERfTHqaP8wiyGngDWHUcRLhos5qtH
QrEvysEz1FXyRSouRqAs0i0amo7h+4lSE7BYxdFA+vKEKJG4N8XYmO56YifPDeiNTDE4aqzn0UQI
qykpwfPbOJLppW20TME7dCYeSAwgeqQTbA+tA/KhaB/Ityxfa2boWsHX3gbmsgQedhzKNAciw5qz
paAhk07x2lA0kXIq79HA4DSRsCQixRxxy1eeL078uUzs9lOCBwc3ZqRYJR1uz07RSxAAKdFBZCDT
q2Gb1HtPsU5soCcB8JNUUVDMqntpwKJAqNLOMGqnBV5KADilUASVXrFUIqAqoaKr0N2t8GDvyXx9
rhV/pVIklrZj3uEilLCBtDiK1uKCbbEUv8WkjycU0SVQbJdIUV5CdhFHsTygP+eMZwCDKTo0O+St
49UKv5PUKM61WmTygRPHfEqRQyJbhi4TqBMlF0zUC6BnAsWgwVl13wpKaLni09iKVJMXT02GOKuN
HOF3K81GcW0wFzo+SbLa3gJ6o7V4wEvFwZHhs2ounqe0uLgd06SVmIPGThF0UlA6oCYZWgG98IDs
tIq2o2XySySYDBuGsdcB8uCAoCEJogflDsBsRe2ZFb8HdR41WpA+nWL79BWUn0jxfojWe1JJmR4g
oAIg0KLAkF1f35R9TW/MC37O4tEGIRQolhD4gfUwn4EMZYo25CL/RBbsQjmGRKRK/syiBbDLlVME
sEhzFz6lOewSxTLqFNUIJBh8I0U6alH2mpCPwtZ8CWKtOXKeeBDWS2s0pAtnIBYlAeUbDogHpPY8
lknpYs61z4fZVYUe7aD+4xZhaicboMZMDhEQ6mJLsrFzY9CgsnPDoEeAU3pW9XSxBSfnHOOqXvze
wdiuWajv5WL6zWwea9F0Jxso3qWwHrLJnrZArq/zyHqzDxL76L6Nq5/uHN3YEDy3YZu422aqT9Io
nGuX6hcttdpvu77apt6ASY9nWHMnbgxQtTsrzgAQpgtj9IaM6lJvd5aJHdhDNAPD0awP+iy/TUm5
j7EW36NR6AkN1IMtBZLbSoQXS09PtZnKfeJmO2dBKJOSTnRszeKoqlBdNR8T0h6IiAluM7oAW1D3
r6ZB1cSRIf58GJJNzPAlGhpqJgQJWCHzQW3Sql2uJR3RdcNySjX3SB7WMWImvvOo4OCs6o0jLP7r
CQU09ZG0oU66bS0G+FbV0hPRJOejhRTUDj9kKJlBg2qnmKtYg0vOx5iJEYCcsFkKTbt3abFSQHRv
ytw8mxX6bnKXNfd7EIT8jyvBbwGWIvSi+NGhNxBDPB/xSeL6h60Kr7H1BenDPaIif8QBRlLCdTA+
AMElkBt4ALrO4G50zfrRrbJrm3ZEl2FQbDzEtyCD9+pUtmcSdDuZbv5c9Lxd+gq3WEF1iHSKTYfG
U9PcLeVcb+HXRMugb4o0vF6qZDsKmNjLhCZRbyBw9qTI9iQbd85LDBeQC4qKo4s5LCGZkq/UGZlf
USEqw4bSDoXJsuPPDxnOovPq9vuaZoytSzB11OBJP9XN16y8daKHoOvG2zH03vAINlsqcGRXUlAp
wXtK8SWTFRbvQmt2fWvZB5PsGF944ktiynAX9LDvotw17jBnmnd5NB7sMvgSxbnHVGt8qkdcwtZg
f2QKpzTH7VXq4RCQjMgY0wA5LTH2ZwZFrlYU7impoJW1H1ra2TSSiLjpgkPnOcYp7K1dUeTEtsd2
+V62kALGDhtDjNbzOJVGC5AgqA9h1qYg1xgC9wEZ1f+PvTNpbltps/R/6XXjBuYEOqI2nEmRogZb
sr1B2LKNeZ7x6/vJlL9LX9fXHVX7WggBgIM4gEDm+57znDDszhAjuIR8sM3cPLhVfjam+uKZfDBx
Uvtw3o/eaBwMkI3rFk/8l5liyujNL2TIoTzvYRT1UpTScpw65AG5lbijbXCCf/e99QASt0vxiSTp
Fe1NcmXs8tJlBmIFDejtEnvlyUuteeuLiGh7eHnVSizhoTTx2Ji4TJoUlhLYsXMlghSVDVPSPqEa
5bDQqia/ABWou/5T2eTfPB9OJTRPdD/f+dKfS2t4TB1MGkAaHmy0tVmWk4RqJjqxMnZOregjFFbG
eWFyyDIDLABlPYp83wi5REaWRgglrF1dB2s3tB/FQveEcv0hL3RjnaJqWaWTfw2D4lAu1nboydvJ
Ai8gFA6TMnLqH0CYIEm5jwRbgJMozIvmjRfPTRsgJo0HSc/fmUH/Zco8xlLpp5kQFU0kX90OOAnd
9eOgoZPiJW/gCUYwv9oH8kRBb46hs8m8fgS5ppOJrh2LHrpeGYPG1Rq6ECLr043ZlK/dTB9aRhIX
7j1FwmY/FCZ1/77+aJrTyzSJT0UV0HbLTCwFw7fO1cROLHlz8KeXqhA0d2zvYEHWjHGRQxmREcMc
2c0R4I+/lpZ9NPQ51CbEWFZKvPkoG3sM9Kl7dkiEwVNvR2PSact09/RXDyHf8q7wsmKXLu0mrNE1
IUpdO7CNoHi+1HV1Lyx7G4SmQ98mpLg/xGebjioFWLO4w1uxjnzvR9l/HVvzI9ebvUU3fOM6/c/K
HCisERyFug3n9rI00CW1n7T2xl2YF3fWCK5Cc/2LD+9ISx8XhtlPLcOx0mokvXl5MghZSJqcBoAO
ZDdy3pYCoFWXE2TKMGggcB5N/Dl0qqeImr2W6R/zALUMKtyjbmbYHarktdYdGFoDOpTQW45FMlCd
pWQedXlDyMmCwAo8bRTy3RrLHdf96jFI7w1KgiHhbm5lfQOt9dS4lr7P0fbscbRfAkwytCDcB7Oz
x+040gU0cMZzSgHkuMCAACQ20ZdErOFT54EgsqK0TisS/hNsMYrRgZEkawGAoovio5nWQKqyGviP
h+zU0inrxiE5KgPcGDNM+Kh1BpKhBykgKx8tZxyPjfEwpozHG96zQ0NGqn3vKRlTRi+dO60yvy/1
sA5COatyhv5E2ZJmXxztRetbtJ220wTE2VqgG1RR+0kQwTQlHPtlsKpzBjE4cJ6aKbd3OkyITYfb
Zutn/hfbqsxLi6dsIYogB8G+ybIrGUwvZh5CZnQ02rkhnATmN0Ssaz967YB5AucucR77npJgQat2
7euwmwpfe4LB0ACJmb295hN4scBgWTeN/SGt5UfKudCln9cGUFkJ9d2IovVXKL96kL7ulUhnitHk
eW76trn3emRAU49W14zNr2ExTFvLMK8FPWfEJMZdTQ08cynrNt5bEI6PIqnQbhCasbUz0uLS9C3B
ZEn/0vns2BpHTgRi0KeNAp4C5TPjXb3BiL7g/crIsCEEtK5Q5WQ2eavMzVYaLCHiiKnrMnIMDW/j
AUrOCnpI2lyttelnP8efxziFz2IaL35DDWSGox+NbxVN2yO2bt+y6faPgJSJyltvO5Le7oJRDkoM
G53EmL31bXT2c/+tJN2VBqG7LjOAZGV/7McRUQMwKT4mn8Ak6070ydGgKp618wdNY8yBQXQTt0dY
1Yy4c7eBzFu+OYFDs9qdH0jGs6gAOFu4NEg24NPujMXdu9PikNA6rWY4qZuKrNhV05Pv2gSEhsVJ
fLTMmPq0PqBg9g2UaA7dHS8FSClyLDyWA7goXdJ91yFMHKappqDRPGpu+LGwKMknfrlt0/SpKqof
lksCB3MRGxXkVt/ZYv4yIKBetYngRz9+yXrvOW4o7WvpvQnhiAMfdrRV+sFac78IRvD6iEAcVDIm
9ED7lLXLobWZOGSiQEJaP/PEDJsSTmCtl34i4gtsbYvnYMIxQ8QVtguwwbuum9y7sqMkPRZHjDGE
TGrEqLpIcmzOVXp4dlMhtnD6BIOi8L5nLrdOxqqn+lzSrsI7liQufRTS48hZjdY2Z3ecf1xlM8kp
D0d0l4ywHb8aVqbrJRvkrDHSiOqDjqR250LGJV/UWfdRzxgwWO7lX37M/JiuxYRgMiqqdNc5n6kg
crhO8bqbK/D+DEjmfjkSdPsJ0R3XV628I2TJW3lcYyuISO1EyBPDiGrFsKBfga0mfjkX/PzlB5lW
5qt3HqqFD0PQoAKCuHbMAFNUWiVMuul4U3qEs25Sy6dbFVA2hjRYwQ/Qa57C/5lRYSeKvIqyHxq1
gHoCRIGBLNhEtvPg6H65KobOW7nO4uJU1I+M7V+SUuw9J/joW2iQJ9/7UDCIXFtNgN+/DB41QFDo
EVDvMS1CiZld68X7HmgxcRVP/oA2LAHkCKEYDEQB/iQBD0DDM1jJJCj0tjYIqYNuIspsKTxycXyL
ySbcII4WK1vUPfN/k7k814mQyLZD4PK5BSOOnLT01kEbBGvpEaXuVjMjrxBgTLXr0BkhD83GuEj/
NQr3QUvSpZXrqAArGgq8YWTRT8RIQDAe2nzrV8kdpFtrPwcR5ROTC1LyAnnsJRugT01goqpRexvH
lmts9yUmmApd3KHshkvj2Ot0vnAOGbBFO2hGVjrpf3N4rdDwTTkt02Dwudt4MPvgvplQmWvjLoAn
/CVFRTzslnQefzK0iLT6ySF4EM4Pwh1sT9Y6wONcA4bbtBo6HP+uGZcdQCr4Cn72cTIwrtkQfTwu
lFz1UDG4fHdNaGWbjpPoEnCmi5kJYJCh6yDhWGPwk3HVcF/481PdBeEhS4P0lKNDrLXm1DftofXL
symlVVk5TAffWD5a9fQctPG189CoRW70owIz5WKuoVvoPDlZ/UIqwmPSri2nfykd+9rqqBhQK0yM
KQT0EVukz53Fr2Vg1I9q4SlvNmkA6L3IA38ThOLOn5i1LsRbIIQws+BzwOxGI5sN2+GdU2jrOOp+
GM3IrEUn7N7Kj33ZAynrrrr8rVnlj7opXkky7ECNMeMaQHCUGl0iA9Yls/KHrm8retPdh6YwPwbG
s+baIeBf7WfbzRcvJEwQ15W95uiZNlmec+Vtprd0qeDbotyE/4OkQ/s60UpdiZbOPBDGbwzY1qPs
xfVt+Imku+Pcx4JJNMjJbogfWqgxifvTHNJ7cr+olRnh18jyHwCib+KyumI//UlD9rmU71kbu48u
CO+850Tu0VUzhGEianc5RSc22rGsPBEyeDH9lTFF426wu++QzY4Zn+J9pV8IYzePFkSylGHquiB5
fdcUZHsIfSIDQ3N3CI7G3dRQOKO+zwwkm5xoNS/Dpp1jSoiJt6DnIqkVnZpjzFszJiEpSjsNnKf/
HDNXsGqdq3TyogWoo7AvkniOD7TBIw65de6POFUwoBEpGOqpTo5itR5E7q4C4hKcDrWHh9ZtMmlo
ZgyZvTTkV5o33N53GBEW2qkzkbiwHOs9QtJTCTDwEJvA8SYdeCfh0iuG2JQwl/ENN+uyQoVEoKpT
UJFkbu7mXkOJIGH0qjOnux/t+iXdGRW+B6MzzJ0e2y+ew4hGk/kEE8r2OvWRdWvLt6yatO3MYbSK
hwLTNlOJnTeg0Ixre+cv6WubNKDY26c6yKyNCyf0edJPnIhc6JLkdsnq06Euyy9ll3/0Gxr80VwS
pUYJRXvM3OhiVAmfdNHE4POH6exFzfcuCv21HdvGvgSRucKrJi4Bg3zGWsvXKfenY5Bk9r29cCBA
d3nIF3u580eQ5bmZXKoKOX4T5htz5hrCGZS+7hV9IFMMWk0rxHJij6At3mZWOCI4MuZDc8jyqbuP
l45ammGtoh7ZlNfpGFvsi4l0d29kPy0IFxu/K2yA6xQqO4aWvG+62y06wb6aEsbTlJv9xTbXY/nB
1Em6WXBL4DmH2JQPycOswX4LwunDCIplUxoxTEBr2Qb0P7ac47wVQRwfzGocNxB0C4whAw570rs2
uec8+2ZOEq1M10kS2D/FfMcomdPX3EOAFc23OJ++V5RlTgKNuqiyh6wwEtw3Q7WrAh1QKEnP2yAR
3xoH147wgheS7u5F2H+bqP3c1XBASYO2WhBs6GRaUicCc+g53UN+9Jo2udSMkVxckCcq8V+TdMaB
YtIEZ+K4nFsv/5HMTrYNLKpSpseMwMZdDQkwe2w1w75IA6NN+XqXJgZiI45eyODV0wjZHWWCdcS+
PN7rWvQSFFp88qrpa4cW9dwUxMF4YVVBPHAQ0ZHzRradfo3G+Ui4IsVKwhp1mvmd2W51MxpXWcMo
zkoGZzXP1hX3VLEvzASUtyGmQ48WepVHPmojcoCSxJ6f5vKqDVFJhELVP8aFvtUb88hlgmQB/RgV
tnMsmp9NqI1nvrzvY51UhAAtNDN8jZ6ddhYk0iBA+2TRE6EHzxBfoXhRZnwcTau8+tV9Qey6zcR5
5xOJhgscF0I6bMeSVpMXtdVpGsh5yq+1l3XgzJHo0jg9U5oFduohX0B9813081M4J0/VHF068Hg6
Vw9sNJ9SbXL29cg3KpiD+t3U7d34R93l9mNl9h+ZLgenwPs5EFydTYm9ciDgMgCuEaik4ykECr2d
4xyow9KjVw4fKB2NUEeRY4AUei4Igdg5i/ch8HE7mWU5PrZj/CNOSVRmjrTxEfocxrR8GWNSXUp+
kobffi1Sy9vLbiH0+MlB8uB/iqXYvyu6azBVIIk7Ln/WHH4KA2Ycemo/QnYqaLJE8DocEyphHL9W
dAl24fwaLingLoqoSyU+94b11CI2jnzUlxbBHNuxdyA8wOL0GBuGBVIw3PKPCXAf5kDEzBhiOJge
yvBhPIuOOiZgMSxO3mij6G5PIk2jLVFA0VoY8CTH+eA4obf1wACs43Ih4UoE3sbI4W+kqN26GiRv
Nt6P5sJvsr53TpqNWTgJ6kaKLRBPQaaqLiltiacWnaMvKIG7cjYZpdMGlbCNEgQaWR61P2yN14n+
fVcOCRkYun1pUIChBl3eyGhHR+VFByso7wq//mSPktgbUF/JkcJqqcM5sY0Odu8+OCOAVcZ3C5qL
hGgAw9DWScqonFB3mCZIk1HRC3J/kJT8DEoj3wp6dkZvz9Tr0nvI+G9MrqJ9EhMu4/pfp8qUMdSl
SSmx3yRhnBxF8yMbh2SjkXTNBAyhqaXZiKuCB2jDYKbr4ikFzbqCM83PMxmunt9/IYYYizKuxFnz
Xut8+FpGI1HjdLs3KOyJkC3TncWnNeQ1rp+iorhDrBj18vKaMm3e1m2w90CFbyxc3YPVzTia8eQM
RJHy5U0fhPOFLJL7mCzvHe03gs8cG1NbtDJThNTCn8kB1x0XHjdtaattd9oUjjDpcWFkVfnca/FL
BarTtzFoU1jMNgMk+SSnPJOQJ7k2FxxJWYuoJQ1o17tTkW4+l5SqX6PB5tFtv230AUFPj7Yl16vx
joyATULI6CoaXa70Y70NUvLDjbEFuSsTYuraQME1Po1p6B7TD12WEvxWY0waQSgiTpx2nR6hrzQ0
k6xaH64NsrAMucsUN+amViKrudybpk7nRo/fGDZgsfTicm2iXE5JZSEzKrHgWjICqQaSpxORP6Xa
yODe8ev1uOCCoC0GbwTLDdBNIk467anLOsHnIsIHkWY4UgYQqFniMDF9XHLbvS5xRaTGIp6cnKuB
Hy/3tjQoTW6/HmwhTrYw34qRgfo0eeUmMM3wNe2uTf8zYGz+SLSpf9/CTSisoONlk7wDs4S8kp7D
7bEU07M1zPWhCyjLAbdsr71ufMvnOdvGqXZt+6FfM+I/awaX54Gk8ktdpQcX44tuj/UL4vQ1yRQm
1gDjWmQkipnijEON8rb/I42+ks55xKwr0Y21tQ0h14nSJtCIMWBvjPZ+NgspOtUY/Ccws43IIeIS
oFNXJt7GtluIQej3+tcE6VXR9AyRkXZljfXZd8riu+XmaPW2/dyUF1RkIOutfi8Wo943GqeXqsnu
ltzYVBo5qIsjmBQFDL1REPJJefwAAtgXZGppC0jggQBqWjYa0s3xCdM0yghow6GDG3Ju0UnEVvhN
zDjAusEwsTotl1RrKcPPcJ/ieTg7bhjtkik/91J+7jFxoL0xIU9HJkViwXBnpMu+75303E+fGiBL
R52x0brT4u3kRvoZziUmW6TkiFl7gkRtr7sbBy1iSipTp2btCyVj+0QgwqM7pojWx+Ubow0Qy83X
rEfd142yK1S4JzTqoEWzYiRy1N6TZ8jFbzbyR0uOb3AZrfS2ieE/J+LepVwezFzwksHKrlMA0EIb
uj3ZBGbqHuitvSVNV25FYyTrJNAoiTH9MIiKXvueeRKtfRxtOsH8e3IJi+wpbpcHXD7DtdcoUtiC
rzOpl2+0Ky/AKZIfi9CPzPG4mAGJjngXDHDap3mOznqFg91xxLekRQTQeynczDK8d+yeax9mI6aM
xhag7E6nVHThqrGi19ZdXbfh6zP4Saf1pYn5nybnilYnVGnoHLTrfflgRpROBFEj2wy372EIqgNd
d5rGJlXtYgpy6jwEnhnFZ9Krrk6Zl5sWYWXSJURzGOmzIH4gnrKzWmhaQkK71BxTNSZ7hGOhRcPB
IBb2kJNmG9unQoDJtD81JZP5GKAEnSNPMriDtZnhWROV+wVsKL3baLEefL3mrElfEdUAnYi21u+6
yfkU4in3s0hCxMJr4ST5a05QYdPRfCfuZUDD56AjkZ1Og36ViXvrI0Aza742tAjJj2HANfteypm5
RWbulwB+XXeFF+uD1c8C07ivbajU4Y46aS1FL88x97XjWutxKHEsjxrInAGqqUjhD5lwzqZuXjvl
dHVxzO3TVtst6Ieh+s5HBnE/poKs25I65tjjRLZ8ugduFbYrz3XKbWUswTaaGaA0VIhsY7xDl7Ls
/SLfh+aQ3Iea94QMn6r1MmgMk30Kd51N8cvtUPdMw7iLZecQtFcLSn/bu+bRb4P6Xi1w4m7j2NkO
jhUfbdw4FP0jfQ9GhSkxFmR0YUnziruXWMWh2OsBVZw6QuddeMF9r7fWw4T14xzBRkotGcQzRMxP
g25ceWI5Lo7ln4mlWRNz0GDYrOVg+VS6jJ2mjg7IHB68gpwBAz3BHC53XZK9hLXjnM0oDvd02iE5
6NlXz7FrdPUV4C8vhHUz++bGHJPXksbmnBGAWA/meZo4MZVVfdReElxxq0rLpcGxHg9xy8XdtEhn
rJaB4D1jovNWBQ/hxMg7HAePNjRKXSuD62os1jnsU/Hs58ubt/J7036pLIa1gLyJisQuivXsnHTe
qXf5fgBP4Y/GT2vH4iFkjtCYHh5BK68JZsi0gzNVP600/g6AwNvVOknmlWjsrRPPggqKzU9gITJw
4WgqTedblvsIbXKY9QXyM13DNNogRSlCQf6E+7mIY6pLnX8hniZ8Tmg8JkW+ZljMmTH7WEO+vkf8
ZSbl1nTCK50QZnSFd2Tuz1WGEz9t2G2zhMWaCwnFQijUpTCndZuD4Df50ltmC/ijaajFDQ/pQ29n
TiTiLOFDT4OM8h2WsH1bIw+E5bLiKnbfjC6C8r69CxdzR6gFrg24O+TGUUOpOoniMjYZwbx7PGLZ
DrYHr9Sm+pbPR9qANKsZHmh0dndN+RTGwbIjTIaI0aI3NtpcfHa9D5ZBa0gf0nOZOfRrCqob1NX9
5OhYBSlSmclsmxqQ32H194vg2CV0YwwfgQPM2XVFZMWT8HTmSu2Raov0+o18ZqZzIjODUjztCObI
PeNbfb5i4PVJ8H4s24KZ0hQBMuDX6tsWFe6xJQ9wZtLrovfzptXiGt46S/R5Y2TdZ5eMb8hCjB/6
WLvWzoig3uG8u+SUzXTP3cLtjD4M7ijWHqp0EA3x1rICVJgleQi90zJ0W/y7vJekIUreU5XEe2wW
3/2ZuX3mF4dhxIxRELWAWG0+4RN7SWUKAxP4GYoOC7VmSyxap4IbFn1oV5NMczCIdUglOEYtlBoD
aQLxD/jkaEJHaIwaK8GJYKJSOjHjoOETkx5RwV2X6rBC5kpQjaYvxE3qdrVoZQ5Fp3kfeem0fBPJ
yfKngtKngRlBbqldIeXoWqZbJFLaFhN4EWWi3NnZQpOKcwaF+JRkoNHdLqW/4aQMlenvcOMoIf6N
YFZmfDJjgwp3/754yWQGhyfVZwWxHELmcyQqqUPuAoM5rv9HS/1f0VIL14JK+rdu9z8ldMvuVvP1
e/m7lPr9Mb+U1Mh2/9Jty/MRMbqGRW7A31pqFNJ/6YhGBeRHk2uBzn8qkJgSwm0bf+kGKmoeqfs6
emcArTctNd+f6XuucBxL8CT/HS01L+OfYmodN6InsOILdGsO6Po/RMZ6HlV6oC24ARoiQakowR+m
cYpb+F9r7/uqCdlqMkMdXI1qXd3rP902BbDmm3kmPFk+y+351KZalIaMOPOIdkH394CJ0aYdNpLn
OIhuV0h4VarAWG3bcq2ifE3AGDtjqcFUC0JwUWu+3wnDdoogRd6m7pX9866/Pd3tPrdnUmuTRtWr
6cfPA3ZBSnL/+jd//NfRlnTs281q7Y/7vL+yVsPtSKEz3tzuUxjtq54w59Sy7shlcNi3QQF9cBkB
gtiywDamAZNltVcthNv+YzsF/X9Styw4dgzNISdMPlrtoo8DEemDWr/dUW2qxe2e73eXD/ztH/y7
m//YFxalt2tT9xKBsO1dvTrenkmtWb64CL12d5HEw01S9wEYhVW1IJjg15raNCcaQGuUl7929hZd
lcVvxftXefsW//hS1Wahvn8P8xKxGqKieA7rbd3YANyQUoHDg3iBJVOQehpJJJk6CMu8IqzWIGVe
3VHtU2vvj1OHtOloFt43414dp7Pap25Gm3hXWxFTVPlPMmoE+LQphP32WLVqjvaD2wsipuT9bge/
2nx/UvkCsbtNhkYhn8h3sJEuPym5qhYxoIojIB41DZjDhlGgItylEnN3g27awiNAXIpjVTKdKDMM
2mq1mwGvhog/DJQglBiwy6twT7XoWxyTqEMaZmJ9fBDeTDAT1yqFeVRrmE/3TKx1ZuNoDgKpIE5U
9OZt22pK5kNu8Zk56i+UqaK+qU2FgjMkD05tZsv8uswVVTmV9BYm6OwK+0Bjlh8TaVQsPUqHe4kc
0SXWa5AUr1B0VHB+W7Xix8mBENnOU71BQM+timWaq1VPQhkVz9HJH9zQd/BH6xf1dgp1dVarHtms
4GnyHCIc8EqIdMLMrxotMEG7/MBUxNe3t5cvjETAeCJ5xJXHrqIcKiqi2lQLwhx+gRDTHGmcpEUq
xmBHBZ8BxWLTpFa8wTwn/m+Z28cbUE+tqf+mM+E9TKSZKYyjwjcSUgIVoZjr7TRiB18pJFwY16w6
DiktVVowWE1NcfKWWiBUrLTVnJC5Sh2Wl2QbC3a2CDTHqjR98QtAK78TWyrJg9Y8qNepvqHbdxXs
lmpALqzCpNIsf6laTJ/vm5l0VMxJSUa2DFxtdUrxMcGyiskJp/HFl+Oh0V6OUP+GvWJzqtvUmm2Y
W9POsoPKH3uP/pSOFX+qoPhrNRDYOtLarWH13z2iDRHU02QhapF5BFNdVtU2LbpnKA/VzpFjNQ3S
Jg09uRpIar1a84gn52AKzwobaEhAa9pJUoQi+eEaKk8wxUrqdggFkdt+om2BnUEu1Npt01v8akv/
+afa1ffhZ2+gLxaVeOhoE4j2RNUavFa4XHqZe6h2RWCdmRMRRZx6r5WdSaML+nP1tj0VNnDbnvSY
XiuqXmYM/3qH72+TCBWOOhkFgFDJPOr5OURB/Nu7VJvq/VYS1W8PBDp4DXq8zCBMG3HcWr1z9Xbf
ebWOotaqHTKt1xWjiXyYYXE/Cc7nJpyz345XdXSUSFM2iCKY16LbIMdc/YLlwu+1PWJrA90EW2ph
2/l9HfHLU9mlaC44Df+9CJcsXgsHCqT6VkpJsqz14SFRqRN4NE6KS6k2E6TM2Upt4yYLoagS2/xO
ysQC8Qtjq3sk1JDdArgIYNHaHbA+VmZXbYQ85hUfNBfkGib5MK6bCvKk2hcU8xdRdkjMesyTaoEZ
Fp5cqSMeiDB9WYsDyUcm2ClWsFoT8Nhx7KTNdGzEszFSChOFh/BJIlSrPJ84HPSa8Ai5QGCEfEGf
cqKNmHa+I03VAf6+Tfk1QMcOKTsKjY0LU/XXAd7IL1ItEPazk2QxdPS1j7VoEQY1bTn9eAcOazrT
FcDQMG7AvcqP74apvG12xI9tyUcnJwUkg5gX46QWYWi8OgMBR0vJjx0P66+FUPDDv/epTRzGPqFk
8hZ1R/WQ26baZyUEkJqze6e2bK7QUFbk07yvqr2/Pc/7qscMxe0471FY0XZNW5/NgvyNaebHYraT
c9Tbx9Ikx7CHcr4BO4X+BEkuJjgEKGOBWN2ssLtkcijZyYFUS5wSh43c+b6qbuekcg1yALs60UQr
gsy5TMiLDC1BXqVaVTvVolL8SLnQGDUzwJSH2+0xanN4tHoYu7dHqr1qk4oTz0m9C+5M61YMTeR2
LJ/k9kxRkKCmjJ0CkIr84ambSzWeUauRGn3KxyRyTW2miuZ821Z3vG2+35yrcbO6p3oQ3Q/GyLfn
VPe/bb7f/Md/S26PcfykxFxSvb8C9bjfXuX7Hd+fQ9S098LAQ+KScoGBhMFFDyoe02i5HZj2sAkD
2Oxqn1r08tbb5uKBsFN3Vmu3x6rNfqmjU+as1IYNThBMtHwA7SHKNOrOmi0vt2r1fe/teW7/iiui
vg6zjLyhv/+fesi/u/Nvz3i7+Y+XqB782/PLZ1X76PhMR4rFprz43AoGf9QPbpvWLAljhMHKfifD
JnlBI0QQTczfC9vJm23gzN/VLr2Pubz7cmh2u8sfm+qG/+e+UlJR4x6VsrofZSae8I/nev8v//b2
fnACcgehFr6/4r/f6K2G0qqT1O3dqw9D3fxebbm91dt9HCN0jkMN8W+0DiPBSu8Pks+uPq1Rk64M
YYz5Tktdwm4LYsKyHjipGuSRYQsUKoflL9nVjhwICTXkU9u3xfvOpiAM3q9hdf15J0s+8v0p1ZOo
bfXw951qW5+zaWsUSNs9oa0iTxvX8JU0JrJkL3fSn6lrTretqSUhwEjCrY1AetnWlSDk19IcBrfy
sjdBT3iWJSoxwy8cbD3Z9EaDxk4N1iTbsVdjSdBnHBlRxPv3GvTFM/GpOEiwd/oLydFqLVJB0nKf
DVaFyp13gMXKqVGOLnw1qkoKF1ucZdK0zUIUjNqdIe12sEu54kzSKhspP3UsL92hXKidrtZCyzdb
uPnCeAJ/1uwynQIyyjXvpFPd3w/SCKvcsL0N2xcuGV2Xqjslctai1sApHklaMPaN/i+P7yiznCEL
GFva3N/sXu9Pg5wH3RZqnzu23Qbj38xnDZ1Qo6q9xcaicaFYcMBoOJGMOvm0yBTqXF2OcfsxOpOL
dnGwjZavOqdgThHyk3DkuEp9MGpNLdQNGdgyOnRod+LcHU/vCzOLDu0CBV6dG7Epc2ZWqG1lCX1f
VXv1Ir6f7cTfKS8tvnWfuUbM+w2b+fDnnVXGlnqYukWtIVlDwok6rEEuf1vk/9xUN6h9cQ2+VPMn
Z1PI0HHl3nUTWEe+FY1rte92g1qb5EeFOBv9uhzNq+/35pS+2aXVd37b7AxZ9Lltv6/Be4+WuafD
Lo8dtU8t1IOV6zoOxX3n2ohb5SW3lxdWLKrF6bapqUtkpCZ7ipdcG/LCe7trFKNaC7DbrX+7U0YY
WRxDi5RkauggQKpVedQTkKt9BbEuJc86lWRrJhiEW0ra9SDh12rR1+NaSCY2AkLw2KGyzctFr/DZ
tgRp6xC11emnVpjt23kulxTuakAvTRdoPmV4JVRulcUZ/IS9mpgMmW2lNnuF975tqzV1H3Wz2kTe
lR3+p1j7XynWUjGFLPH/qdYevo5f4/j3Wu2vh/yrWOvYf3k6cAvTsi1xo17ArPjLhEkKvcKzob9Z
N+qFaf5lWobAqa0L24ZKQfLUr0qt4f3lA2T2dBNRosEtxn+nUmtYJGX9hr0AoEGd2PbBcbg6cVm2
Jyu5b1+f4iJs/+N/Gf9bd/1sSZzQfMZQpB2yOesPdGjmFe2QS4rg4jWDaIp2BT9U19sfPSz1K9Nv
ZkKfKn+PseiFEG06UkExbm0QiRt9sadTp+eA5GrtTie7HnuSQbOL5ii0bNRGVdcdxx7LdVE74dPo
acXZStsPceXtdIi0wu40IA2YlvUgGzGHGuTe41KFy9xteyPUDsGAezYc28NsTO4Xz8d0lwHswk3H
DxRQqgXCUq9QkI7iABa72BKOjQxgoteru2W3KaMJ1aHXP9YhFN1F78xdP2ZIRNvEu3QYt5fW/Yg7
c2P67XNdTkATgwqna+fchSkY6R7jONl2BxgZ7aoQK0zb5Z1BDMGOY6khQjrAiNmIdENIrA66dkTf
PYxvdB5XWGbsfQMXcJ8jw92Pmvutc+ZXZvHN/RiKR9NuquuAYW/F1X471mn+ODtddvRagdcr8blY
drHzNOJGtWvRvbYe6nTEHCs39bGuWy4IQjuDd9u76xqlSTqmLUSAft7qZHYdpiSmpTP2yBjCSz4F
wxGQO+021z6V5fQTOV96HXsglXC629JcnnJnmgHVtiG0oGbXCTwhEUF+l6EhotSEAnjEXQ0L1x7v
4kh/A4vp3jeCoNlgSqBl6V13qCUOiWnJuuqiYl+Von5A7Ri/95Lepv8T/ij/DdnE/SfXRB3IrkvT
gdaG7pP9xq/p9wMZwS+l9KB1n4s6Wad60B8cZlXbaMpmBrlDcHQMYMD83yjPki+6Ayi3okTvZXZy
ciKzvQ6YzTdaaYiNO0IWTQfjURRcCNtlsB5qjHZ++MEoIfsylQ6R0w6PMYDQ/ULc7zab+p1pFPF+
7I37zEirY2VzVdS6nNnntA7HGjtIA3PKqEW8sbRqOdO+Q21fAOlsW9zQ7T4COyyRmlQeuuxNVOlX
MSzta0tarr+IF8akzhPyDjhe4xfGVzjkWw5VEr7W+IDLa2LMCAyp31oYWDHgjybwgbJeFZaOOanL
/effTnL/5gM3ZSfpn6cOmy4TJyHU9TrUnj+bPJXnemGgV8WzqMl7BXQnKKjN23GIrIsVShGL84qb
Mrxm5wn54V0yEzpfDV86XdOAQlbTpp7JI6/65s3pUV1xpS0OqEea8xz3JpPeC6aWZJdAO8D3yIL6
MzWocKazU42w25ndUDjEM9cn1oORlJAZW+8UT9/Cwk5PWTW8tqnmHZIsfqgjpiV6LKLN4uUvDVDN
EVLIR1SNBsl9dXHWTGvv9SGwB1i1VlhPDw566NCezH1TF/HJrSgupMWIu0Cq+BdRfR719pwReLvP
+0Xb294Z4nOHg7phhO5LraNX4U9vvQd3ZEQNKuFA5On3wiUtozGNg+DkNlvQTvMBRlxdJOXLHI5n
OyChMyfytyPDc2NZoIX/L3tnttxGdm3bX/EPpG/2uTPixnlAT6IhCZIQSy8ZFEVm3+9sv/6MDcm2
pLJV1+83wlWWiiASyGY3a805phgrQqVx9VkJsFU7LP39NOXLbtDZb0WlRfk5grFhks2luycygRC5
Tg5lNulsI9A6pAUtjb50N03Vky6e+C/sTt7KOT6kkRUcKvsZeWn86Nj9DWgu+ESYyZa4/bZRGZ2l
0MjmNXpzqQ1IEHWIo7vc78ByFysShZpDgXoLeIx26iMW0mkyQw4E0ecW812HIm+jE+ewosIOKL7F
UeFHIt3FMVgMP/Jy7uZpr8/kA5hxpzAe9a7OUvuE4AyF6kAQg2Am6XmkUa1P+zrWF/g02YNRCxFD
2N3YWgksXQzLntb7pvY0cVsgD8GoiHNtdmznUYhux9JqIn8kPPa9k2950L9KoNBkJSmpALR77Knp
WxG17S7PGpMY3lUmpX7kvkKdS1nInDHoA2yL0ITj+Q9uQBcUxwGNMsBGCEB1GG7qdk7vxunBouR3
Tx+kQLTjbEeclegBnWrrwrc9Xv/lIUaqavZFE98MiXJa7YocY4bvyKOdBdNqHsRnVGXhRu8aZcqg
jyDMdNcVuA0mICZawAq2GMxxl+gEePXkDdxarbMczNDa2rPdrkiCYnpKwwMSWyZsUd1Lt33rmmj4
tiz8j+Mu3eafhgFHp5PMxkO32CyxybvGfv448JphD7yh97RzkjUoNiMDF1yB7df3En/VO0iWfLtB
jCpupxFIb+N12KaRh4AHvOFhQaRPYuCecDrKMYXyVxb9JWzaiqx3YwTEMn6dQ93BUXOLObTquvHQ
4iTNnBqpguZuydJ21nnFtlCTHdILS55qUb2Mvp2SGDJ2N4PDnayFQOQGgNcHP8zitettoztd4neE
g4x80zQOJYkyYNNbuc5NQ1ujUHl3A6vbR4TMLsBm0v+qgh7+CNbsxiywzxaHGuDOBsnUSOpIwPuP
cbJ2dHNVBEvfDL5ABA53uW6TTNmS3kOq9M4ij5NwbvMIf7RYDxpFdaBoAAc4/MKRODInHqyDVRk+
rtUAIXlHvbd0M3srNS9fdaMEImiB5odI6uzrSb/0efS5r+IvrhbCsgGAiCYg3OeoTKqeFKUO3te+
9TD5YwKC01+TtW47xG/GBbm5LWRxKPmLmQd4j84NPG6PvQ4T+oBqWNrHobCwW0w5FFaSJW5hh4VY
Tri8ckyGFfFhCQNAum0brihSZrxwVXrEamqumhKnJeja9CDC9Ct7fHdbT+dYI7XO9hy0XxYWIfAI
3SGr3SergGpegoMoxJZeAqrVGf3x9V8gKLuP309eLlKHH+YuddPikRYeOiHXJBHW835eLQxIu7Rw
boJzG4z+yu9DH8tU5e9nXCM73TYvVZPvNG0ez73zlsz+dLQdXDsACImdql/1wNpqqItpxGSsgk1q
LcCdzE2UmuMhH1JJQeGsTW1yO2LC2qaNeNCcbPpDFC12T1+PzhhUKQn4Ohx9vEJxjZ/SEWa/rJzG
R8va9MSg5OOxLhnLLK+ZN1exJ4nH/oI6QgCcYv7i0tbdSwfR+Ei0EWSfYz8+FIEnDiNUpaULOAkJ
va2fnQALuWSLLt1Gv/iIjkG2G7vBmsmRtEP3gFla8uTcJ0T3rcogg8bgtKs6hv/9+xNv/6oM4cTb
am8Da0+3PBQqP5/4YgZrakShd87cWa7HxBhPdcXo+WJ3c3BfjPBSdDvC+y0coDYSt2+0L6GnHCoa
NwDVtOScl6cicrR1TUVsM8UpuIu0uug4mvZ9HdJLtHv/pOHbYl6xCGU0nBOtZ40EhGxvsDK4Ccow
QzSG9dEsWxypJmie0umrfTZZ6ZOhO3dZKv5oiqi8Rd2I+NIMCtzROI6Zzh9liDh31rNwwyr5RrNJ
i/v9OcLe+ue70/ZsjBmmScAw3vKfT9KQN8gF7cE5s0ZkxkxS8y42HlqS028bkia2HPOFLPGUHtXY
3erdPLJdIUyw7g37Ju8Z6jQCcxHFdpK1L2FlU5CzrLXxqlQg9tZFilBPJsaetvZ81H0sClaQQ1or
YL6IKu5pb6JprtGDdrq9K9tDlPcHHdDKpq0i42YwRYEHq9tIN/e3CCy+TFGO/LeYZjCxqNahht5U
lr6fqa0d+j5fGRVYsUZP5k3FinFlihzZtkimU2YzyKVxr++1GEeGjvei9Ev7tpaFgHmqJLbB0N1M
oIrxQJ5wn0QvmuE4uyL+1Gtdc4gxM05dGh1RUIWkS0T2k25MCug+u3tEqZCAm4mB5DYMaU8lcc7+
ykwxw/TDsDXHjY1DlaxePDL4mQUpB84LhHZW8ux11uNAS7wRkY3ztQ13A2AdcFKusS9vYFUCGvZd
bQcdp7037CFeg3poVsDViNJtpiWV1XjVlu6BzM3uHM/k4UhgrrWs3RMFJg/EvQ72wIlfOnqhhxxh
klWmX8xxlK8iNclnEPMCJrvY5awJB5bi90Fvfe3R/4+g+eREeBOqVir8HUlE1xnIjop7wQB1KPX6
RP/+LhsMcddgVN6IKCvXyGPnImtPtjPc1Dr5zSg2l6VXGgTi0QbTsBInnnZbRe6NTur0xUoJu3en
eHqIaZg07lXKpH/CPmk8DyNQ9axpV8WogW22NWM5mXG77vui3aBhLPaJ8O5l9ZybeXJX1+xyTBlt
TAfoW9Ey8oT5NjZ7a9+OxSKv+24/2DGIqWx49wxAAnrphhv8qPpiMvP0yYrR/GgRnKSw3FQtJv3r
X0XYbr08ebNQyeP/YxXHI8W2F1BUL4CMiJTTDgjjwGqJavQgHy1aIzhO8U55MkSUPob6kZMrFr9/
ihnMfn2K4VqwHTWE41wLNr/sSEWBEL5NewzqLosDTKrJqnI677alonJiUjqTMNUvnKaw77xUezSj
ANhgjes6G8YalyX5nvi3WFGwuxstp9lbiU1oT3Cv5cWDbSbFE9nPrinnB91M8P4qxFdkR+azL1qY
3sJFRE8O2LY0qyeZCGert8zb13HWaiRu5KwdbqJg4kqE3XAn0uBrL/qznln+UxgStcZlPlEORelt
JM0moIBC27gBrVeVFSxgMW5Z4eorqjPdgo0z6bhDm648zQ1INEUYNUbYjn1NoVAHb9Nok9hrsxCn
oC7DXZdjM4B+XXDgEJdDZ+21SYUV+9CinCLs/vAqdB8I8Z6IWO/XWQhYq0ZmvCyqh57wKQoyZUTu
bV3v0pjjZtqYPOXBo+urV+uzdhwDkd34eHZuutiHhhMwuule+ICsTYfnShxdrluHBHgMTYCGyodj
fWpdqF3RZKYHt2ad30c2cWOTjlqg895wxBRnEODuskVNv/cIbsMcsyswHuyhvLXnEL0PlRvfW1U9
TBCHJdNZ0meX1BC2LaSXRewwc8VFdwOOxyOKdmY1Tyd0k2X9FugRgb0eKTtmXfowOaisR3oicb1B
f5dSK07tmFLXGLRL3APrLoIKSdWEPdlzO7YZLDpKVO/7wnzS9ajeOyWm10BlnQdl4uBTgG1iRUC7
cqhFPaRxWJOxyBeDq9CtdS3XourSXeaHwB3D5FOUAH6sR91aZSCpF0UII77MfPawhGz0iTs9cB5I
3EjfBiczHkuohVvytUNipIv2zqV/qoQRGIHqHIzpHTNu8KqVLX4DyRMZGkN2Qz66RUEx2Ad2TjK2
iG9LVEHPIMi+ULAxjrX6m6z9vR/O57rOLNq2rvmUFTIlutfGyB5fcpLeISjgnAgiC+FSk2YbQWgy
Rf5ccAkJAhOmR+2+ZPttpx9BM3xxa+E+JBfT0sLbiED5zbgjYbkE5vs1lhG8rKYRe3LAIGh4BYiL
ngwD2mOCCKEsB+Ug67WWKOPJwL6LaeCitbChIslcmYaWuwrIJLQi5t+xzcGuz3n8RN59tZRjkdyE
TvFchSW0cdW2qvSn3oJ4WJZWjBwo39UNjt6wPMyhI1R24VfDSsR+ys1m4ykh3pzigzWi+KRT4H4g
8uoGIY67CW3yEU2nmi4AIzHxTZsokvNLPU7cPGlfkPVgELrGKH7IsyLd2RCnxpzOoet5OzNxDvSI
y3tvLFWi+5jdV3bz2EmBWMuvNTLK/Ow4dzWE44DyZB+PrMm0droNu+RTAThPwQX6ZSewNOfFgBEh
xHXnQCB8yQmzXQ5D76HNqag5NF+pU5inKKwQpysHaYFvc0MGlru1e7tdytjYxKEUTzvsE9aZ1coN
pn3jIOzoOQmkBodylyWy2SFnSSiDOfnerSaWgeyfiAW3g12uiXYDRbJZWYnRn+Es5lgJ1rokKjAr
onhe5E1wPzoUTkkpyuDhEDfe2RY03RTSRu5gWKMlTDxqC8OeAL9+JevhEd1ndjTFNG6xKN7mObGN
12Xz5LzKrGoIwg0eicME/Dv5ybbQJvMUxysgb9uqS96yZMg2eib0AwLAxaz1xOV4ATQdgKKhOwUH
IgHn09CDMvSr2lr0ts1iVjfEDgDBH17h7Yy2/QPZjrnT82kEPMkiIZVAedLYG05GUn+eKRavdcVs
IULmTA/B56T59zwszW2id8MJdkNLrcn6yGp4QeloTJ9Av9+FDVkdaIUY0+y0OaeNS9DaBet28SKo
na9k5ujERHXtzmXt/m2m/D8/1RC+sbjfympqAPjLX/76P09lzv/+r/qdf77mSvP+19+O8VtTtuWH
/O2rtu/l6TV/b3990U/vzNG/fzqlvf/pL+trT+ihe2+m83vbZfIfTHH1yv/XH/4NFnosp79AqvuG
9VuiOtQq2cRv8m/lx9+wBHT5l/j1xzbTt9//3mXyXNUXcn1hM69jCDD/1WjyvL8bhid8WkyW6xv2
D5YAi26Sb/sKo04Z1wb48M9GEz8SOgUdfug6HlWN/wqvrg7/44abhZDuYDygC8Yj61rqm/9YJSKg
LzWiadR3gJYWYJ3y8MOZ9x07P70FvguqQLeTVSIESeTvDoElbf/Y0WvS56+mRoiLHpDhx2CMs2oY
7odqp8d3sn4xbB7B+P73Szfz2vX6EQavPi1OCQMWvG+Dn//Fv4Cr262EoNKpQS4xIoy4bV7dk/U1
g2d5mfzq0PbMPzPKWW+n5TqGKEjP82kSkE00AjQJ5OltczdTN6ECAoktOMZI3QfYIBPMswFsVgxd
lXC2hX/nWe8tlIgUQkwU3PE2cD8XKZAmmDD36u0mN18G6r/xirQZNnZdvqnX9OxJJa0gdTjG590A
M4yFD2/NvBF2tP4PAru0+k/qJeot68rYqk8gqmGj3mpwEBiJbq1Xbzbv/o8PVavqLp9JfcDrB0Zc
WUJRcz0yd/ngMW8XQrILBqY6NnRtqQFKYwcZm0v155o/t4TfBtLm0OmmDVOyxvU79RrwpOsGRkXE
r/Jj6hyLEKlxrV4a8t8Sczlh5xbyzk7HG7PL2dfyT0OsPb/NHoHhL/jstnD41HvEZILWEaIw2HY1
v1uzIwoniITFasj9o3o7M6Fo2+5sKlvqFWk8EKOBClQyVKvDDlL/MEWzCNNuadl3ACJtdrr8Rlrw
Bhzj+rk4eG0gBPr+VdXxFNgIw/ZWonkq+p36kW2h7eD/x52jf2mTbmnW3fr6BXgfm6I0lK+tOj3q
u6uDq+9AWUOFS27Un9UpDNSf+Vlb5gufzNf0SeejTVZxsXXkvU3UwjeCJmGGsBvpoXRoWkNodmyB
F315n5hPAUllNCKXuryNfSiTal7gr+rFrUHSRit2k47zmhVsnRGdA6y4S+gpdMVe/fdgbgArBKtk
/hxzDPW+bGU2JAUsU95OvYXJn31JOAkdK/WpXJMN4PdfFUCkiNWB7ae8sKgt+LP6GWE0i34NDOv6
bqkdsyA25KOe9RuqrlDPuM68lHnS9f9gRQ3CLyBkfNr06PvxhJeveWLAI7PUomWZqzJkdTCRcEKl
W732Y75suvQ8asGTH2psO6zqc0plLaMmTR7ofZBnl6Fyk1XsWIuCHVHYevt28o51Y4DF6JaSmooX
mccOwcmqEGTCTPWWMhS6eyGe0uLFbDNYdzF0pjShojHpw1thhysSnXBvgiZfaEZ0nxnWGmkX91m3
tgb5gOyKnB/Czkmgj1PrjkEsXF6HrP8/h/7FHGrqjk117D976Y6vbfv6xsrkXcr2x9nz+29+nz5d
/+8+UMJvkyAbiB9mT+vvju66KDc8y7RNXvEvQ535d4HPzaPR6V7VHfzou0wDr52p/Hk6QXPf59x/
LCS+91Z/F06iqtE/TkdCGJ5O2KBj0GXFnKcqDT+INHxrcrW00pj0muFUgpQLsJF7UWVtNIFBmIF1
+Ivqxb87oklbl6ISy4lvTZ8fjpgVdmGThl3thnUbWD3q2OrZdA+DDW12CKLu2+370wrwx1ySn1vJ
fCm+IAfyLR02yJ9VKKHUGHAq+mAUEeysLJaaN12qOX116/nyw+X/fm7/4lBoXsiGdTggM7YSxPzw
zXovM/yymaudCr5MM3aDWvxB+CxViC+/P9KvSx6+lFLXEL7mcQ/86arhGZ7bCLs6/hTiL30BjbeN
3GxJUttfnT+De/7XO0Sg/rMRQEALMgx1gn/4VmGl53YZ8a2slF5qb+kXUTcrWvT7ES8wxnKdzCpx
YzRSYb+h4fTeiS73GhjL8fffGmnSnz8JbUD2FpbK//nl/Hp9LjTps0DzwWHh+zq6gKqmcLwY2nQZ
q/EMBek9iL8PgP/xDrp+w1+eEVa+ruviOQXYrjRbP54BasIlxlaVVEn+eaLLG7wNi6QczrUczw1w
Hzakh6SYL4mo4e9r8WtjN5tK1QFjmz4B2OynxE2ffn82/v3Hsi0Ho6Jnu3TQfv5YblN2qD2Laidt
Wt5h5uyINLEW0hoAJwn5taPL3LDZk0mQLXVXLmWZPUwpZHVUPY/CYY6ZAS27IVuDf46C/+Yx+LeX
iXU9w5On6wwvP3+uuUvA9mJf3Gld3dAfN8tVg+h5muC0UYf9iMmF90z5B832+i/GFkMVPv90qX44
9q+FUUFOhNZlFYY9627QSSPswlShm1mmNqDCdZ9TkYy7wXW/xPFz0QTyvx9vrruaf3z7X67KkOYR
ZhI+wRyRzkZt6EJwyesMX3aZMCT8/lSbuvHns602ZoL70mM/YXq/3JxlkDsiL6scIkm18Wpv75bp
x6ADfp/03mA9n29Z8fZZ/NxJqsDXBNmMHTzy7p304Xp3+rQX/A65nXs/4N6xgKqMg08lXL9UyGL8
tD+FOsg2qzuXyWZ0yk8jA5wfg3g3Wovt1HiZs41flIcq3HYANrDq8D7q9Z2yY/XW0kT3VE7WI84R
YsFhrLTiEBYQb11u0DTlRY7sEGB0p2Ju6oXnGNwrzrIMwCKoBwowyhk5401Pizwyol1mYC2MLKJx
aTEdPUhyS82GAF5Pr0M73se1vdRCSCDleFMCXFgUFFaJK72XHkRaPQJiCn7IWrgRyKY63MEd3LTJ
fJG1vrPbr2mXvBLztk8JsgCxv4lt2q7V0K9NP/nIneyjNJMPdT+ZPrewUfAd4gLEePsm1FCszgzE
O5O2NRSTgSSA0XzTPAQyeh99uFG8hdx2xC6OVIjvhdJwN4z9Uya7tUNvFKbg5Tp4SHfcR42sFwgR
tCW1tleDY9oNJ8hkxBt8nCzDNJ2NWHCxYclrfDkxdyszwRTWw80KPO6DQfpyWRojKfQel6Uk7WLK
MdIRbnE9/YGTfMAUWpul9uRI1FVamX80OREpTfQhvVBFdhInMeWw3iJ9DxvzzY/kwh75qtrA0OPM
SAXi/pT476OgK+aI4RINzBMm7GtCyi5J5d/WkXEH7Wlgl8snCcT8MFqCG3a++HQGqMzv8tzZR2nP
7/vggR/StmR2qcJXtCtozQLQKvHXuh/3NpAZdQgM3+doUDda3EGk0C/xVH9GX0RfIHu1Zn3vqDPF
4odkeffkpfpFhWBqtvaRlumrkeSvPaCmhTVeAKcPC0qKogwfrNKEG9MY5wSKqQ1AcVWH5KIGYfeg
sFUL32rz5QSxYkGrlPV/eegJgVkQ2bC33axGmDldZj7RsoiIPa5ibdnWCQRLkgeYHe9U5K+IOZxp
cbEalwJenZ7K99xYG/cOyMmlBGvFc3W4fnoPlSXe6/6s5t2kBi4Wv5rg62hNvKogAFh8B3ZKGeV+
JBG0xxdZpF/UrTyoyRmX+knDoLEg2neXGFybmJXFlm7t0gz6i4VcdEOIbXuTJtOzESO5skc+W5eB
hutQyTNguUFTbWo9GLk/LDQcVnJ3vR0R2H7A5cQ7l3MfNFr2YpnhgycLtpgeh74OJSLOPgZ3vPgZ
zwrdDGW9aocLeXgWRADG4jqo4bnO0yYsaQa5fvQqe9YRNvV0/pZup+kR0wT7UxV8jWDnYkQdwNOR
Wwgc9HIcM3eRyOliqAuFJER/C8DRxt6DPtOT67zujMQ0+vBADS2IpWIObMI1Ashnr0lftdre1bH8
jEGun3gGem4XI0xfhVbJha6PWxdG/AJYN3hcLNuLgfDI7fUFiNTCGmwM8VEXocZMqfGxRpoUC4vI
OPjEyHSZh1aNZp1aQTq5QIc0yUM1Y0kh8RZt9mZuxr3exAgW/eCIHAt7D+bj7aBjdu7XY+Oh9rHi
cTNkjNuaT2aq04xH4XREDo3mBQ4/T5dbklDO53ZlB7Oq4kkfFRejMXC0YMaFGSiBd4PLXQXH2Qmd
AxBPOktC9Gs6hKK0B5ziLXz1CA+AVd94Kh63JYNrqZcw4YC3xxtX1554tuJt4mqbSUO0Z8r2WE8a
TKUIqFFY2Y9RT6tLGysS5avkeQx76leFDck748Rlhr4mlxZeasS5cofpoqtQ9esNeV28uF3yoaYD
jKIfTujuNJ1TwxAnZUHOhNS/kuv+mETFsteNhyFApEhAOJhIED4uutRvl2iSnzo6BGNO0KK6+bt8
KFcCZ4MG7jHmhiL979UwoGoZGfbgdko3Ewx0VFKEUIx9uS6n7r2DDr52SvexBsp9MwTJDfl8xQZs
KQkZU+UuRuzomKibZ1R2Mbv8eCPq/ECjEtp0bXxxYbGughlJqOGnEhmjSYBtUpsrfeCet0JtW7uk
L0xj1y8dU1sLD751XM3Qj0DjLRo6XN7Ah3c0nkObbLs+zAB4JTOgfETE5jTvkpkSia7T68J+Qsum
8G/iooAjLGvgvR6t3ZiHsHHLY1FBuBc9y3YxvddCnoiiZXBjzgSC/k7iHXSkmpPUQ/GrMuj7Vz2o
5XCwnsG8TiD5iLhfO2lNxUNdu5JM8SWA14/CviDMuhtHbheZN97K8s1XosjFKtUB9fUz4boNSUpR
xmX3POOVXzyZNppUQrx2th1qmG5ZE9nm+EbyNZskH03fpFFNSS25rLAOUHfEduyQlLCIBmtl51Kj
jMNaNoB7suzeRz0fl4NYlgVfKrHLMxlrF2Q+cgk6/pH8gwd0U8BlkUToDmK4lkc0HKwXr0D8cx2C
HNLtwJLn66iCheWhi2Buq1rnMnriPRt5bC2hP3uDp6NtgFJpzeA4ytjvl9nAn7gqoN3FeKjZHmzs
Cp9uxTW37JBCILgY2XWHUJjOSobFE9CPeE1YoQKRY460mRdX84Tzfg4PrWcaPOEsDDqe5VVRj86h
K2LIXY+mFD26c5INzbI9mrN4m/LhgZr88CUJBSQsGIjh5H4O151OAVFqw1NS2ghjLPxAhhWvkiF+
ES0iGEQCYIWFsyfUGZFXiaG87rd1UMVHNMnEm4FiWEozxL6cRdCZo/It9uHizHWS0nCixmdcVNwX
mg1/ieLhOWYqpRC48ca5vpnqhklQz7Z6PddrbugYGR+q9TYX5aJuNH3lxvW0msxpXabuTYOQW2/N
x2Jw9YX3+bont7nthyJdyw5FexsYxN2MKCitQxHT7G8c897BZ7EySqCtLtJ1BwF2RXA2MZDFOsqi
fB1P4mLEU3kj02pVp+Alwry7142eF3s1hMQ23Nt5va/trt50tOMZNid63b4AX1rLr9rgnjpa5SDH
5Ca2Yn87Vvne8e16QyzH2YcK4OQXxMHIC9SSoRmZUVMds2EVUO2MSnedB/TeDJZ5jvcmR6YPWmPG
Rg7UWEngwjt4CDw8b0TSlUgwCNFgvdWP9ouNInABPoUlVZiy0MKCvKwtyaPv8vxPvr3rc0ryY0kY
jcUB/drxoRQ73TJOmQJ6E5jmEItimXjcl9Pa8ZHPzGARt94EEFyn6BhiCKaRCfV/cJ180SS6s4vG
ZjPg5TxERntbTmHHjDRuuqntt8Jv7lJahpAQq2lVAJw1ZApN0ZvINOr7P9qYJ41IGwINeqzslkAy
JOJ06xMb54lKX3keiJcBGkKrUwtvB5ycYaN8DM6O+MqA/mNJQgYqEbAC5EdomrGIQ1Z+hhZ86Vsg
/USSMECoo7tSbqVTx2vHjT6sxqPw3Gfb60xXWCWbTJtID7eFqjiG9s3cEJ8SUidgOPO3QVGczdo2
t3MewY0JrV3nW6uIWWE7auEqHM3o6LtKphY+Z0Gdb6a+/ZLVwKinMI9WuZl+LjPpQ1ohV4CcJbIx
NqkBW7+WYA9V7I2Q7hM+wHjD7s3dBHF/dKcWqUxSEtyHDDtCSb/yAlJCTNYGM0Y+MVIRLgqW6UZn
LQuDm2BWS0qabz3eVH/vsH1Y4NC6FGYaIJJlh6GxTHZii/G7yl7VhPmtuiRJhyO7Omb9k5TcPjzr
Ng2vT71j3k6lSXadWhSkHjZ/A2pWqdUK+ck6y1WIf8R2+oAONCHgfXtdtqLbh12LFMBoP2VyYoZl
N5P0sto0+XA/+qg/dc/fwsjlk6JSWQ4atXjMO9dzMlviqSzKe8akT6UIT9elrlTxUdTtR7Lq0EUI
Fm9pKM9gRUvzXU5870avX/0KWmHyWgbmpch0iKVViM4UG0ys466KtT8cxg4GwQBOHnm6s+Xs1D++
yZdOm+Rjbjog8URarcMsuCPOBSAkgWLs20qxymtcNCztwG99hDm6e0PhUcGC4k4+RGJtszFVirBl
Yo8RqOGO92d1ARGdYYOMzCDKeXBb4rKMmmxHLmOiNludqrV06ixEgmACIieegzb5Mpf6xUkaTTkd
Xk2b8z/MRF7m7NM0109ua64Y9Ey8J+xIoBdxcsvs3uvH0+w5j7lwTz6VQ1ApDEty3cP+LgP1iDnz
xWGehp8D0D+pUOt19aOjtiHDmD5VOuFZ2IazjSForLttubd67CeenW/CWozrIC7+mOyTQ2ZahefL
SMHBqpE3FGxNLXVmNRUE821JJQvinhjn4AnSqdCnRYXJzp+ZUNW21JX+Z1PuNBsRJdEJ3+7QEE3a
ovHnPXjClajISm9yrrX62J1wq0VpqPQOdgs9FlJMiHcujtIVzqsMDNCkL0zXe4wzf5dWzNRG3p+t
3B8WeWQQHTWcyY3cI9nboXPjxLOyZ4O2yeP4Q/N9crW7/pzWrHsI970N8/LoEjO6cNqrrP5yvQZd
nAdrq5h3Uac+gxpXi1LtLdT+WI+QK7jTa5fjKqyamIxK0pnIb5hoLakihZXNu9HTTti72JroFKvx
Eb8afcbNpT6E2ZYrX21tCzc/qsUU54mFuNqsAlDed84zpoUGMdsEFctUErB0QWA23cLi4HnTPoNj
bVKGmIz5VkPziiOIV6i3VvUPJ+y/DOWzDQK46ggcTbhHCiu69ynpWaa7KzvxueoR7VXGeDBmFruT
F79aaotOUgWetU/X8tv1wxtqzkGBI2juUqhImKSM2PyQLl1NhELcBDl1Xr+7ofKs9rvlYm654dPY
PQU5tRRj3IvceBiN2KUEMx6thBlTc0g2QM+Wl89qwOiK6gV+Raoz2ngjPbLYarhJOT2a4m+IrD2w
0GARzF4PK/7CqgnyYP6vQ05143zWiBcklZXtZWpPezUvmzJcyLl4b3qeabWpR6VWYtqkW+GV/gEX
GTMA2VEywGJag9VnieETCDZfuIP5jdCK13m4xQ29vD61s6qOQcv6imfUISqYbQQ5cnsYpOpB24jx
tujaz0SD1qqt+lEhROq/NnV/VkOJuqrR3O2IjXsds+g1Md6SIl2GrZsus6xgmNHuJstE/4xhDnk9
e3hKEH3L0xOO49nxntIuequxmhdUVRrXDJnVb4KOIWNW56QPHsZ5fFFf09VUTZlBsZLuySFjEpYT
114VLrvWZDcJL71Ink2eDoKWGGlsm9jonJnr2huwZE0IrEQxGARkmGq4amut/Rir7Fz75WYexpUf
8fiPLNQXYQTMtIaZpRoYuP7CRdOaqHsoevXFy+QmKiCKfYcq+Dhh9DHZVDVIoNeWUavd0OrZGiwS
PXVrX/8Vo4SB5RPnhPfVetwu9CnauZl7AjqUUxehwUTDYu0O471H1Nf6WliInjJnqsgDEciJBm48
wA+qjJS3S2IEsZ9tUNXDwmIl0HU4pEj2I/2Nqgf+qm8VD7IUXwGog3A3Nz21E5yz7K25K80x37YY
e+KW4tx4LZ8l29iHhEy265GgW744o7rPyUlMviZfkWzaLxQP13UzrLMuIF/IYOGXG/mL7I3j9XmQ
gc0lbNjZx2yoSCBYubn71Zkle6Ga4BL2gZtwXKG4+2S55k7ImVv8+vi13pMVgNa+brWDGGyqlZE3
mnz0JXu2acyypckNrbb3zPc4ED7ckIGb6PY1Dj2cuaDDm6E7o+rdTpVprTWK/7A27HAZEUxSqRU1
VtXzdacVqlJZNjIyFAAQpMyJ21PzIw0XdPE817nGrEtO/KJwDoPGbjVRBkCXCCEAUPayr0KKUxEX
xMm4JWu0YhGDrp9HQIXjasf2VCPNfiipDEbbusPW1/jSBwwVP7Zu7W+Tm8GKig0SSm1lKM8kmsjI
ZTVZSLxyQUtEHe+NgmzRJ88yLBGhtAwxRJJ/LZreOF33nsXsruOEJL2s5RRJL39u5HQYkoFZKui0
ZSZha9NwfSVQlxXDKbSI7hnzj2uVhoQnXGJZvKorGIbKtr4lX3XpRExtBaXJ62THUjFd18CvY4et
se+Y/prslgVM5K+ekuv4qiSXB7Yi+ol3gvt4y1xjpows0lQZsaqKanTzv+ydR3fkRppF/8qc3kMH
NgJY9Ca9o0t6bnBIVhEeCHjz6+ciS90tlXqk6VnPQnloxGIyTSDife/dZ/HYJR42vpQ98iL3bosY
1Mu8lIzzuVd5zJBCI3+2B/HVDjYCIm1vBSoCNtqvWN1mI5eQeEJRmooXPO03SuPo7ReA5Ed8qnOn
LnLCqC045B0vZ+bc4lV9ubYlgm10I8X3stYANyFW4wdnPaV7ndBuItkx3qAyLBhW0xhCN1YVeMCJ
2ZCY0NeXdpu9V8TH6OsMNbclrcHPYYTljKqmm8tu7vKHsvUa8Z3brM0c8lBmIWLzpFsYwIWtbbvA
jO4CozzXLiVvDBi3aXlljPqr77DdVgwBaGZ+k4TzsbNaPpID4df5sRE2u+u+3Bc5YZr5VT8k5zJJ
2HxBU6YjOt/W+fhKIpvNnYyuJ++O2gAY4qHfHK2Uc2gjTMBrVzXXUpbSytxFeXaI+dMA2Ox1F7qA
X43ffEs+a3au8DPlW/CxLG7e2C5LL3tRJQ2gKtukeEoGl5eWk6cb0oMk1D8VBJdN6NwAV99runqd
AlcuR8lZF2rUqbYDtc8TCd9QxN0KBuSxx3ZzNehdez/q2WNGQEQj+75LUvQ6zYM2MpyVF2priXy3
jHSNYsJRUWZYaNVTTTprcA4wQ1yoQVZ5Mqw0voFoeMzQHtrBbDd6V2KlTylaTGlfSszO3YjWtXCy
ts4SWzONXgbbhrgdburIwiGa48DucMWSvkRU8v1uF8T9Q9ViIMuietmz3eZ49J5TDbny3UfHTjZO
VlO1prS3piD4YAQUDU/K9dZKT56zMrG3fUvZg+H3FLk4+W3eu4FBvFU/ixLS878ooBcoqDM55T6m
0RlbkTxcbnyDj9rXIu+MA68F8euNU5D7jscZruCRKAlyS266Ud3RkyoOlxtC7eLg8M7pg6DY1zPC
x0nzmzQSwRpS2wUWugqNHv0gRC8WISuNUQYNCiGrnZ/ApheUKm7qNP2sdc0EqaK/5oqBQhpHxhrz
DWTWHlbt5SZK/FcAFd7atErwQW7425vL12LFziMskw+sY7TTwuXm0bQPTUZO+/LRT5/i47a2dL8e
IpLiRxtu5lpQdL7QZi72v25UDwkUTnq87kofCaccqCWNCbYX0CNwaLc7S0sK3v0lfviFZBWwSGAH
1n3Ww/jsvRZ+wzCs9TA6ZSRVD5ebNkwsYprz+wrBf/2vb8Q+vyhNUDQMzTIOlxvkfvPHR22SANiY
5u/IftYmddPm3RqVt56mM9xT+rlODP1clHGwSXKkwdAXlFvl8pSY0aMlqvJkN03FwTEiCAmY6QDu
9DwXVGWDru51UZ349nAtDIqarSSN917aUTMS5fALXJri3Lyy7py5uQYwhFqLOIzWnpcDjzWcemOz
I2DRGb16LmpqeEHNnyK0l7c9v+PyGfF+Y43Cr616j1Ro23J3gn5U58nK1BlXokQaR6e4fE1yDGu8
VlC9fTMkenE3ldeIYiMV09GrrRfpTUQxdI5DDgmoQ92Ho0pt2/w4160mkL/nD508/GYMgYnPsbY4
AhjW4fJRNz8Lv/maLupNF9gvbg8sKun9dtWb8lXTYU0PXlIeqSwmgussBi8aDt18c/lo6MJ7hLNp
USuu4LLWh0Mg0q+YQfs6YWx4uHzpckMo+tdPVUWZFfXBuB29LN2bzBlMNEmgFW/cwTsCRs7BLIg7
OrRtjXde43dMm7hxx/GTy5G9EHLy70dzW/TVPS1eC78qxp1rWxSB8y6W87uzAVO7be34VGZ1wMvP
X4NlASE/dCdnNPiKGZjs/x193QzXklT60bGQw63KozuYpWYVkpZZDNV6bIzgB5urjioN6Y6Cqx4u
zN6O7rK5hKRLBOUBmTk0h7QWQKn8Yhslrbe17DI2lkHih1A3Q7EAIm5s04GcgEsGygUt6jcbJROw
WVZ95P8lhy06sFPzPyXA/G7izL1p4yY8JimZm2gaClRwEroLkX+WJb973P6LB0b3Ycu6lrDHuHyo
u3a3qN2AEvGCLr/cj+yDnDFol48uN75d/fpp5Chzk3kuV06yiVKN23TGZYXC5pf04a8fXb7mBI99
4E971GOP69yAPE7+AEezAuJm+m6zNjUHP6RRv40GD2skuUSP3a0Ko5c0LGmqorOH5qBxZwTNo5lI
nvlhEY6jjjnSShEe+uDkR+7BbKkoFo2vTspzEOlEsLc58uRpDCVC6R++a29j7I6xvguL4c0r1RNc
0udkYMdojNYOEB7HSvYhh9FkCx+M1qNDYmHRRhUl3xp5+RwNo9Y0dA/7TTcrdIKu/layKW+qtN1C
YVXrLwsnb2TQBNf3rrMnSCXWhsRGZiQr4PNqVSQUr3qyfomd7KMW7gcHEwquAOlA1fsYSv99tKm7
lvU5D4CXFZPDPGTYBFq4n/8A3ey37Mtc3hJDaG2nhL1ePLK5bV3FxsiUD03YrxBZloTfCZHAQY0H
1raSPmRLXqchq11F201qvVYT/0gFitcduMz1uFgpnqfNwsmeA8I5zDTcB9MLPizZfFi5ge4F8EUM
izRgBwd8zFxSXv/Sa8lpsg5TaTKMM5n3CsrXKdPmMDs25ikrohdWoatED6u9ZjCekqXamm17axJy
X7pDO+6mlNQX/VBrq/Nr9GEucFMRLZnF0chzN+SEs9nNVqcJ3godMNlXbHbDD5XH1rCpFvpx/jPC
CwkkfugkYTFCAOyo08u8zvcacxkXpEirO0OHAy45Pl0UvdgLvmYpaLgcqHQUFpdmmcb0wSDj7o2d
/qnyyFE50JRi7BZ643OAtJYOBx1T49xixyWbTlndJuDzLJG8k2i/B2Xooh1yZnYzmnskUeEOXYAU
PrtGrAQtslAape9m6WqLnV16f5Gftn/PtMJNiH0fXyYcIKaCdIj/5C+qpymw2xr5yirICY+cVZRB
eNDAfDwwI5Eq+2Cn53OMIfWaUdd1kbuAvq1aE791SFSuZteNQBEZi2w+GVweygCZEYpbavX7wOQ4
y5ZnloXr6yEWTJkdDpetz3lbQcHoxi8BeoqZIHtCXe6iwlELqNvvRSyMTV3Sw2K+z7xyqCqzdJBu
JpZrtvxzoa12EthY/tyEZMyGrt+ZruYHBQ+pAd1h9j/+7MsLzGB0kUR2VWY8tdiJqoQj63yXosG9
MuRx6neBV60GgIurP//d5r/53QaJLn6pgQGK7onfm81qu3MypP50p+aJd0ZCasEvMsInB5lBMx2S
weNZ4BYZB+PJlebe63v8/NEXY9Gz7wVEx22aq/C1jG1zVaXefrCRfP78Xs5Zl58fIUOXjgfPyLMs
hoa/v5d5RaMfpQm8bFzuZdhwQHTrul+wDHOYnDvXFrmR4OSGwRB4+KqwjJV9Qj84rpaIZzHLmY60
qbspOBHjNXi35rOcm+L+lEX+HlfZe4pUyGtiY5tsyoI4fINtwOb29mJBDPT53D7LgU1pX5cv8Sjl
Ygg4FF58GhwTvhgEixV8LYplOMibSUr3KBfcYBqOyXwvXSskgEFpC9fi9IoiIyiRTrrMnO48ZuF3
mB83r55Iz/OBDZ3nXVT9mQx3t7SHZ3MWGSNR7p2c/W34XkyMHitrvE+HcPfnj7Vh/cEc6+mGY5j0
lkqpiz8YVtUQFZqL9LGLRAIpS7fXeFQ5/c5+k2peyWxwOos+U3s0mm6R5GMGZIjUoNGR+Rz0gssB
irIrI3bGqaqPJLKgj1DXlc5X7hEGx2bKUpkdwgD9pPK6s+0zAFYGucoaVlqnT18ZITwWt6bYiDlj
MIvNQYhiYQUhJJn3oNYwwhno1RFP3TxQzCNEsrhn7a84owBEQMvK2HWZs/YcmzslUd+QGegVQ3Pj
ErqOm9s+ZDCVzGlCigVe5MSJmJn2ewZ8ikbodqlGVp7Kl2/ULrIrnL8fptxc5q2t9p3coNqgOWhG
o9Zx3nxm3kWuzzKTnQKlCX20DfX8vTWRGzNLJy7cMPLSszURTHqaLDmPRqAJ9bn+yEYPvQrFx0aa
S8zqpCFy4WHgr3a85nzR2pVWXNv0JIZK+06cOEW7BCte+M6r0bHd820CzXHCAUvHV1YHNUYWejjz
ut/StiwI4ZRqw7iEoAT12urdtOLx0GObItvvPDl8kwnBISj6D7unOF7kG99urywl92o2CYiI60Tl
iZ1VaW9Bxvt8vqvlPijC75Tdn9uk6G5GkdIx1gKL7drhyfKdmTClmHE11SEt6se/eLn+mysKyTVh
6CQB5jD/TwsY8XgSLFqd7Kz5T56vBtRw9OzhvG9ac8wlNchhiLrE8HnhF/Pwbh6YFbOTzp5tVKBK
/sK/+0fHt2fBDIOWoPMuYm396S41o+iFApC2I6P8qrL4lu3zfpa+054USjXu/dlxVvTd02y9ytz0
3dfLZ8t1/uKx+TeLOyE5FDYiEjaWyJ+t520ED0vkRbRrwkHhvOFdRRtIDMAJZ8vcI2Z+VhzVusn5
FBXzlwDLeT3rG2L2j+GnoARtIpzsuw/QoR9MG4YcSpi/hBD3F05c7w82ec/WWXNwyHsGLMyffbhs
sG3G4H24GxIadjWm6DgrVnpXx0vXp+nd49PFlAq5dnjajrl+DE2/P0jdrtYmP4hAfRqJj61bYvNr
/BNyac5qVJTRZGDZEUGg0VroNca8ovWeYJdgeND7jMNjTiZMAcHc98nwmFF6ASkTV6yZVQESh73y
NMd78jgLmfrZrO410BrriyYeaBFXn2ramfDqUfq8ddcjrKXPitKOXVrm7Vq1UbjhbbGEYBk8iszc
wGW5FpDYr6jho16IuYVm0SFuK3GIK942FvG4pUkt7CbytOcKnsYqwr7LK1h/GVPMupq1mzXHi1U0
R1NzPe0hZICrc42gvvK2EyzIdBDeeyHeqMDKxlVmaXtPd27zlmxnobdbYe1oZa/gx7gI2sUQb0pR
hZRmlKfSU+qcjoS6RMJqlY3NsKui6HvTR8WP3cf/R6P+Iholpcea8M9MwL9pGcvz759N9Nk2v81F
/fixf6SKjV8IDuuGkKwxl1jxP4vGpPWLNMHWQnGaEy5Ej3+bi+K4zXlKWPOKYM17zX/kovRf0MiF
41qO85/ja90Zn/v7PZskomsiXhEgcnT9sjj9JveC20B4WPW6XZVyrG38YNkGKFeRhPOJ527pNM1L
g5e4ss6uzjFPFVCn8naAMxOLmgwg3YmRVrvAYvJnVdhA4dwHt3MTdEzlH7vya2jTU+faSKtM9KKC
NUCP9rhU84WMO4/hvj0svMDjUw73i7Swt/k4t4thyV3k02PkgZVD4r42Qu2OjtNoqSz5DsbjEfLT
HUlBRixBf2VrHNrkrb52/L5Z4apAAIVYERjcySrLTj0VgJbBCDNn/FUkK314xJ0dQ02077zx3KXe
Q9U7mHTzh8tZsBLXwok/2t67qUUIjsg/DQ2dEXp1nRgTmLGGive2FWiBXfUyheoh9Itz55evdVpt
R2jUtY4LLvPlE4HW21YmX13FnRcOI+OCcXeAWDAUPMxSmHdCOcfKMVCteZzosq6BZlQvNkWrrEtW
Zm59v17HfX7deBUgWpuKF/u68+KXtPO3YEBw4k21vgooUC7jdVW5+0jnYfNr+kgsfiT2OT11nr8O
GhYbCXeNBpkrE5fsQgieVTtBziJtGlISqpfcB0R2luE4BeWWc8HBGhwKFyHc3TPJefNl8+lX/FzU
TWqRcggr+uzI+AHcim/Ws3GAV4rGlV5Mb4aYVrGNvToJMbygluxFKaJll9BRL9OJp5NtH/9wbPvu
4vJs+7X2zVbPGP7q2bAJDXRwn+PWHEFvDu4KiMRdHYCML4dumcXLSCB8Jyp39k4P9puRYG0TiWf8
ic0NId+a8jUZnXplKcETPwWPCSQZUgOc07wi/6qtCT9vnO+KKLiOZh2U/7aNW9NaLHFbNYV8rjAo
0t4bfPopR5Sm8h5iyQAhCq4CnAN1OpB6nfczZHHg40LpshuX/ZUcb7XO+DSrTyOJtLNZ+7CCvXAR
tDjHSNyWnvCXDtCMSU82lZTRDtGyd9nwWAzZV+z59p0v92GXLy9vFh8TCCaObj2VwNwm/UvJTl8h
Pt1lHe+ZSvcgBQfP0ZReJxHPr8EDpDt3HW3nXKyCO6Bg0SaZuVc2s46YGVPjqg3QnRDCmSIrnn4O
HVt2lXcrkZtnD4l6EZypq8E7wpjeLKjpcmH2t6n3HZo0iZTzPJE1cgQ8W8dGj74zEQci257s0xDg
QOY418OYfCHrwqkhBQw0tHh2+h04LVISCe8E/dmY+8wArS06Q8tXNgb9npeI7MAkZVT2gfhk3jX1
wYvBpZAqcdHxMq29ZVUjICEILDQIJLi8upS3mMabbunq2xmCSPRywJXxID00uI6e8wDjyZR8JNRi
JW5GtpzHuuVe6EbwZVfGqgUOMEUPaJ8bIzFu3TBUy4t7ueoUqiGMt6TI9qVN1CrM/GNDnfIaUyYT
ZDf+QDuoF6yNLiZ6/yWvwnHX8hRCqnswKws5B8cV3wEH7kUezMIB6NJM8UPoiJZByHTX6dP1LO7J
hN8rJKci1tptWI8nl9UzEWyUe3WbUxpMX7CLtSPrwVQm2YfGQraMm3KfKRaWXFJeUlDDYNYOI7IS
15GOiKOHIGxT48zgjJxWULa7rI4hUdEcvuirsQO6Ob9nW07RY0SgJGax5CT2bhbeF17YZMn0dFWH
GLB90AVFovxtYWtHlxT/tgmsWyg08PUsc22V/EFe+FTjdVsnkpnN2FunqI9z/p4CMGLdwm1o7E0V
RzkXg+TK4oFYOJl7FfhHPWoiNorWvWaD/2k0e+lOYA6MhC1fnHxBKvOhn+bFpgud68sMv7Opq80D
Bq4dExjEXfdRnw2YroFPHB3qSs8qjhNtXKCKt/XKk+yc9ax35hbCdcDhb9uDE1gOSbfuDMhDgCEK
TCbeLXaPjW3daBlPBdTYk6n8TxreqCdAkA1V/K3N03ur59lKnJe+AUsxyWTaFKrytuWoPlSC/JfX
zkPHxXcprJC3XkrwXTMZ0ti8XOa1JKjNu7FK4lXACRJx4l6v2m9DOzxWAr+K2zQsFiK4lcm3y6t8
8HZNApU2rjqGwNueUyCvhhFblCxuMPRu3IwDbwISfV9a9AJfLljODFhFheYZ1TACdHUJ3skjWxY7
0YfVKci7zbts8y+AXdt4YkxZ8jIwjPQbmLuIY3HjLQMTNJENqSjq7L1f65ddLZV3esg4wSuRQf2t
M0CmYLXHp7DXggjChYk1vZfAfmmmjyEuU9gNZCL0OQM4azZHXKcm/TvRzSd3CqDSpeMdA6oRy3/5
GgEwJQPDxUgzEpbyAQVYillP76qKi1N6rdXQh6ccGRsj3zs2Tzbj+sFgQBANXCeZ+yld/+7YmOld
f3hrfMyiiY1uSSLUtu0Oxwf0zlfAU+RYKqde+AYl8tXQ0P0pWGw8fNzebMWXxDQ2MwM+yMAbV329
1GhrWTKTh6qvWHx6qT1QYYztBfvtwm/Nu66tlmU7DJtpXiDFHH0AtoRP2dLTZdox4MRhEsQwURhx
LUGfsyaHfQBfRJImuSaQhtFPbzaZnIWV+XLImwciJzuOdN59Ud+5GDRj20UsiFqgPUxj8zIkU3IY
itZe5ggTlWPfUee4ihBwN17LlRJPusOAm/0b2wbNUfdaz98SeldWbWAxKlKdWZSen+q5AEYLr+et
S6TMK1nX2oIhzPU46S+XVw6muYJzTbV0tZGKGk2s5aCB2+YSt7FzkayTya4ITdU3fec/R3G2S20H
p9M1KmvCCwmHuDPIZjWE/q059SFETcnzr/ukFVS4hi6yqKL8u9sb5SFyxCWg9d60DtXwXbgOW7JU
clGU8ikr2ColGtsswRQfvIaEmoYluIs3jWGfecjzHXye5tgw6vpxU45Fc6z6jrEJMjRbprUYOu9g
GfXWbZSxYwf+GpYAFPHwruo6u2yO4f1WnsF8K30Glr2iG3H+185OKN9xLMUbkKjo335FqVtQc/Pj
c73GxJBDe4P3P/mHkFEqVpth1Vr6zNauD2q06oMxN60VcgMvDORHa3Q/2kedFmapmkdtvU0Jz+Wm
nT+ajdt1exD2B6OhX3sORdkUSzH2FKVHJlM8xnm4PZ3NxZAAE9djmMPUT2P8h6vFBae5QTSGskMp
61Db18Y8MdQj4SzCeYpoXwaK8TxbzEzsKHbD7PfSgHrxOgxZ+ghsN92Ul2/AsLchjzGNulgPpnmO
OYJbnOeaSKwB7ySmeBEYPHcef4b59Zg0+jqfB6NiHpFKQXKsxapaYVBn084cFczdiYmavr3YJdx5
0OoxdmVMOOwEg9iK87PvfBdD7pOgwxVWe91nUVTdKZR6d5ru0lBcqxLrm5W6zoHf8ijCN+UGeC8Y
A0dUCO5TPMoY33jBuPM8maohQJyXD5N5rAxw4OvyWaRouGjn4bNB4WU8lxHF88j58lEqCYIxspaM
6I4xLOrNwDw714iplrxY8TuKF2TcelPMI/H+Mg2HPI7Q+c/PzcvYnPn5xaJAC6XMFj8+nAfto0zY
OwIWRppSs0cBPg1hJfrZewRwtjnUyg3utC0y81RS4H6sYgrL4OQtL5+ZfTSPDQORLwe3U6vOBVd9
uann//nHp716siLf3wDnk0gnKDkQLPsjxmFjbTJ9QK8V3THTMU1R2TSskjzqT8IP5cIymcCOVXBN
gMw5Gq6HeSPLxY+PmPrKld1oqHjz1y7/S1v6lPhNB4NupPXlK8BAnKPIGfnISuFerfUrRPErv4+7
75iRjmrQq9ek8uEagRu57n1cith3u2Nf9uKKvN4pprxdQv29j5pau27I2c6E90Vp9emxlK3xoNW5
tzKhom4vnzpTeG1RtL2WPXszesKgIkaxcaqnIWQAlZJrMDIFvM8NVg2RhDc1YWAdZHKXOGZCsd7w
mrWSPtbWc9aMqnHC5Q7bc9JoVsujHUrx8Bt94fbHsOm36A3jD3MgtABhuVAaeLHAHPspdp96mjnZ
RdXumqzOt6a/ns+q0WzOs3L3oa3Y1Vg6x5JuxJ8YcfX6v/x+26A8B4+BtPSfJjzeaJuj16h2V8vh
0cEhUkk2kxz2rCj5xmbfrGc7iggPvjFt//x3z3Ls78Zv858uhSFMZmAUlPz0q9n8Y8Of8naXjpwT
5wNj3XoPQzoai8Ael5Ot7/Sw/n8s0P8OrYdaNVMn/mfx65oWjvC/lu9A6KMc6f0HsG//7e9/+/VH
/yGAOb8AwxcSqp4zQ/BmrEj/vW7+/jemU79YJoQTHcFCwDmxeMrz+Z/9+98s8QszAgMx3dUtkx/j
p34VwCzrF/5XlhDT8hyiRrC9/wMwEND6+T3z2xcWQD8TDUw6AuofYtwsef9GAZPJUGYVjR27SHds
Nmnq0XFHf0st/DpXZnvH+Ce8wzt4yDOD4F/DJMdSOlTNlrbbBK3+4GTs/vtcnJVWenQfmSRpJwIP
WK1YSCbbueUS6AaquxVtsIEMHN/jeqShKOqzU90q9WxVV8AoyTfp05vf4vHKvb7EcJqrYzLlCYPO
egTTZ8i70pvQzBw/u5d0xiAVBaxSvgWfVRs3jWmYMGsj7yi6pt0YpfBXZlg6GzClBE2xfX8S4b0K
XYM0UyZSbFYi3U2Dn1FENfYvOvRtv46G18idi3xBBKsqbbZc4QqSFfNaGspub6UUyWdB+ziMgsJc
Gpmu2mZqHglBtnQ8NM5KuYq+X90IH/G2AgNNt2k2ZXCqCzaPd6Mf2nviPu+MunPQbMnWKAeMp5Hj
nmIxhVtgM5u+X6uCznfLip49FQ5rCXu3nDKsWRlyYjIea99cgebNn/SmWqVKWPvYmx4KkWEQd7pq
JYTNuMtd06pp79mD1atkIiWQpJg3ym6VhyrczXCFNiELLc37XjKmDEgR5TQ9gbyui61WnGJWmSf9
GN/hlchvg3Z48SESbKgX7uBLxJDhq7bYeWBsg25T9xjkPIOaqKEzbu2hO18s3Vkbo7Nlabj1+BNM
QT6V6lSVlOum0LCLVHq2GxsXI51EFmB3Fz/5aFPzcneruRVUCkoFSf99430EqznO7J0chX4Dl47A
e2E90NLjV2tZrzFr1jeuyXhVOr7ae8xL5kjpsFXk0jYOT86m8cKtrY8dgDi92l/iv0GcaIs8I3Cj
xWgCTQKfUFNOeDR67auo9Q+l6eNuDEqLo8Qh6Hxrb5i5d3JaT+0H/tElI2Nr3VCbcbDMNsLEWKar
zoq0jebH3rYRc2Kz86xbS+Xk1TpCDr6VvlWWnpzUfCOn5ugnXbQL81YddabyTONRnPAQZn5CW413
nubSDzcazCvLcrJVnVJPEtnxPT1Im4hX1sH1uQz2TEpd249vIy7pF0TxYGELMWYWiqhLJLKsIgSp
cmQWcH7roMSfoOxxuIXUnK0yTUqsOzPxPCPtU0TYOqEVoDiNT/loais01HRJgVG5jRGrRYa9PPbj
aWtmyIBQxrqNbNXaUHG7eOiHvD2S3vyw2MYyWaS9ymGel7txuir0ykVI07aT5Bw7Tuc+ao5lqeSt
JK++zIz5zx9NstEWwc9BK0HI0k21BUOMH9lvolWRC3tVGyrBAZy4x4iDrx7aFVkp815QZxP5lnVl
Bu5TqPnFkZEdpxgMAZ0IipesMLaygoeQswJf8d55hogSsXJBZzTS6W4aTCy90uHFHcVHINmI0JrF
kSvnkOy0vti2c/Y4jtn6tToDMnpX4Y7SO7Sn+oNAXKHEqp+thxa+jqvYCrdxlb9xniDR5xbxQS+X
9fCIVWHdABG5wjNnsH1EtkbspxLEag4hmcqVA1UlH3J1I+1iCZtKX9b90B2Y+724HtnoCZ1rgQ/u
1fDBPwjb3+CIKl6jmGkZOfG2tNRVkDX5tfDIIzHszZapVOFJjhNTdqb8y3ksQv7SIXmuZe1NIyvz
zk70GxOl9Mbt5d00kVOuignjWCC665LDZeaW8qPnBFoWzj5Q8VPQgwKm+9xd56uii+P9WHO4aJF8
952U9arOJAIz07ltRKPBIjK1eBcr7cOBrnUf++ZNkTobO7TaK6ELD4BSVXAaVcVJ4ADOx/ZZH1n5
je86ZMUbxat/HeqRfl17TswABhN+QMHLliYKkv/trEp3to/l2VzScPceRL7HfH/0r5E3KXRmijko
v9+1Meennr6Sk8g0czPqjrcRU4zWoA+3U+gWb7jXAOtb2uOoW8esEu1jQTDa9G3CcZJYnQHykhnH
V4xoT/GE2S6A2YQnJ8dHoNGhtcvmVFvpJi9pZNwH0YBSyKkSF3/yUI2fVGndtKHpPsaa9pLJ9qgw
f6ymhN1jYvbwOUPykabDQ5tlkivtVFbXZpgdghE3y9SPb5OevzHEJ0BDDmwDBMybueCoVMFYwy+g
CdHjFb9qgJ7eedqecslvWCC8J9J3hGr14DZyUwU4xQ3v4xESdD9G50FPym1e8V8ea1eUIa2ygdCG
obzuaBMo3kVl/uKHDjhuODkHlYQISO4Ej2PS4m3nq3aDOmVuRWjuaLktHmiuwONWZ2BWjMK7ca1u
B0xMbmSFncPpHP2Ej5RqJK1xt+4keiSUbNoHud6vaM0gPDzmARqnZ18lhXijM4PYvTAfe6MYDhxW
bqcoC5aVLZwz/To26SdOb0ZH+7rhL1vHpD8rCwBqpJq36kvzyxzH96xNjKfROOpd7j2NaX9mY/Q+
5XBHypFEjZ3Uj0HnhWrR6G19mkpw4Yn7Htpjfyi0/kXVB40mq5UoVbG8tBWxYz/+uJDIMd6HFEgu
x1gaa7skyFrVXBOxnpvsARr6FKtSrUPmM7deSu5kMnExMqFIehzOqV5aJ4b0VCyWXKlDAD64mHJ3
VzVQsyojLB5wGk+QALmstyjq+IHGapdaZIArTDL7IiMg0ybjXHzp7ni7A1TqP3Frpf7kz2pbvG0o
TVlUZWKck5SKtKbzjlZZbLueguja6auDBC/aUvnTNNdDrSApGNGhGotiD/SCUUHBYXnwp40Ror85
tarvatj7HgvQqaDtClRFNpc51QJgUnjAktUsY6qKmLml32FGsCvQ8nDZ9ndlxitbBfVwDvT2nhOr
8wDOBhc9I8XcKPWN2wRbDSHrlMVvKae6vduM3yodCnvuzaOXxliGkRtfDRPNVw3dmNwfiiCYPWKx
4kDvb3meIRwH2VtvC3dj6szaemgaIjH164jivSUqdb6bodIbnmngJMGr6wU1S2PR1mur0YJ9P2Ep
n1x6yAq3velEy+YRwIY/lsbO732gtgiMK9stURo7MzwJp/jeVoO/KQZjI0K4rzUy375mpnVradpz
X4TV0S7vG6kV9/H2so0gbAC2DBRVlhsbvSyZeyVt/tKVa2gPwaBNt4aTfMqYbYdtMjuwlbxy2Reu
0IWrbTiVIQjh19w5a7Ro3ti+/Y7aSz/otNNd7N+6Edd3BraqoWnk0SU4XnL4ORH6bew0P6Y4TaEP
hidm37B4A3pVbBlZ1HthuY3zLDk2hiLz7o/rHFWS3RqOtIyt1mD3wTqI21v2rNkJnrzOwGaYFlBf
0l1oJclS1/BVd1ZgbFIpnuBy1KSOJ9r/CmdamjIh3tDpzTHBINZZGJYBdwJpc8dHu26jrWX6D1Kr
sAURKt3iJL/BBseGoJr2uWr95dTwnm+4R8LUHtAHscJXL7KEy0kNYBeXN8rO11bQ33lmVO4TdTAY
f+z0xPZXHvm0A+SE4r8ZO6/luJk02z4RImASQOK2CiiDYrHoRHeDkEQJ3ib8058F9sTMxH86Tp+L
Zku/KFMu8zN7r71V2C37M59CZmX83bATcMb5qRTNayKwBgx2c5YjSz5YJ0+5gUUpTZZrnSIExuL7
QJwHPuPUOKtZWGdthtLpyJF8TorwbqrJslHExyRF9VVhacRivBl2qqVAUYN2L+ldcc9iFW/s7KxH
uq5yJzWrpc3QoLzItd5n240COPmtZJ51/i6G+PeiQphlMPbNM8FWzdYFmLc1bvbRtHp3wMQ2tleT
HjuzeXbBKGCwIAazTQrYZiK78uthAcrWRz9V7LXchMhtr11gTFDZKrG0+++ibHKn+S5LELJHjglN
ss+8C0qkz6zG+dcRXnbXDll7hotWEdmS5mwRqqCiJ2KBtzSBRBEZeKT9nYYZQKMD7jxr8QOnc2E/
d5ZsUa3isYJmgLdpiQJYALA2LW8xGKrQPW2/mI4S1TVovbVsFrJitGD27PIpJs13X3McJ47en+vY
Y1I1AsZuKbYPg10hWDLbgqqS2AdS7hgGU1Njdd1LPMqnebOytgxTjmzqTm4vr5VHZCd/svJRtwdy
kVVQD5+j+U2fQYzt4FphYP0X3on0lcedWvT5b8FK8SysZmRdzs78m/1WCcAZMQt1f1qBoIDG73yu
e4K1tDIsvPGMhpqFverN+7oxWHzU7IFwdZm8BRKz9Ys4e89yCVZMQVX6PgZ46QJVvGYI329q3TBD
q+zOfZvv14RJOaCX6eR0hvBNk8XCVFUvRlO9ex0VcD16eJvm0Wd3GfvRMgOvm+fnUnfGY93rODWZ
m9JccdPNNCx60binEgXdqvIF4ExXH0DgtrvBQ3TgPjfIuViVrpyi+VBygTvYJhGpHF1NG49Ftrx5
WWvcf6sGUZ9Ovre9LVl274zJGsMyz6/N0ryBIMHVR7TcTsI9uzTV8qHKcYXGsdRMjiOH5JWZdewa
8YKm+fsAGJNBp5P6+bBimpLO1Ta1KsS2ywclYmNQOFkcijkntUa0Z6O1vwzZgVaLSFGsmfgysi+0
Ey6ViXtVWf4y1puJH6ADDXcqQbhHfQmzEqvmNBp/a+qXYMySLEji8TfBm7zchYfWn4DWnuYTF7zg
wZWtPA1O6t3pEx+1tNSH3bRo8aFr4Ug1OTjvPAcSVLMbPyybyz3p5EkpNjHM94jRcRH1541JYWc4
19xI66smNosY1YpII/1giCEmxMD+neLKQXlZM4KOTVKd+u7kHD1Dxcck57rvObfRv7Y/HXv5rdZz
T995WtXsXZuRsOK6gkDfRtq5mXN16ubM8gfXmp8Mc3Z4DUlIXRpFW95zCCPi21XmGpF7NH7SufIN
6GvCVfZv0h2dc2Pa/UNXPzD2Jrww6W8R9xFCYRgTmxclYWh1HCzfWgvvDmKQuwc2wVKb+OmD3uUk
e8dEJaZq/SOBm/lzO2eU4jRh2SLvClMzXpzYYUsu1+KIDAVCOr0pt0f1lETd2bLN/lYUmwW5j5Oj
I3Pfk6U6d9X9XJvizpzcAkJapNq9W22mRlfJHcJQFRgel1+tyvRYRll6JMyLlbACq4jf17jXwbJo
HoiiMole4SMdB73JkYR4g29YVDs1y2u8Mncr0Lk0b/J7OoL+OHgsphsipQLS0gBqLbJjuW3qe2O7
AufO1O8iL/vhdP181xjcc0t+WpfuYWGjcSmLab9mkXpxlh2oDTi5iWdf6TuOGaF1D/2sPzHx3+Y5
r/lM0aU70jkPcVRTE5UcqolR+GT6tW+QFRojGvdclyuML3sIajVxvhBLe3JpM8sqmc4kZj0apTIe
avk5bsJSfaofGqNkl4usvF5LVF9cB9++nG4QF7FW2mmLy9ujxZ4PecOQyhWax8c4PS/GdaAdvqb5
9F70mnptJSCTsfrVa1r6LIr0PcrG8hJHyef3jZUV7ANV5QaG0RIItmo/RgYxq+F0z0nO+WJ11jU3
oe6RdDRCHmzNM8cKJfujFffFa2IhElpcsus8Hlu3YFIk9K1MRxPsr5j20GziY82bvD9M5FWFTq1O
8JQMFsEQCGFfnTwkG9tdfW9uj3bWULevlUjPYNJ6tmpue04XlhrUe/FkLCdUEPZOwNFBhG4ya0IV
46yomIrCOelbQNdMCWguT6U9NB+ZBjuoz5gdWXl8kKSz5gDqLjb0IQRf+tVO7MAuE/TejHjPSO/w
/8McO/ZKT+6dQHiDPLczqi4n26uoPZbJpJ1VuuaXdCbONM69DSnRuteqrrVTK4fnGgbicYXwdR7L
7mSbVnUknYqUhRw5sFiS9FpMtnlkU0e04ELyujcL8WsYCbYQ58ae1LvB/lEYTDVJG1lvosSZUWQR
Jb5yfVlr3lWvv+TcH+e5XZAXQbdIdO8j0Xi2JPOZPcUeSRHcbg+qNJ4AEJMuOtDNUNlMD+2nFGtN
SAl4u86qQhFF9V1ZauSOJ4mfKf0tGXvrM9beI7iZl9SyQ89worNjsjrMZBHyYKabowThiGZ3FJnU
TwWe6R23uOZrmsYwptQftQxjX5O64/1kEEBfbGwqS+bP1dCSdF6hR7ObOWCPCfJiG9Zak3qy045h
phwLatrEDdbMJFsWD9De1atXlT/OzrIySnF+mxaMzFFzq5sQZKgN00sa5+5N4Nlihn7ncS+bxhSd
bDUDN3EWWhtPVLvVwbUxlnMWlFJGzBsHplgVEa11VgzhDKUF63E+o1KItVOqUVtXwxIfqjyS+2bE
DGb2Kj7Yzcg6Z5tYjOtAqOHklkeglkRaFguIqFgrD23X5Qesn97R5aO+kl3CECh5qLXlqbboxguH
8GuQO6+LR6XM/Xw/Cfl7tGvvOc8M77kRTAhmZhNSPEyOtuwNQ/O2kXN2IIDsrA16vNdk1D4nNiG0
FHfXKc7fFA4ZzM0GQhjmDI/MR/b1XOfBtM7lGfJ5y1g/xq+wWKcqn3yNBQHbZtAyGhvGXQqemj37
h8nUHB+gEwxFn76xKj7JvHtt7d/jiEeOCYf0kQn9dXIvY2TJ+EOi6KwSciJdJ29D8K73joNZhdFd
8ZjN9TPiMfdI9TWfi0XcU+rEZ0AmyclLCJpMRrLU0CuCC6lJc4xaE7K0ZnpklBihHdcds2BiEKIx
607YeDrp4s2fuSsyk12EqtSvsUkd9GZoOsbFeJhLqzxIrYIcC0p0zWOk9jXuXlYTncaRbBayCvvZ
XU7kQWNV4T5y2De3sTsds9i9d5Hshfhf5gEtGrqzzc7ypKGXsTartrF90b/mlNFgmS8n0x2bsE/t
Z50RyqGPok+tnYmVrjkmB6NGRdise6dj4qrxTd8QATkkp6XEHN21CNqgQd6oQKzDt2bCVaLdy0Hr
9shYavBabeD0XF/utxKN6dUuRcG0X53hRkB7f54hCtgZcFRMCcFs1VNI1NJEGjHTbZ42ZrdgeNwu
eaCt8LvW1o6bj0mPPfugZ869QolynNb2UUQmDe9GYtXKuA6+/5059jIer02PXfS4Xi2ef6/+4Q71
NRMgJebW8YtRAs9INA5XHETATm2MH4S07H/3HNqho5Y2zJZ1Qvmfn9t2VeH3l5hyPa9dHVIlw0FY
OAocVDA2fXTASvdWd5Cgasis2WZS39zj33IOC9i3W28BiMDNaIuly5ym6knjQ3OVL+6RPM3fs81l
zeKoxrCbdd7HGr0nWVSG5uqScCvwZGmuCt3tS5yzf47xLrOWrppQJ0yO/Kd52KRvnIrbF0a+ZBOz
f/E1yJahsOv8GA0j8ISsI+fcnII6mX71idcd8Jg/u9RB0EYRSC3LtpcQ9VnoknyncqJpGOkIsavg
z8qfqgUMkpNWtq/IundQjDAdRCrI+z1cEYIvcraOlLrWHPPmXQKicwFOmvkUpCsVhlZ5v+K2+KrF
euwb94Vc7z+RThBDPcYsb1hkcEs6vFfOi5ao0MDpdjDxL0a6O4amQKa6jMunnTCkJJyPKrA4qll7
UKCVz0sDTk1iGkEiTBK4PpNlFG9xcgsvRFv90K2VlHNdV5gI8cHL+QGhD1dgbV8Hra3Q+mTlAR73
pZ5gRhhZsx6ZT/DmiePXUYzmD7T5BtIdl+SkPDm7qBwOcVNHh7VZfniFZfnfO5JV1UShVtvfdX8H
SFS/xxSTf8i69zON6sN2FQm2hv2SaLN50DXXCvVqeTWn2QGP2pPMhPqcNUZ8zLWJM3uA47A4ZkL3
GMZGJHwrZ8rNxGpBHM/6hF7GkXuReD1vgiYODHvGMlyjkUMysUD4CaftC/7Q7kCr+fSv9yVKLU5Q
y9tpwvkhoE12i/tSel92/9qlyRPwuAjIZPuT9KiJyYU37MhevknkzohtkBvriw+SEKimBrtSI9J9
hwfizFhY2ynVAy3IwQ73tbBOTeWaUEicW2JW28CR19ipene7jAkrh/Qw8aYssPitSGMG+vbflClE
KAWeUoYPH/ZuKsQTE8c9UZttqAnvpzSbTz3F4VhVlzGnAHaeZ/WwxvOn8OCxam5DgzON71rVvKnf
MrkvDWcItOhOx39EsOjWVJs/Ol09Y8EKtYmxzDI+NRJDgYnujCthHzELcobB140Bdl/p/ci7BBq3
/AFqdAzdBJmalZF16qUN128znaaVOID5Pm5b68x2YwjLxOQpdirBkG5gIzRQ8a5MyNr2CO/6OLNk
BocAz0zeTT3tYGssCJSX+lHms7E32SSVvm2Wnk/Dqu/IKEtWVF5TnuRM3+On3GyZRlTGgDY1vxdE
U6B0Jlr7OWb8RPkCqMbj2gF6uPpkHLA6Xj19G2nooWuj2iSzLVDD/JXZLAArGLi9D8aSkYFW8ehJ
OEc2V567VZySzvaOMQ2R4fTTyVoKCBGxOBnb2QNUoQ71TIRD28xM0UzthDULJSsJWZlXnUaQOmBu
W9oky/sqkfQFZrxSM5fmRJPP6Iv5wF5zMppKz7umjvtOQRz7c9TeJAdGiPQzpcK2wTd2BH2lBlq+
Ilo+2EzQYmSo8u0l5rMR6dmFHUocqFqHy7ihcrwGDuu66HdjJHYz9SQzvEE/4igIV+S6Icyh+DC7
ArrpPL+VhjceLEmsz/bboljpoWx5dZT2SIUwMGGObjrnz//oBL9lgyKFFZrZ8qFFpQsFlscX1Xhi
RNOGyiqeW9vmiI0sCuI6MfxRxAFnXUuvYtIXFmNImNA32Afd+rxPYpDHVlXeUC20e5ihKNiG+F7X
+SO8OITFdmt6uLROzgc9r5efcmqCOGWP1lcdTTO8HwKn/wv6MxU/xzQy4bjMgOpq7Z0FZr3Xq/J1
frSqDZcJw71R7WGh8G0oZxjPymhvVgrGFohIeCPQxp64r6ag69snr87EgaZ0DW19YAlgQOVbS/fq
zca8H7PxzXTLn0MMxZVoAmzGaLbo8UxBh2z98rbqxA7I5DH2VsVSTQrP1yhPw7w2ZBi5YwWFztsL
BHvHwZhebei1Acc5xoQoZx7v5WhdC4For2lFUEiZ7e0ii0kvjbi6CtT1iYbCtDDMvyTsnYXNHHNe
reP3vc0AC7m0+mnp2otI51uyvVOkFV1iOPF4PZ4UOpyjq1zMGX2+Mi1ji+COy21QxXyMyCtBE4cn
kABYq31dRqBEToZVqZ8vFhOhiwDfsFideLI6LD4ZIHCK3fmOVxIJqDe9xON0o7J9pFsDmGcjhy1J
Zt+LtPprGxwQ9Mo+HnMbgV3xJvkktQNZbdG4XCdBNM9brg/meVWLuweoxSsXA6sW+h8FMSmYa3hb
nHTRMR0Z5qHce+5oAXegRzqi3PZdBMhFkacXmSQZeiSshhOmh6IgKtfdBnOWW6PDfWkzbcubSB45
JyLGiowxbDbbksl2Y3AyGrE6D90UBSon6q53JRHMdflQl7rOB1jDid8iT89VgQkE3ykTO7E3Ne0w
lLYOL00dqpg8b+B5H2kBclA3KGLc5TayErl08GHKCsXNkE63PkYEQGFSdMPPKKt+6bzE+D+WZW8b
mAvQb1joB9vPyjE/tQy2d29f9MbC7579ItN8vKuXHrWA1KbzbCNQp2HHvUBnva+KZK+NTwDdz3Q8
BrfkLvP08SBSTBXcjxUiWpwn0eKOWNWsV28SYG2GL93QTsowo7PVoIVpMZx7hv2QZTx5WOK7o1G6
gMja7MVlYXtSy3DKx8jAU/4nqiOcLCLGO4VZCL8BOQP1366OincPLWajyrOpkvwTNwP2JygoXXGa
yDY7rJb9x2uUE2RKuTuk2kzvo0uaZESqrzN+wLQ5oyivAx4AGaUOAzJh48OVlemzAM33vQfYRMw6
TizhvPIm2IuVgVCiGpP+CGFAnPn2tpmPvPKWTkV8MvsnfUS6o3WkMOcpBd6GgNT2lR7/JLar2tYp
v8nT8Hz4Y+y23d2axhiTeth2YzQwatTJ5dXiiQ94efZsZ2JDhOY9WqaYSdNz12Uxxrl12aNkUPdD
Nj7ELtk2ubkrPeOL8b39IFF80kqRL21sqQWNdpxSxnWDYuheFDdIubhYHMdXcXzkgMpOsoZyRyv9
Xg7nptC/yM5mNmHNG5LTQ5Ok180xsqtjxGCI04oqRc/8Yr1iXcGf4Y6BuxKqAYxiJ9zNl96p/UwE
y8nCIUfeXu3XmybWlg5MARABEIfdP+N1DWbkn4ioo3GLHzX2tZOxLF998Ggs0A5RJj7N7sVyre48
TGgU0jkDHOeifNVQfwS6Ql5sMOSqLWQuefWIuIIcGzzVLJQ31qk85ULjOsoDho94eeyNw1ATatmT
+Tj2y8S+EVgfJhQC1LZuDYVOncJPKuKLo9fv7uz45QYC4RR0WxSk1NQJXYeJvcHi0NAEyyaFscnD
mITwmH8Y4EDC1JcFl2QkTqlqW4BD5pdkHtzqF80m8SdO8peiaY3LUttYtDX6uzFXu1ajSOaac5HM
IAfroBYm+wwft1/F7RNdHpe0XrQQp9fAEItfpMNCFjU6oA4XhA1dMimJ0EjX8hG4TOZb6fjL7ezn
te/wTAEva5rsHN0caZUMTVkbMXfcF7CF9S45SDF3Ya1Aoi16fuqxJKKUMQ9ZNLE9xAxSCEsd5pzn
DiPnkwakcp/w7mhyO2QxuoXHgCgRuDwiozrbsOOIFTNzP3bxQ8bK+M3q19o7jWv5KisZxJjzAy7E
0p+f6HC60E7XPRqT9CDk+tmmIzF2Udsz9Jrfyc6IPdWxvxG/islqfTm5+mFIN6hPPX4g/iF9qneR
7xfehUUwaJCuJMJCcfTJ+amr5oFKb0aGtP0pk6OLQ1s3jNr+lcLmMgo6Z5bWPDpl9ZBBlw/Z35DV
Gi1/az2ZT1blXJF9g0caWEfQq/qWmXDx5rUAY57A5d94vr04DcjzymIkS0saO0uMcGR4tzZtM/m6
VrNoZm/hx9CJOgYpoNDLINbij858rHocxE15XHlHiYnSejJNotEzfIXK5S6yS51ZrzuRza1DV47Y
DrATn1GkmzjJnPeqAE4g1YDQZX4mdZTm3jaT/axStrvl9m5QYAjTAvZHhNJu6tdA17OXwTHeJOuj
UgCPi5CJSqNO+Mz9KNAhHpBo0Kbz/kBEZqlHKyFUiTXVFbqIQZaskx4807hIJ3pLvDoiy8A9ZPGc
XhzRhXlpJzABUmaoDsKYgeSujPp/1Tp/NdgYlctUcz4kOUEZ40PbFLfInUlyN3jbSNFFiPuIom/L
NMQQl9x3zfKR3c+D+G0VfFyXpvrR9BjD9NH7TIVnHhL8syWOLGRwxjaGLC/FSmtRjT2fCdRgGNBo
3sLYyoKmvfSs4lOTe9ljFUY9n74CQc0oPDC7FTFzTt3uw6naPokzNTRnX8IqeKvQW30Y+0vj/CAt
tD/rW+UOcw/h3/blXz91tyCLRTi+nTY18HAMpgtO1KksgZRh76jC7y/Gf//o//e/lUwxdj2N5+oV
wk8kg9uIcLtwzHR3r2NO4rgYjAPo+2edljCvowW1UQ9dNccCkvWQlrYfJf/9o++f/rv/9v0t//M7
/t23CDHTLKT24CsMj5w0rbnLVJfcEi+TAe5VDAY1KG9I/qu/OazxXGZBlXQ/xCS+4iHubmkGXyNy
AOCKVl4qCQqwcfTqIJAj7x2+S4zITHsrJYgUyrDRhNIcGQgurF0H0meKaczueOcBkG7Nw7xQkwxe
Mt8mDa5SUgq/ssHYoyhlU8mYw2ZVuxNDeon59SVBd4yOZT+sJ4Zt0ecnLlrvKoq/nJnzvtY55ga1
2MCK+qMtPBLCjJ9xZg3+EqnYrwiy0YyMU9JyKaEGzGCeAeHQ/JAcHefI8avZ+mzM6GGJI/fo0sJv
S2xtmH6ZjWNcorT3DUyw8BiYCy2AXPLk1nmZxcwQE9AItWmHtWFnbhWlE2mvQ/lXB2b0PBkfvbH8
Ybia+Kse/Yjb3mGovhwt1TdhnefYGvDU7dbOBIMtj8D7xSGa6Oynuf5al+xK7cI1qKtX9NDMpVeO
gkUWuOc4MemIoCDjFE6N4Qnzqhy1J1REls+D+jF1zpEuHeOboXd700x/KwYUQPkIxZq9sTyZnXyp
tISIy2lafGNIif6xxpu1lh9ymJ7nksKB6B8qnhI0Ud0Ihi1xfJEbdDVdV3tLvLLDEQB9KGr5goF9
oOal/5zLud/GRbPvzos8zF13XwyDFraeOxA/5Ewshr9Aokas2/kDsR5qIRASBllgG8m7cfvuUs83
k101hslg6IKCi8ZPy5zM89ojrmYuH9dleE48qVivm6PfbeRQbePgOmVb7+RStoGyK3HOWLfkKePU
ySuO+Ua+Zdx8qspyOXqdzoHimWeZeMVl8eqgz8vpJLYeD4c4QLER2E3coZXwap4LckbMi3DXNxrF
3dpj2Is9iDUw78MGB3i1zsbp+/Eb3c1yXEYos37PtpxJJlTQFXyhm+cP9mw9ZBO6t+RVRKiApN7o
yBIYLDOUfiIUCTEA46fvP8iz7yyHx6RNjJwT4sN6ZgZj0jkndBsLbGxmsZ5rAJpfZBT2mnksZ286
tck4nsbFPlq2vrC0Mtmq1wQXERRQ3GdVFtblwN87MtNfMCq7OPdgBbitxhuHehiNK91/7h0o8j7w
mt+GzU9cymncE+GFOyyfcYgSpWa89TNGMMuLfqrGuLMy59gX7sdaFe9zN6JpnOuTO0UfVpRgrDay
4XmEyq2vehIOSUlXw8pMWMAvI0DfaojejXbQD66VMdxPl4+8IbumyZlHjZmWB1EW8cLqif5c2+0f
vXSPXZJnTwNChp3eOnuQmMcpF+lTlbDZGtbi1SWU96oV1Ou0D4HLRorVtMxuZZ6ddC1KDlotkmvW
O2DrqlQ/eiVTl0nc1bOnnaBrsnHsPEZCrY3GO7kZg0E789Mxi/yuWn9W6IuW1n2aGeXEbBwbRB0H
tSSPxdZFTS7kLXNFtyDZPLB3zKCkTS+yYM5RDMQMqW3rUDferwz3AWquoQoMWSyhub39eptRvad4
2sl1U5iqB3hHGOXinOmWTkW6j6gzCOdR90mMN5U68S1rcDN7WOF93BRtuLo9t1i5xCunH6AN23AA
R8bogAeHrcMyBwXmlT0hRx4tjU1SO5oZdjvTxzcW1xpmIu22L15DmNhkMjcg4eVaGeN4NNhESAtR
UNGeK7LGwqg3oYTozeNo2Od+W2h8fxkaBCr2xooeZfQ65zP0PdmR6GlvAezj/FXqNUgFD6lzO6wX
SqY6324QYsCEGb9UJYUizgnSJRlYh85mWRXbl7UmLMPu2SwOKq1Cw0xfV7Dx7BFGbjXHHC5mtTU9
3ZeZ5hXDVX4PCgAaq+1Mc3TzL6xBwh5S8So6OA68NU5ea7HzHLurRN/00TRs8BqEZlU0v3XbBruW
ORbzKf9CLpWcRyKabqNC/e4OgmFgqr2iVyzXKH1AZEyMoCbg0bg5bGdFwDz4CvYAOpFGGLpJGI2G
5LJqfwkqgXo5iosDqv/m9ay0q9Xo/sgmqPaFTVK9mAxuFet9GlgU6zpiLHuS6S0XLck0VnFEkYHz
Ekpbyb++I0T2KXLtX7OynmORrB9aXV88d5r/lFZ69R4mrIkfXclOe9XsLdCjQZ0sM0VWQ/1qEluW
rfZ0GDMm+AuWgTVhieqZTfpuDt6HNdnd16Le3KTeF5X+EPfCoVuabF9U1t/IRYya1bEGPUBmAVZ8
esMKwZaFF8U3EsB9eED/4NxGR020WLIgA4zrtbouEJ2Dzli9Z3eTgJMBLj+N6dw36qHX7SenJXzL
7uL8rKSEQND+YEbF4qrY3ALlekAZ99MGsjanyUvVGYzRU9tPWerzyeBkcwlFMosuvtgRasq+t3DQ
KkYIALkJWKnr5xqNXBPpCn2x0mln2ydIjrDsrfG37CWhUux7XwhKw48L6sGunhxQl3f4EIN2MaoQ
znmEVgBh19JCdxE6JMOZ19FJ3OYcS2aw5vLHs4q7Ks6OdT6Jv2abnGWH5Jvm3TmkE0+UN1j2bZCG
ceYoHI4ChcUzni/6XDxNf+z4RPYUkchUuL4br8MlTmwcM4Px0NlIteeOtaLrOHfmUB+XemqvY2Kt
D4MzJMfcTBgBM267Skd/7JFLI19WFZl1OdtVeOvB2OmSM30wPpS5pocUCEVIxt9/fSnpCcP8DVJi
c63yrLmWXeoEsmG6+q+fMsg/qh6jpEWtsoh1epB98p4seLxKyYZnaEyihsAAWh7c36hNGwKg2s0m
4ml7CGP7SLNdzrs5D+wZjngeOf2530glhO/exfb2nON+Rz1uiLs2137YA5ESzAGqoE/+Gq6zXZHL
K+ugkR51RQ8pUEvbrINJmtR4eVA5qiZH5FqsoUrsiByZ+GAVU5gmS/4gnycnR0JkV4DRYRucTW8G
clgZgZqQY2LeoCQ2BbMk0Ne7msP4pJWVJN6IpIX/5XP8NyZc+58mXAyDNn5GE9ug6WIe/Ac4cEii
Im36NDs5JtwruSrzOvZ6mAKFfOTpIlcuT8NcWFW/Y24TOGJR3OJs/tcKUwqlFGL2YkkLFC3Z6wjF
hXu+MMMUQtAJ+QrB0tIpQXc21n9ZoawCJmnduYUfN+rkzCmEaUp4FAOF89IXnsL7MRgXK0eHXxum
ziBBXwPmSckJXMlHQWTGVXnQDSFc35poja//8wVesToV8fBChAV7LUGdNKKA0xcXHss6qAboE8AY
14v+w9Mo/kke42mUsIX5P1dCGTZhnP1v3+WUYIhYyTs69ZP7BWza+Bi6bNznVkbwb645TDjG9H19
bxaF5gcCBsDb2XpC7WgjBynq8yAK64n9q8IetB7QLGBgESX2F4bdz3xwMeMM7ou+ENqTk0mFviR+
AFvo+Dz3Kqgd53dhdCpEHJw8mtgQkVwkn0VXoCma15KIxRkUUS0YnIrEhVqronsXWrmcl/aCJPSh
N/HpCdWee/bO1GfKeAXwo/4DVdfaYMv/8Kd6WL5tPNfYZF33H57vCi95naALOIEn9eeqHAMnUsdm
qnm45PdQStoZHPm2v4w6UtZkPGS8B46TNaRnxsP3UeXpdwkbCncBJfhtYMvsvj0Rk+sF8H/i/Zfd
lPFNgtlalx/lnN5vmaN+lKNl1KLyQ8uyEUiIIKDqP7wH+Hv/7YNzeIAOcmFD/MPVXYE1GKpxRfbu
FAWBluxZ7cNUW+ln0mBfFyCj+SjxQrC9EgerVeT9aKn2S7YGd1dNEdwRQi8yuwgqybKV/em4wzKl
/+g8e/LdrmTUzdtqp9Ya8Qob21tsucX/+lFuJ/fA+/p7wnYh4Zp5/5uYZJxYS/UGRLM7yCPinznE
lWvcr7UChxbr7kfUlOdSsI2rZv1V77OP1BzTH1Q3cNxxwJyEO5hPBUJwgJ4jQsxpcZCoa29MfZxn
rBKgJLJUBB09x76uPWPfsjc5LYVzdiyfT45xgRHZkS0OIMaQz1x6IdLyYT+1RQKf3knuaWY5EMhm
2kNojy7wfN5G5Yx/RpZdkeg/62FZ0LgjBTXtp35Ex5C70FcMuxfPcFYZT5dzFUoaasC4GEnLFjmf
O4zOezvXN6Nb7T8crSemn9HFcWDoO7Ahdv0g45csEgXQbzJnsdnhuNBK8HEM8HNMhlly4N7uDquG
RWU6qLVRH9jeEI6rM59d/LuT19+ZGS4XMXIdTV3zXrmORx4V4dyGJsIssctTb3XL0e6RYo6ZCeWl
7uH0UmZA2TM+/t8H+v+FUmYX4rr8bwMh6q7xz08YC55Us/DknjwGpicd6bLFaPPqjm/FaD6kbgSn
Pe6cgGGieSnAUDHyy+MTEno6fjn1QbftHFPd/FXazHkFu7ujS4KG1Il9GsuFcDQPe4epcAoMm6qe
0Kyd25OwDsY0sFUnA6v2mN9HyQfCNkQbTEf3olyves93FnKyT2B8/8OHb7PX/+NgQU2B6w3IJFRz
3fjHwaLZLXgS003Av4CNyhfzZi4pXCQYavexPVzKyixPVVy91Kb3f9g7r+XGsWzbfhEq4M0rCIBO
lEh56QUhl/De4+vvADKrVDdP96no89wZkQjQQzQbe68155jI5Huxu2dFcyMMhDpPddOdGxWPZW/I
dH+04CT4qb4UKxVkMniWyx71d5D1KAcXIeQ8vkm4/2xFwAEYxPEDPyJCbemJJXVzDRfrIMOapxyd
eOno0582Ks1J5UzzKg3yTMSSl3bWP7wFkv4/T0IQCVTN0vF7UH38nb0LPa/EEVyFu14ugSKngXnq
auLPM/lZN9r2Mgd6eABj/2GoaDfUqHwCpOLURjB6IDooyGVW+ZImN8Sk3aVTgoo5k5X7zAhUu8pB
2nISOWpV3T9Z0YuPTOHcD/07OcTiTiYxzIsFVXxUYsNBkcIvrYnxq0zFTav4yPdpY8MKesxpvN3M
Uf0kBC0RC34SHxqh7u4s4+D7eXnfURFyqmwkCLYrzmkpDjc1LeSrMZheTZFoyAjZXlNOqMM1/bGZ
Yu2mBTR/w3j5nKqgrHQZRFrfRu0t+iHlCtbAtVx1GkvDDHvIIJw6XEUbIgHgfg1zCQ8zih3CXk6r
toQxe9+kLPl7cTSRh1TzbalJt2ZXFseuqm8VpTWvRgRRtxmLwdKaURyjlyRTfDgKRYnnBCbh1uw0
3BQzITWzdWzFilbBIEYMeSYROF2yFXR4XGEbqO5ASvuSnxuUKgp0ozSvZA0wlYYWzx2RlnnUPz4N
0lhc3NSJjQUs3wxd6p/TTLqh4pBu4x4ycGmiJG7yoHYjlu8wNbMKVq+B+E4SEi+Sk/xMmvAOySny
vYh1uT9T7NakgKSycIiPaLrhXAoUzYm58F2pkgiFahOGgkcmV8z/ANXbQojxuXnXpJLKF2wuL5j7
F7gqzXYOEaHgjGTu12FwLHNICn3MumEBulSpfEa3eZKQbN3APkY3h8PURJhjk2ZYnwkLsVzdIE58
nCi4RFCZaa3naAEN1BZTJN7jMy9gH41AxXQeuUQTtcZsPqIUsxfimovCVL/KuokGD6HO/0C0lmTQ
tb8PLYZsqLpkqpKqE3rG7X9jaoSSQGGoNwRSbSlYLybCm9QgDBlFt2xPs/rZs4i+zUsY0pPUpG5J
WjRUJOm1B6IEPYHCnRDDlSjgXZ4bQQ73ncVpLQute+IHol0NssDrjUHaKYr+1ObiZiyn7KQVWnPT
TgLSvapvSD9P22vilTcAyQsWeOcxTMLz0u4jTVTBWyHJhgu1VN/7NOeB3sRbsyc1PWt7HhdQThmN
POUspCQnvUD80GsDQUVYpU+amtE2LyTiLazijbY5lWqzOHXgIlH3832MNMm4ltO22ih61HjhALNu
IhrFhdT8lA2ycSaQ2FVwmy0+PY/Q5kzomg9javaRhfpWEs6y/E75ot8JBd3yIvZmJhHXxNzCnW6G
YQc8BP2JHjsDA7I79LxKIOsafSl/3i24wDaPkdywBKM1N+3hXmjO6oPXjKOiU9ZL/XLeZVRs7FQf
rEdstKdkqqBTqJd8RnPFxFs5hJqFHbA1qh32+RBngqW4KjZsAtNz5SbJmZojTLpCh7mRhJLJBkav
OkUZM2BNgucUiB4y9kXUtighEFejd9EWeOpE5cvMnN5HixknxbyzzKS6jtCDzGArXDXAjIdKMg7i
7AMG32RbsWxLtS8fZQOv4joF+C/i+h8Q1yYrsL9Nlv4H4tr5St+Gt/rr73yfn4/5xvuI1FgUCaw/
vDJRZxLxC+9jaKCvWdebOks8buDU+yfdx/oDhBXsa0thJc20nwf9Sfcx/0CNIEHw0jWZZaH4H9F9
WB39PhCJmi4xCol4r+Bw67+tL5KYqGxKVtWuxz7vQD47zBLiNlM3Eb8gsYuYsbmBCjuTwIxFKin0
ujtg8t9J/TAyJzZamuxVzMiPzz4W0B/HKutPqSucKTGqoxZ3qe1BZmjdsmmDI65vl5EA9W9C5OlQ
yO2xyWoEJeFV1xQAUYJXU+es12qtjn1CxwViBqBABRifUhW+iRhot40B4Eybsj3cRfDGqnZM6HyF
xMdrM+bIaCq+oNDOW7VZoIP8iZsFC9LnzbM6kgVT8mdJYCi79HU1p5EOsfhZWmeaEOJaofE4KSLy
vNCnOlxT3e5zTlyyaLh+DR909skRybWtD7r3DvvGUQyo7gid1m56P5yP+hRsUQ9vSaWsTrWk+TS6
gPpl497sxHmHxKhCpZyc5SB41f1UujMjdEyJeeVTmjtk8ySBNrnvCgAqArBTeoo1rWVzrjZqbBio
3xe8ZyC+zLQ3zLywNnTJ7oaBcKxRTZI7bNovMF/q9KTUerkf2iZ0a1X6AgYybGKjvJbSpVQ3WZtx
Qo0lZzQr6yZ67Qo3CgTZjROU+0XG6WSK2tYFuZCBNPOyLEMu3qJUEn8kJERvlBIecR23dyt+VJf4
7D1RbvFxwzSaR1an2hwcQ10HABF8agJNL/K9QqoI8oUF3kVLumZjWayJUGv3oLIL27sJE/maZjG6
hSAhWBilj3GYe1EBV15kpy6K7UzV75nX4WlvdKwQ9XQExDd7NNQ/pUIjFrfCD5boerkh6fMc8kK6
gvw2MtpTWyCo7mRkD0ieJ8W48vvuJPkILMIxv+shYjB9RDVftxS+B+JFUtK37QnZHJbbi2xmCNOy
K018r8vsXFZQRFGd24HvY12O+VCSKXi1sCvRXbomPGcuQDwryoU02NdKQ8JDK+WuSzLXMPP0EYHZ
Zqntt+OmVHA/+YivnMygYQN8aBNFBIz5kBaqG/garm8gA6KkeM8RU5PVyNtqOtJTM5KPsx6JJQAc
AkMpom0mpE+BULoZmtG6Q8jRE6JLyBRChbIfd9iBVcJojF0HgReB8TDue5izJHajmB/xiyEsRUFT
IRArxWkfxcE9s5iRdF4S4EORbDAT6nV4bAazclmX4/EUmAkjkuuwZZ8m866rGzxaNZZ/Ud8ac3mH
iai9ZfXjWYswRarDR4WswXGIfkgQqrIMwDELOGjzpm1SeGH+bO3iCcOt0rjpCD1WTWD3hScj1emg
Jph2R7zTbVrSmbAWxkYWQ1lMDDdQyBOOM7LZjKoCwNGQekdohZ0QY7sv3+tU88/aNdXC9mApwjWY
99Arl7FNAEeG7AdBnS89TXSsWWH2t1lkCI5M8743YhKfMena7aEhkksyFg6YXuDEFYbGHfTqUk0p
atF5jBB4oeOvWsQCoZLXbh6V6jaDA2Aj6tbmPr01K0vdgcjdiMnUeH7CRMuADwbgRrwhTMPyUMoM
VVds/Ci8K8Jqhp+d3zVLUyVusx+48aRtOwe5N4XShxEdhAyS6nDnQ2jrl2wQXIS4UBCRn40K15E1
Ddf9dAH/cWxzNGM4JvVNmfl4HcSPGMUpknntcZbzuygATdXLqkH8mq8jp8mNYwyoa5/rk9ubGWi2
EktGSp//SG5v5jEh/VAqmtxRh4lHHuLEbYX5s0+WQLzJU6bxMZY009alGG2BZm7xbLa7qYsuaG5G
PMpFT+iPyXkDs/hRhmWzLzugI9ljvQz8sjR2R1EaS7dImfAiU2135Nax3EgRDOPlJ3yhAitAPrYU
TOE+NbGtJ4O27cwBPbPJODpZ0bww7GviFuXezpTmh2zAvmcJIhyxCAlHSp3aNmDuK+QaQExUmZtE
gAkQplV2DJmQwQHm5QTI4rt8mK9bbJo7oS5OyjiJR1PCHctb4QwBArywskB15cqT1c3xlqqCdZx6
gBPk7JyKWNSwFlLPCGs0OhFNp59HUS+Hsh5PNf8Ijdg4rBcAi447vmg/jzIPE/K3uqVHATF+BnDa
Y2CiUbjuVpEO/OSRANyZuE/lvoAZ6AiL2UvSZa9W5cuoZPmBZInvmNF1b80fVYUJT1OsiUQL9z8y
DfJ7MbGUkuPnPuVaXwdPR1tzg7QDNPOknoOccPnJmk9rpGmAh2kvoYmD/TpuB2E+sX5X7P9OQAkM
a6d/mIBKuiT/rzPQ41vevDV/n3/+esivCailQoq0DLJLMB2hSJNYiv6agEqi/IeoqTL2cOqlqqop
f81AVfEPcfln6AA4LG7hGP6cgep/LAF7Ess9ZSkKqdJ/wpck4GrpY/ytfk8UnqWItDgoPhEbqP8+
Ba381sQGMALD9dFnx6l4NdAcv6KyMoIWmDcBwOVtPpVbaeoqqjWLh0gFaJfSfkfb3hkmgrt5kcjj
h9iv1yXLfda9fnFOfV8sYJn0ba3t1htz/5WsMaZI00zzfdHFrXurLq7uOmXfV7vvq79vW69L54m6
5/fNbdEk21JJjrUhk9oRmtXgob92yYB0MyF66YHKwcpFaF0J+1nTMrJSkpbVb72kAIY816oByCmT
I0gtQpauDB2kY6aE2Yr3OTiZnaQKzhAK4TGVIyKidf0HGMtqa0h9qF7VGd72rlYdHPsiVj42jY+E
HJXVk5QxN56UUafgw/u9LwNnfR8NP/cgawlbaazLg5yKmBGXzW8Xx1J5nRvcoKB/b1AoM90P2xDd
TndaI3alxj8gL2u2VZmPh3WTapieczMj+k1tr1K6+bZhacDbFv/iuhFQiOO2Xi5rYlfuUv5mAFWN
4/dRb38fxnos83J869664TharxGHC44OxJGLePp7s17HXM8Zh7Td5XHl76oWzsQii4y1CXQMcg8w
Txpx16qgqMytQUpQrMKZuW5EGHBSEfe7sUUz2y6evLlNBW/uw7s1ZrkYtegwi1608K2JkyNrBUXX
QCyv74P+kauSoIyZ7FzYU5Gt4izd0lq5EuOhY+mBD9NQ4MzcBIvfxaqooyiw4kgNQtSnEFfsUJVE
uChSM6+YlTEPQU6B90stZSilFcKxNS14kDQ05ZX0bhWAQf+SZa7aTLmDyC6a/Wa9FBUFdT+mUHGB
cwNaKrbUdeNHf+4Vk9Yzit/6s/pkTJPg6PyqInzcqV1JurlX9D2CbY9SWbTLqXfurLhzrcUpFevI
XyeKM4ehtFjHYBl0QBQ2B0hYtdvK1g+rypDhkpWLf465Svnz3vTUAB2t91Sbr7F5Yb0TNaJCQwM8
3yx2F7XzVQ8vhOhKvfwhNAqqorQenUIysIkvctJKlzAes2RCYb5MEcq4JFKI1diqUtXJSZo3FdbW
n4JVLZFKTyzL29/+9nwg2h29ZLiln4WZe9GqtIuhtF42697629Sywfr1M/U1KvNdriG9Jvqht0if
Fj7rvkKLlV3pDYI/uTWtzdDQWK1Cy3KQSaUYKcTcnX0J8TsTx03YVy0exVBzMF/ck/Y58RXDz2jU
/UMq6JMHWT70wrzaJgk1vQK9o+xnu6YdxMNgUP/mzNwgGdsTdsfCfTGE6+Tq0tAKSBQxpwajkYb2
ehhVgndz9IRgDmtErIqEmzusQa+TM2OImVNLkN1UVUbcmjNStMtF2l+SO2XB2xqlXQdle5BraPbC
GLzDGKyIWbCYm7Z6tOsj7A6ELDjNIrMUyHBgej5uJd6/Awto0gkU+dfeeh2JBb2b6PHH+usHQlYf
wJoxGsxFkLm9jhIwLHvWRNRB+E6giKgUaQ12Ar9UU234eUiU7HZV3zrrGLReRUWlRewg1U6fvkl/
Sb8SE59eQqxFnM2EBjbI+eieEKLMx7l+F37ugoPcFJ3e7yyJ6RJ9rFcrh9uawCc9JNZ5mgJ538mz
jJ0RYxElCtZc8mLLj4P+OgTJ4smL6A0bthMp5tmS0Husb6XK9Bc0+HGIgGPQC3rQ5cuMZCoqUK8A
lsGQk+LiWMffdXyjlnHExRL/HJfNUEBfAiYYQ32U70QJV00CuExAKgYqH5dQWZ6iApMU7VUV1yHq
e6YENA/rJckLk49Tj0blaHF9Jcj6sNV9NOkCISqHdU+JpWljCC1wJ6u01YKPA8R4fQhFxub1oi93
nxXcPJf67ZIPxku1ETwVeoZfU6JIbkFA4XEIxeRYehgeC+TSnHjHGK+Vve6uG8JkeMyyMeQGcZXO
sFlj396MemvZ4USEgK0qaFVT/OuUoLPjLKbZcZK67NgNOgsBoYB60RJYjQMZRAZLxMMIZmzvZ4jq
AVumNk3CGLn8ZlYy6yAi1AfyL+qemmS3eUPaQKsUbmWal3yod/WcIjUt2vagAFLbG0ZqW/JyLliv
m/QSxSnQRTgbjPONaUxbSdT2Ri6OhGv1NKVbfvFb3ypv8nQw9pGennoMW7thGOdDh3l3mND5416F
wAJqyPYVDddiIu1NEnJmX6XYy72OcSkTnlVZdjXSeMD+NZY4qQkXgZi3fFJZje5v3Vs3IROhrWKM
B0gdWQvioAm625FJfAzao416lBCVSgUakVh6wEKVViNAt2WTm2XsAfd97FTq19Ey7YGY9GuTL3sm
QZ97RES2gak/sddbc0tnWMDkmn7VIzZIoxyuZAnPIv2mTSLL+JBq6ITFINMP6N/kkPDljkp3mfZP
UVC8TQ2TN/rYyWYQOhaok7gdVQmOmnGXlZa0lQZFJM/UAMlbuv44PKZaKAGV6yjbDU9gtxqXBelV
LeD6LsMagw1/CtFsWylUhF2tVU9Zr98n/oiIXGjg5IXTu5aWblPy8+DHaM9TdGp9Ld3KITHapgpq
EwnoRousx0yKrtphBlmgKB6G6R8NaTzFNGv7zpfdsTcLp5Wi+bG2AgqdKgZjwEwM0NWj3kfaJkKc
247ZdcYcT5mws0dkYGgxWnSc4tew/a5EKGvExIevkCore44tmBZg2foZgSitlV1szESJjdQsmDES
tkkvMqWx6hQjEOSmWM4Db+g3Ya6UFZLUgmCFtnIl8kVbGbaG/pDl04FXNsKsvPGjAchlu5x9LE4t
M9wHdJ8izhZLJ3Ao6Vwj6RvHGIYQMV12H8lW4pQ0Lb0R0fdjwznJ7OGr0FrHZyp8tKKie30KrKem
/uQj4cfLy+xv1D8lmtSk0bX3JCBhewAhtKU6YLc5TqN4ZpJhjbPuZnMEX7xlgd3wo5OC41ju/Zgk
wnThrkVi9orE83maBunSh1m4KWW7IxHURpscHKeRslkRHmWt3tOTGhjTGhDRhnEjN0q+V2k0XYlo
ts0C4X4bUxE0qDMUWYQj9qwDFb9NogxOrpKW6PmNvWLifB9JY3ZHHT8dhYlyBA+qg373mTh4gobb
bGqDBxm7OzT4OQXyUkV2a8Z7zqoeegxkZrmu0IHHB0MozDYK85eeqnUUxZzy4tDNjRomraEhFwlF
oqyE/tXsyPGyQvFx0CwQQvrtgJxoh9PgJZkybOkkFeahBfHlpMt9t1GVBI33WAynTq+cvOsdoyTD
QSQz3KNS/4La4SRYHGl/3wWXRI8osZJqw0in2TXZ0lC2wweUZRuIPOJuZhFqR1FxbhWYNaiSJ1sd
uPuInRGjUPNq8H9YWDNT7WplSEUyNh702S8d5NJXUN+YkjZl6JS0p5RBmXeF3F8w7MeOMeVoZEmx
HzXrswlqBkIsZBuVbtxW731xK4h4GIthN/r6TR8XFr9iIgBTVEFAJVHKGFW0LbuR0CYaer6kbdMJ
sLroG7ipAv8cDJh7ByxpWX9XZNqnIJRbqBuUIBoT4WOMa6F4Csb8PQjhoM6DSUzuDNKp44PBwBK+
FwZ1X6PvXiRysN6lVn/rKxqBLJc9U+qeazqmS5c43tAIJCxIMxzJSsMJ4ZIEfcW2sjE7lJXOmmla
lms9mEpim4aaJZZWEgOz3uF7s97p+2K+PrJYppbrlb/d/H+8LkO6Dt0yGidIqwqzo2BZ1SjLGVcC
ucBqebm8bqK/9taLg5L8ebPOnNGTLeOEMxbL3Mxkb90DrYvWF/BrnegnIWPNsF69brLlXt93/b5u
3dP1htnbv735+2niQvv1YtNd0vPefD+RKFD/m0KaEctRfd/xby/w/Tw9dBKmi6qesDr+6w8omDlv
/bTdz9D03bmsnkAA5YdomcYjowURWatoS9fV9nrluvm+z/d1Bf4xEoOWB/6r+xi9H9m50L6g2CJj
/a+7/XZfbDjMMH97/nA5pO/rAPoT6f7znv/yyDpLQTmGDu3XndaHpiaxZ8kQX0q1Vma3GIyzZAaD
l0tMtPuG8sf3Rl8mXOtFzMEVprZ2dqJ1rtWXSxnl+/afl//1bXhDfj3Len9oKtmmpVI+GKrjMyfn
6HTaLL1YUHZdlsJpHiNXXndn1WBRMVYCztCWueFiWlz3vjery/H7ooiNPWUw3X1fte7RuUk2ejMO
wI6wRX7fuj7+X13HLwZMxvfTf99HtKxLSV4vCB9FOoRZz6bOvwR6/25XCubPgJ7/9tD/qYSpGku2
/L+Pytl/voXF/1fB/PmIXxVMSZL+ELFPKUhlGNGWguNfFUzJ+EOmuU4Rk7bvkt38q4OuWkv90qKs
SEbKr6rnr/qlKlG/RNBG+VLTrKW9/p/ULw3p93wccXkKkeOyFrW2pPwevJRIPmIww9evpYmSUZKT
ixlGwa+FYhmlZMKhT28P66aMWpJFgvB2LTSlzKLxvf9VeIobKkBNjGq+qxgn1828YLTGZbNexF8I
HwEOhpcOcrRbV9frhlNA/bd19s/rBDhFgV8f84RQYGjVjAtr3W/dk9ciqlqbgKENv6L9R42thEAA
zmTZBYiXQbyl5awWT3Olk9gl4G+vgjo9Uj/d6UV49lVrdK22umZFDM84zGh0m3SQGqPkaVbFgG4x
LrVmdgoRdOYjs3TJyliGtJ3odDljRmkZ+2ZK3q1cZ7GSVz2QI7U7rCMH6cCEuMrNWdC4ql6wTKrA
9ApYR3k7BQp0OzTMgALMh24CAwidL2KhyuJxloC4apGjLUXiETorC9Flt6kbdteltiKR0RbBPvip
bFhKiese8yVj77detchW140ERH0rDtHN2FM8iOppt5YNINpUBDYjgKQqNsq9S1RI70lLN+Ytjsjw
Syhkto2xl8uBdu7A2TXAiaMa414N1LssiyonabO/lZhYC6kbYRzMvzm213p0sFCe1r11My0nEQxx
8QVwWkcII4Phulm94Oveag1f92TK7kRL+oBUqGusR75ujOXiep0wg/8aaa3biP+g5a91L2TtXpBs
IUKld0xcwVYkpHkCros31UW5kpAmgkF9QHyA/mr8rEUHfwmygqIlIshreyRNHsAkmP2ev4XbsiEG
ypzeaAFWwl3FsrHrbtmzuq2lbLLHxfciOw0LFRG5KKIsmqP6sTGOiXSiipA/Jz8kh+TRp+IURhCb
XAWFYLKnTFTQ6m7mG2W8U8vPQvPMZFfD3KjB0eAuZfIqkZfCYnxDAuuwgazTgRHZSLup38/v4gNJ
DnS3qNFEtwg7jN6mFJED7EKeJe5BJFM9YFG+EATo7qlAFpyeb2Hu6l/xGdMhWYwywkNOcCyqWju/
y++U2NMfdfxxGExBFlB7hsatbroR7wVtuO3KoViQSLuKRHdWdAQiEx5lbEgIxElZflIE4+276e+j
i/7InNYK3PaqvesBhVMEcgJ8u9irqg0WokSm6Y6g3Y6OxQWzb3PL9eXLaBvuW7InZvwoXGeopVW7
fEHiQQxPCpyut83RAZARY8MkhpSKi60eSDYY++0UnUtwOxS0vzqd2OMPkNYGHjfknMm+AAH5gUQi
aW+ZH/HuolfkYaQpi2+Y+pbWd+o21yMhVaQFy3Ygw6i0u1tlPOZn+UF5QusjaYwhNgBO4E/gHbDj
BJvyjpLvvqfGB5PfJOLd0/ltQnTbwcFHicEpnDLlILrpnX5FeaJ9yt+Nh/yR3JibeLCXXJDuaNUv
VmQbuC+BBNlWR4llW+CthFzLiNR/EGBlJQ/mFgrutBHPU+VkLUlijnmvXAnPIE/4Y/jaqm/q13iP
yxgSy6Hct3uaUD3EFdlBsQT5EB0hPwd/G39kFesySqlOdpIVRoqd+pgcgXIgL+kuSXHXX1WP41l+
NbNd/VzDEwBdwsLtyiyvl4XKDz0l2XxjFLbVuHyhtNSTiSal4m4cIRmb+iZ4rY9utBd1t7jXF6zM
Bv2PCWTJljJXctuLih3/B9AsrLW2DG/ANTbJQf9hfYT3yrH5Uj+Vg/YWfVoXxp2pcfU73K+lrQHs
mR/8dDf2tozWpjiW50bZju1GevKpF22sgza5A3g7nM03+c7fo/3OXRBFg4481W7e5LesoC2/M/k+
ZOBm3fCzarwla9v57E8YY/oTiF39Sb0Kow04tv6EHsOVyaVylcShzuY/R3BT3PQ0LDneNmwMp75f
sEHHiDANol+snfkjn73pEatWTgR4+9woL4wd/mTTk6ACoWaIg241ejjUr+mt7OW3ad5Q1uInxSmX
pxuBTc5uzfrPVnbxJ3khOqBQO9kVt1KILdlt3ub72JPeiy+LIRRPLzYbD1lbzxBVb+Ln6UG7QhHM
sDhsA1fdDx7OX9Q52kP0ghxr8Ioto+XwSo7uvC/PcYsqjuXLls8ypI/lw33bl/f+AWtlDlLmLHzA
5OHzHQSXj57fXn4PzYIXlIk3D+zxqnskAhYrCX72CYa84Jn8HWRy1zbEPQGpPKZ6HPqc6Bh3pEN6
H/OlrJ1AcIM3ai4hEO7aDWFnYbKNd4nv6hd+3pfsFL8jgrM+gtvWP2j4wRhAlC9TTjzW7yEEm/G5
6B/iCtD81roTaJ0JHk/jw3NGUSRcGcJrw3JfGj2QufWHdNc++yTygf86U8GG/Bk8IhfPikeN1XJZ
7wpi4FWvyLat9DiVFCcuDY1D8QfhtR2mnHCzLK4y18cxTOUs/cowshOLIdlIFZ7JVTVDMqVs426+
gzQvN1/QrwE+bqrJkQ0KmHYPFghQNfnrZIydeQ41sGyR6mnnMVgYuCtwpRHfROyCZTcWn4yT+q9h
/6T2TobNe7SLHyTb7pGsj54/uvxhjP/ilrnZIfwIgB7b97B0L0H6nKgn+Rr/GlSJ+TTsN/4zGj0w
Lpz6jmLlpQiHyLMLPnr9Kk5ZBO3hwhJvm/PWZqQoeXLhSuEZoqgQuVJ76octhwegq5kAQVBpOMEh
mW84WKxzrYPhP7AfqpzYOA+XteCozcWAUyAR+PZC/PIhvtWP0069Vm7mG//BPPCNBkR1FJ6N1q0Y
Ysgyt8GKPnMI6Fzq5kaInFDycuW6JJueqonk0665zuU72XJU7SBhwb9N3eEe2LqjeDTw0r1EPiPO
7egxaq+TkXb8iVCK6Zi7ifcImI1PUPuUwg8VZI9M9hqSIvxHYN02Zs30C1Z1IEIWO+q3WDCj5uiL
m+q9pVxIlp+AAU/YjRqW5V0cb3GpmRBHqu0Q3wMG77STBPFBdcz0pPsb7o+oMUgvyC+xhy5BY3y7
bhmIHpanGuzsBlYVCBeqjfvyi45v/SCc1WpLhjOQnVjf8CnBrom/ogQHIy0UhH40Dbb4EEp00g1u
MYpSqAWB/jvEDVaVGytHK3k0hp281PpwitrRh/pUnqwXWtn5hWuneusfw+MoXNNTTTbmU1U6HNKt
fIStNF2NW/NdfaKHe5XeTo0DLKvatD8Ew6mvA2uve/W27Zx+S2dhq7j5a3sRtv1ldoOzIB26PVHg
R+Wl2l3wO+Rf9et4DSfFvCl5jtklnmOXb/XCCTsnHk6ZkzyLu8i/ryn/Ecl85D1Cj4icEzpjdNej
jCPekukqfINhj9m3Tx6VM3XhGq2O7ObkCOV2vRXfrRfxqWueeiiRD33i9Bdq0InT3JEhKS5HsWXO
rk3bTt+KNP0P6SmHUnFRj+llehqe6gfef14sQhV2EXQboDgii9HdFPvmfrinzss3tnTm0kPqOKfX
+cF4lB7mLzIrSaLI8tP8UB9YBgyl0/IblN3gozuXbypsMU6tlIL5DjnwpykZGskuvO32wZ1wb3zy
xQHc9yC2eIc22iPUSQnOS0t1wNHFJ3O+a5mUcCRvEuuZx5QnA73V7ur+dgi3WrFdAGhHQ/EkkEWJ
Bwfuqt7wJRVRfPa2n7/GF+BUle81nZsiyqSt5YrJLa7xrqe+aTfo3zKv1T3lDZclwcLSm9tUN8Un
52krtafMUx6RAoRb8DeusG2vu3bfWxvZf2BVVd20D+J7hu/t2fQi0QPuIDH1HLG8nMiKIT8rG5jd
nvvb+raWT2DV+1ul2FrJPnmJSO8J+dZX50kGPORVd8kHf3yluAMsxg35OjTarehQneWeCo0LglDg
8bgtREeIDh1my5uZUDgm6rpLkntOStI+BUyZuibwC8kGhAcN/Tq58Z84og5/xBxt8uCmJwaMPFLK
0KNj/dCYngsH/pZSJZ1sW0d3Rvk+ZjsahQQ5kP6AB54skf2ENvegSTfDnvcc1Bc04FlpnLxVmHOG
Zg6UbME6sywzD1oXm9D4QXeX3T5esKLrxghz6wDcn6Vl/UowZr+gh6FndN2vvfW6dRNApTsA4mSG
YdaBnbZFcyw7faO0fuwQ+TfY41oHJTylOIRLhXTdGyQUJOteBg4ZVcpyS6o2MSTs/jgShSm6682j
prQktPy7R9OIBfKg0wlr0RjF5gan/3NVB70r58wUtQbNqFCwzuyWF5RNBPWRwlttRc02k6ZD3qNY
UZEzNEsN1MorTvvrrgJG4TCluEjks85wu6CZn4Kv4iuSj/gtxRNLNIyuCQmtJHBttXqLHB95JdIR
HNcjr8ovmTa6ag9f5j4/1vARCV+k32fn77pkm1eseCCOC9e0/yPVFl80zhQb2bgqZK+JId/ZLDBP
vWgXZBTEnqVveVJVv+5OQEg38p1+p5wmySviowAY3oAXRw3ezb7yp+ksuIj8v6zM5jWYfz6ZkBuv
wk1w6l7kFxZI85G//jqG2GkLm3an29ZlCp3OU1+6U/XKqjMYXHPpuDhRYmcmBlKbIK7+qYod/SU4
iGfpVb9r34XJCb6wJ/FGqy8F8QceGEA+e2qeqebiKJa/+s+FsEFn8lZ7R59+AbTdz2Dkb7VrhPbj
e+4BsSWQiKybq/ZKpd3Fr/CHIG/a52Q3fYWe9IrJcngxLqqj89aZ9nQdfzIpZqU3QOJ8ab6K14pm
XbOJoVAZW+nIm1d9MbkMeRjmOCCizN3kx/qux62+2MucgtH1SnmXOf9dmi2fSMt8+JS50LlSJ/T4
uAlAnM4TYZY77dIegtOAN+uaphA99Hzpz3BOs8XPAQYXbQvMuDdtvBuPvBp9LmwNEKGm3ONBPNV8
WznNs++V/qalt4l1uCUrC4vRZA9ecMW3EjpX/k43jTVV/0TDFAtf/yS4H+Pm/xF1Hsupa1sU/SJV
KYeuEhmMMWDTUTkqZwmFr39D5zZe59a5Dhikrb1XmGvMkX0s3uO65lCQ3uibGUbtIfCbyWv9eKus
mZRSyOpX3ZfMLfjhVWsFMI9TrLudhdYfuKstXLrIy/n9NV94FV5rZBkHtWLqjvP9lfxZ2VFHkXZY
kVaX5MSc6FNytNktBy9BS/bRKrbxKg4OawVvU/UH3di9wYCSU412FJmjDMzHq694YkiuusWf0AvP
Be6nFL5XNT4jkLWBg1CEQUnFZ3SUlQKbUXFwNtnQ9RnX/TU5YSZg3OstlEE4u6fyEV0A/SuMtPwY
jnIOgI4mTnhdqFqLlaPNbAmsGocphQj5OKmlHnvyD2QE+moSmhpWsAprFFmBHVzkDVXtO3cDMxKf
ni0FoQ9ZtdNrJXn5geylX4LAdfwAQ2qRCGAK0sPdx1P4leD8XEH9BgRngKNG+OLAdArWmKxoGiCT
tSpR74LkAJXO1tXXnvITB2cOaBmo2LmHWoai3Es+jQPpQG7+jSqTNQf6qwK5+zfBH+mpvqo2S7FM
srWejqKnkaHU/yoG1Ahih4Tsz8QPe08eiRXI8JgZo/gEAhipTC1g5cmbWDGZURKWcpS2fv+pfTEo
y9waBR5UQIlvyF4QXorsTbv74m3cVExXr2TAfbS1UVGLqKmdQrFHnnHqYPfiA9pWOGPX6FaiO9fe
+IXjIAxTiDDUW1qnfSyr6GH+UkVQKcCwMKBV8BhSAOKG92eqAsI7ybf2xSKJ3mfAI4JTP6D6aF/t
dM6zY5T4GQWJ9/6XLS76qMDvpG6ZEavtni/tEUMPZgGe90peJw2bJO+L4sRGPw+6S5UreRkeqEEo
ZWA3Th1r0u4p/WRke7Un/jJN2z4metBctOEARGHm+GaOPHbMv5b6V+bTsMwf5laMGGpfCZR9wng7
HCySaSafvwDLiiz1gwK+8ja7/So5MXWFg/J8zx/W66Qdc4xWsKOSnCw7Yx4bsDPdQ6bwU+fZrELg
JvDCRZa8qwOzDDh7KQ6F+wC90gU7APRUr0C+lsSBogN1gpoa6n6+P1/K7XMdXCaXKU1+YD5T1nJG
RoJqp/lJz4vjhnIxaL73h1lZK6YPjI5BTQuWqm6DW73CZD4bVNLW9NMhZ5wZkKwP1XCj6sVJFGgv
kUWo4HHkNF+GZxypoMU75c6z24n2dKhO+sv0gsmODkeAXWkPRZXdWd8qPuPupKO83DmuXrmP9bCZ
rstOkTjRhTvPIyfcUaea5xhzQXZYXE2rL06NdlolCdsNTaqenXdXXtPD8GI8QEVZMDhd8XeEp8oj
l+6Er15zU8UXEdIzflrh7YLbEMB5uySMsF4CohgYkmgGnptS+P13vbkxqieen2wC5ocLWDvqViDg
NUQMNq4/p7byNQmMmsPmY2ENRBBS4neJth6NI3gW7DsBs0/gjxzzl6PWHGCxr4TsXU92nFDsoiys
eDgwiJ2i8HkbXuXfjttMh9xm0oqJV0ri1O4SJldkH1wRRiH8QVWFKW0jP0DTA62ZzT46lqiQ7UgH
WMdjbRefKIbQdgXvLYvxfXoMB540NmyRWtcCObNj6ZAlV1HbZWgLNhiuYTAQohNyi3JDhsq1EpQr
0cKAe9Kap1ZwsJNVATkuG71Cfst753qrl3ZY81zo5X4xmdopDw3z+sLNcq+aN3VPq3NVj765IPRt
8yf2SI99LfUlBvJyT5feGEahLwg5gvGgpncwAmYHuSyfmZ2lZu7JYTkipWIcwwPP8ZURp6DxlZzg
eYiqdWi8gB+auoWe7IUc28zyoVkMnLiEUuZksoenz7JQVMopfpedOzaYxaJ3wNQMZ1wPLBcSNb3w
rSPbr40U7fZk1yKGAn5h4UbiDL9Se7FMv32SXR7FK4ciRcGeLOmnPLfhplwlfqy9cFOUu3oNz+FV
/QH9bRyfu2dHaXO0W4eoLVxbJ2mp/brSd/IS7lqGWsoN9rk8owDGWHjlirpIoNviFdTXCFWTJXEf
fom9mN/oaA45HVUfsH5Oc5K+pqdHYXL+GrkUhHPn7k0DRHiboBa4M/6P55aNZClHp2SL5QYprT+8
tld9m3+mr6KnP+oSVTCjUXbzr6DfDxvpDo3mz2rW4exIPsxoH2GOMH5X5Rro0nqhQ1I9c/Irh+Ss
+uKFCwsOmme3/SUWf6K9IIur6AwchE+O9HTbOurWPFTvTI6Hf7pBtu3P5rUDp5vgzymuqNik3EMn
2IK7YhbLVJfCqkjJEoOMv/xIzv8wDDpuRHty7zaVWzOSfoUlfct5AgjwcPFgp2KAVXNyLCFt/S9i
B7bsjJfRbGqkRGoNP2nL23Ev/7HrivSPsUM4hTtWWXcpflQE2BjNuiMrwa7207ljNPQXUxd2cAYP
K+pAyXam+TH8Ku60TV7q13DNav3mTQa133Z7iqVVhTmBXW+DjUroBnj/IJO2P8xbfVS9cRevUBz1
cHlsRWZ5UtTp/ziWIZhmb/KV0IuhV5KSbbaXTtqMONXhu6KjuATnr+xRjbIG5ZzRICvdUVvCjEDa
heYeAlwU+x0zpuWe1O75ZX3xcC7mZHcWi/wjdy7XDzXScAu2BWxAp72O9wkrRjtyuXw/j+xt3jeX
9sqmmFA/oX7zFhMmePJG/Zi/rPvcrqZrCiP7wbmkqacMhN30zUFD+B/slUdQu5G+M7+JToTIKYpV
gyk2lrpO/KadKwo6l1TmLdsZy20vvxmsyftz3f9m5D3b7JQexrP4Dg6j3GSzne8x5TKggdA7sUvE
WihAsegh2N9UnnUIX1A9R+vRU0/4dAxkNclN9hWPZ2cPXmBt+cWLtRvX4+vwLq3MfcOWRLJ0nADn
cq9PlMQXpzCfu9HYARjrzCO6iExb+sKD5Xlhj2yXfcNGYNTgMrsmfIcdKC41ZxMYKNkYOx/RZOVh
ms4KV8Gk77WVtaJMMLyJMWJPd1Gkma6CscSMSh9sKhOOu8ln8ji1VjDCS3hMF8Y9i52p2DiG8QdS
BXcLrDNcjH0dc90b20m5VmysKbUoqg1bzGoEeZ1JHgFi5Q3fWNtvu8fw9mx9uE/y++joLjediLmX
fY3k8ETWR2D6WjLf+IA/vCmvZHw7GgIbEgvjijzVOmTHijk7DMR0SL9LqtF+iFRa2fTDdUmS27nC
Z7Ae3sc/kY/HWOqhfhc6v//ubpD2QLpm5xr2cQF22NZu5k78onClQTO4C9tGWkWv421Ah9b5lC7K
n4QIiXdFNR/MeyXCPNrqs48rrhzTAKC4yQ33Kp1yCLQT6Hg2L1yNjryHhaKirBsfWuSIe+o+TJPO
e8UzVualfg+pKNGCIhg3Jg+aXE2Z5FVNH08+EUiw93i4aCj2ICGydKjN76mkf69bgZpX98ptqwPb
eWYU3uw+gGDjgkCf2EbWzHEIP5h1/ik3mh5BCJdypdFik9bxizJDK3FbloXDjG5tXtt+VbX+zMon
DWaAMVmjfTYwMEhdYaViqYTPi50VDNE7VBS/K1tywnfEpaLqQI5S5eX6x5gHl/b4KiGYA0xLVBuQ
dpLiTafs2OFpygPzYn4jdOaHyQsyKLmZlx7YtTOyHfK9n8kHV+3TW3ypj+HOwOrHk/1qm/PwECpz
kIQHzUPS/dnftK9unzBDmbvhJ9JGWGlsv+lfiUfpX/dhLvprl16fvmq37S460GMN/5S3ZGW9MRni
PEn4p4f6t0zIxs4cL73RCB+itWb6PGnPTfoaCJA63b5eepxzsG3El5l5S7jP+CO+BwXmPDYNScDK
bNZJvxKCrZluy9nR1L1KuWcGzGlnT0eCdTfZ8XJmXaUvTN3hx0jWiqalEq4CvEJzF23PDAsAY7iZ
pptDmwi/7n5VhCt5iSPoiZq48CEQtutXlaBcW/6q9Q4Elq4pc7Dl6LaCx7HQjq75SXAcHJHGNvBv
NsOWgIB+IYkfnvC28F185NTWBJfdsrDOmrZCM6ytm4tk+ZNJAGMn3xFya44sN13nnx3V88bORDel
G5ydaHAMFkVpup9rEpcaejBxQuIDnxUP4UNmHyO692RgLmvuHhFweo5TWPfLO5hNOz/D26L+iSFh
7nOcef0hOiXaoX1uDK/hQDTgMDvhii37yMclMk7eiZbzal8gzJzLNTGa9WlcGeApbulPqHss9XzP
fIFnflAJMGy0x+mDMlN+HvfhkfZp9walEIc8y1o938jhaShaH83AyuDF73V65JEeSj6BJ/wO3+YH
h9ziWs2BxOAFwcYD+TLHNydcrrtsrs/LcFR/8zNo5HFjfJe6XYNmwDN5EwR7xgagg78rLmui4ITl
ScJni67O5MeQNRu3mHwW7bJXc/MJe9/cuvHpJtMvMxwDe+RvDlCmk36ma2l6gkTgzyXNGZu4Dd4I
zKvxwHIrM7ENHFPgLglaa1wQyMN40ljXYG6usd9eUujNkpeCsizWYBIrp36priWTJgIgNCrbngQU
qmQGfiMlL9Nws5h/KImd2SgINngrfv+VUudZ6ZR3XNqCrHXVaw/TAVcLW1hTOmItENlV7vNKXXaK
UejaOP+9MEShneQtx6N6U/zGb+9K6VfCugS4fAX10CTUbfcxReOUstTT64jFLuFtvsDA6JVHbPod
b5A2BK2stUmdHEJB5ySo25mFolNl6BtM/DCAB1SmRA8da9p2m3KlEqd5BwpdJdd6ea/xJ8jRwAFj
FCjrSV09pxca5jSMhh4YmEvJknAD5yFP3dM8nW9ULjzaWO89bcqr9CJs8lP9lr1yqDM0pe8Elxnq
HxpGjFDEjY2X+i6LHfbii6ieki2MgQ73Cwf7wbt4Z9Y7I/De1B/FKtnK7uxR1VE+KXZ3D+r/IOqx
eceUbdc8Ci/whE13jS98HLSLIFLpD2+iTYzAgO1ac6JDeBoPxUrGToWi0tKhiyO0/qxggq/mjUdz
fGORseHJta9dlHeTjfvEbLy0sRjplPfP8gN+n3LTKcZ0q2H0xgLROD1Zx+hc2t3Vb6HsmtQzqQnR
K+OI5toT7jDcNa0j8isMdlMU+57G9gKmMfXLdJuYG6M6SKEbGZu+WuFS26ureaSX4aMiyxkZSVn9
NspU+g+jDDOMsQ3PSu9ZRShj7J7CUTpwsIAWovXF1cN9drm8GrANOzXoR9vKR/MbX/IvwNzFLw3h
My/Pill+CuisDUCkJFG64/f024gsEY5029gn10q1zVeMRfl0CoOMdJYobdU2LUCwF0+qfm/cHT4j
0+szYdhd3vWucdBPyIQcpuhf6R1CgjV+tMRzA+oQjWPQKATnkuz03fNz+sYdXCER/aPPsemOzWgz
TIEJzDDcwv4oKZ5CkJZ6xTl8XwbTqOwaB2Ml0hsRiW1VGp2ruXcBhRFu5PTsOrJZe/qK7yQVQQ6A
3UUJ0dI88fqtxnOKpOfL3FW4J52rKxbVsS9s2B1EX0lW+ARbpT8veHpb8ngMahesiPzGXPyv9DrR
b/7GA7hzkEVcs1+B6m1JWcKV7/y9p89np2Z1aO/iWrnSUhTc8iJ86K/jR5ispY3MGIEjf7eEKD+9
y0lBIe4qhBtcp1b0Fq+MILFltBeGs0ZbvYcXNgVd3CJE01Sv6pck5WgehjV9hkp3rMTm+a/9+EVa
Dd/pS0fzTXjpRZsVX12VD5UmT3zB1KO6ml9TZ2sUf3b9G82TGdgHzJuVGdvTG6/RnZuz+KXu0hOT
CjImsTQ4/+lRxtv8aFZKuLRaWwoN1EUvNJnhsAQe6jf5XXbzS/Rg2YUXkWKzY55o+QDEz/efn6TV
KRWG9bhKicF+jcHurjVFISfiD/Ee44vKhndJrvMFbUBBVMsOjstdvxFALPJ0fgEFt639X8YFtfbZ
KnSwEuzRLtAbvcC4oK1M4xbdlJf9Thfdj87tbomQRw5ehAA2EpIrBctdd8xP+lGAOE/3q+LB2sV+
81qdrY32krr1y7hSvxQahoONLGQnr7UXE3jze3zn0Y22sVucs+PAbNl6Gndi7KF7oSxP2Hl2oWfA
nnPwCkTSYazR4VFmoTAPmNeVGaUDLHLvHs+jzqelffuzlGxDbjVdSmwfcW3CAZSeus1kRHFV19mr
Hnp77a+OdjxfOmMk1OowK7d/qMVEoSfgT49BOS0fBIekYP6TqgNNRCg6MN02+okQM63fmIzb5Wyf
HD31nnWJD+QV11vjU//ia71kK79sESwU6SNBTkNkf28ODKYRscVERG4tv4D1TOjUTIwmo6fD7g3I
NxhQDEF48h3KzjDlWSLiW3NG9ykgsCOjzqmWfxK9V8rbkyAJNyl5pZC7a7b4XWNGgOrRZnRF7J3m
Nlx0lC88CMXSCTZ36i6IXO2zf8vfkh3rk+Y1hiPCP6JaeukOwjZ96zeoqPR/XX6yxld5H03usCFS
h3p04C1yYpIgRmvzTgu7Tp3iIH1Q1/0diar24a3YLxKx0DXHRzBtrFP9GW14tGbqqe9oQujbgNOB
gLIXOO6Rz3mVdQpQxKKHuzXvLSn4gIUvVi3e+F7T3aU6tQ1vKDqEvX6mKtBRgH9w0r2l6dY8Iyw7
I3M9dx/1XXSZ/8wzv/pkx8YKNHGeeL+elRMnCCeNvkU1pNbI0CiEOwSaUg363JnORNko/ydnjJyS
8Lg5T2/tRXsZds0qSzex6hhEtrdmxQZzwpFF2FlvWbjRjyICEk5myh/ztxCvQhdRDLAXZstswUfz
SJmFqJchE8Vc4TDishO8N4Y73hai8C25WVeS0s6k4m9b15A0iPDLC91++54Fh2JxEwCib8981YIV
YNNSnf5ieEPvyRsJQ8eNDFcZSZNXvzTHhJiDtKbGDAK3NCJlL//pPslUY7ysj9YDP0RCbZljYdPl
+M2vGcoingyGXVEdE3Gtf+vfKfA7LhUXcW8YrpauaaPH7+RU/bs60Q7xdBpX4skg2M2d9GX4ASZT
XmC6HBUezN4xPoUXTrpcOeXhR42GRWFxqeRTeOBNjAiureI1zs6DssZvo6bVSmD6W9P/uxNDwLkl
zCgpY7k1tZVr+A0GHho1pB0eH3bqzPTycg18sgagma765s7ULsckR1NNOU1CLbtmlWGJNRr0XSle
0WuCeYUg6lDuupWTPXgtzNMnvs7WAuOaMfGPXPKq1fAVF5uWyb21vtN0BzIuCbVS0EpYNuQZIwON
z+zlHNbRcgCHl2nd/Y4recesNsOJ9Ba0t/aeIlEN11G5NwO4Om6EE5yyLrMDJtHIqNj5BNr6iPgM
kjZH+p62YJYXy7clhCW7oW4Z4gXiRZxVUJ7OCUXz4TZ2JwNbGh9Vj6IgQ91zTtOWBiSE18R6mF5x
9VAgRiCC0Ldy7xOR8Ibz7F0KkIxWtsDgc/LcAJOTOFRoRhBby8vlr2UvPVXDJhd2z/Hcla9xepLz
Q16tlRIhu4PIcBZuGEgOzxcGJE26XfQgSxoT2/F5ULKvSd+qJmKx22RSrikYlFtkiMRCC02U20sx
hJCdsFv2zNhnr+R2zLAkx70lrAJEdZMjT+uA2U3dRXaXvauv1gvypB7X9s7paFiXa0GwCYyKypfK
z1DdtONeg3qU3tiYIfY8r/rX8+VfY79fuv3/7/P/+1/sdhG/5JLwnxbg389FZrhURxr0cPzCqIfL
9FMTDCsNAui/r02BrvpGZ7w8g9zamKaIBxqFsaTlSagEinKM9nXbOARE8e9fRoWifgC8uambvSmo
5Ir/vvTvm/JcINjsKG3/+5o0L1bI1vIb//7falQf5qq16lR09Xkig4kd4x9pWLT2/77WLN+oU4Ai
//4DkKD+71///8a/n/vvV4DDgwQW4if+JirtrX8/lGemwo63vNC/HwVmRmKSyOn2qWXYoz43Y0U2
jnFDP/XBWuHNSnpsrpqhLTEB7lYTGiA5+Ud003G7Lrz4mvbToQmnMxzlzg3Nf7g7jCv0Ij5lWfRp
KfmrogqfsvjsfDVT8WGmvQEAehMLidfwvPbBaYQLvgJwmlDtfQ8Eq7WNJBv9DD1dGj7H1QxO38eh
hCSPCgJG7q6WIYudlER0DUEipTEN0uQenWimJEchTt/zZzlsnrhDOUyccPTpnJv6gryr2n5c56Cc
snj4xCJM3qkBsqgWKrypetyVTVJwjTSMUFvJ1FiDlEaHl7yTpZ2l0X1gYuLHFOnFmww5L0gYrATN
ZnowFdJCcSHgAGueY6e5UoSQwCiLaVnG6Ds11BawSEJv6pE1tgMHYdpSbB7EcQOv5R32+LZEnbqM
kQW0B+AHVGtR6yjMJb3PBSkcDfYZkm/muXKrxvYlRuQ1gzy1i+fzEOrybysiZ9YjFP6t5M8z/fIq
GkRHno2fJNc+C4t6RhZrYN+01NUMlAmjifaloXyToKbAPYEUQ5EkVxI8NjxBrCCOCUNBxnrKI8R2
CAKn4sccC7x1W3pv8esyqNyiFoMLh9xpwq0aww9Xq5dfXzy04ugWN8/iNShTBE/wCiUAlo6maNMe
15gCV3kMy8Q2y7et9jVOa60QtjOUO1y9ktjlknvtiMRdirPZi/P+PRCjalNhpZagfAgaBOvGCI1r
TrUtrPf6ydBDLFFzaHDNOAJ58+DBsddkxWdcM20hHZOqRqRQmogWMIp2jNR4RIbRreRA/7Ki+TBh
110yCYLyWNT8CQj2Mozphiq1TTnSxyNYL1QtZbCGxkzQy6O2MZQesiVUIfyHUHMDoRByeoqKXt5q
VqInDRJ1SLziZBlxZMpmlpjZXzNEza4yp9M8UxMx44kNuuD5CIA/oNNQafJkxK7Ggy2w+lPz8CfR
G0prGWdbKlGiklmyHTU0uRae+9mcsDCEyBAkRANq0n4ImOPEFRW0uqNB1Ki64Mk4wNiNnH1qULw9
uUnejRjufxegdTaqi5iSEjyFgrryk66qSN0wTDjaEsW69GpI2a9K4UazlSVVrp0ksn95eIGoCF/k
STFCDk0XyxvUuRnq7+JvENJ+L6Xs3KqsuFZfE5HHebzSLVrd4LeR/odYSkN3dKCfLvau6AzFAvV8
BuzXgVlCw/eZlf6kAdHjAjxrqoewpEP3OVMFD4dIXQOA2AEXSvZ9TKCSt0R9RZWeh/AzbsetpKL7
EhEZsMWGa1UznUmlDRGnww82n7RI4/A9Kmkpl0Ym2TABVoAweidu0nkl9+CSW3PiMUGpGuIzPXw3
swpUv0/vzTzf1PRlhE80dPQQxxT/LKlnBUeNaWcCRaySxmdsCW6eTuIZmnJ3KmVSmHT8Fg3xYxy5
16VmTZ4wpR6y7K+2JLffBpHMrZ2Uk6lSchTUW6HDyYv+SYAmGi6JiNg2L9Dgas3rmAvqR0q5UVbo
VRrUgkNcOTJAkgNBhDzqHDitCXPlGT+yHho3Q3Q7pY0MVJEzXesnDdIxZCwhQCUST/XZkjrb7CGx
lgpt4qQmcugkoBLPumz8QphOcjd5sr5YapoBaU+jXLI+KxC/UzNk1t4gZIAh2s8N4zdGdCqkUD6K
MjPicn8tG56TfsZVb8R5WIa7Q6LVRse8IgHVaNrPmmirYkqxnWzOGKqK12V/k4XgVQhC+hS1kG7R
ItbYXEca8QWGY4NhgXvt/dJ8hwIGTTIHMakzoSAlU7dmvtUT9Oxqjcu4gt4/OrhLG9EgHB70r0zP
f6dOt1baODwdXaQGn3uRbshuGiAtkeU8gkkoSae+RGoOZTF1TZV8qR8oacmhvprDHtkEWFgrsm5q
KWIUlFGn4DFDKdeOCEXMGeeMcFH6OW3IfA8d56FIQECZ/jNEb1iILcZe8XAT+9dpaG9t+bq8RVzg
IxZVhJm4MgW2lCga6yS7xZaycIw0aSvH9GiaAvvjZEbjIVlURkzACW6G57ePfxTtCBofT13okUCL
cL4nQKrgAPznUzulAdEowITSs5p500tR5eltdgZNO60BbdqD2a4MVZ5dMZoRNswDJJd8ChDaZ9QY
jUnz8xRDG9oa7L9P1HKulDcnbM1VTu/26U5LmRpHDgQR3FNLxN4DQ21Y6/hY6g3F5Wp+Ai+YqH3J
gUgTotPu8GHAfpv7GfSlp9aoJ8qh7VAuzeuqeuJRODJJqYWZVxaEkFbOaF8SUuWvtKAHDWNiJkUW
lgpxTAeNFAbhyYBkIYRh6SlTk/pGc1Yg/ngRiD+CZRL7RKXq0erkfk9OWNug8RQZ1sQEYkYPU0CL
jXKknp5Pu9bbahUWSPgAUR+nkZpxubWmJ73Ynv5+bODwztbvRw2DMqlQtpgKack6ptEujZkfBwjk
m0i+4+in2ALr2+soqJV4b5IkClcra003MBkE77BPqzs1v8hFchNqnL5GNuSwb4HgFSQjIq7mfcjQ
S9EmzC1xmOSNcW9TTb7l6nFSGjzAjQqjUgqY2EAzsdWVP1xxUnbTuuumNrxPvfkdZPlllLv5mPfP
djeEG2WkHyDr8bDT5BCluUVS/8ypQjWWubeK/FMLgsgBIIw6IIFvbxpbZe6vEyuQxUpYQ3RXDe2K
yVZKr3QakwBTW8i11M6J2ZqS/lOuq+95TiNLQMSWGIBsu5galiJmcI5r6UdJtVvZ1JI7VqI3DtM+
hsXqPslfXO3ZZW4lqasiRboQta+zsWCCahxsETXIUr0y65BSYcjMjxLqD6UdarKvzsswN8VUrzhW
QJb1ZmZgjOZBlcu+JUjCqef9w58KG1g1zREjv49pNKO1PlCNcackV89qJ67DiWpSLlvzqsYn/dmg
/xFbOtuqmMG7bqEmxTMoxeGlzrAeL5RoFcVUr6QIFX+Z1IwhxT3DiksKJDSZFxELLMaEamwdw0Ga
NsZC+Wlw4UsB2fliRZM+AwxSqAddyBNHD2mvajqDjKL0pw3dN8wCfix8QQY97YjvuGDVNchnc1Pv
rRHbnVnGaqCT4BozkoY5ImH0LcIGyGcCHAA+6LiYZo4asGqlWdsPkUYzpRZseHAV80ENDh5U6cdW
rslzXqowZ+B2YpS01RzD7Ca0tTBm5tlAdzUcRlhX3UDvp4UiBw8bNeTQ3xRFSTZZBt+ZqFbGvrxG
UF9L3Oq4GxVPFED6Mu0LE7g2NhOAc3VUw9cqAaEsR+CokSqaigpvqu4ehlUN+9yCAmuRrsBswTjr
UWgHnAj3LaPCnmDAFyomWM+xcY8k7QI1LXcgWoLZDhPUhDloaRKCtyk0v2Ltqa2VSbH8tuhepe4Z
7nOVrayY0g8tFX7TjgsKyROv+ecm0qqPpkZiLOTtey7H9DXE8hgHtYYIeNxiIttiL4/Re9dxFWJN
ICnJGGlSLmIuggR6nsKK2p60qkNT9M0SG/eOyKku5j1c+B9jyAOmHL+ClMpOkE6aRzDmF101HRVD
OuaRoNpCh0rBV6UKyXFFUa0n62Xzt+qzaNFR6eKyXVWLsjep+42Fa6sTKui/GNgEk0wRIyT2bJkQ
qbXppo45w4pmDIMpwXHe0updLeZe2Zofpcw5PGQQ0aC2uGWRohRqKb7BMHxpGC14E2maDXH7kY8J
yCplQDc5pMZKQ5if7vSnTAoNfktXOD+6SGbIpMj514R2TgyVxjVi9Gmagg9KjFSjiVU2mG9xnhNH
6Ao+6bmrmYEeGCmDyxV6usZwKGYTyBSnMPGDgFRvVqCyR3rsZj29Wu5G6fRa6j0zsfUk4OoOWTT1
fDN1Y9KOjSLoL5JRU+9q/VSctgK6iTGnPWTSpFDIUpEw57PHoQVnYNjwJFuvbbVvMj+a+qXihlaQ
hweNU5W7VjRslFJeRUFDWxn76TM1hasA0rjComOtBNxAeHnUQMb+gdcYdA3V9IjmBaftxH0w0a0V
NZiVIuXGCbG0pp91sqGtpJ0HkYZYMt2SsF9bizWZEUmZn4cCF4yHXTa9ZLhrWFY5USAhq7WWedn2
xnD3uMMFNrZPalFYOw1zizpTexSxWrTCKPj8fEpk3li9QExLKIXW5hG/hArhS3iYgyVYllicxKUI
ctoD6zx3zdCiv2t9mU3fUI1KdpLwfElC+cAHn22zJWEDucgM+7M+GmLySJU0XbWQmNw+Z/MrC1SC
Rvoqj6jHn0qHtGTi+orLfQ/QkypSsJMDK7uLekCZUeh2SbfMKeZQ3LMpA0pXC6us0+j1ifRdRova
NLdS7WhsaCks/nGp87WVcGyir37Uts3UpTtsn1kdpkpbpwmZ8kHSapJWhJNC03pm2nZQjE2UvJYZ
MoYw6r4jEU1FQ3Gg7kh6LPrqoB1d0WC2vxi4ulAwez/sEewsHLgV/kGhrWMNx6T22Kw5BRiAbhR0
uugR9VofDlFp+JWlDUspgxlvGVFcjKurp48KglWo4Ju+QV/Xq3NBtq06UIRyRwwqc9WjccEc2dZK
VWeoqvnDNdDWrGjCNgf+bTI1OiJG1EeDpQWuGgQDPDR8pJ7zYRblFN91dH/jXO2svmvdqgnQDgax
pyXBOW0QXwt4iSlLe0fDtMhW8/amZwYtOPyYhvuMx9wWIMgNl0zEXM/WgBuFEoj7iR+pMKOKGWm5
F1q+U4qeQakO7fQ0sa5zwVc05hqmm5LpjKIu/jtJhbKq5TgIWfXDXIr+WESBSxZ8R5pRiY38PdeX
SI4lb9n1DW4oA6ZOGx/lOGY2WInPOA+sKhmFYTXV6zbN3FoSgovYMCEy0xfmg2VSds9ghz3njdIy
WyEo8Y6wEIJtNSO2GFYFdr5slD/RXNeOUZDdFf0AB0/J3aBVBbvpFNprcuZohVl6emyR0JrWWzFp
PIQ6C9WgWTiQw59kNhuGs4xv6LNoQhC+9y3+9rI+fDBBhV+w0jT7SePDRiiqa5i9vlAn9DmELjpP
+pcZvjLigI8gdEwLKyVjkB9iRzNlWLpH07sxkLlkevvALg7mpN8G6ntQMlvKCNZW7NB5ZH302YkU
hRKYAUmZuDhEEVYlNCnbun7nkaPAFEjMi4jqR6P0w//YO4/mtqFsW/+VWz2+uIVzcJBeVU/EHERJ
VrDkCUqyLOSc8evfB7pf25bVdt35G5gWqUASBE7Ye61vXQgD4aluZRKZu/5iWP0tIWmgJKxTXBG8
CxMFOZ9AQEZycWCH2fWEVF/mtMrgzYIgYwsnWMMVvU8+D1LtnhLIkIgjWVPOrVnREOlpXo0Uv3wj
FCc7F8vcxEZVd0g144L8h8nQX5xCBC/sbV5Nj0taWHeZS/4JMNtX5ren1KL2YjY+q6yrvGwrcH17
cyDqzC/DJ6UrdFm7tmdCDRVm3pqUu5ah4ZiicBlJN3YaCRc0LTemzyLGhtVQGf2aqYvWhMr3dp84
i0x0L56MCiKMUF15rE4gtnq4rrttoBKxHiA8s2IQz4nn3mdThH8lOQ9WNJ+84RQOyZMj6n4zWWl9
LAfl0O/SSDkM9RxBTvnc9WozbzOISzWn1Wip6eC6HVIO1i35VGXrTniXDHTRwZGuuvCLjOKGI+4K
t2RvmA6EiwWY4sz2kckrvImHhvhzx711bN9deZOH6r+s70maXFpjqZZDXmJLzY1b1TD+ZUJVy8Qv
Nramaxs0qpI8YvYPSco8R41nYOwjLrKCOtJZ67RS+wrc3tZGeWAkdrshq3YFkBitk5cxCqU6fgRW
SSAW8cmz1esIZ+Eoq52m2nCh+aD8s8jdGqwt9n6uvoap5l6FUXFNckq76qUxwHBjtzc5OF7SjIW8
slZWZBLvq6+7kXRn5WbNyXjpEZ6kDPwLdoQl2t54mdo1XQfvM+z7lTMZiPTBbvZB9FwVuX3tUI5m
1zBeWJ394CK+S7H64XlRI4w97S0jb6a3HIudm3Zlt9WrT+FtlVdoJfrCmDYuSoypoFhfeiy756p9
rqdkUtgGqbekQW97bzw5w2BceDY9UtMbWciVLA5sKMwXnoYGYZSMGIL6lT9VEinroC3stn3yfe0h
ym2SAy12yUGRPcpxSrfSjA+eR2z02GM/NNpZZNk0y3TEx6/1DKQAX/2tUV9XmgOKwU+pc/iBua6/
tFp7qOqRbtLUY+qwKngFNbkujKT1shN4eXSyhiENZvT2J8oRAzPcIgK0t43mQJ1SclS1Qf9qteYn
o07NJ1dDY+VExZfIGp71RjvJyjoy1173fLJkx5l70gWSRZDVKFZqrsE0UesoewRoaG+9Co6Mhpoh
O8Y9Rv4I6XvaM/iT8oVOEFM4+xHmZ6v8mvgZC1LhIC/O5/D1j78Mxuqmb2ZD1YwAHFwzj67OP+6X
tjPSqJ43EV0/Ltn4Z/vvPzT/5I+76ZkDeL7//cvzr3/4/R+/PnUVr+vHfRj37FU2QuvfeMoAj4TB
K55vzl+dbzRiivbVDLv+cff81fmx83d//PC7x97dPf+cB22m6L4SKbYaCYdanYmFXlz8Px7i9y9/
cAynM15eS6F9SDe/ZX+S7883nF2QB3/c16YZVHi+T2AktcN6GT7a6WRu44ksOk2v5UJRytwncQMC
3dGanfJAhhajs/UGA1qOQ/c07UoTQnFg7ud49yU5o3M+DXebcvrXN+L5R2yLPHtOqu2PXzj/2Pku
sR4I7vrgcH4oNJXaD9LBydbqscK/DLfn/HPn75xv8rTiydl0fopCA+O2lWHoiubnPX+7kaa5y+VX
aM8mgmG3w91qoRUIoYgdWDhA2ZppRXZJM99LmIvLgu6vIkWpiWjQdNVYLazcavbnGzk0CCKCvJrQ
N04oRKDOwJF9HTS0FpljUv2MRHiImcBVRccsqGvahRqB5MDGtj9ghNn5BP83pTD9zjG3KwjIPqhZ
MUcOnH+68zMC4b0i+5b0VOV//N53MuHYWnuPcIfNT2DDwtdm8ggYY95OuDnTCc+/9/1Zzn/2+8+c
vzU0dFJEn+EK/feLiv/9ys4/ff7G+Ye//95//PaPv1A4Ub1xW4Ka/v2nfnrOHDx5GFdE07IAhpnF
8Ees98Yy3QjSqHvbK4SLUuCzs8fmGFN6BicFPaNzMpphWkjp8jlWooQa7tEVyIOdHY/ZzgpmnnZL
lF8d08cnqbsLulXUJDvNR7dS5qC8QKwsPVd7Jp0erG4ARbSkEV8lLPUrVi7sOE122ZAKNMuiJkbP
UnrsPN3MGCDAwCDqSC/36H1oJByt6qai8ObesQDLT3HPkOaWOtJZXV/5TewtC78jEqumWd9lFcJP
h72IGoAa1DA8svRbR5DvqirQQLEWWLbxeN1Soltil0ddZOV3jUUDoQwggwiUFB1VsiWLbvrdDX7F
MFH+rhzErbSzK5a39WJIdIQIBL0nTMHbzhKEJWQweAT7Mt0LkVM5+Lny9joROZNZ6LWnQdBYaulg
CoM2XTurwRPf3Xf5MJKAhWkr0tASm1MxcWkBxbHRKsP9GBFKOoVWXef0Fr3oKiBtFO6ni4RGNK+m
HzurKSrtpXRJeA/6FvmphxidWArfwQCi2+7nGFllQx+EeOoQB1GLoierKd5rz20L3LfK6hfS5+Mk
aWg0mnT04/iazGg00SYYdxXg1/VQgxIB7B2U+YV00WcZt5hna4ppahRb00I7HkB0X+RXXYzc0E7K
z7gMUjKQ4ZxUje9flA51UhFDjo5ETQQ9CFTkifmwK232Dj492LgJq4Pdayf6BFXX3JU662LBzrTJ
YJiMdUjw13DqY3HsDcdEP9ZGq4ZkTa0xynVveleaVC9ZOddteTkapzDFEakRF9qCDMwwxsRe9mYn
4SHxgEVnfqldBhk1NKYzmEKhxjFJ5MmHMmLoXbWoasoBJRKYsfDlIovFo94Y36xYI/kYcwW/ekk5
gAsmmK5TzbrtrGq4pvYofRZrsYkCzCLncGvDoykphuwJ9B1xTcXxTjjsgjJXO9jebaw686ZJ5Jsp
cfGHyb3PAgVHfYZuVz11tQ4upZk+B1vNB2OsTzLaqnjW9VoNEVhA/8yi11ZE2bbXTY6Jz2jJTI0Y
1YxUTDRXWLMaGS1tJLAE0+pL2lhylcf2V7+rgoec8pYHxX0Z9OG67AG3edR1117q7fU43FHMBAmt
vF3JEdJcQ6PUmZv3IifXJHXRwDkMoirtsdUpc9sZgbNtCu+yDsJqr1TGOJLDAB4wmGPCGuruqUyq
L3rBK0gLRLCpd1Pk4roOBrZ+HO9OW3VzWpzRjq8itrTLKsQnIGtKeFoAOj5AhxWHyMAj03sMQkTV
U6bD1AmILCUPbtEE3mU+WdR6uT6gR2hf2a6hqNB3BN2zx20PCoVdj7GnrkAqMZyvjR4aX6GlPpra
tHxJLcoGNTkwS8MCvqfQtwlKe4hf4nptT6q/TZsKlWGEUIZji4C5CbQTa3oAfgLR7ZgdGjv0r+2W
OdmnLUQwtL8eDPHFiVwdNUyG/lLG96MiDb6O2YaLwDZPXeB9bSihtUQmnmKJvGtoeV1lG12HTQE+
cDJwz3otV/fQdchixgu3ozJl+oimut5bm9MgicptesITe9qW/V1Z1zra0uCbNFpjUVIsWDcmmt9B
SMEanj9KlxiNSzs7EXvXXVR4ppM6beCdRHKlkc4dtnIpa48Qc6L7GE3rcpPBqKSNjxKWMOpD5vfE
wlmoSRFybCZNM1d9hKkCGlAaozS2ajPdEb9mHEwtuCIZqUejNZMQ6N6tvchpdo2vX5UTujCaVfft
lGBq6m76up4W0qH2MRYCe6Huqz2M668RpFQKbdnrEIEk7KuAoMBOf9D0suaok0KomZAyCaA76KaD
sa21113UUsLPDQo8hj1jQDPMFuVwOzQSPbgKqRZry0kW06FBXJOYfno5i8w4c+28C49xMaWrKiXQ
T3ZXmn4WoIdqlUdWybbDrjZtg/6fyIN4P1Z80O5Un5QfAqcpOo8ywvBkx2hAkmG4iqnbExNDYyV1
sHENEVExRLvv9CF+6hG82sMAUplmum5Fl+2koY8esVpYEguTXhkL30QKP3bjsa2iZF+uxz69SQrB
mJq5zyTAUMxvsPha1UPs6CGaGdIHaWplUwhF1GJmTjX71ZovVUvSwonTY9VzAVGzY7U3DS+eXp56
fSQ7wOLdRzjehY4l20mxIJfBnXBrUyDVdcsdupy0RIhAfg5/Lt33FnA72szYoObHzt8gvSpdl7a6
y+fkUzcwH4kH8NfRHOfQzgSbfr4RfYyZws/uCXYKwBBX7n5Uw2MA5ZtKP5k3gtUe8hJuKhDZKzNF
ThChgzrEZSZ2pTst5Vw99Gq5GeY9gG6zLyjZRzp1LjYkd/PQfCP//dX57veXOP9CHYY05lbnB7pG
spwb5ldOSsudFidAfuxeXzp4y9FFfk6H5lBkY7Zh+UhSRj/Gzd45h2bQSM8vcisz4KhrAEgqd5PB
REyrJ8NH+y9cdJ7nJf35hkiyCQION+e7geZQQWfDtlQNuSSx98VX7TB9f1FGXffTqhnrm2A+w2PF
fNBE8UR4zgSMbN5EnOOfcgm/5PzVu8c6snjq1sJgVElo2+ewJHjy1Ih8o0V9GZsnv23Z0J2jgH7c
1PMatQ1Nf6HTcV6okmbn90iwMyLVj332LGQ8nznU3cy2jmwTKdP5fjhDWaeSaoybGNvvyTznkJ4z
mTWtPnWNI3aWDbHImW+mBCGv1pTJotf7mVQFLHbfFrjOqty8DOycAcKScj+2ubE/f1XpmtwXvZVT
zKAU68+M2NIw5rWYyZaDe+fXcP7KYqu7tBQSriA8FmYp9k3tiD069i4gs9QsoZnIGNGvXwSY4BOh
xl1gfKItku8z4ZSbIHKAstVPU886j71euqBtUPIR5mQE+hqWHZs87EIKY18bUUUAVom9ykJ9YBMy
dzGjk2FdunYGLQDiTeJBUygQlBZ068ZayYXRsZehj3kNXD/ciJS4VNQLWr9qQu3tnL52vmln9K3o
PcT0k0FhiNSS842dhc6ySiiIVJWTEeUosC9pTGhQvQqCx4YoROHMDfXVXd5MYjPQH91P8835+J/v
GpQUk5RiDofbB6A3fwas3P514w4wVBy0AoRwayhwEzZEMjAQlfabvEXxUrLgdWeQ8I8T8Hx3jPCU
EynhLdvauTWM/qko8NR106yVjKaIBHR9eCGaBextbe/6oTj8d6q6OlCNNpwkMMLJ3VHcAb7pM/NS
swY+GRN3uYpXNu4w/cv0GrCBiCgTrpBXw3NcuXfli3aXH2hN6YhUUWrPa0GYyxEL4gWOJvsY3E9P
4MVehys6Ft59cJei9djYI4TTRfoGRHG+KIcNZU86iAW+JFoB44WhVjRBiEGKAEfSDX/MZuAYCJI1
g/p0C0+66gG9rlt9A9Ux6Lb6p+mq+Zpzd0Q2eKEQQ4A4ogf4JLl8xRJhTvPIU1n04pB/VRf6J8xo
NAlT3OAIb6xj+CLYxWBPdfmlCTkDfmPtgHeqiVasnKthgyNEqnVgfkUMA962ADR6J55uAFitwmvy
la0LbMYILe40KqXaGtt5NIOmnOP41b+WR9RpgAtW+GMhEiS0Xl8LpjMCtG6tV/Mkb7Uvxt67pR7P
Wq/GjmXA3r3wgiNrBoYV+RR9Hq+81wFv+OceBjaRJ0cR7hQG/nbRM2hbbCTXqlxqdLGQkx+Bz04F
m+6L/JHzAAf8RHeCrtExOUQvOC4LEktXQq39CkcBjlj0Fhh7ATy02kUZ0sJaII8DFNVfsxJj3EAS
794cUVtshhe/vDA/fXObdTMilT+O+LzJlklxi5Rb177Vku9k+6/D/4Egdv09q/G/sja9zsOsqf/5
D4LH//FrhqOjmzrLCZNAcx0cu2nx/a/Pn0KkM//8h/jvgnChKDEERk19X2hIVlbxm3bIt/FLu/c/
QTkl/Jdls3cd2ssx3VBWtI/O5fSVM4R1LRq9ZGa7jNZSEDnBsmmnJTMnNfI3gbPzsmuYnX0BQ3Vp
aBvNlfTYWTdsJJK/xzml6Nl8mN6g+63TdfoEheMSD+i2eOhuok/pXfHQUHFYyGX1LdpDrH1MnhUG
l013SvbM/egwdU5YjPVbYzPSkdjYNwxmaA22yGawUyOfxrdvYGwaN7JfqCVXxwLMG8rSSeGOah7s
SzDMA9Xso9WtCMn7VnWv1l16BMcbvGFMwNBgv+GAMqeFdWCXtgSY9hS9IIbUX6lbI3/tb2ks3JV8
6FhtYBXzHa5qeA0asn6kZDsMs97RvOGUbWg/fkJsRupRtHBO+fqEUQKvLrXhhOO3RxL1ZIcssrfJ
C1r9tXZjPEDBXLsr/9v0YmHsNjbhXTJzGuWjY6zCY7vTt8FGEW17ob7UxQL71ArrfXMDBhDBc/o5
hyyC6wVl0wq5M+ZIrlMbN8BLtFqEu8wE13rBFTZezQiAO0NffANMFtorVgfLZhEut8AsgX3SwQ4w
EB7a2XhxwKcATn0lPtGsFAErnSMlcujiM72B0xYZ32lcsspYauUWIsOOt+ivjWvxmqa7cjs8swXn
pTKBb8x9+TQe3Cf2lRtWbmvW5lvCyCm6AVo4PZlfUBKiEF3to42z+imo4KMzX//oxLekLpRlW64r
53DTn058QPY1ii7Zn6TTnfAsBct5jOH0urfdRzkrTImeWGZfsM2gbMJodI8jqZ6J37NW+S8vhiAE
dmejn2e713/+A/kXV6FQCsWzrsg+eH8VmlEzWJXb9adQUivkX6PvgmxFHD005xqHDfPHEp8dKUns
q/yrornyaeBis7zHPxJenV/O/8+7+FvehSBe+adPbvncPP/XN3KWmvH0nH775z/WSV6Fr8+/JF58
/51/JV44+v8wijqWbpjCtCSxFv9K7HXs/7EMSV3SZX+qu4b9I/HCECReGI7rcDJauqkscn7/lXgh
iQCWBvkUlPtsS1qu+b9JvDif0j+dZUSFGeYcxmGa5FYbuuC9/nzK+ygcaJjl7daMk2ZZplV4pdHi
PdRFedUQF07JMAg29NpihHD4bVtZIkgsY+TX16qYyPNqW9RsMVdoUfUL26yyo0mgPUELqFXbrN41
oruszdLZVjrZl27QOcufjvcHly3H4ucLxdSlYksiDKmjEWDJ7Pz6FsrSn0haH4Bk81GxMaCoqqUz
ZYc5J5Oyw4uGmc61X+1cS/7y3OLdkPH9yV2HCdNWio/k3ZNXRkSmRWo2m4q0UAeoaplgba6YJBIp
YLt6XJgW+yV2dxjpw/Yvo8SHz8/H5hqWzTmmjHdz9SSGuBgJ5YUsU18bqo+XKP2JRcjA+NtMOBVY
DIhQaN7rlWNSAP3zsRfv8p7P79/g3StOb2mYzrv3PxBZHCcmB980mZgjeLz+XKo0RlNANwGtYxgN
IfBO+LXqMFL3I0KcVG2wMmXkt18YRaX95ZB8/IoMZc8XF5Ljd0ekGQLPM4qmQS8DuE5EAzluQpXH
v7xxLs53Z53JRCFtAlAsaTj2u6epfcfAS+O1m2GCCDQ6OWYikujoaZJmhPZ7r/uZd5pAXjiyE9u2
1/prNtnDIkEMdiwMFWySwbIOCCL/lU30H1dw8zH/6ZrmMzGlYHyQhpCckmo+Qj9NY7hzJM6phmpc
+Wp7PoshDb43BSNisO5Cpc9BlFHxlzPh98NuSildac7p44JR69cn9YI46h1slptINxEko64C8gOr
9M+H/aOjLpV0XZamc5L5/P2f3pru1DISccxb84EsTXSWsVlaVCIMUf7lPProKP78VO8+YEvpfulj
89o4Y0i8Q9It/TZ6RRs6400Vk68RYBUdL//8Bg37gw/PsZ05Pt1yOYHfDchjEFtO33NBS1unB4gs
ceum+qEJ7XQ9FaBFO/cqiMb2sij6u8ZW0WosAVVZCsCkZsP7TjAs9REra4pY2zgB6ecDheosxl2n
RT47DvGxNAf9omvdbuVp4VvlU17SPHnpUYpdZJX/Vgtr2o7xdeXk48KPTRZ1owyPmEr85ka02hdV
muH2L+98PqDvTlsEQrZOdLxjy99OW6f2LUl6a4OVuIEQOIQ30JkNyki8Ky3obhqsaWVPQd3u3Ls6
wb0YqfG6zzqUsgMuWSu7TeqmvNA1vG6tjfDYyfulMUbo4EMDhxoni+w6eAkV7uTEzE+Ojax/gDtJ
301M0jiaUpEhWaMtAXiIaF/feo+jVQNeiFrCdqPPf37LQvw+d5kGihtjHqxM/r27VCM3oUlnAgjJ
6Rmt2nY69GX0bciBVdX9/RShoZlaBx2baQ5b6nTo9s230a1PehOuyXTUjn7+msX8r+tPMqTPUxXi
iYYacd9GHuLFF2vEGDnIbGvto7u5c/FVuvpLpDnBPdW/7qK3mSe1spW4IKD9djQelKcjxGnSQ+pi
fkAVQgs/AgnUOTduXtw3s6OK7UUGW9Qx7EvZ6IAR0PwPh2jy3YUR2Bj9+3Lft92NX/T3TneIB7da
5GkbLmFGsvu8d8zktopME0oQu2gra1dNh1k5J782zgiMUJq9nuwCOI/smUcV+QW0QAFkOM2wnhz/
3oioBNjdVTUr1EJaLM7Yfx0LhKUaFc2V8EsgtWx07Jiq1jU7VQuFbFe0dwpLI+G1LJd7uu21AqVU
3JehDe9fzVS6jhwXvYTJOmFuHM1KgkzQPoncZkNPFEtFUcKurk11RzHaRCpqfpFoy9SkkD0EbC/d
YYfYjIRV22CD5/BHqq69t3yno8lToU5NCypdgj1+VjVXZFT+5az6feByTJNVK0MxyzvbfjeCDLVv
tgj0m02rGkwGAMc6mq4iHO68oXLI69ARK0DJ/PO5/OGzmsy6pm7a80Tw68jsVpwd7hQz7eoP9Kxv
2jx5ayvrNEzaPe7Oz7FrPf75GT9Y+1CjYCYQCIRdS8l3U07tu12mJS1rLwVpM8PuOA7RbaU1oKOe
TRsghasfEB3RWYSp+Ocn//3CdUyCtlieu65uGNa7C9dvaer1HWG4mp0/FpVcR6PUdmqKtXXRSHST
oKJetR684J+fVxi/jZI8sbIc1rm4FzjUvx7nVPe0tOk5zqq1Ty5X2MpI0w7Y7Tjs4ix8ppRswQwA
VJgE06lm8KT3kzxb3UNktuJvr+b3WZ9X4wjhSNMWNuuOX18NtqFJWAWqhmFgFaTPw4ZfxCvXn7mz
zsiViUz7VNt6R95yjuULfliCBzANyCiha7MxgaP9+QjJjz4a1sPCdAQGCaHenRZlmasp7Ox6Iw1J
LSrRVoWlxLoLO7z641tX97jJyhxHmyVRVXvJ59TIP41kZOPjEE/xQGD9tlakjDkIc+JW4CezqJ7y
uS4b3b8TkbxsQp0IBhzLmwEUZ+Oll+UUvAWK9BkK9d5fDvN5WfPr1OiYZLzPO0LD/b0i5ytN07zA
mP1wE32YZTNzkmxgJVkHFCsh3H7RRcC7OgNOBEbteDvVmAQTnCQkyrBbq3XrWU4sXawOxDaGcYyN
sKvcmmDVFN5anyRr3cwA1fmesWuVc6fLHKy0BaYfPQRDmIupx262Zs4bBn/gG0yrQ5JsfY5RHhIf
+udPUb0rf7CI5S27QhiGbSiGs/n7P630UOi66ehg5urgnDVBsA1odtqBNm7pRBy7pqR9GKhd0M/F
xSzDxxq8RahUzIAFf9cqbcvyHJCXR2wxG0BENIaint0Rs4He5jEdSqAm82a2QV7dJC+a099XQeKQ
dCrqVdvP6x/LWKYFxURpAt4xJSVzq4P14lMCLjxYrkE4PiMtgsUYw7xKvNpYSr2+7XPr9c9H47zq
++0E+OlovLvO+ibplZ+PYHjx1C3GBGEZplCaEDaQmiJ20hXjQrGYddKWoP3tSmR3tm3ed1HzvRL0
H3cX5kcjPQtwJmlGIYHi7tdPxhk71Y9mi0QrxcPaK2c8KBl/bj0XlrjAMGd29qIIwWnSb2FASMRV
ihj4CgPVzlXJFipAdfRy0vnMArtMnY0H202Ni2qiMpvOa5woKxeDil9MyR8Jy/y5EW23c31VwCWw
nCUH444/e1dhE15OePgWQUe8j0BJuEqd8C3JEDJ7trxqEhMhQWo9pgWIWcdtaHdMHoAqunqjQT1N
MkQ5BiZ66nHuenBxYYb6Z0N5z8LO7602Ym4v0Mw35WeMDQujpN0Wlkj3K//VEXSt//w5/769oU40
V/1YA1s6JY1fD60pEbB6EcOpo+Jn3yPTQZvwe+QTa/o/P9MHgyShqaZy2SjzV/X5Q/7p8qoTtI4V
QuBN4WdvAAkW6Cfod0EY7YM5xwIJWTrDMjN19+cn/mDJy3uUjovinDKr/n7jXHp+W9ieyfCcmaTv
0EZunUHt4qb+Kg2b7G/Ho8cIj9HKYqRAPh7GdGQn77GuRwqZLwvbeVVmiwe+GMDoBFW0ykPSJQHI
//mlfnCiW7rCSW4YLC7Y2P56jBo/RNCM132ToSsE+n3I6+i505PrQYM2HYZvtZ3/rZh1XrS8u9Kp
+EnXEZLSnPV+RnU7rR7CkKtLdNDGsb0z9sNwDpeTBdQKw/tCYgNeo1zaUmX4JD1nJ+usg9FHpJKR
q+vBqGbcMcm0lcdCcwrHu1D0h0b72xLo9/0aH6TJ1GnzudCkfzfPhm3TmUHHmNQ7WC/0wrYYB9Ee
4mEnwimI3v78aXx4xrJFclxBue23erjlRrRw26FG+3XZo3VRimeVmXVicDZwM9BAcKchWWp/O2F/
35E7lqBKyunKB6Kcd+MdFkU/F6og1WaCxz6qG2HPOPzAjpH+VFdsVxbCZ/8ZD3hwrNkNHpk1jVKk
770Hn8pJayKLwLnoEG6nCZfdnw+M+GjUEDabR52LGZ3wu1GjH1tzCuqYK0pTz4wqBHWoJlrHRX3J
vhGSOavjDj6SRbKpY4+3hYIPr6YC8j7kDUaxN2PkEP75VamPPi9WyHxS7G4d9f5EbvzOk0amV7Th
sE7q6RjstMzcJTUwFJrz9qluaLdGoa+v/U4nq8GHqiIpIraRk17TV8Q0Fd5ikf/WRkF/2wr/JvDq
+uRnBwTg06F0gtPESHMsXaDw+DngWrDQPGXMC24kLpFjZLAvAvdyKpgmso4lXKjj/w0st/tcl5dZ
wQ4Bj0272dVN85wM5uPUJvlOMyL7QZb+61SGUA9FsOmzYLhMBNOagXn7CI6xLlkD/PmAfXC8HNey
SL7WbdbS4l29CclMOJqZVW46HzbhFEYrfHodmFYIXXlrYtUBoqBVbxFd/z8/s/hgreUy69i0mYTu
OO+L2MjOKfdXdrmxhsTeRnqrkJt7HkAaA7xmboldX1X7rkv7fYL1b2EYs1p/NP73eyr2UqbSrbkb
8dvMUGTF1BSOKjdxOF5VKoV4ECOGDnugZJhRnwcnE6cxz46RkvVfTtePNpM8OdVcNjE2tfx3V7mc
PD/KW568gSxBZE+wQQvzEhU+xmwfQFmowfX1p2kXdf66CMrgL1fxB6OMq1PyU5awhCLS/NfJhpVS
1iAqK8kgnUhLcnfEUkRODUwvSul26399x2yFPthLsqbUXWLVbcdgHP/1OZ1Y5a0/wS1IutR9ySU5
SH3RWNcDRZt12FS3CRFmMO1L904zHZ3T0Hs17CA42INXbvzBI4tTe84wTKzaFB5GH6JDiXvDv25l
c6xFiecsb0kBswPs0rah3TseFsMRkQPr5PioxYP9UFNiqvF73sog+VwjB1zYdRU9N4O7NmCM3QBm
6uki5CYzoM62NxvCe7zp/SosUn+bysH4HCv10lkBUk05ZFzprXPpi/kPKeE9x0jeYVgL7I2k61Ta
nSJRx7N7E5BJHO0of3mXXjin/uVKuwa7Vd1M0qOR3xs3NDbK++bNyJ32Ihw667NjPLSTiL4RHI4s
Rl5UbXhns4O4yXtTu+wrD5dNmrHnhp/iforgeFz4/ngI2hD8+Sge6kyAF8T2/whVItsYNsCLRipi
ed3kgZVMu6sifzoNUj+YRYuqq3G/sAmKLwsxREdnQsvCDJk9DGN0p1cz3auf3DXEnPEpYN2Wjs3w
rHJyDVqW5Mtm0iDO6AmxVsjMbqPQ/iqDgsjnWNxkTvLUpCHaGalCFKJteNkOzWsx1iha2x5us5MS
kpgWISKlOYcvzDN2YE0yVQS3wbeMRDpYqxBzv50Y9X7KC1b1bfK5QZy+EfO980N2MDlENxPra+h2
eGJmD09NnjeEtsj9+SHhFPh8HLlJsrA/RvNNrqvu+1fnx7wYKFxHFG84OOsII8+R0iMJrfNXP276
lGQ+8B8oGHAOw80ivgdTaXjp9WN46Sssdb0/livfi3MECzqCMhcOxwHR65fBytm9/ErTm9I0WSUJ
nfe486crDePOFTxxmXvl1fkROn/jVZhEAKAmYohnZ1tGDNKPGxTsi5C1yslOayCZdTxsMsrvsEmy
gTVuoe6H2Ai2jZ1usLUBweo9vN8xW6q925XADPEJQgbz0e+Z3q1y8rUYM/FZC/L8UOPpMDSWyXpR
aJ+aQpC3lpc3XWI3l3mUadeC/MDJDZuNN2gGhE7Tu/ODGDRBTY7F+W7KEv9yRHMJyGBXdVqqXQx2
3F+zTKj6kSzcJgrb6xrJnw4mtw68mzIB7lprQ7LritJbiNIi2BZ1743Ku+iGAlO3GkYoktNoUX63
uuBg6GF38CYM1o1huw/JGCWbIgfK22TSe7Aighgy1aSsrZxNbQ3Tw6iIwI18jOWZ5k0PMk5xGQj3
JtWr6iH9kswPqjpIdkNLAolR2JuS7QvUUhckMDlAlS3K+3KsCMZDp0yN3IhIJ4I5ObIlvrLq0Lg6
f8XSFa29g1OiRl/TN6yRIsg1R7ucbJKH4i/IEPGbOY1FQHBicX5jFmq8/NQNhDHSXqs2JrnTKe/l
fq5RXsjYsS8C3MD4Fw0BeYMgVagFbY54zZ14226Hy7cLMmupD469MWKeuAvJ38VGQ2LOKKfDQIpE
jZ2m6skYpFJ/03Rd+8Uf1GPX9geQjdmVhdP1BNbLu8gl+QValTaXNeEcyiqC18BKxwupfJMahF6u
c98kErHG/BRlTXo7pe3N6AzWUxo5+Ce6YkAkp9WP5vBgmnb6YKADh0xJ4TiLuo2Xls5TG+xLOVpf
6P8O66GaoFlpfvxoWjTa58ctg1VuUmCu7Yb/y9WZLTeqRNv2i4gAkvbV6ltbLjdV9UJU44KkJ4FM
4OvPkPY9cSLui0LW9nbJlpSsZs4xOVZF1PTvgYcoz1UANaEKPLVqyT+govzkICl/1iLh24tvuduo
lwhDBESYrUhl9TGNZryJSF4w87de57xFKm6eo2p6T0eVvPtyKYDpWX8eX5WelJe6v5MaEjghprZ4
NZi93rjIoCYMkm/x/WYePPyg2QJrnhXous1RnkMQGNYLw6U94tb5PQaxCaijFezbmvm99EB5lKH9
ezKwW7om77+NUwZt2JOvmDn6b8P9xpnuquAmcsn5hg/aaJ+xcx2bo6lddlT3L6FJ5d8kHIrA2D/j
SuldF014fYP4+yTqgn4t4LPokmxn4XR10kL+7r94oc1eW0BNRhN5L0kQ0o9Duyt7/8pajsjNiTyt
qBtYUxjCqzjwgrNvYab3B4lMVKbzMxap+flxT2cUMk0BYmAh43MmKvVFTX3xMlVt9hyUH3GXArXU
uKO0SN2TDXbx1LpMbMAioNK3AvcYOFx7Y0Tp+3iuwpNgvla02TWcw+aEd6c9ecB9Nn2fxztDqvRY
+DWx9W5/c6VdgLfywlPnRu0J+zTv0nDJnh8XuwbA2jrLDY1+Yi/Xx43P3sApYlSlvUrPXtxtotQh
hChJfi1yOAUZIMW8+2os/SdIHK45zNn4BU6x7g+AitSWjjpeN+G0kR76fMdO07VfozOt8evgi94r
2ogn35P4QCBjivavLIrXokhApZV3iaz8AgW2U9AkfcuQCdV7PAvqPj3BMQ6j/eIiENRJfu6z/nMg
Zi9x1d9cnz2u4zQwROnhbZLBqw0jDeYOULbZX9cTkpSwQOMIpitdd9SQVuWdo3H4dOfhZTH3rXL7
XIZET2Yjm6XEQ0mCZy4sPiM3IT3W/+MSO+z1SEHdY6JjjjU851peZzf6uwzT9FQDybVSNLxjSMCc
AgYz2cSAsgrFj5ei4gtB4cE56440Q/nRaZaPcQ5eukAva6dsDwX0NTGXN6IOYbY+yRISL/5rjLCT
QwLYsuvxGc7a3RVpAPeUlWM4f9Fx3lrBfnUOlQcq2WMCWc1kYPeUrD6/VltTK9sFGWjanIP2vSiw
2WDHf8098Cdj78GLA2u7Fj7z2gRMUS+jP5FTwlKVJLIv5XCr4+Q1mBdkttPs7PqcysSCE8SQMVwZ
pnFdEz2X+YhbcDF4fOLqMPT1sRJAqrzaepbT9EsuwRYijbO21cwvhGmpbu0roxJordEd0rEOAaau
4x7Btbnrd7V7GDTvL65J0KIsPBEKAfp2trqLW0AMRBHSYLMSL7YCstf7JUAbsLElaPwxus49wh/t
81YtqpLwnSLvN12GCyWEt2xPUJVYVZFHbRHMnTbu1bfoI2p194ZoF7JUwJHghV/WoAmSjcQ/q0Z/
GflE/xRLfC30crN7DON4qlyS4oKN51oNWATMqkUC24zBP4lEGbBSLa1xM4csLYLlEmaa0J0MxMtC
aE5nmrPryPdhWcgIqP0jk8B/2Gcgu8KYHquvKCeZoW+gEyw1QXdUFk+hVtui4jVGxP4RaPGzc1oE
BkCI/FfvWVoso9MYerIx03rCXIFeEa1r1IIJsnBOtzm45giJe9+ubTOWF52kW/Bgv1BxpIQ/EAio
AqLHulFz2XUQvuaA9TrsuyKHwJ7b03fAQ9YuNOZZtVqsJZtPqOnmNDZcl1odHuAwkeQOcVgAgTn0
3fin5gKYt7O8DbN61jkhNKPMwnXdtdOpMKD9H/d6CawdLspB91x6JuXtzJK2p3YSzUmGtLnMGX2n
bU9QVi2kINmJHGeIPTaq6FjG9bqxmRlHeb3WVapO0ZgqVAZ9SuKVzwj+8SA8ju7UDulZTCbasbvp
4BkpJoqt3a3BZ3Unl/6mfapM6+5GeyQPkn+w8+b2FAYhp6cz+XxKo6dmUgzGGw+yyP23yCqCSESY
/2E1gBsineQpoHd/qmWPRVABd+PvbK9Lmxwbv8OM01V32YfCiKMlYmMy99yUXLI+qX5r4CCbMC06
rPgjqt77H6HIWS7ENS4SK4EMkfnhvG9mf5exbK8m1xyqKGWWwzUTnHgOwkcRDy8CXOtRjK2vRTZi
TEKKXej2p8cNe8Ft2LvxHu/TZuoreVCDf09uqkosZRn7/+7u9oBg9qmsxGz7+1ePh2jBz7IO882i
qpNsuvq0VBmgn2n5GfkUS/grCTxhT7cZA5xsTbIAxMdTFz/hGgQ43i7EZAd1fQDaug6HShxyElRl
ZpenIVXlqbjfc8iSX/xs2Bf1+D3SCcEgPobHx02zhFCsauejLtOK48QPSXrhP+ZlzFH5uGsIPGFM
F+474JCnuSiy0+MeTN+9JQO6IONtew/ujWw1jquOvAetus+s7SdU9vcvH8Bi3lLjyhMIzEVGl4cl
prQkiaH3m9ny5WlqPssmrf57OIKkjd8bj45ZWjCokGBBdPQJAsBxJIitK347NKYblhnEsY8av3+q
r6KIp2MW9pdO7ohtj9ih2YaNJ9c1J+TtUw7CIlQRRFBb4bB26OA2rvHC1VJaa4iS0aVkYnUpJ+Iv
sIG2285qXT7kpMQ3fQj0JftaIjBbDPnUpiwU3mOYU9Cr8Hz6NNciOs5WvKxMEcGDYvdgdfSqZWH/
MaNlcKhysM52/BfYE5icbNpAC+XdhHdFxQ7O2v6OBsDFdk+tu99dpEc4PB/i+ogjkEfjB8lA3+1F
j0fH+3dhlMo3ImFUYc3OZrEJg308LrI7KeHxfXYwRljuHw8/bh4//nHPNjAA8his7uPL//6d/24f
/2tjwQuvRgvow+MpPL6rfTzdx93/vlZhsHYxWODI/9/nNj2e/OM///dM/Ln89GEq/veU/u8bM1hQ
m2nyPhv3Tnl4/KuF5e97f+IynbbDsYYycXzcK+/3/u/Lx73HY//f9yHlKLfjWL8/Hn/cmBRAM9rZ
//1RYdr7224CpXt/aLmDsFXV/O4H4PFBlMBDjkMPtjxf/t8NOKORQLeOV/txlzN9PHrx5K/Bjx4b
h1o862A5xqZLQHN2Z21b3gUNZUAUlg8sb8ir3VQ5gBCmkDiu+y5wymeoZd7wb8qdYTWld8BZFfzh
QtQ+2RzOu0JlB1GBzQzTUbwMs9Nvy6SeLgHxSbJlyV1VDGdUHwPXbgkPMQis3MJ8lfYE7jkjMTXA
9QRTwsKqt5IwpGhdnjNGHfTZ36oQt5LO1oqD/KmrFrwdFRkItsfZExTlVz+RZuQDGAfTu4omWa6T
LPlsmNg/WbAJtvYS/oyJ+MJW3Uzd72RKy2Myd+MmxEkLAnt4L3NaulFhVdGB3MGyO2RqCXZ27H+r
B8RF9dLtaa1eFqByMtYzLqokecKzsBMOBnYF7yAa7XkVo/YTAX6FwpuehGEJLIl7UIAkVjqsFOmi
3W/5zWgSlz0o1q0gES5OX0Qzvbh582/w/E1VkS/L9fNLQ5HaZQONRySA+ffeMV+wNfo5W4QJhQWN
HcMiZixMxBQVErGRyiL1vWmicyXaH9P4PNrg14vO7FQaQXcJo/gl1M1vXefZpoi6v206vuGVJLDJ
NvioauLu8+xXlW8twLK8sndZ4uitXZWpTdWNYFMgDaaAVCZJbeTUxtqP7ldQJ84+0+8Z8q3X1KGc
aWVyttCnnOCbzrpBjSRsTF5DSxYnphg5EpNjd1W9HuFBcnkGzf638dJp09MCbx0fyEPhg73GcYzj
zNbhLk5Vj6XJhr5INrDTky3Vq4KxllNcLUsRDJssX2gci2vo4bX0VHSqNGCM2dfmJhCeyar9tEqo
HSGOWHYdI9WO1zWXUrZ7/+7rnwu5Z/T0YfEUTj6jj6c20awBk2jaLAQYbJswT/a92/6iu9VrdjjN
Lg0xcwOvs0dKvtpiLd+OwLfrKVRrzXoTQXrHRrEKaQgbendGYJjAmQ7wH+QbDc28k6yJsAD6/SnR
N3RMMZUJtQFSg1OggnftkiVXEK5ilUhc7HU+VtZhQVAPgp/IgiqoCRmUUEDgbVIHw+0UiSBzkEki
qqjsR5gTdVouQq5xk6rzwHyoj1BmeVWkVq2fok430ffJactj9LsAt/jcJbscuv5q8d3rmDJh6CdL
7gvAp7aD+kP7WHB6WFjACXW1Dfw+3qF9jddZ4f00sExWvUf4byap90cWuLQVq8WRnwKUIBRjAq7z
hsYpayhSVYrnscSWZ1klkUv8HmuYsuQow0zZNe344rvEvmf8kJg512HEuunZveFdQxTMXDd0kJF7
Bczhrwrbo7QPAuLwGg7m0v5114ABO6EY4a9DX8dEv1z+1aySrUb+AOr4bzSTdxydxSIUC6B3FSDX
gmS2Tf244mPE/w9PF36Bk/3JZALO0O82lNwYsGQcXjJD4mYpZEe8HXJOX7GTZu53RucUreFS+Fw6
vQSkENEGqmmWXT6QwZC45q+UzXzjBEQIo0eg/N00HmWR3434GpzdUgUHi27OQfF9qujd06BrTo6m
ABO2++FZhNRV+FoOjTMSybhY8X7WyQnCA1kFcZ59A7H7N/EvTXvtc/Y4lvYJrUi8/GUBTwmsUgCB
IHbeURUf7funyIjO3KE0z2GqaOLgQbCjDHcBnNynhkL50t1vQGZnHqO5egiPQxh7O4u0E4CPxeW/
G5ezcRDxv6TLqKhYQmxsgu1gjcOlCHdhl52bGpmKL8nvYx0YsgJkOAgNxjfFeOoRzp9oKImKjdhf
VGlCSL2oJcN1Tqp7NenufJUeYsVkxZUVegQLLiQcwU0d4mKea2urSPEakhHmcP3Lc3LorKKVrMkz
d/3R6zoA3ULCT0XA65iRp5M2KkXmymltkczMiMjsPXv8NdcLbKJE87OI3Epi8LKx4254dBO1siUg
zk1XkC7lyg4HYi4EvriaNOhApv0fU+k/ro0rr6DYqW1onuqOqaiD+atxxWEOsEcWc8AsNHqalIXZ
sSdYkgr2xYH9n9PLwPPhHemOdzybWr5LN4XMJuvPZcjBsLLUSA0YbXY50CZijB7V2ADiYe+M8krN
b0A22k2ZDQTOeukPho2Q4bIY7Q5mNWtaCHUMYnWqix0mfrygLmfUyCcTD95OcDw+Q2TEavlMmWq2
7WhDPg0Dcn9Indj2RBRar5iP4u1Yi+d4iWKUtWHJSF2WZA2aq7lHodiILDamuvdYUTkf4xJqnjVO
LxlojTleNe4QPRdUgGlpqZsS7R9ZxLzpPE0mddF/L7pc7maGL9tm1FufqdmGOjldywZhnJrbaNuB
U8k8upAmlSvTmOIUskzflBzacIm8ZWuUPuoMjMnMpH7lo35+7mMuLkK/OkuKfi6HNt/eLTG6BUc6
/8DSUb1qFkjrvKiJ+6rretUw8to2HgI2QNJnLOvLAWr/X+Ok7Uo4AUDfuGDBU4rfZRm7O88ozlhm
XXtHLclmCE1K/oIiU6qfD/6oilOviImFaXOwqgWaYTT9tvxYnLohj89THKfE3jCcUYvLsm2KCehF
93dlFGCfixLi2ZiQgO7Rwyaz++zEBJU8WSM49pstJyJMWa/uU/+OTFkcG/pzMLl7nFvqRSSvWonq
W1um6xKW7wsahfob2vhiG9XwCZ3xhxqT9s3P8/EyZfIHH7fubYhGynofcmuc/HN1Xn2Xo+5ONiCS
lX3/EmVctR4CIoQE3KlDVjJj6MJ0aybj/LNkeYpaaC/xtAYfF36v5ntoJavBNAMeKuZmeo5qDMzO
jFHcYpTkJ3m+d917TKdjlmfBn/nJz73qUNaUkDM/CHJ8uZ277Kc/6UOZR/rWBll6ZWd6Haa2epPl
uGcERXIRASuDP+iVGFW69Sr7XzE854j4z535zUCivxQ5Nq2hRFqZ1fExr0Zv5Y/Cxa87HWyHUOlZ
2dg3rFGfcpZZBgXMrkLUw26LsnOGJsUZaViS0LzcOeZ7Ac8Pl2qIRRS0hO3+kdG48WdN4nCZOhtP
JjS4yfDTFc0VxElz9R3GhUk1TAe/X4gGr7eTxKxUzMvWarPgRef+zpsFRuNZ7fVgXn3PH64z0BOu
II7etg0JwimoIZn4ENTv1Hlh2/G57KhhTU3kRoaVmuElqsp4X7Xu73CwBRGH4jKJOxYJCntgRgVL
AHBDyb7piWgQmvjIO1cTEZyVz0A0DM2myJdgU9ZmV9pNcBgyggTTkgi+haCLVZh6XHCTuWSeMHl7
EnNDTe4ae5T8WXPqOtLxb1L6JBMmAAaqNve2ZBt4a4sVGEITAuXkg6PUj/tFlckBKc9hgZwBW65E
VsVJYVSwFYyq1n5jtwdV+PBAk/kj6xz/JHAsQAVFypxNFSH0EeESUy/bb05ZbfqAkXKDumXX3rFC
LKokIF6i6WLG409u18/Q2p8m0DQHTiTCzpaA5CdgzK+Rlz3ZyKp7P/5yvEQftGAy3AtiaGdJ0WcI
fXDpsoF/S6qFiMuoXcGtdb3x4hTWvK1GOK33/vO00P0idyVzcfLlT0DH1cGL4p+pSfRF+Rsny7OX
dMIsQkILdVJgk8xHngT7Nbo7Olq1txFri6mrz2Y+Ipym8cv7AkGur3ZCyh0iTBTnwXRIijuHqoc6
YeqY6NjiJYfldlUEPiM+md5hDCe5sj6dia0MaRj53CVbS0x/ZmrFc93QeDJcO0d5QoYFcpwdL0yy
V95n0hBCasnE+hmYv0lYB59O/qedqwSA/DSfvUhHB0XopIuEmYt6kUFCwwHjePV7Rfz1JRkK51Wb
t7YAEp8gS7jAQCmuFUiOFaP8XYHg5FZlAKLgqQUXXV5BJLi3NEI1HVUpdLWqH24JFcy/uVQhIV+w
/rSPeDUQqEZJ6jgCL8oZ/yYAEcBbnf37Te+lw1aFS/hE2RhfY/vG2utczQQ6qKbYk+Hz1mZDfmZF
Mb8qbyFc06LXGCGddL73veuX6Pa4YWy3J73hq23u8DO7DBGhhnJF7Y4ZKJ3fliSfLlwP9Kun7WPm
Zj8NY2Km1poNTYYqLSTX7LKMSUVfAGwKNRB/VlHfGgGxyALvxWh4ZMe+lGLVALdeR62JDlQMpF+r
RL3AmB39bYx2ceNBMtqEoJ22Y1blZ5H1m6GIllPNoHiDVx2Wls3M07Y06xx4O34HC96ZE3Mr0I0Y
lpRdPkVnvKPTMU4Rb8vWfEk4d+yMFm9zh1gffRrWRkrAs1mHrbZKnfWYuenWISHMOKcC9PC32pf8
lVYC09J5Jot1FnW2VX6bPLnSp35PSJ8diO05y6h+gRko9xkLBiag8yoQ7XeW75wiXi23U55XcJWH
+VkQXQNaOsi3bgk6nWQVtcog2pwd/zdaVOvgZ/DSifI5ojdQp8eNpaBytxN/mLaR1Q3S7iZAePOm
+cQfc92PuAhsfZwl+ehJ+mVh3nwpBZBmuqYDYipoC4kwlIx1u1mKirgDI8Z1o8jgi7sgPVQD6T2q
6tJduIzd3m/veZkBkztA8Mxes/uOX7J79rdDnvS7wVAddjL6vvTLpbxnMCzCqNMUypalSP0dY+zA
WwLIS2Y5v2cCRMhXKM1xoCfe5U7UrfOA3KdlVNdKy+k5SZrTPDtkeVbC39acQrvaFAQyBWSPO132
OfcWkIShhNICdHyVRDmlUG7gpzORePbTXzEw9FCLz7gx6PqC8kdj4Q+dvCn/wVy9XSW8xYwXHGis
AXc0GP5MRpLsIIQiOMW8VU6uLg0lhU901xgMcG04RwGyhEwHdsWg5R6P/Vud3QnUsStWJjTUHkNE
FFsxjIe86JCuxPDAxpNdhV/R6CLe7GBzuv785gUVqG+4wpHdI1ZwESFXRBms2mGg74jQCYwI3pDa
QOuQVkAcTrr8DTxUuA3LcbrHtuEaN3e7hoBL9hMI3zGDwPRqIcKVwM5gWZaGrqgYCkQ5iPCYay3k
pdZJ9yTUWEMAdH51CRAJMnVxeuy9oY13ZeuSxBY3+9YjKJRgn5EQYF/vymTZ67ptCVxB9F60a0Ps
UBy1u8BrvH/GPviE5hZM+v1EihfLcfQx6QiQt0E4lgyu3In5T5CMF1VZP6Zq+pO6zEIq4KGregF5
1i6ec2jI2Vp0GF9aq1Bn6IjRGjVVxUKTJWrnONtauHLD9f7+0SUlcYIQJKbveQPoMQ8h1lWc9xBy
VNB1XOqho3hxTp4n5ZSczaYx9bQfBA75IHGRXDKSoZZAX9ea1dCwza2aPHoq8ux7N1pMapnx06Si
52lnWrkpupZqmY+tXeyKZA5Pqb91HLKuFquv12HN8Mv142FvxdJ9Gppa7MCuQ27kGnWEOfqXebi9
iwRZUBilIb6yZCuL5hdrsmA3p4KxloW1hipoQwwMWN6AfGUfUPAkxuS1Y7g0T+xrR9wLJ0sPYLCJ
cOmKDMpAkSKHGC3v21D/Cl0PJk3Kvm+oZmfdZa2/H+99vcVgTQ+S/FfsvSvA/MQcMwrHc5szRu+o
HKvwM7PiiPFiW+9IfJjItCPzokqmcMtpeOLFmvA1KHoTuxPPunaO2O+I1fVs4PszInGFveYJIxRp
HVkvzh6qnENlqpc4HJpzXZNPpnqlrmFIzRkM05lDeHmakiJ+LiVzEMlsTebky8A+e6OCggdWC8Qy
WX8QkZuvPbz8LD9TSLWA4Ra7Qk5B1FjXQHipOnUdw+XNYVN2n0iFR8ctq7U3NjM9NX840860/4GV
3FP/3rpiGY6ccEdvDgpMN+bXaFxnlecNoSWC8V628ZI427gd5VvaOL+zcgBT5dV/SQYiqK+tk5XV
fBFlmZ2R2IH99fO/xr+PutwUMDmWez8yzRqabLz1ouS369bPSf6Y2zLInl32ZH2G+XfkXQ2vOjg4
deavoINDzWpK6OdDa516P6eQxVpIrm7tcc7C34V4sMddlWyTBQydpRkWRVbOYKGdLmL4yQyDgClZ
fIbmMA8qPBbO4BCemfPqRATktFnVbTDwH+NF/FJhbm+lnRXHCQwqQn5n40o9Hro6B6WvOEqoI291
8s8JVXOzPRgweRcRX9TC4glSPpkhWX7MHGMaagSqMbaRFOwwIsn4UJTmx1AqeUqH+dbW4SpVXXsm
og9iZgDwrVzoh6MeGZaBQp021AOyZBg0F96fxGFE4xUDr7Lx901oyK/2J7iTOhZHP7J+lxiJbTyt
W0aOXA/0HJ0mwa/nTRG84rqDPJ+QFJCycnyO52wvQiRdTGjTNQA++EwsW4osOKZV1MAfdJpDRFje
Lmfst9XeD3u2olM3wVR2pJGH0Ls2DFkEUGyw2bfU8WFKuDHvALfng1yqTxEm5oixr9m1C8DkhvXT
5BEJ5YmuRUVCTkPmDfHpcVMa/2/LbI3Zn+xIWhnkgZ3MSxK13jlT4jc1pf2nVN7NT+zsms0kGzuZ
vITa5FxftbNhJKS3dUL/g+OMF7hPSnrNYM+8RX7mcXNdzDg9lQzB8va+HhvStwE5KwVTmR/dGvZR
0ZfH1E7VoZ78m6jDaed2HFpL0bHeW3HJyIiXKNF5/AHDSxpO9AlonOLciGI3FcQXQUOfqAPEex7W
+2rsf7lNX7y1jIR2rMtQeGjREbCm4FHV82GygRIvdflRUyPN2SAOOlbDE0bwTRIWtGltBiZKGm+l
Cwamc4TBvgPNmg1udlQ2V9FxSugNOx+DeV/QCiy4MJw0P3YADc5I5rZ3IfumntLo1megeK2ptbfz
HP8MEa6RCQK/2iMoZhMx+l6VzbDv3Eacpjkl0ZpebMgZvxVgERg0GPhhRAjaZLhc4sXhOhi2uypl
FzMXFhnvNLqXICb4p4lpdfCX8xonr9cyKYNtHkNJ9To+5X3rMqHJ6uRS2dPenrz4WFJLH3SJyzxo
e/RObnnNdAl1N93yPOjLrfx1bsIavc2cXWMsg1mOf8JNnXJHNBDDHsixh6X1aJWtS95AKvVtL18L
Z2kPQz2YbYTFax3ZCYA5+rZuCr6XfFZeKodwB7fPDjUKqueKAKFqViRiB0V/jVPyjfn7lxfD5zIT
k3P0yYladVMCCAEtXFZcs4Fgpb70wbgmLS8PfM+dqktOq9omWfZ+8EeabjK0SIhuBtc9cO24Eqop
d3bXvjRp/ixchr6Lp9ellesTLyZJLrwvN2nb2vu2GC9M5buV6lTwLQlYTmTK/dbU1CiJQXykYUoi
HnB+18TswH/rN7rpvB8Rg5YVViCeEv6OTd1V4sPW+0F/De3gvXXCHl6ifHire/RT9MMuNP60/PDL
7KsJAv3VNMz3fIDMi0IP61u0wnKZz9oKxKF3p+ISud5uiaf2B5fBGg2im2+KoMmOo1BMx0mCuWYF
mpIkbarVpMd16nSA24kQTaT7Rvjxa1YtvIlsuvO5Ee0Kg/SMZLES10Fx/UjywX/W5EGSREE+KKO8
5+5+M9tViVsWCLY3GTDoxvbeF1TjT5mBDsYPo8cFq2HKl7kVE0mf7b+qJRYgykMgug0M5cabpxcT
O+lV2WRXZ81rndD5MroJTz5zznWEmYHxfZavXLvONiQ2A/bMe//Q9UpiAsDbtpCxQn7OSeQUtejg
GhgKA02dayx8vGnx0/Ed8F+utcO2mW1dhciN4/5n6Cw+FXkzHGRjgDJKQtAXtwhwUGX93sPr9K2o
QO3x/paRrt88Ejv3HX00UW9EYNrafjYTx08eFmhWF+KWhSyaS6XuwhYvIjWIjJhTRfJTJhd5xtBY
XF3nnELz5c0nKgQk8W0o0+YZqKkiAJZ3HY6h/hQFiX3RXt1f3b482F3zTfgW42ecOYdIKQqawV+5
IRWXE6fifZrjV4b9w1FHENmwCJDMnCbf0Ah/eCYyT3ZB9lsXJOXNhVX6BBpZrkNB1PbMNO8S5w3D
PxeD7pS51ZkdLT1Wq/dV7MzbMR/cG7j6uymYzMuxDM4EsffX0bYvDmfGuh8b8Kn3q4hVMroNUony
Dm2TYYHllwvR3OhJX1OrsW9xBjh6h9mq/FMwnloFk92/9PqlGcryXGIuoPG8E9fTFAO3o1iks2b4
pF/U5pK0XvRD5EPD9oeLosP4h+owZLuUpvBU0/FXDex0wy7TO1ZO/5OOwD65imtCLMXGxg4eGujV
A3pyXhUOp6LU2YuZxFsTUet5JACcHzcRCyqQG+Mt5/pNbrK5OQKqO4yQo5f3qIjuERR6jsPV0OE3
6n3ikZLU8K7lJh3ot63FENw0jjutizuw2M9fE4Rxgd1tQs7FVSX0QhLfmO/nIDWMZMApW9gC21ik
H0reM5uqPjnzqtc4GDsG0F4BUi+hEAHWIW8ELLm7nu3oB7ttZHo3JnuBRw5WheCuGo5tFLYf1Xjv
nqELKL23sA1dvNR+T1ho/mtExyUw9F9IVA2fgM3zU5NIXNkK3QpDMRQNybyZoUStm7G6NosmDDql
RW+K1r7YzPqf0mL8NiBQ5u9ay8+sY7zTRfjFzKy2nkMssp86K58iVFe6vbRFqdYVqkz2UDGHMCD3
F1UFvyKo+7ss0N9cK31WGYLbkWiPXRL0NG0J/4zyyps/R9GJPT0ZgrnJmZOUyb4uAf9ob9Y3g7vE
4Dv4HigGn0Uhbw5uQxYlLmlDkNY3Y3LA/bcNejf4O+JTCJJN0TCbetzkvhOC7vbsCzSmdbq22Ad9
L71OnYKSN7xT1Pb3QekRkVoWnYRB3jcSy7wrLV1dyOZEu+3743vGm5thb/GBmCrfMT6kpVrS8ND2
KemUJm5/z6yIZunY5ywHfUDEq390xTLSyAXoO3tW9aISfyKkQu89IxyqAZ9MtDCCDNua6XWeg+Zk
DcnXxDjoVSb5sm1rhArxY15VozGtW+IeHuOrQPWQOOd/YWhN01oIlJ1AZZwVhLtx1w1314HMxbu/
kA8mXQ28ONHivXPs//dl0HK9gxY3bxXR23u7QRZe1lN1mM2MWaBKf86jkO9l+xq3cfOh3SR9NcKg
ucjzW2wy6xnwwa7NkjemOvO5F3GGPC8Ob0WdZB/OYxcxkhGsk3oV4/t8y8rlPMR+yDilmN+Khkkb
JrOTKhFh0OaIkwmxRKWx6r4vCSsszAXtEW+m3inFzCFGzQZYYIy3xUgL7SPCru/y8sUHknuHVeIv
KeurP+ODrAWb3Bmp+UYDFtyy3UVRSTrr1W2qf4waol3n2igYXCMOVOR8JCg2nqaKBX8yWxwzVLor
e5iIzo7pZamt50tAwb9qG6Op7yxnHzve8KwJCHgi0Mr9mNk9DGM0vvLE/s1KxesFechmLDKzr5Gh
PSlyTM7IvocNW00WrIkKngsUxRHMTD0mJ51S8Fb9+I+XkwFhCrhylqPY1hVJi2iyxAudrvdCWzli
+fFPlUV85zABSvY+Z58o1S611P+wdya7cWtbtv2VxO3zPG7WG8h8jajrkGUVtjqELNus65pf/8am
jXtOnouHi+xnh4iQbEVBchdrzTnmE+s3EKtaGu7tkvXRkLPHHmZyhe2RQlk7ua+dqXfPSGzZ4rrZ
9InWjrjNfkFoihtfsXDYdCCnt9ppxXU5aL2g2YMHkvoFP6NNdqgr2e+9aD5zrtITaj3xSHpVRNzI
p7LxzbOfjYxpgm2N45pPs/jcSs14FR9p05HuJYOXUDOCO0SR19EhnCK13QJ/Wzjcu7oZ7gD0Lzhg
fXkCeRMTGEbdYJdPLFFnjK+0iXN911R1sxANznoyMyubTbu2y8h46Kz0PZZoL8e4NF/RSYWI7D63
PTuS2BEBeOO+voZNfnetXruzYUAEFPbUeOa4PotAOzUlZx5oyqszi+5g9RBnE7cnvGsUR8UnP1Oy
Cw7jKLKdHPHM1OlMaic6UAonpKyNbFVDd2sEfrUp8M7hNqtfQqria5rd76llAKbuHpw2zLYY/4ft
3JD2V7aPRCF4m9EivRdSBakxpg08LngOiME5d1kLyXTS5g3zhLcfDKv/Zbj8X6LpvyGaGizsMAD/
n//7n7+QH/9CNL3XP4DQ/hVo+vu//AaaCuH8YTkObllS7YA+Kqvsb6SpMKCT4t6F6wDhSod3+o//
oH3ahv/1D8v5wwBqQScZMhWecMl7aIpu+ZX4Q0ppufBtHMu1HF3+T5CmQi4Ekr8wFEA1YNR3bcOm
X44v9e9kgqTp5mToZPSQ+2+eXjWnvJqbk5OSDtoM02FK2SkU3QslZsS90mvppCTP6PW+BzrbXy+y
GLxVvMKfB08lK1A0YnUI4TwdzYdfQH5F5a/N5NxW5GjFS1qAzcByGtvSBWGnXVPge6flwBhGeSSL
gQixtJAIf4+OEPDQQyogceo4uK+5tzI607sm6Ydt2WTJoTOpSJvWR4zx7YH1KRhwU77kHkvs2V6z
6HUfHIR9wTA9dFVFhqOXEbpt3cToeRejya52l1Bc6M1vkROeSn/WzoEFAKnShnxXLYF5s4q4A/6P
iFY96hYNrTG+lEOPY6Vw7ibVZkBNNgYEDB1aGOcoTwnRHP0PfcHlp960LUocA4gxh5PljWI1YIVZ
1363y8Vgn0t1kP1oAvd/X1omYEAQ3ls1nmo+jRb/QuybKp+gUVlzC3F/eSRyiONUzjllnIM8cDQM
k+OqV+afZG4wc3VAXAgI2CxJD8tnUD77w4Rfh64U8Pvlw+m82kqry3TbD62CU6dPgxlfYiX8niaj
20wYulZGnbgnrwvtTacb94jCFYnHu0TUI8kdEynOAZB73Jw0m9ADIo7qHWBKtD86VDynqHWOge9B
DLHzOl2JFlSA3TnGahzcGhukSXORzQonmWpCFrh73WUcNuVfv/q/nYk/z04RJdZWq7ufpkWkSjn5
ByHJzxAsrLa10t4uB9TB9dYr7B86fjblYm5OAeLwfVfZ9YlFenNaHv15GLWwORlp4dPot3cmL39a
DssH+tvTyDSqE7ISi/oywkRSTZx5TZcWV+nykMiehyFFGBUJ46slo/I0jzXrGfXoz6dC/WzGN3Tw
2F4vZ7owyPpYHv15WC6G5SldiWoj7AZ1jrotl5vRnWkvr0KVmrj8cLk62MR9MTN2REvUx/LV/Xn4
82cACvUjSbFLAsWSs0EFFHTSkjwhVAbF8pt0xqFGExRuhAr/YMXz+7AEgiz3eRbVSKuIQo6Q9oXR
1uitkgEhJgdCuH15+svzNNk5U/vJalT6iadiZUJLZaLU6XuQkCHT9gWGBBWckqmkRFOFqYA4m0/L
0+VgSGg5lopfIVozFoSXoMwt+5wEtLKlX6siW+SS3jIuQS61ynTBgpDvc3JeavJevGLcsqPVN0R4
aScIc0+TCocZWpUTs7wpi4COiOBfdbMtPwBvTEKHOpj/fLQ8lQ2BNJJOilARNZP6D4aKrcni6MoE
sUlVoE1CG+zsqJAbEqUCcpKLmc/NQVcROLIio2smHyfKCMqJVGSONbN696lAL6ZzMoiVhIpgnYkb
fueH9pdSxe/U5PB4sUmsjfoil/zNkPLeakTVgsSBYWz5RQ88ofriqogfQrIdcRND/DSRBcsdTRRQ
Mn9qZJWtisFCctI3t5jUoLYm4tzUgE7q/SUK8DipmW5tGP73SIr0OFcl8UMZ7BkfQIJHMBH7xRdd
pTF4A0ESZBdlpYBWQJoRAjW1Wowy/TJk9FWIciO4KmoPwUwQUjfEctVM6ZUtbb73SEsaSU2C6PwV
Vh4ACBWo1KhopZGMpVSFLWWkLplEVlIc1b/6k6A6JDJjjSgMSnzBSg9FA3XlzllFfQQsjE+HMrG0
0Ks5gOsRCSdhfklVBBQ3UXRReWYoEzIVEtWRFqWr2CjcNxtKy9TCW9JESJbyQuj2pNGlK3qn2JZi
SqsAXNBHe+Ohsofzou+HthojMkRdJ5PpZVRRVhMGnI1HulViWkgCvO5DU8FXc0kElqnCsEYVi1X1
n3xPo8Ej++dorpJ9GU9AyL32GCBE3dGxZlengrbw8N5NMzbPbkMIV554WLZpV6QzHrosc9BuLSHw
MUIX6H0T9RC2rHRwVcCXPRL11ajQL1PFf9kqCCwgVkwFg9lW1bKDTNZjHfno9mc8fWTcbjoTdgUK
L8EYjlgVsYS5M1X0mJclPyYx6/tATk+4R+9p7QxPqYV0ayZQri1MdztSAdvpJLxMDrEpUhjdwYh9
fDIlfxSuxUM7I5rlxI9nI0+024hzEHve93BKnZuXQiqv/LLb01x4HssW/4sbi50orLcCJgnbG+2U
mzMhqUCgHqa0PKNR0ndzHdA/rrUbFWV9FQxes+5w+K56Oxk/D3Hd7GyrmzZBJteu14mrV9rlhnoS
eQask76lDlFxs+B9RWTu7YyQmiei/1e2mWF3LrD5kE5nHIuwB/UYfU+CsFsNmU9R0tWuXU9NYaoo
qzKfH9qRG6jPw68NNRJVPHQ3fVkJEEAD3IJU4o0kDI838921phhOg9C25GM31vxd5OaDS45eTp5e
kvKdOnrx1srmq1fBWiR5b8DRa7nct4lR1acwDhAOE9NnwK5hcSnWYcLdGYYhYim/uzSZsJ+BxGlU
ftGF2IF2RHbxnEwIuW3t1NW4XB1Lw/JEArWBWAntAcEWnUWUoCM/UiNmOtFRnxDYoN3mdttlRUyq
jsM9KbJ5HQ401qEOrvVu6h7kbJD4B5WclcHwQauQTlnqx4cZFuO6PYaOeB1UAGJJEuLoMNG4EiHA
+NwiCt+MmvUzqV37U14/gZC/lBIrgksYKHozhyRFKzdOedHzdpUDwKRw59sI+UvY+pqBcyORn3mj
D+TE0yXQhupKEDhZP8GxyZwf0A2+zCr2ERPWxdR9b2vBOlkHZokNzrp1grVl75CD02JhWtWZrl0z
FSrpkS6JmOdnWTBF1L1Ozxk3PfgPDQElVbg5M4inrN1vI3mVsSar3ahX14ie6LagorseSbdsSbkE
5hLhMks+Udh9rFUQZtO3T1ZHhSi8pyooE3oB+AaqdgGUyeMAeonwDdoJhorYrD3CNhn6g5XvEcBZ
lRT+sWa/DiqcE12Liup0VGjnpOI7HXI8KYdoV3BZ77b9Zqqgz1pFftrhwFTEXd+qONCMXNABwCwe
nqBdK20xyaE9SHuSEbX3mUzRsMu/hCpktFNxoymFKOHKV4xy6OJUJOlMNmkZDt2hK/WzNibuRlrS
3RJd+z1XkaZ8ESnBK/eSrFOJD+Bh9kg/psGjwlBTUlGdJR5VBaVqKjJ1UOGp5hKjiqbHMDENGMzY
54msVYan7sZcqhJrHughd2tBxicQNNL5VFQrRWnSyXXiW11yXCcV6JqMZM3EIQu0AQzsCodJyT6G
58ujIOHR8nRo4nUzaQplwvZlObA2LX89Wp4yJea7oYE9Y9HqR6SM1C0jLkZHNYr8mo3QchgalZv2
358WHQbWYDzlBus9xGKIIebpM+Ie3Kj0kaCNUHl2Oxe/Ao3Y1ZJuXfZByi6JcmfjoA8NreB5zNNn
s9An4HfNtK0SVl74kEmmSsOPQMCgidRh1rrfh3gcWQF7dBSoRvkbsqybk2vZMWYDiphZaOCPM/32
lKqDACOnTDCX2iqrUz7170mgTVvTyI7R0FOOUz+uRUSKrUHzQHfo0VfTyQnQobDHmE6Rbrcb2wSY
oOGcOXme8X1KZ3wtBMSzGoxK+4gur0N78pcDgtL6ZASZq7Z1V0dtf5YD0p/ihPjDI90c5EoAaOVE
W6M84cyayAdWz2XqT7iy3btneyWrRHY0kG94aBL2eYrVqnx5KmKWSMoAwsp+IJGWsCn1kLELErTO
whDlXzoWM+51/exHlvhsm8WLnyb9gVlEcJfpwTXoq+tsZdaTFcClMr0HLVv6SkK7o3H43oX0o3GW
u+eJjsnOK/UcLG483jx18MP2x5w66Y6q13TS0ORvRc3+aA47OWxSst32oa+/RTnLJ+F8gLEot9S/
y3UWuTZGMy6REM/vnoBI5w7Y6eDnrBfy0HnvCsu+VL1/SsMouOWyZGuaYbdLNNggjjOAU6mN95Et
lzs0xeOFqaH8rEF9zbT6VbRx8OR4GtFlZWRv2I1rlFhz+7n3nQQNQbQSVo/Y0y+urWhRiaRlsF2M
wjowvq1FE3ElXVHfQ1zf9Lhs1p80EPZgzWlop0QWhQyZTiRw12eEuG4iTO4bSwMmZ8jp04gCnHC5
GydCHooU64UlfpjKB2NVxzifYXyEpbMx87hGGJGSiDU7RGI1FA4bOWFFKcGkxXM47ITj068X3aYp
xvETvREdkVd17YeM/T8XDM4WhEZlZVTrzh23uj5nZy3I6qPigfu5VdPjjmh6FWOzKyOiTsMxiq+N
E3o7fah/UIaj6hmQVk5TiF5L25jzYZyshybyirNJ0RtzEzsZmiA3yzaDtSUZggPJtcz6fk2LfcYH
XByb3tOfJneO6ZzRmgaf/r0y5nQXG0lx0Ih81Xry7goYq5sp6rnLBeoD6X5xYaGEnapFzuNKA2n4
iVCPcOcl43stgzcth0TXkoJwy5ES5m5OjLNu+nvZWd+jdk734EaI9mKP9clUjpjJHjcZq5Y9y4db
L/L0nNs96zlc9XpbQE2gkkrNH19hwkgVc0etO1NUd6IHHTe6Ew10safOusWGdtYRiR2sMftAquhs
J5nSGvbimACpFPtdl44IXoP80DNJDxzYNU8XF5CHzopi25PPtp5rIY51+mXyYrYnBeeVOBWSzDsL
9sKAWT0EfLFp+URQBhqXi4veQBh6EvI87yZiBZ8zzOwbLKFrHavXCpNCsU3YqxoUHQ5dFb8WDhtZ
2OwXByda4n+iWfYIjkYc+LP5tgJIwCyfc2XWKDsLGACct60g2PFuRKSeRb5/8XyU+lNmnVzRfEr0
cbjUuTtclkdsUWjoa7G+cWhU7VN21FBX4pJ9T7BOh0ki6ZyvWhigM00f+xjjqKBleO4lNSCtiNEH
95Y4FVO/s4qoo2OLLUY47gBUfevHQ7/VK8KPyUI6WVnlfCb/I3wUwbh6rRJ7L9viA5U+MlC1x9GQ
OHTyPrYDzTyBF3T09Uc9/9q13F9FEe6qPtNvvVOQZZvThsjrb9hUmrXl1O2OSGXy7I0MJ0STScIi
OtZkg0jvDZ7/u1eiwEibb4MeoF1tzfoYtm7wVM7BCcmEd6xq/kQaF1hzLmmP+CnIQ8QVNSTWFK33
Tbeob/eTWIV11Z5Junh3U2FeZId4THa1tYkFLJ4s9csttQ4SmQrtO6hcmtSWm6713HlJ6qI/2Fb8
ucNVfxOhXRw7SzwtAy0Z94+BTV1DC+zhJuKM7f2ERsj151NLNw2J1oTsKuVC6IB6Q8d8sKIhuHbo
rMyiyR5CU78xG31tfFGfcm/8hEtXXKOCKxAvGxwQG+VnS27sRKOYdVqirSbs/zvXlc8MNOmRiJAj
W+APUMvpdQqw3LSOO+4QXbr744wYcBu7pbcpBuNkeCHqAa+BeaFDzTIYI7liviQWm926b69RY4g7
diyxjxNwH1SNUVNkmthpTpJtZDjUm9Ko7yPyqkdVTR1pSMfuR+sM+7ZxYESI5hA5qJWGIlLXMGaJ
/Js16Dq3Q38IihC9pPjGEmMA9TAVByJrSNsMoUM4XrTJu6ba5cg4MJxCbKuKg0zdHzHL9meL1X1X
sYsMNc25CiiYZVYdsIm+xy4yHBQz3Dz9NK6tBvpOWxr+c3LNpH2MIye99Ulhf2J53a+HOiFUbyCl
VdNHFREkf8JFxanntEodCKrFdWx0eppP2l/BAps4UmQ0AZGhSn0QqvxBvNc7ZLbWFl5ws24MFrAz
qvYN8SrlqRpqE/+ZcVuWYnpLukVuEwrQFc1Lm3pK11OIk7RpjjJOWy0CH7voXEoNAdb2LkjguBSX
PoiCiz0ATIkmVMQs1tuWurXte8XGme3rbNiCog9UqGjOYJOnH2M9yU029Y9ua7wQ+96eTc06S3BY
J+w00EVmzBEu1CHPjv0nYCcjWrZ3ayBJbEjRzJST6BnGoow2Y4mwTFpXOPAs6g2PNWdYbxCZzCdX
nnO9qK+iuZV9AQ2IFvrO9vrpc4A4PWliOrZ+Y60M6fbbovGxSURpeEODRQo25uadZPtaYQmtBcze
rsx+1nqMMs2Tw7tdl49RUmZbu0rI+3P8Fouc/zRPCUAAge4sseLwCq2fgoPUL12Ey053tfA4s/xZ
R8qSmxif2Un97Gd9vLgNYB52jA1GPuOnbA3KJhgwYets0TZGmwCuDnMGek+zpdDRGba5xc8znoF3
7GRNXiXhcvkz6qHx3pn+3bHeWxxyr1YHUq6Y03rVes2Hl6ShWDFKksUWUonKbfucN9OOwJ3+U1VD
BNDs3GOEsfy9ndTaxipripyNeMyZ6IIqk5egR8ifStaIZPusBjgjKOyKiljWcNX0FnQO5hlkO13C
fDimxRaLCdDMTgGhbPIdwJbXhwy4SSksKl3qgjVrYwOAYJsj+bpastH2SV5+0dGtXoohBiPKux8J
0Fh3DozTnrLZIZ39d1rg5fPEjRj1HoOsLcdHDXbAXGrB59jPDyAeucZy+h94a9mANl6xt/HmRpIU
zyEbrE3K1nab6YB0WyaabegjAqYzjZt/6M3DIPP+HNbkhTDNaxu/NY1rpF6loXK7ggTCRIpMfOOZ
xD9kcU913RZPZhSEG2cEQuXRrGH7UOGWjh+JyJZkmaGY9PrGOIQRK9SkIlsIS2Ba2+c6IQOVGOj0
2CbpJ4G2cicHToArW3szBNqSw8QEwBZ77U1ad4wMNNsBMkAKE/vBkoTWVIqfM+TwZ5oebkg44sDs
XHEkj/nDsFkUCbyhe1+z/ZsjKUmklQgOrIp25gAidJibaBvN+Pctoy+PduGxXyvqekMNEn7AAB0y
zLV8v3zRIkxwlYrpplX+yjF9/eyWrIPZnvXMRDNWGQvd8aF1sosfYd8SOtKpsmS4HWxKXW8a5LZ1
7hXw+eP5YAemdoqBpxO70F6LbPjap7NglA0oXYwWFcWsmxGEUEa9DE3yxargmCy2KT/L5L6asm9t
lqATQZB0kKDXqUfmdE7M/BI5LC4QRpCoO9bxuSBTVWglRIGRjuUxcUt8EDpNpyK+MycHZ2Q/6RWj
x1ZqSXFr9RZyEqbscozYGNoBGqbMvWKUZlT+EikGqZe0xGX4ZrW1FAQydSWbtEJ7xJ+KdE8dvLqP
+XMwCgBzZ3e7LJOdNWQM5wFLyAqywT4aXPdqRE5+5WN7XaTdrdj5iqxGHn31rHXjryPXw5lNPeK4
kbFgMJ3XDF7YrepgHcSm8VgGY01OHE7SiT3r1k3GbWlMwyO+xeFxxBeOBu1R9uxUEYnV98p6KV3Z
nS27qDZsHoyLhj+cFMTCphYVV+c5EvGxwDW8yVPxYITa+FmfwYni+ow3mHjRn1kCUSInbh02pXvU
QAcBQ7F2pU3Dsp8JMYo81q6SsWtdYQg+oSO8jw33b1GM36y+ig4GJ/WWBxW8O+irMui8tRUKwV/t
PobRtj7BoNxIpuTPPeDIMNVvGuL+G3ve4wxT/FI5ydrqZxbnACRgad0lftpdXbr6Km+6OwXC6jwE
ePDawErOTs6y0aZwm04SCWu9qTSTyYCt6Qrc5CZP7PpYEu8K+ERrr3Jkx0LF6cFruYhQRyQsMy9d
nVdXl9Ih1jGMn6X5NNjGuawRzmhxEB2B72f4NVuaJ5VM7snU32c3wPVHObBJQAxYEl5LluXUaSCz
DFYRKunkqhEYvGlgkr/H4LkeM1o8LZYb0A65ubUdCH15Jrmve+dnFNc/dDBJe5l738LJPQ1Nj0it
xbU2xIRPVz60GLueb7Wp7FDSBBtIcXpV0h/eT+OIZTtlqo/ZNu2GzFQFt6rcRVoJNdIVG/xz3Utm
15dOKWtNl37zPCGqnjIRYREeQjSp7aPudeWabCPe68gyvfS6p9KX3oUC7lMgmEtA6tDrjYTcOp17
RG9cNFV5dCbbPLLn5uLAMK8REbLPbGq7Ykbk1yHfY/fofWpBthwGOwlXZNoQv4w9cJV3VJQq0fww
g7GAy0bwjG4XhyjOt6bOJNN0zWvuFJgBinbtTzhEOla23ggiXX2OzqvsvTm7r0OYcwFHuD4GgXDN
67ttCBuRttt99l+c0Qp2vVbNDIEOBWJJ59al8XQqkCiXyRnX+/jFspl3BuDjO83uTr96+aqitTT/
/uz7LY+WnwV+9xRWOcZpRxV7M1VLKlU3tmsK9HkUYYqQsF4PQzzNp3yjyS5lJEAFDwSQulCOKjgF
M7v+9TxW2b3gF44UD/XTJAdFVGv9DWgylu+WNZ7iVqYwLqG1eHrwKegkBL0wjjZL375VbXzWUAPu
/3CjdxHSBD17z0zUuhCPD7K+xzVShYDWMbJMKmV6Kt2VH5Ry3ThiOAW4EjaV6QsyntvhtBwwK9z8
to32GqWaUzNZZK+PXNwZXawzfl92yhhluVnqVe9UL4jvDPYsUViivCyLc5yiYKLpDzVNepQxHAHd
Ds43bqKEBHkTDA4BhMU6NuL65Gp6rQwxYGxnOZM3KJ9FrJWrIM6alTSZ/nyE0acoDMAjJFiIlk+y
HPDu1KdUFfn+/JlmGgQhTMXz3/rQvskqKWE3Yo/YRZZPvjwqlPP0z6fLI7eEylGbdJLYHrIKrpPh
tDzy/vloeRqqL6wwjKe5rW4hEvh1VmKUYWBPt5NCxQ3qIHNcUamp2ZveqrvTcrCZvY4znBHPpd05
e+z3wF3wsEzpfC6H5SnaKlpecSHB5oyX3kumcxPMOusAvgz13mZV06Ser2QY+KEQKSSMzlTVaRrT
rWDBG5s1+z4v3Del/gUtq7YNVdFU0zkkS72UNUhzkq790sFw2WFuxJ2lsF/Lo0Q9CnEc7Jo2vi8/
opEIdsF9adXHKaL496EtAWUNPaTaXt0/i1wmcLxTVkxA0rQSrb9Tfes9ima5ozwu7YRQ5p+H3iwu
nSFqROEJqhG7R6S8VIRpDoqtNOPkoPUOZUQqmdFoPVheInaL6ul/BWL/TiCmWx7pBP9/gdj1vZ7S
9/z7f5OI/fpPvyVirv0HSZ6uTmecOFmyHNCB/ZaIufIP4szRf5FR6HrCIMzkt0LMlH+4BmtL1zM8
E3+0igT7rRAz3T88zyWhgE0vCaGubv6PFGJ/y1rg9XWH/CpPl2QfGP+SNJrrmLqzMCH8c+6gOPWz
CphsTpOLnHHSsnUxAs+nbYfACn07PpGBAnMChI7OE1tw57sMM3rnuIOhb/6bGJC/h3GoN+eahL7b
Bh/Ts/4exgEOJCSrx5kOWtOdDNcCwkCREr35cKchr4hZNZB0dw+uQBG9kOI6KG3/cj4ffknl/iPv
sociosb4X/9QZ+GvWazqTXiSs2EpF4gw/q6ga+1Gh5cSjocJivBe7yedcvNAaFbJl+L6TyVUvyww
bwh6f3yLC3zrds/eSXvVE95i6qvFkPhcuDhs4xZVsReRaaGnb2n7Zmmlv5YN71kLcZH+uzdu/+tb
F6S+EJRnYQriBP8t1KLr2Dn2k9sebNPFDN699pQbtoZpHlKVxhOj4KOBz4YmpGAZ6LUNAY55a/5K
OIy+Ii0S28TAUlt91zOKt5VO/d1wWEHzegdwcJD1huy5F/rTaIRMRRINVO9/5UsyD3HWnt2clwFQ
8qkFznIokRKsaEDsA53aUNYZsNErLzpAJChW8wE7J5CpEUWFbsbUOQoUDWWazLRQHg0EBWvfEgiH
ZguUYEztzaWQLymkmjoZtjObzhxaUVRv2b4MG+nDY6M/smvw6K7ryYcubefY5MvPQaA9aDBqtguz
Lc0czkzOziGxvbUbERRc8+ExSqDJSMs3F0d7O9rVxu2zfZzBmUGtkGxsEOdOF0JpQDCyjtW/runZ
OvFDKWnbtjOw3FgLWkzptU0v359wGQTn0jW3gqYYpWzH25rplyB3ITGwamIliSivN4KfMijI4sj6
jDQwWBFE0QInsb4UlJZXlbrAfUrq5LzC/Cf6ql9jJn8bIpj8GagBp/xIFXfNRP6yQcqOMs0m3dXC
t0iTZk3fA5wPubbjrGw5ZjnvovjF6oJqE7nageQA7qrCvLg0IlbNXD5UTihXWgMy2IudfS5RUfmS
CIPmTTQbpAZ3CzNPBbll3w7g4yT6CLsUdPrbAIRyCYnQ1UCCES25gp22hnuh/7pLtV7/qcW8iMeL
cDsEnv1UWQRReO7w2jjxm52HN+rSrBKTtxqGnVmZLnwe+UQHollV+JJLl+zpGrDZFOiHBQE01cF5
6BH8NzENKDN+He3kbflNJjhN/TDs2G99nirOOQF3625OoYMnswF6EaNJ2NcrRJX1Kh+aZ0th7abY
eoHyv0Vdiscl7w+JlRcbwvVYwPPduSW3tYq7dMvgMsbpswGA1tFsYHuEvgLQZC9T1EjIPcIlDaNZ
uaTcDhqgBNTf6xqVF4bf6uYLLtZ88IB5ONWmtQJzneb60YzBgQwFsI+e5dnyCYIIfECRT5+tARAk
mhuWMbXNjdlHD9iZElwHcA+c/mDVWGvj4WmY6TNrgj1TwKkrEtC7Tb4XRLOvaq1JHodqHfqQqrXQ
PebD0G18pwZogIPGM8uHpoLYhT1lI23/CmaVUc+z6I4kVGELdWH0JHJIVGskDQAJpyifbuxh/kpt
f8DEZ+QYzdgaRtJbNSP/Pth2QMzJF7DhQdB22UjYCuxsCWSlgGwM5jdD0GuspinZBVnxXOMbZ+T4
EXQ1kLdUA1U8DEQo2ETnaDbyltlemXpRbmMMI7jduHoBUbOZj7Jn6vOIL1P+Y5aD+9NaZEQNPdbJ
oxi+DOOFbjerJjOSnU79Zd1CA5cOtaGI6go1+I0bUgBeBr9KTth3feMeaC+W7n10Nvub1PIuNXqq
sIbBjwXKlt1LJ1QDKTZTuEacm7Lj+ihk+jbN0Ks0b19gmakAVvIbbpIhQvWWIqNFu4TcSJSCRo31
rc6YIhKMSVuPewdJb81Qze0MwMkd2nXcMv1aiSolqTPStQzMw4BkatR+QJB/rEfGiIkQao/G8XpM
wedEB0+UeIwDPl3uz2vkby2jG3+d8vmeDiBlL85RYcQ/i3K5TB2uY8pEGF6ow4DOHNk3DOF3lX86
D9gszQqlrXohVil8Thg1HfKkiosdKlX00njV3YyZXpbLhLnB2AZD8DgjN4Cswa3Rk00j5Hs8hKei
Cr4sl8g8MJqlOpnrhUd1ItRX0RzsPEI8V270GA68Q7fM32RaJ7tBJD8NnQmobBR0En3DShg0I3pa
VLZNSlYf2dsmSMQKXiQodAdmXb1JCnn3k75fW4gKaLhspJorKMtsWmF8BPC6CAkkwFVd+6afMRBY
KSXZgs/p6WBE5raD5WW9Eo5L4WL0j8uF6U9M3lGQ/CSYli5emAO5G5NdMTff2oiKjjQowvTd5+Uq
MiXDihXM72aY3OHp4wNhltANTmelLvAmwcdvzdllMij/d1VI27yYVl436wwlXNukIkFGcYo3I1Xg
mABgfO98zTl10mBQydQQTT4PfV0sYPqETryyPd4Dvyuzkt179UEzTq6rmA6tULqdgYCJjKF4TuEn
Sr5THGj8ob5CSx69OOqVpwK4dZfcKTe+lUyrAESIPer9p56N7MpmE7MqShOcv2RI1slJZpDnfie6
Z0dMErFJAfNOXIHE1ea7sHLItnH83QJKBMekem74bnEmkg9BSX1b2TxtjeBSMPXBKUAcT8NBHxt9
TUths8zYBIcmG8xZP+IQYYPNWUzZcAEWNHeWj2yBT7/pvextWQdoI9f9qDNNck6USovxPr9Bre2I
Rh1YxIyvLTWXFQFK3PBN8jMpu69Y7B8yW1vbRXtB0buOBaPLHCc/8/HJKApaYpX/po1cXJSN1NL5
AnSv2DLVMg2CLiUTjE4hA5kxU42kVBSyatmo78zUg/c+qg/LB9EA8FakxKQas9Css5AG8v5RrMdI
QnRTI+c88J1GhrHHadWvyoYv99cSREQJ2n9ANJJxDA8iSy3KfVPpyK2Lyoq+v2OYuxAKAfrH6nPf
zi/SOanCahJYYM/zbVTiQbWoMa5dlMLrXlbIBsMNOWTeZlFMd762LdJ6jbjuik1uqrTvbEp67k5u
lQ6O2B7c67mk3Me2YXwNUlQUpRpWRcgUm5R8O3VRvklwAavK5D8aN0flKZjhzHjGd9F05J+UGb29
QvjxWnOJVAYww7KKtxCPp3B0+/VyyxoDFY4Yu2SLcAVzOH/McqfvgYdFFBUgYj22IgCXPDodtvZD
WjQ1km48JHPlbZCxMB6u9TlIV4aA20uO9EsxpD9dT1U+JNdPEWkZi42f7Dd2dinDTc0UPOUGxtCD
O83ZSncDOA5NsmalPO1ntY4frWaXtekTxfYZCxsfMi+CQ9hNWPUZlTUbwDmY3l074TTOuDGTkAG0
nyK4oklwL8CGrQwAaNRxs4+m6x6NCuN9FXGbExJwLmP7Fcep15vzzei+Nmq8xZV8RmsC8mzspn03
vCSdiYel/4lKiSWtReKFOXZnbkFgpUZ7b1norfw0/Omp1896aq//j7Az62pc2bb0HyqNob55dW9s
wICBxC8aQCbqFepD0q+vL5T3jn3rnKpTDzs36TRupdCKteb8ZuatXF3Kbe4Wl77Jb2laXiroJWNS
r80weBTpch0Vly6K9YPnc4i42S2H7LspUT7CtKYPkjItTIVubkE1nqbEW+v2SHylwbHaWoW+agUl
YiZuy+EXDDbsPg1y00C0WP1ZzOjfR//eU4vqUs+JsbgsZVBifuTSCOmDcYRB4LouNciyiNP1rcno
1J9Cq+PX0K3jd29umO226qvs+/Y1aOiNlUDF4NT6V3j9l7Fsb2nFrsbcD974MMavVgWTdKbMCCKu
zoWO9jFss++l9vVc6MKhxjXc0qBVU4MTwCRoj/WQ75L8R694VargztvsI2B7w7yJEtLVQ/yPyU9i
ZDcmbKyXUMNqvCF0qtfCvoN1cUE5CD4VNDj0TNaBlIk/Xh57pUrUWS3/MyEUqNlULI6qNvAEj57x
Qc4NWwu83XHr3LKCCylwoJc8yJ6ANraUAPnNa0GigrIGbs3e3YDN4F/7JLiO2GA3feeeusm5LVfH
WWPjarooJ2VyV1OCs6FIOoQ9F9vOb0lLVSO8GZoQ1GdVxedFeCUGiWKQ9z7K+BxEwwU8CNeTAhci
LPw1UvcfqkS2IVz3CLBAdcobQg/PfTJxpvNBEVCfG7QI9BdRYifOp1n+6RMWiVm4zDTMCzp3Lfuz
HPve0jQPkwBJKffIk41NrbzGQw+rr29fICrde6W6vmQzRUvyS9ULZDtfc59N95Coth7gz0J9Nr6c
7xPUwCvwpF+iu2U1F8zlayaxJwNsxzcZzbvGAfho+AfNzs8yZu2p+/IGQ4eRuJnuE4tctTYJxK5q
v6GYGNi7WazTH7VF2tBTYUF7kTOr3XIcq+twbdsHfeJlFT1le1ZcBumfpfE06chY/ZQSCY/VH0rN
G97Cnrwba1c4AFItcGnDgCO/UftcGbebhEk0o0fknNr4LOPMPsruXOlFcs+A7cSMj0JQQN+FqH/Q
tPrDSpzXTvc/4yB48HJxgUJJ1WC0Eh5l/rt0vGEPbDXbAftliamHK6FAFYuSHPY25DFOe13tUlC6
wIWU61kCD+u2IwztlemVNuDZtRuAslyKStUDgMxqboUzEtJhRH83nXgv3ALYIKo9c2tUyVvmhL8w
YJ17q2Kup1FamG74ysxyRDIIcbLNuEjOYYmsRST7GvioYsntwQCf+yroN3oI/LM2YGrHkfVY5sHP
EBLGkUnicDLycoIvU9TMfAfOmj4CCj7oCT6Q8szFmphoKrF2zo9mJDHqNrMSirtilZTjxCczfeoN
X5I6zj0POs2QQtGDkg/msntZpKXOIjX1CEygYBaQEgS6B70sUBCPsyc2qZ9PvA861JlF015eyjwW
OnpgXyG03Id/hKz/qFl10HFU/+aMm4O8ms1fjbFELQiW/kCjKt7Z9fC6qFyXFxGaFCuHRilhlxv7
kBgt4Rm4rJSBLB+Sx3qIXEwWoGMHCrE7TylcUID0OHuUn6tX05DlDx1wdgKp6m/cx3LT37v4S1KH
qTxfy60aMYcZB0TCDhg6H4rs//kwy13+ufPy1+WPJaJjVIEe//x1+emf24Llkf+5cfmV5a//z9v+
5VGTgtHBQKfmv95esbxJcABatvrneZaX13peiFYHUs3yD8sfoZ5jlpgEXUOtaYF88GqzLrCL//mh
BL9FAH140TYbuljFlqtl7RqubEqznTSwdaPsmdYgw/aUKffd8vfIc5/6yq93ofKIBcoGJvMRIgOD
MD2+9R3hOXyW8i7swVaPbTgS90OqYu/ZMAxdNWDndTvIeLlx+aOu83hjRam2WkQEdMGYE4bZjLVv
9O4ibDl3y08sp94dkP81kwnj4BjtBbQ1IQlTZN7h9jTJu+SPEJqGOQWMJV12mG1Tf+MsIFiBDccx
Gph9jcynC49wMYBuW7C9sMj0dM95yxvU2YoUqJZhbpYHEQyHMLbmvVtm2Tqx0SbDoH/NNTf43QNl
m6y7hrSFTUR4LzkLKnhWaYlc/Ek2xrhBsJU/Mqom10vHr1Sb0GzCUNUgWrVjxmR38QPpPTRTSngn
fJB3nKsWJ31CAQGsin7iFVHck9I9rYy2fNB8GHVlEzyEuoB7+wpN7E7mnba2wj5lQfOLTUt8z8Hy
ccBo8X3mynPSEgGQe+53G2aXyrJxq/gQDzo0VysqX8XQLde9o8bDYfQ46smT1UeXWYNXpAkQyb35
0vtZhmQrAU5Q+8RQWf4fc7K//dKz12T5gBiXxe+ghXPS1t13XeyHcRi3Y53bVIjVXiTdxUn7BzQD
VMFMsyIgq9j3WHhxlG2q3vaPjAnugWltCNtlU2qB5Jf979xAXNa2rbW17BCIXuGRsMZLdjkgfBxA
IsSjNzr47MCLQyqwxONYeDVLNRXgFHmHokFs2FVGdiiILewUjsXxvYzejleqhJHnsXBdipbMPulO
4yNyLAA22wQkoMQt19J/cbrMpBaYfpnxwAV6gCdVU4Em6BnVSJ4Q5cim51tMDwOaxYOXTliEa0yD
fZoSLIctyY8+6nqAowtvlDgSsRaDNR0HQDJthe+Q7u0qtIabYTcIBOniyuDFRBqwktTHpgQ8l2fy
XHWWvyUwm2CDsj5UFtq2AmfTugq737wC9itGGOwzqzoRkEUqsstuBDcKW6sYZPu0t/X4jsBFfxPF
DflsQbol6ek4R0l3TQNTPGSzdx66TRnCEivBY9KP09dw0LaD3jnHAKipNSBg7Nvqm60hFlTzZito
eUYlhtFRZ/qNVCzESzOkDU9Fmjrt1HgXR8YpJob8AeMqsSeR4nTrNR9hsjOBhjkYqzwp7J3Tdkig
HePmA5qEsmo/6mjEy1brOO4Jie0s+QZU4kIb4dUN/X1vsVi4cX3BtnVfGN41DGmJNH5IvQp4X5PT
VWv1LzautFTc9NRr4t2ISVcPvP5SEcHlBIZc53ZFdhvKs2MZ4IiT6cGQASKzyQKuUrsPHpRcMq7B
5nQNjqRoPLJT+aI19BXP6f1gWCctdzkYygf3wY7TngkqcxIDdqEJAtyHfKTlgnUmYe45ak94/D+N
vqIh20YctrDGcalCzwMa6tKuilyQXyRzcWkeBhgk3vs0evmj6fg71Z0r3bk91qL+U5AUMqg972xO
56yki1DM4xbUeL3C04rUK3QvjVU1hxq6ymTG164q0FmPMLJ61XsMjEdMLvdTKvu7mYUb0FezpvHN
iQr/3En9o99G2zmsYJzKOdn2VYx9C10DvQUUeu0+JKn9XOYoI005HVOUs0eUWxfZZWh8NQOomhs3
pydrsJ0XLWF3lkI5Jx3poncBzaYoz7fd5L7hVsDms/ZDdi+iHbbEMK07U74BELxQyW2CAeld4jjT
CijInLSf4XzvFOm1Fvaepe6aSLkeZnp/Inz3GO6tPcd87wb6vbVz6FyLXGV8NSaU9UEL8IKxORVo
XSOrfqlw7hDItwqnA9kqu4JRAWLDS1Uw64sTc21Ww9VGODub3kUP2eJkXMQYXz/lbfxtoYlICAee
iK70+2mlU8XXKkHWyDcZpqHaz/eyplax++80HulN1MJcd8guMeJ/2aqXodFhpLXOpETbdNmWKdnD
3Jr3laiucI1uZWE+MttyV213DIfiK2BC6KhDGvjiDi2AFp/xnW61NkRVGHKVLs5dJbhafhhAKUdP
uyRV8+jb1n1cZ1eommzphLhPh409mF8xci20TRildONNRuaT5wLEBBqOnYMIONepYYhRlrdx8oCT
FrJbxBxAsWK6O/WZFw1yndn8ZYzVxcijs5nIR9Olf+B4NNpnYd6BrNskefHk6fm5QTUFhxZJ0zpK
s3o1GyWy2pg2lZ3Omzb3ni32XKuB8xJmxyoh/i1tmjdECqeCfkRp22/qq1EPlXjyULOyARFj8b5P
/V82GZjs2KtV0gwfoe9+j7V3bTfA7ViTR+8VGcS6H6uPiXNIzljxjVcnjL+c1sXATaRVjkq/wM9v
5N4xmt27SisgDPQbI8txatrynh78CrzjzqcF3o8dGcq3cRrExqJ1mvs1DiFMPmP0ST/leXqeopw9
o07WAB1PO0SDmg/RPp6DZ61gQsGyBPUxr9mqAuknuEzywQPjfnMT76n1i88Se0FHDDBNnbxtjk5a
3whYn2kmaZ8tK1mX0lmyfdj/s0HaLZP7e8Ql++a+G82z1BQuLMW3a9TZ8+hMf+iJvVOqbOqq+gYI
66cchiWXqzX9g+MkDMhKxWkE5zvmOFqDligcALeugRSa4LuniQaHh46FHbY84Fkg8JXAoHVueBd7
KnVARXg/RIU41KuRRdrOyaW9psRGJIJp0j51qe9ty/yBujraTG47b5wkvNVj/acaW0jEbbBuDHJm
dSye0J7wUekH/F+sBmWnpkwVzoXxq83qLyyeqlXNQahnjFgdmsrVmajMrUGX24+nTSy8M3Ldn3io
gI5DFG0dM1zBWGcb5UQfUuNYkwDEwpjyABHmVmoATwrfmRFOdQ1Wqbhd8XUcNS99tSb2R3UB3WBE
BY+LviKVli1V0eRACC3v5Bp0jlPtmQ73k6uRp5bmXOjdkR6tmfHNT/IOtfLzRJGkOi8ZqV9Y60K2
g5hExNTLQ6rpp3TM7D2r3zdkhzesyskeHc0HKTfRjv7SuGrG/iYYoMYjX2mCoWX+0MdSrrqSa3o1
DWf0p3tH0T9tcpGEeB9MjhGZFu/gcLJVZrkA3AHp4krjt3rnHiwex7zsPyYcVb2eM9TCgIVYtGYz
m2ivUW7zmeT1qzZM+BPj10LvyNkBwDLNoBE62Z9S09lL11wX5MFkIX0Tj7AL5bzYMi1LVvY8/ASA
E1Ybh1nXSvjxtXaCiyz8V/IvXCv7smfqa2o916MrhcfIWmdFgser3svQPthm9TH0j+T9QcP4qmcm
r/w3oYugXl/3WNSzRpL/NbzoTN9XfoUfDlA7M166YnVJs8uxacOSkyMzvCv2ClkgHp+//5aAIrUp
7xviJrnKMXwGWsUBovMULg+vHi1B6lZXBkqkz2bAbftfv2rGJLNyF6HuEjC7GsEE8nTCCQ7qIXq8
yFkIDMsjiZeHo5JXfzWtcgNhbp4v6nGjGqEb/1d3DnmOPsYOE2I8o8UxMcwt3+aM5MLsiuGiETTm
6J0FZbYzuCCRz7Kp+NnS0u3ys/o3/qvI3w04cqyqXy23U6QayEYbgLu2/iVJAdNWFpxV9f+K8S67
CuQ4+0bjYARNHvD7yz9hh1Y/q9Mx4LnSMrhvhlalq9jtybRhNGBApmM3dPqPemEw1DJGlLR5E/lU
pSa9uWHX8RtGigNEheEGtHCQQI77isxYdQ/1fFVc3cWixEVNvHRb59u5CG9WEhzUk1dNv63UG2Bw
bWXjkVkyISQb9XDqdamn1dTbwQa3vHceAzFoxG5L/Xbs64jUsq1R0DHhriBQ1urjUW9PfYT//Vbx
jW5Mkikj+mY1DhUXp03CYE2M9pb1e0d4LspOhKhMwCav2Kif1X0IYaVz8qWzbbGFQEtJckv29+5J
RJQ5OImQh8uCcOWb+MvpY9GhqCE8qZsi/lm0/kHdpeoSjFnsUPSGK23+rR5KR81e4Oh2abpD1/uS
oryoh1T3gS2dz4/qHuo1leJP/PDfLyriRvWCIwFElqfiKe4lSvWSzXPaGsvTqYcjd+fAw1gN5th0
eibkXcZEGffp1i3FuWh+6UIFO5blZTRpLDYRRjKLqV6ZYpLom3ozmEw6Iiv58Si2Lc6qVIGQZiCl
+zjSiYnNJ4jHTGiqLv3hcnvVRg7Xwql3JG1eo5TEa73AksXE3JQm4+AUM0RHL1ovORT9uLtPwxC4
dWr/VEELf45p9iz0BG8W3gTpkITRoFOv03MdfaY09LjYmE/sFr6IXCwYuHuPiwzCrjlQkVFzkaRZ
poYidn0lLhage+G1m6adBBv5tkRze4jNggTRqHwBZ3MNZx+1ToexhhqHdkN+14rhSf1XBLW5hWNM
M5TysEU0ZKbtvBt2hodKe+YisiaW70eH7LlLvG/yDWAqO9N7FzYDkxpa1HpC53umYnMs5AZW471a
c/phlZ4PoKHBNpkcJZaeobpNTveSRdRDQB85U02mTdbENcMG1KvpR28sHSh9XLAa5YaJaprG+G1Y
uyL9urS7fZtuOmGDsPk3TVGcNTWvNNQEhoZdDteEeYxKI9DsBIEwunJ6rBzeNIWnYroQ0pLDJxP3
UU5h66qRmd6hoGjL7Ntu8IeKiN2jKXn95R/hg+tsrPwD/cRW1zBNA+SggdsYB71ggGQmerbWw23d
Ve9lZZAmZGfpBpb1qrHs3WwwaCHxS6ztXicojJ42w7QbrDaGkDUpe2pIAfo3OdQWe51lOEntfCg9
egdlTKPbRNdHqoClUq6YxJJkkwY0VaB77i1XYB0ZB7LDcvtYNfqpCWhGTDJRcSEMMx1TnJcWfn4s
BC9zUV4JpGIKU4r+T6FoWjqlIb1sQ42hpYHuLRcvUUiRuhzovkdUQ1+628YIHETS8M8KdjKTB2S2
bBn6kY7ZUmExd+7VIV9pGBvh6qc7pz67Sj8/aXyr/eATjEzdqPn+oXQmAIlUS4xVnEfduwuE9jaH
43fiz0DYg3S3PHU9or9wMy3ZjmYZrwc7Ko8wwdF/1WvkDIhIRkK/frMVVPtKDx0jJysyNxXhWZb3
6ZzITRv5pyLhuJC6+5aPPsmcksZpj9x3CKhb5uQxFIKsUGXSg18B9ZyKCkXY1VLKDMkanSa7btSM
RckABa2+gvP1sfhhEjCn8M6ywadJctMA1GySdycU/qqmu+GOzQwqLi73cvym4sSGnU4ELZYwjdsZ
r5D5SzcYTsQyP7MPdNbTiIuvl+XFisU38+54hfIm2MbgLfqwvgCyPRtu+uPn90FAaVTnEC4n7HbL
uRD2HNtaMcK2lYSq4ANg+ODi92UTYejdOTCORkSfcIxRbynGhaskfX/HqWqguKikCsHrochbt3Ny
c6V1b1DvezkSkU5SHpGFkCIhOxa0beIgBs6rpse2S1gKIyhE8cld76dYaIjjUEODJmcuR/lxyyiY
CKRiYqD+ptvi4szOc4GCkGEPgxtO4L4yH7reenNSNnClttcZOWYDdk23JkNm3OEgYeYje5h5HhMB
0ZekoOyy8DLqPQ1cf9jMM7q40qIqU08imUSTnfueV+IGXf4li9EBKZUXlw6qR4Zlc1fSHeIELlwO
M+zWu7DQ/6j52SLMmQfWYZ705FjoJugV30dTyJyWPZodZxs/ObP3oIuk9rljRP/NGkh1SLObaRQX
S4XWlUH8oeHfWLUMtU3MvLtc4no2x23c9frGCbngd3MAzqdjB6qP73HUfkASYYc5oORJYgeQtNLI
IEK5GjM9Ikz962asyNiFTUFkKOQYN0JYGUTJbwRimBZSAxY1LTItcjkRejQRbiMPskc2b9d5cC40
H8eTeSZm93lm9E3rkAPEHXgTifqSbDAUrKMNyAIB50NYLxXArTuGbIRE9iNGB5QeInXyIwhLgqWc
W+qa31XffukpM2RrpgYAObBOBr6CwGZ/EQGX8f6OGesivovJJUNUN5CnSnbIOspwg8JQ4INUR0zf
sHuwe3/nMZMqGM41UfuWjcFeZWGuG4+Zttf9lKl//Sueku1nWf1o8ikRR5gkJGgpXawa+eWJi5XX
uNOVrLNVSs8s9uDFG/RNKig8etsgGonKm5rYuWrIPkKJ2U5T8qOGgq5fvQGjf8kM0rbUfmOYOHpp
BJOwXLlPHDfPZaOtdM2mcFWzsx6VSCWCX42cf8mRBUikzD5rfN0bx6iizZCn+/+sC7YQnP+LoNlw
QQaYSKs9H3bev6iCG5MTDQ1sdwgrNBRTvwxFmfz6Pp4crqAvM+LQQ9HSRrRxlaRzAL+ZUx2MCrmf
GlN3JY/SOxa+kQu70irVCUeDaMRFU0pGL6IsCgPMcupvTojzo0QDx2cCe4dUXzPu3HvyydTV5C7N
e/ZvA+PIQA3w6r6+YwP6PEd8bv/5jTuI5v/tjau3bXmOwXsP1Afz/fmclBG6b+N/IeMimyWtuwPb
tAORUg/jbOBeRjyqcWkmcOE+q37ENBKZZOCCr33DWvFIaC6AyW1cdnKoAihXBPq7Scl8YpQAWyZL
PxQhn3WrCrA5+PJrQpcGfwdSi3GxGoTTYCPlQTsNOZc1My5ehibkRECCHGrJjyqbYnWcZkqKPFp8
H3+19krgUJa0gsJ6ulBlfciG6kWtcIVL2BbSyqOv4y/M4lP1p07mx0bL7f/Ph2YF/5cPjTdqWq7v
BAx3/+VD8z0f/rFmtQctsRDAVdi/mVF6qiRaZrlj89KZjMUWMeUij2DqciTr4aqpSwsblrMnApc1
SHsdSu0hqs3dIo5ZZE1w/7l8uhOOVfJJs67lk3M5aGI9fqJN+vFXzWZbrwPRF7uZLZISN0SSXPCs
eeqGkYtqfGzELoppSqsz8D8fM96/HzOWw6KBC8NHyfhvFgR4IJkZkCJ80PXW3BFjD4YgWnsxl4lC
i5hvDQnKbdYK3UzpCfrJaRHpaRZfZULK7T5VavJwCvHEzmcLPx+L32F2Vfr5cGwrJJZLwTDWUHBQ
Ggh1UYns4gaMkstSEFzLHGOmZ9BuQQPB+qPB15bMiLCELdIhJyUklMTan7wiGriQ7VZ6UHcjHyVV
OqLwyMeDp5eHFNK70iGl0gZ51WJS9GEBuerahhs12DuJfRRKiOVH4Iag6297i/ZRwhYctCXqz+ym
h2iPouk1Q5owey0h6+rqyrgKGJ4DJGIplM00AJ8iaIDZxxol1uY/fyNw2P99AfMsE9OKhTHDcj3d
/z/PY6fXLAVBbA6pKFghKVb3nZ+OG9NGs1PKB3d2rVXXEZ1XYkx33drcNEP8wzW56hE2m130OilN
XaV0VmVdnuKggI4WuYRn8UtaUr43JD8HJfOrv4tSaxxtt1+1Q51uNcP81OX820siiMr9DmDX1Qzy
Hxg8qD20FxofXFAbkxkKqrKscfV1K7z71O5vc1FVW0I++T7cj1rpOO2Q3hCsH/IHp3yL1/k17OKZ
VNZePgbwibqZXDV8trtsMDd+U4IyMKRzcpC7ZplVHBrGJDEPfR6K8S4MhoZbQI2GuHaTon5s6dUd
rDHHN06BEFLE6KjJ0c5uKvCaTq4XW5Y2zBvipjT4Xu3S7GTBU8qwRc5mdSjQHeu3WvGbnBpJFWlu
k//khCN3PmuTY3NpWJRUy7+bFHKQcp/0Ifopi3ylpdaqNNvfS0EZFdXFJcRh1ZQg/BefhRJugfkj
srM5q31xVCW/vLQ5BiJ8ZaW8qa0pu2hrPaneUJx3v2Tg/Ar1apM5PZLegVDWOSCyFJhnPVNxBRo1
wiyIrpjFhxIGUfFjKI0p05zsxx7Gp7ooTqYew2RO0dAnFlX4HPyeyugtavLDolTt4k8R9V+aqR4r
Zg8RqARqLBFOUYxsN+EaZhwpM3CCld6LLcGAIK5IhG1c75ppKHiVqktVnG3emkoMQiYQLXo/j48+
8U6h/lff1qt9Rzlw0ukE1K4Zxh8SNKQ+TQQQurR6WOvtmLFTptM9LHm5ZlvMO2ZPaO/t6tob6Pnr
lmgQtRWmkt22CCN3bW89+aH4FapVCGczyJyufktq89dygsdNFW+ccnyK0wEFQBVhgKnNS5WO4R0E
c4O5ipJrO5vEb95Jqbs4lsZiw74Hela6d9iT+1pDKVdQ/i1B7IanP4+1eK4ScZmUb6JjlNyxPQ5a
Lv56mEuIjeFVo3m+CQ1j3Vh18Hfb3Wk0TgaDVsBMeW8o+aPQ+MUUIyXkgT76pNOvacthG8cnw2i4
ejAzyi3/VLko/NPOSk4NH7INJIVuRflLFvO29jGyZZLBNZPx156wiVOPPM3RxFrKLLmkJkF0ky8P
wgxo9HiFu5LzEO4wpNGy6LNnUQ5cT/SAzOc5vjjsLY9a5uabKtQZAPqS7N/5y8km8yUj6dvKhrNG
EkY1Y2LpvFc/rlmOmkLHGEDHCR/2So+LTeNVHe2tkoZsl9i7MiY9SJrWsGWH7m8yjBV9n+/dTiNs
kMyWjQhG1SXt2KnaDO46JexBpFkevNb5C77rsPVMCSH1TrsdF08tvlIrq+pdpkHSnhN305A/C1pk
vjfpmhNUoCFkKctjofylczATDWxnWywwF603oA/YFVl/c7af7VlH0PWrmuqaizfEYem0P6PJrY5G
j0GQ2HGHJM2687z2v35ibGhkEPY0U3+aDdfcIV87VDqobyIQrm4A6zjo3mSduPSXkKLIqXZgdqkf
yRzPe3zVIs5G9Iq1djK95oTkAayuIrUnHlGazfyz/KVVtyw/4ahjCNrYyGzLKd1yHXcQAPr3M+L1
g20Dxwn7Od37pfWeQCo4jxGhndYMOIk4bUZTk36KWnHfs/85CDk/RJ6XHnJs2jhHeuTmeKhPuVZq
axDB1Zo2onOKB/OCiM7ZL69yeRWW1/I2rPZHhGhYQgFjCskcIxV/IlKcbehaSBIdCn/Ym9EUH908
Z75TZ2dwqAHUb55OFwkcH707VDmNc4Ph4dYy0PG2KARPfvEGh2hjQWwF59G4p0oVIaEhFCejHfeY
zQCZdd1BOv7eM2ipZNSdDFrGt4AsxTmZNqNp/rZITd9CLG5Odt01pzE2voHOwdEbRX+KqxGCrV9A
TnYnWJnA2D27ZJhDl/AkTdtbpxFjQ9bilzDy3zKoypjsdOQsYLSGwgWvwB7SstKTnJ6cbnooW06X
ODAupsbWgo4J+kGtTQ/jS1TOBlBqLNrGd0+GJI2h0Ngjchr2rUEGYD91e71w2SXXKqzA0TxI7SHu
6ZkhyhrT86VU3msE9umRmB20xzgX6BEambJmrzJMJuAeC74SM/U2y2NESHkPElsGWVpAiPIkfkhQ
iG9M5VFhMwbRh9KsbI27RQGctThRBISFPNbKddNGtNW9+LBYuKCV0QHOhp/IRa+DYO28rFql8mYg
r/6dx+6rXcyvS3VRDCqvdrT30mScF3XtryFC7egz7kPJnd98Mlyzeew2uvIzOIJGe2p3dHm2izQ6
H8dkH2OomhwBwir7IgPrtMizSzMnVZZCmnFdw8mIaU26wI59a7e8ykUwrVpEc1hcRvgHbnVnxGD1
bAWUo16fCdIpk/a61EnNxOVDRsU+TpFb5SEBglrP7ow2jUHDe+2U85O6fC4acswvqPob1n7eBaGC
6fNMJhJJANlNKmmwjuycMr25znVxU3pYpT53LRToGJsUdRE2Y3VLMEGGYhZL11xGJL8jjF2DyVK1
CdIckZ/bkOqyw4RoZczhqnqd1fldSl9xBRCKcS/S54wox5XW12ytuGUxycxRpa9ui7Yf232XkODi
KXRykcm90UuQBMlwJFUHbIcV3zc5tBy93S2erUUgDK67WIOJGrAQ+cjIapxlCCl/rCpCU9LS5yws
9rfgefwV5J07o8P5mgrlQQ3Mw6jVxNsF18iZmVWaF3a3eENceXVQ7hZ58jPXOecqI6heu2YjHQeX
MI5dM90GH4VKR3SYOdWX2rOhFrkYTZzDsoH2lNq4b71H1BKPsmit3dCi4uq85pgv3TTlBwy0o0on
h15CJRqRIdi5dFeJkSBlhyjzl1w1NCvlrtFS+jGgBE8y7ilarLNjoptip0+WE8GCAVlK9Conrwxh
oYzrVK+zXR3SRTPHOyu0MgYyuKii8M8A7xcaKEfEHFv0IikjYY5XRMIzVF2aLWPI/sQb8ncv6PZp
0vzCmnaMmK/gK4a7o6dQsFNedHsEgERFPFI9lRF1kYthwOpnGE5FcWs1bdfm2vvyBJETIuhhfbCA
+a9Sp70q0w6IHAK32/pd1Z5L/yC0qUQgGhF4m/+QGfSSMbrGJEPtW9C0SVO29bEmzkmjVeTYec/5
ZD3UUHESDxV02KB0bpvgqkcJolrmt27ARwf6G+NM+uCYro9Anr5k74DHIZ8oGt91g56O6fFxdJKv
J1IRYc3EHQ26z2t98n7T3ELPL5UJrIBe0bnuH3+AUjm4SXDulBU1UVakUAdFpdnM6ZYtosZDBF58
7w/Rby26F3jO6Va/wvb8qbQ5QzeZ7QX2nc3oCWpyOV9kyWsNJ0B6fuyBVBnEY868ldUHq8sINkWL
vgxilVaqSuWCvXUn7zbL+nYQU/BBivGPYWIWUOdtZ8RPrl8chq76k4XZ0VANkILOL75ewiOm5vdA
59RSr3Gk/q1Id9mkwdzxEgOUQyW7j2IW8KGb6lhYJnIx19bZaBykxqkThLaz0TS5iQcLc2Nf23sn
Rq0L8/9n6Yj4KB2g/7Vrj0bgxmbovtysxdMqHIwXP/M/SZV6oAe1VfVSDOpGH/xQaa34BJTbT0S3
0rFxSPZkabXziXxMZkKqp9VGfNFSpLdgzIipi/9A0q3pRlc4qVXQpxdCszF2U8xOHpE4y2GLb2Ji
GgpuCLPWvhI9GxzluWs1JI1D7e2UaUXtx9WWxJnYXqP050myeF2jn5nExFZB+etT6zPJJgyDyuGx
7I+qmKt2FFeYZ7p85Q3BdTFOLQ4MQx1U9aS9libSJOzUSwNu6Vubqmr2WkwpncR9A1ABXWmE5ZfC
D+Ai+3tZgjLjRM1oRB7Ax2Kzz+K/A4DFn6MrXk+I+oukDqS0atcBZXCdtDupHxvXoe6lsh/If8H7
/OQGD/3c7QthkkqJ9uSYtAZiLNdnikNeRjLFJZeW1952+TKcU2pHR8M2HeIGPAi3LoQWsOAaJl3t
YZjd507FVoPrZMbTDXS9re9JrbIZe1DZQYzTGoTn7Nfwk7lAjWll2OOuInpnpSeut7WtjdnxLS6O
WD2ZuBKBocNOO+ZGuzZKNvqFZLe3vAQ7ZcWVYf1hx8T/qpNbG+3HdgTnrZb9tFAULxvXvkeDVm8p
DjJpb4n9vRiTgQAD10UPv/NoVbq3EkSZR5g17haDqIwOttOzNeo2WD218nEZcC6bXJPg88ryQE1l
zNnpvjeF+LA6bReBmm4lJ+riug095pVOPfY766sPxmugtYBDbQxqBD/Yx1SX+Bbd3wIbBLRL71yR
BMpAjUZ+NenWUYRfcLboPcChy6PwsGA6pl6b7k37DRKtvi7kgLFEdXycyMbz1/rlmd70nRfgPRhZ
QptJ/ohMQ//pZZx0AohYfkkhi2U+VZNQFsPFs7w4T+K5PrKiXQO7/lhGbtPEtc7vpo85MM6pPj8N
BYBjpPA0xoJMqRTKDbmQH0vbCqco19W4/4LK+jii2wYZee3q8c3OS7hu7lWGw33zv9k7rx3JlSzL
fhEL1OLVtQj30PKFiAxBTRq1kV/fy5g1U90FNGb6vYGLRMq4Hu4k7Yi9166cva/6155RBaoxPFuK
6xBGWrUtlMtLrZvdGrMsL35Z42o6vIYR9O0qrjJGPkmF4Lxe4TgI/p58qWju2p7tMdvMnXIgLndX
Zk07uyaOtTSRLmXPQIJ4TKb1MejR0IEaylV5V3c8npdbrlAbmWWpoRZF/fDHcw2yaBHv7vPpJbfp
3TsuLislHEv/LnvuS02Ld4PLkzMooB2oyTHpnetWB1q1HMl+Fv3RUnDcSibwdyVtNCN5EmtXeaL6
WbsBa/i4bHqXzxCpBbv6lKFzwzK/Ec2x99hNtN4TiyZOFlUjVTpPpt7HLof++ihlkULSjn8JoPkZ
7OGtC8d7xmEsHLII0DKgWG4PwQBjuRq0JhHb5b5YZggaCxZWPnxB5pP7SfceVM2MaDPbLJuLZYHV
OZ+h3z0uXqIAa7Mi+a+g0bUb6UcTg8T5JZYakgaS+UrqYWaPvFaboeEqhxrLqpEvnzGCqomJ5a4P
cQ9wfzBIBGOgxhlyvlGoOxx59M6qlu4teAr0oEetKe8CX3l7efAaOQ/flpopiTQUD6i9KYTkwVIn
HmxJKrkuv1P1mEUkbgG6RvkFYUOo2ZeqtAxKz+VdTmP7daTu9CUDn8XiZTx7s5vyKnX2kq3GKZat
IqodI+zPkx39ql1fEqNPmWuQrOl++VqO2urO5Asj36yfaPx/S0CeG5Cf4PGzaL0Yiwv1HOepz9hu
n7fJfpkBSVQny7xZRgaCU3YSauuC/sxd61R7q7AXuxTvYU3E+U6tMJGasfPy+ViK5g5781tLczvX
0MNmBk0TswwU9SZ5IvHbcg/VhjHuPNlgWPEqwsCmrd/hMFGMGmWJc2XF5e9Hd4uR1lcGfOXm9bTv
nCEFLqZgj7eEMkPdmf6QfzA40mf64OVJ0bPQNiYyWyiUZGqqN+NlWXHMBVAC4T5O8XMPVr1yV9Lm
7Am9K76cj5KWehUwuoDPwHqpzH8tr/xIivEuCQi30CPQ0TQ3trcD0CbXi39S8zlUTcHJWbTlzaRg
AgXByTsh9zZ+gMqmb1AX6wTAd92p6ZQqW9iRwVhvu93iKlT1XKJQCFaB/VU5EBfZiEO8Uq5Yz6Jm
qY18CremdrDAtbq4grZlEjI2Trlq1Y3F2ufkSPvejNiX6do07sDsbkZhH6yo+l0EA0js2ZmW3Wa0
om7z0TSagaK8uEvmngIlcj/wwhzUW8aT7k0Ppp1qZxLlrbUVntqjOlbLb/XUS0W/Re1f0hxF1mqU
+beaQY49NeTi4Ob8eIlg6UBy4Lr2M6zBOl4fVacLRr89PtE5dI4jtOf18i3Eg2TsXc6ruopddOGP
ywajVNem9MOnhWuRYbPmjET920WHCiZAJvR+nTnmRzDRLuXcV0Suuuhu5gepsTirTd7uBRhEGyJM
/KpRq7mIgfG02LjNaSFq+HX1A5E/NR0vzV/PxxII/LE9oT0aRmIui6VYwQl1VxIHUfrxr3pH1f8t
tho6MuXoaE3970y6sM0N2zOxcpzspmSCTMhQvlvG/DqNKRl5TfHd58lFVU5zRolGbQu0PMFVXHLt
sFZ50Q3GMCEeUWC+Ixi+17rHgOsx6HBVIeGYNhTPaD4vz4xW+dLTFEFThn9yhY/lDGx3x1h8y8ul
0WOZ/tcWT2Uje4/W2WeWa0BYalzGpJWcpzXVRoalgm4XSKAiXzAmYr2jHA7g0390Fh4aGJO1OfAg
KX6RjjLcDb1jbwTMU+jAbGW4dbphg5YsxQOSzagxhi83JVScy315JmZpwv+uT3fLPsTVcf3nHisl
SrClzNRjHym/8+VXWCD64ia145j0ozI8sdNcj7XmEruubRdkgZ84O/qo64IqMJQpPp6Y8lYOZqmC
GnK5f2LLw8DBmHdV5IW1beboRtVetsc+VETzVY5ZuG6TBhWf9zzVrUDG/bwME5Y5htZOEUog83GB
YzT5hNo2a1F74gcaMh6jfhDTQ1seYO3q3oq5cmYOG9f0o137NNsc3VmGM6vwe+wav5MNACnTsJ7W
jvMYswFflRoxDtCj2bdysOvBYOwqcm4U5qXwqgtBxTBI3OnTH38Wl3pYZ8hLAt7znlmNT5NK/OxN
jFPX9weOghlfVzASMqGEAQRg9ozhxTofuImqkDFkzHPIAmC6DpOOpcIpNnr2aOVGbd91j+kjWYok
JYqXjkeymqwUFfMYQxxqOiMvQPSHePh3aaC7uX0kiutlGKW9Nvl8siwH5otrGNt/96axtR17C3i/
jGnPEd8SpcH3kv1kojoSjEMJ6M4rG7Tj30E96rL3KSk+TdIgURKBXxhnnWcdki3TQ5yhYdJJIAEL
hFxj7p6TUJ+Q1Nn3hVJ85ONwrRtzZl+TXG0fDVYzo4MrlHhKRBTvDnclw9ntwNESTa69ymembzVT
0o0eEDKvJBed69N5OtGNS5GyrgOex+H841HYos3B9UKwRQmhizqJ+I63osaN4TRQgBqPrydJr+cO
RdiVudtFPBS7aOkmiIurNuShZOf5m3TIkGCn1RrDZwq+t094yV7zYZksZB0kuWt1kqud2ELeSVwW
ILXDF9Vs7Vez9e0yQOGjBuprvS5wlSSrL1o1PKpzs0aDzuC+P0OowkauWviU7ZBncJu3Uf5V9a/L
I3R5npXpR+LSFFgCLaX9mgfJPkyYD7iDrFeyaS4eu9cdbf6HFjtboxD3cf0z+P2nqNmrE3+qdPWU
bAmqurX0MGBa2U1rK3ESD5oFFUIxLlbQ/Ji/fqjuroyCg5+QSoZQxypdhjzRvp5vzCFWeICWeQ36
5Z0tgrOmhfvCyP4sUI5C4wlXqNE0HoJVo0QfRHw+BR0VWGhRgfk8ztX0ywMKsGg6gNmfRj95Q3HI
cE+SLcW/Eax61vgJ9wHxyocFDLUovcZ6ZUWcA4twQC3/MhcRrR9lP0ieqIzCPlzZdfazgIVU9u46
qEhEiK3XPrUJJcifFcBIHZt6lWLSqJpvv2oviCi/l3Udar/91IrX2acOgrojYLsobgNTTqUZGjrU
liRSfsfq5mu66gmL5nFZABseGzsGNCs7CO5gAd6GyP22mDJ41EZo3rvwUbVPUlLeE/SLPlXZzQZP
EayoDgsl8evt4uJmgbmeS+1nGQ6brrITy4HxVL9mQ4KQ1eFzN1qU8GXjo7FWcB2CBzBh1yamon43
IH5bLxcpi1Gi/AZ3XbQkSrKIf+hj1LPq3efiRtfDArLoxA1jwhulVcK9cFhqv6V3q7RrUoTb2Wen
SfKWg2fEw//VIHxEmG0BaEKim+ylne271H01TB7JqE3/xEpSGxuE9rYmK1LqEKvxH3x62lMyiNfO
8OsN6x2imrorWjOE8Aolpro0qZBI+P3slZ28K6X0UOSgAzSGn2q8XrVPrY3memlvOsW1WtaofW9+
O3ZJAKHzTRgMjkKFk1CdjZqOJpyAZQuPwZIetkRatpw/9pR9VklBbKQh6eDfTr1+iasZqYBFf2Y7
9QlaJ4/R0vtUN0RaIE0z8dWoKnoRwGUtlZY3J+81iGAaikJ9o7GqALr+Vju4DWDrUILZ9432fuF3
ZTPHdeLv0M37dIAm7D7WrVsXaXhbWTH3MqF7JaFNfyGQose4abpPajo+V953qTWfimilekYWH894
Wg51Xt8ppkiVODczQw+GyNSM0mZ7GjyCLX3DRYgPkyc5jzueK3fFrD8t7MNcvfxAu5G6pm/JheFD
VTQ6SCLFPrSQ6ZJLqYvPZcpCMLMD2XymEW2eK+b8GE+hG0eJtVFv4TRngpc8PPhKzFNVIbFUHiIY
Wi0rL19yfdmqLxJK1Xgud+6s6HqqB1tmT8woThbVS24XX5aan6p32RfzpRD+yROs62b3qxhrbDJI
dPXid1LMI8/+NhN5rz4e8q2zXcx6k8c9ywDST9SnoTFkYmdTE9PR85na9QMWPg501njqj01KNIlL
Y1Wrykq9zUtFrMbpS38tPW76hVak/vYEHQ61OCXz0gF24BVwHmfnST0o1AmO5ygj4GbVyxSRhEiB
shH5h4OXR6G2dQr6YbqGD3zJ707Lg1drXApuODW8E7MqtX01vod1eetK/GpK5Tn3KK6b2n9YTpIB
lQ+4I51Snv1+KqhEuETfXYCFxUzEY0iEEt/E0F+ysn9Xz5rl7HfC+QrWOd6iE7WnnUKx9chxVmaU
/IZwMFaOnpwNAdswIW2iqx4ny3laCFKq6HWt+SMvgzMOPIUfJENxjqLX7qq38bvQrG9xT9wzwPlN
I/hAVVWxHDaajxt0mnZIIv1QlapqoWBeW2AJK3sYyOsaj9ikbpHov7RjIFe465/K8SEu2CRjiXiq
TdNikZjy6Mo+lvpWK21tXYSrpHWeq6Ye/07jDINhgOPgbDQj668K8n+Jxv8PorFh6joh9f890Xj/
UzVR8vmfgcb//Df/BBr7+j98WzcCOF+mYeOSRX71T6Cx7/zD1QObotBzEWYxgPsX0Rg27f8hGOv/
QFNnE9bHocIe2vyfAIxNz1Ryr/8Ucc+sGF0iX013DabSnPv/VQ6GP79E7OLnh7YQP8zsyPGlVp7r
38BxT1JjGdkH2TNyqBvdivaY+xJSg4b+RPzGhQ4a9no+bCEjIp6TDPvykDGjb+oRg52U3L3Q27IJ
Mpn8Bxi9wfj4vXb1R0ReUWXpa+FbjE3RI1m29wPHm7NFC86pNSQ7Ftoxel77qsG337TcGytDImDB
gVzuGrifVpbCnS0YE4xOV2znluBbq/evhfk2GinmGKx4bYp/ya0cCF2IV/qMzEZK+wuMKH/XaJyT
/EsKgRRR+Bhax5w53yrOzO9SsvdKZ2KTs0OsJ+O6ycxrSWiu0Uy0rxVuT568uynVP+08vgvzEDxF
W56wzxMuB2YyS3t/S9Lp7UB9nGSuhwix3LKwxklO579PeOhu0jh+HIoB1hXqLD+oaqpC/yuArGiC
omQPExabruWxBEKZHil1HjA583LFM1XSeDNn56qc56M9DuyPW8XmmzighF1sEyR64H1BZSHAudfc
6ccmXifF6JY41j5Dp2CW8z5hOTOmuHbiXIxHC3U//2Hgvs9cQk8YUNeFwbJv8u9wcL34CHbhn9SQ
e+eGcTQ0sqYjnGrUqQVrVBh9Q3it5zL3KKyK/SQyO6KlvoshuTaZ9msOkGS0UwUOxTLjPWaEL0r/
Q16WryXL4ahyCX5yvjIvGtlliFsymzc42u68vnsNC5sQ23JNrRht3Ax+D1SUZl1Leumkv5+1CZxR
4T+Mnf2uIT2xm2pv2TdUHN+CUUHW9a/w64G0zBRVnn9wwUZvrYDipLVvbPzE25rkiHBq9tqU/HT5
tMOBQ5xSlj2Ylvjm8OeUTLbwAhHATDPpJAVhaLS1UubYj00Tcm7A6M83gk2Xx82ODJ/jUKM3cPP2
0QkNJgvTl+X8TJyOGxnrAap9rOERzVAW8q7n5GnuPKO7tMIWx8nmlgnH/KKysHdmHxo73CNIfx0X
uFI1PaRxWsDpDeNLr6dHO5v6x7xle5DVBx4sxf1YnztTducukU8S3P1BSyc2SDCfJ9a/RycI3xjh
agQFOSbh2bu8Jh3DT0nY8k15GQZGIQlAPydtI7Sqab61IgaAVZKgRonNs671DKf5MGs8z3vQe8EW
IV/NIpVC1O/jI0zmacPg/kNBi6Nym5HYQROHKTh2q0ub6R8ldGVEZMYzdiJjlXguE4j0VGOkv0m1
5KaquHal4c57Y5jfY4qvbTw0N2XHQa2gPy4UjnVn27dVhrvIQ5a2CmR/CImx3YaLBdlr7xEF6Afj
W2NvfWQo62wMU7qqthxWVRxugymDoNapb1rIO79MMfxOLDz5C4eoQGjKTnbPajrYj4ahbfS+pS2N
FWgK4QQ+d2t+smLemiD+k2jEbQhZP8rJz25dnaaeOfIJbaa49wzUZ0JaLdg6SDeIepHEh/XO9d4y
oimvjiAy2k13sKmcm8aJvtouG/aEtb2MTeIirOKNjXtOf/IVlc0MypBlGwha29HfFaQ9TUWlrF6E
WncR9l5pive895ydzc7hnIuNbPDmz/ILr0Hy5EiqJ6PBmznC55NGp7MQxO6DJxoHEnuxUWuslTtr
fD9R1q01SGnemZkDSqf5O/SaZlsb7oCXNrik3UBStlSQmTRvDqNur+Gcxzws3ZfOtjwoqgSlgCPD
s5ztJFKPB+rLY5QFZIeKnDJ7ROXEWXhuGVLjFozrW7cxDm1UPltQrnakNe0tRujnamqPdow9SudC
sOfwIVHNgOHJe70mgWW2AnZ7ssEFiLFOCfdW2lwWL11ZfiIFuqTSHm8NnwPFD8KvgpDRrd4wzy2b
+GLELI7KFu3GLLauA2/cN4xns01fikazyHFOzj0X/7aFdbQP9BGhsS5ufS4D0x3K49iIdWA5xsFJ
BlABQ4km1PGDnTmhPJNRvuvDsNtptQ5HAmcSG5a7CcJQPJGCBOC1xyXtk3jXyvfY68lw9aKXYepO
Y0COM2GP04Y5c7x2mA1uOlN7cGZEQ02k32IHeYjHpKdZbMc322znK6y/h4Eu5CQ7XqoRk71ieWO8
wVo9H602mZ8rTb/z60KeZcZQJ5LQlEQws6qbldZnkG+xMC4caO3BbKzkNIm7kmS47ZTZxoEcrxY9
G++IiYYom8N27w9lextXR5MYHzVnC0iZx06cOp+92SdHpqvbHv3luzMSbRWXBpLIic+PTg5pKmHd
YTRdgdnM284ZyJx1qj+cNe7rzBRmMp9yDArnvEnKbWkGjzB+qpWJpDab86/BCoMTcaIefqbgMDMI
dnHAmLMfsx+EWaF736CeFHnTfUtj5L6GSK8jbdsJ7nw3k3tqBSoLUANx19o476cZdfuWELfhoRxS
/Lx5cOtjWdrQdKX7wKiLE6FNkO767Oqn9oVqPDjxqDapRKarzs5j02uN9qRzQzO17N5Tz2MEVOvl
vqkyBGr+ZPHGRhHnseNsgtwje3mONaJnmL0DuiUDUJSE0bkAjnqovBxZxyl1zItsxr1bafuQq+rY
sD1fD1qeXBFBHuqhOWKZoczgODF9zz3LBBCg+15UMfuESrzrQd5fke/010mvP31cfwaEP0gwWK4Z
jDvctFCNSXK3G+JK2aMwDSe/e/JFt2uU9LsKQNzMosj3uZF+ZNrAg8St1LmUayvp9y4ueJBXVqZU
XK671cKZp6Wu63u+h/g1al76+LftPibYVEwoW+KvPbKfPDN4SDH7snjYSpLa9xCBgSTGRrRtsplt
9pSj5cRld6t2pax9jyVsETzDlkAgOr9gJ7n2Q8pUf5LaySyqi6GUt42HMDOrvM84UkSBWH3GWS4w
CD4mTX5GooFx0nQlBCUuTU8XxtYV+Q/lUICEtrY3eobyJWt4M+bU4NCcTbwM5bDtAOpuLE3rd13H
rcJupGk6fITCOYoqOeklBFkTtLvhHYa2jN9I1TH2bpHAUBhmaqzKBZwYwnxIHNhl1JXhAeNfvzLD
Uex6U8DWLtuv1LeigyUccTB7ZzcW0yEZPTI0nfGSj1ffcKezHhb+vbpkRJY793KAQK8V2xo7z0Zz
0Z275Vxvw3A6oQ/gnOoT9wQ/m4N5yB8g3XbbmOpWkaQu0qPUN2W4HwXL2t7wiP3KqgTSgYcggq1p
QwQWe5173evau8JsqtuOEOrZ6BkCzNaTb/VPmYs0u5kEekijhowWe/Jg5Ba4kiBVGsQu2BJLAUCN
17Z33cpat71L8rAn/nRRlZ0lomblCg3wrqOhYplNlq5p3gbuRxF3hG5g2j54BfEOcSvfokrcTIX5
jumdUAksnut0gCaTdaiR9MhnqMEhTdKuQWNd2lshOAqkjsTQl7dVUeobwjw+hilYG6JAoT2ntxEc
gMEYTObfvcXW7igpXbQCwkESPGTl8Emy9BFlerrup/CiiZINkn2o65faCP54qCC8st/3JFBDKvsT
jrATOnCpyXvg97fsSQ/zQLvx0gQOewuY1c6RSIu9jKwjIZGXZRqm28cwdHEEQ6OQADUgoEdLZkam
XSyKiN4CnGChqJxaZFSE0iZqJ9TutbnZdVoHdW5+cSSb0yo1N7rFVIegmo0xzwfbch6sNmTK5nl/
HPKH/aiDYiMe+Yusmod4J0xx7xfuEydtRwjbD2kEkE6n9jVEH9n0cYdjNDyzINqbHfNNJHkqYM24
iI1w6hf1l0yRPeN7O8ipOnXp+FDb5DsXDsG3NpktRnNuTeCjxLs5q6TmpLWCcz6592i4YD15v70T
bCOItutM7IRgeD50+M0xBYmcncZsA0YSj10VvY7NfRSIPVfsUxdB+9N3muFv5zk6g2P5cckPtyxo
QfwPa6x2xkDfEcxnyZ87A9uu1M5fajtDmuefaKiRd7eX0eOM16aIVdxjMyFgJBpnh6KO1ABUeAhw
BQGvFvIpP9wWI3jgstbVDXIhFxOXP/uFKTl76KarKqAhhnI4ieRA3AHE3eoYWRI6h14Z+DLwhnV4
883kUrCr/WKEm0DZBoQXvAyMnMlqZSLVvo1Ne4N2SRo1no3hmTDZNnvwQsO8CniORI1/oQo5zlBv
Pe81jGOMr8VT2ScPZdZ+tLYkZxPAVTHf4E/Z2xLnQFv9sSb9DrjGxQXYNfYYm904XZne9FhK/8md
SotZpfnmRdnFVZkzRn8shke8DdueEoeCHi8yq57RmtbC8LZsgJ+cIT/Et6LhcAXittMKa1LzTIZ2
JWS3Bj+bBuE1VcD7RPjcDWm3Q1SrmcVdG3KlCJPyUEdf1nmgwFoZ3BYnh5rSq5h00+mdbTLX1i6z
/FFbaQ+DUDekSUqpeXIRJEY8Ivoqu8TTvBXoKPQ6emgL2Oaik4+FPz35+Gk9FOxu1u9SMnKd3rkS
eHrC33Kr19NtY3rE5FXaofPra+1BxKYNc5NkQ+7IDaOB18HxmK4BERkdZpS2dSra5B0Z0z2KOW8y
ig0S91Pq2A+u1r/BaDnzEFoPQ/tDdOfZ1spL4KKyn+WV7/SGZdkBYwm7RyyJnnXVJv/q2PVPJp8a
DOu1UtGB84lmuMPtvhkp9DCF2b7/LciUsSzjDp/rs4Y8BwfHJiiCExb89YSTmtptlxZKyMiZiu7i
rpH+IbKAg5WZD3Fieh/idHlklrmN9rd9bzX9wfXjTxSgblgcUqf/qqJkq7vWY8FMexqrP7rlQPbs
8fu1T765j7P8FpLZTvfYHLW0W0Vx9O3kvgK+QsP4zGv9NZzwHpPDB7y7wJcfHk4pMIXHme1h1blP
Te5+dzHOytn0n4fCftaN9puN15+om04lAOAq1DHqBDcpAjB3/IrMYq+nHQ0DF0vkpO9VKj6xJ17H
2L4WnYUSJX5zwie8BmDw9WbfDPZR1tHFrsRZDKO2liOK/tnhtp+K9r6yWAQZ0685cst5tf6K5DmB
2qUq4GojPOOt6/znIlPWr+AqKSZK4byNFlJgWC6RGK59Zm1F/t5r6SchpORAZY+kcmxTEpsnG6Nc
GJT7XsNmp9OjO/0jD4xoFWnGRhNyCw7opLnyzs2adVGQlWfVB72byDYiUjc1VmYQPqYpexbb2Efm
dGFNcIlduXX6OxkwoZ95iTNQHVoiU1OPxYM31Ns4w5Mptfas2R/elUHjLUwgc81wbOD0GePVlGBX
wz4vMAVB8Y+/MWTu6sEmCT20adttzIuSlF2qpTofDsRCu/j/s4eap2tRtACyWLRNmvwu8vRFxE26
j4hwX2UqUQfN21Q2PN0y7anh2FyFhbhMjXmqdWtXGd7LLLiqJ0VKS/Rdg1+nMtxrF8Bxqu8zh716
K8r3FvYTlgWatvluRqdtZuAhJv1hDBg6WfUucZvXQFb3tdXUDL5KOlNCmKy8QdswJeSDjeMh0g5M
5GY6Yh4cTCf0lBGhFGDwtK79MCr33shYF0LBTPLboiuOrqbvDdLPykG7LRwU9Ea7JQT8aMl646Ba
HKtnAqbPQFagbaebibTJtC3fgml+Sgvj0RYS/sd0EbNG4DNEhZVVp0Ryp7RElbOdZA+hn0IPU9O+
og203UPHw8RNw43pVlAl801ESKzp3dRF9xZbewlPM5L2g2ONd41XvsXFLcJ/FL+cuHR/eiBP05gd
GvwkvfVm5D1lsn1uuUYs3d3VTnhKY+BKQ/qE86yx9xHPiEFilmUIOifqtlcZ7ZTnwHU+fDe6UABT
aRH53joK43rvNGG3VV+LgI2bmCkFa0G57hLt3nSR9VXfDVYLhNbqwvdQ6FI48akAlx0d+0enoyWz
9Lc1vROmXVDS1dYMptfMGO8Hvrueg8Ioz8Dtt/jsf6KMbQ6pLEBy59emLi/SmreEdFPiDHeuS75u
rQmFBUJHHGPZlvJGfV51X70P7vASmN1H0eZXDAl7aOJ7bKN2Ih5Mgasb/rHJedxcyukbyhzZtxlW
kPwzBPENl4CdeWD1D2FGK2zPBJzCQiZ7OyxJ/VaJ1fztiS7KtdFEdgSjR5r3WI7hvWF2J5945hUA
uZkKq3rsmscZsXU3oVvS4NB4iNxN2R6ItcoPRrJrmWSjUGA76gA33ZWC8WTDSl7pHbG47BioQPB0
+guyJX0blGj9aNAfU/ujdXAsFw4FU64yvKb7fD56AfCoFnlHNsxvzWBVEPXEXo8iNLklWh/3vTNB
NkrUSpNVfGftdJL9T1SX6gH+kg+uvbFyDYHrBDLUCrg3DOamNaldqO3qcxMyV+j90lg1dPUbL8J4
7prXHnWZ0Q3VHdTUS8W1fModGvRM1sS7Df7Jdka0EIl+YepMVYfeccT37EHe3FaIfqqU+sjy/d+8
K5mBdeahDeZh22uhfjNzGbkGlZFTtjvbioO7ztaZ2wU86mDfQL2jhd9lIgpXJGYBiMVVzFNtOtIB
rEAbdMTXBDlyN6NtH2VlNtsR08HWaSPWuyEy6Th6oiP4M8fIz+sWH3Q/MDLH7Yo4JTZXlh8nF1Nl
iBi1/ZS6AZkZNXxx27pzR3Ts5G+RDKu9EHTg8DFGT7Mm72CzvIQOWmMH0RRZN722ibsaEIDIJLzN
CuelaVA3sy0llGdleEG8dY3GR/revkC8CjaovF9Ndr87qPnHhnMLw+Wbo1mUP7R6CbUcZplI27KF
dTSEgI1Iu43ZqzS1otkVkY4etaWf8k2ymgqxoFuCfU0QFqPMCUqS7K4w/7wAhFiNhWmwnqv8iyXD
ZzNebTg9ve09NwL7YZlAgfL4CBEv6KamsRBnQ5vtCT5wb0hqpRJSO5wooBkvMQsyNMgQBETjETH7
ZywAFk5Ff4TqYVK/CdLRcwOzcVEfrZyYGDLot11YTTfp1Ht8GsRJBy0ghTANP5yR8jRKBDLJtnH2
MTqxXnIpoXIwVxVKJWooIq4dGWHmcIszZr5HMlN+0oFwzTxod4HLy2tcHMC5exc38rdAK7ZyXouq
ogOo8DlZzxp5c1VM+kLiaI+tupKbhrVI5yeciQZRd3nlA43xSe+K8FFUpT6TJbeLMy62BnqWkuEg
N4k3dKqxLLZj3twhSXySRvUST6Te3DUz3hZR3hKttwXHq6BBmInacHyfDP97tvcuTh83j2vcO4QW
zvaRuK6fXmfCi5gfmSHvoBNVq0yWL2IksVpzpmNv2mfR1X844i76OMm1AaVkZTdji86zuVSohUbr
y9gHpn03++JPYbab3tdqFI48mPwo3Wdh+0B/XdBB5S+9p0aHwpghggabyLC+c8E+LEfZByfM2oI4
TSC4+OBoCm+jx9reRvva8REU3MBFYB4lSwdb0/aj9J7QkL2HGHTjBFSAyCA5OEc3Mp7DBGipqRlH
jmxnxRVzHf3eWLEwPJgQecNRftNWsbrq808Xc3ZWAQsdczhLela+GwH0FQIyRt14GNPkWx8L1Os1
QeuE2DUTvL6MWquUX7p0Dpk/vlgJTYnnYbVun/WR0ydovsBuW4MdH0NO3rZz27XNncxIWlt1DOx2
XI0xAlu+2ZXh010g/js5nIopwgJcdtof2DWnNhUPTlOuGYKs0O5eWXK9ukwLCRWWP3Hc3CdM/Ub/
gR3KptaxuCPrV8TSx0jmT2YBTjRE/5XCW+mBVnWhuBk7HVaXhvDPQ8XEvLrcmlG3FpqLe0myCnGx
5M/lNwFxh0xGJ7qkjQfHuglGPF+ueamH/DOivgdv4dyP2biXAwhlHX2XbhylO/6As3t3wu5N153b
ToNrGRf5Y5SsMzcFxPADD5EnLHWj3TFO95yzVxgXLXCJLlW4zhlvz9RfG/SXfCPTIW/kp0osX7XE
1gKz7DdCT5HvD/5jm8SkRIlPS9JqBfpMHZNz0c0oFZrxEo3DhKxWyWEMuQfO8aMlzWlip9jM5hUz
zX3See/BEDzjRN3PTo6Uq0rESh8pRhokKVpx52s2qtame4nAIhjpsK+fo0Leph7guqCJD+5Mckgv
q5+8rI+GLO+GctomRsdWFgCy1yE6YaposaVIQDy4bbwJ0Vyelh+Chnztf/1SU7/8t9/7t1/+2z9b
/sXfL5C0+2zC5dIWPqWo+5iklbHTZ97Cph4I1lzCKiA9nkBz2KyY54cyDaF/qTgQU/2w/OxfP/x/
/B7s5AjZEWMRbwSn36m0jCme3Q2yABX3XorTknyy/LD8MvC87ujNz43eD905jczqlOsVXwD3RbRx
4gJdDgz+eZ34xG2gtuRlycKft8tPCUAgsGT56dwZt6Hty13oJzyUg0JCrlY/aAl8gr8/axHRuqF7
sHKMqbqoj74DfJ3HCC/z70+XUI/l12Lq1MAuXHmiydaUcA2Enao59cb4zx+W31t+ufyBB0WHz/3/
/nGrfublmcL92CMIEb+CkKN+U5Qvthw6NpqJOC3pLp1tcrDpIwoD0kFPrFPr0/Kzf/2w/F5BuAQG
pT++GO5CbfzGCAzVp6k20ImyGz9iHOdZyZ+Z9c3V8rKJAuA/2DuP7caxbcv+S/VxB7xpVAeO3sgw
qFAHQ4YB7z2+/k0o84287zaqRvWrkUoFpQhRJHDOPnuvNVfUefGIDYv0XmteQxIWNFwscWZLr0oe
HynmWE6pfDA592RtWR8qaZ5dyxIg97JMKloRYGhvGmTGEvmHZnGBjDDvG3XeSo3I4joP5xTYnGdo
xuSg/vo9aZUrhWyCnJYRuWt3wjez/cAhIFm08mzkcwLWZJjJ47XIBtZ3Qpb+EY16r0ymurf6cT6b
0/JsJmO6l9WgO0RluBfn+rNJSK4fSELhbG0n7Vic27rqz51aW6yoOukDrPg05wkoGnZGPQS4miR+
DBEN3G68mWWeJ37I5JKa1GCrMoX2XM65q+ctodaZLO6EUXxSRqk9D1pzgreAHr7Ud5W8EFLPyYmw
hSw7iQBJQyKwz4OskJHXhdz9CjgeQb8sSvXHyNPY46/05xwNXV6opyaOdWIyy2vcTebOkJTgmK48
7kpxAxDqkkUbxSQ7t5W7/FQQbgK7STn14DwN/p+YU0C3YOZVTS3avxHwlNFqP8apwd2llMVFaJeC
1NU/Za/hnWgWMBF0F5NBTL1O510hVIUSV+wWvAZ5cY4MIz+LwivTpemkLWHjRlXGSIV2G6SGyUe3
v0ofZeOU0ZE+0SPdhXHxLIer/aus5+OKixf/KLQI4FWiXKvhjBYygks6eR1ocyzhNB0XF/8+JaNM
v1+qOG5GxIJIEwPhwpqP8fpMmD1h85YpbySRZMLAMPvNpIe8K9DlHasCMEhSWnaGhvTGfgcPnUgA
ChBPXN9EJkooTRio5Mzk+K4IJAi2GF3xfh7768s/X9EIC3enfuVnHJZ4izsEnf+Y3xXL/O71hciI
mto1KV/UZqKF1pyDSN8nQnCbiKsSpg+9Vh4kp7/OeXhK8xlFRX0YJ+k1XlOPO1X6VSrY3gSL+Gh5
pH2z0JWtl2cQM/0hzxRXFcSj1lEpSiTQlAxgtqTEEPOzr5T42BbUeUnt9xGpy7ECWhygnh2Lg+aU
xnBXS3k7QEpzM1GuALy2nhVFikPsB10EwXquQwz7ZRypGGQGJijS8GqxVxG39zQC76LZMF+ROoLs
krEdgOyYSkqwTvs1BuPJnFNo8AgTdQ6eot5epRzpjNTssy2jbcqSyfICDUMnBFaVRITqkhunjjHq
oLiDhQusSeOXKg7crKdtNRh1h0cf5jvN76+xpggzcvG9r6oNuHDLG0tlcAXpgAOON3tR/mic7Yj6
UnNfC6fnIGbln6eSTl8IEJ/aQdKvwRAajqXFviCX02FMF9OZ8uGt15VndXleIi6bqAmvPVyhY2Kh
2chWhg4y52ooD8RtTFSQZzHvJhZCle5KXTr1INyDismrHBXMdlOStrTlIwi4ndKheTYl1RuTZ007
s+IjdsdWkxjFbW6Ii5yVY11Luddr+pMpRTvwzl+qdB0HRJgxOAq3NLv3AsVHClXFn6EBUQs8CoiP
u6ZL1xxy6JJVz0hNlOWDVPoKVMAt8AJgIJzzfFxCF6hWKgYKXoZs3kxAOMWEirKVdz2DsKmQ4C8A
+IWIDbVtIqxR4ZCjxPCPFdzFWiUuThSPpzI8GFRxLi4BssZzEpxpUMAlz+uHEaqfhGRppAfSu+wV
epKJ9TK38bSNNKTMYMekA1zpIZLke6/RcNHafW4Y4S7uJ8WdU+EuCWfMCMxxUaCoTf2d1QTblMO+
rKI/ErZCQPiEWzXZlTy3asAc2M8hWjEhlmyk9UDIOUALUepkDTswcuT9Wkq2iniACZbSpsDGqzc9
0ueJTkQ8tx+JSQp9WOEDCTSOZRYT8vDbbPWCzPkCqRqHHxJj1sQj2gm2PJtbg+DJLafd4rlpqxuK
qc9BTR5J/62oGlBfkLyuvoR4Ejmj5LxYKytfxmzvT5z4mQdMN7MCpJPhcKN31nX+h6gVvV/TXu50
dfHmmvSWrpsuUjT1HjmOiVv/cMpSRTtqH5GgLL7GiZK3+1KFkvY70KRHHS0XmObyrtCJAk7IfUAI
3NtNZIneMorc2x29Ql2mbKbpAWgvZKLZC3beBaobKQQxlJGKCTPAKZ4vXF16WD9lHD09QW7YfqEF
44qZPazkX/JQbACiL6/CkuxYkaJ9KBVnrYS6FIrSS6RRM8t5Ae2jJKvL6Ott1K1YgKx4TEI6AnqZ
OQ6zstHS1U+JhkSnDI6iqZ7VsEL5ZmV0xtpGZXaG9kuLSKGQm/d+Fq2NXjVPtGWtLTjSS8xQqtGi
5ywNYhtqhOxZYvjMzHpLZ8gEwQTlse0qcYcDD7bW3Odbq6JwMTVo7mVWwmUlPQ3L0x+9Xn7lYzHw
b+t7TZePPcCLX1l/idT2O5yG1xrtAYVa4w4jpO0mEDd9ElzpspCZGNZ0n7sZLkCubgZqYywh0ifk
/xGA9XpaqPVHSQcY7oYxQpLu/Em0vsUOTebQCyP1j/gV1AK/ggFqqlChwXRoHPOM9kTAkTrWa9Gv
i13Kb+Y0ndV4sykFByF8FK2BvM5MFZfBmHyI2Xf9dGLelBJbdALUb57mTHClEeiSuASqV5JGtRU1
A9tzpwhbEbA6PoMacyB5SHsDr4hT8SYa7UlGmLRPwoG42CHbaD06HXFsgIzX6WeGb2KvAtWxMQe1
LgFnGZY4PWlco+PZw8tOkB6E+X4s77gC4sNfj6wPL816CoBtrfAbFmKPbw1x2AF7A1tVWBEY1Tf1
/a8/ojnZNKo0budgVH0O2QwX1+JvDplYrKjS9TOdJvKWuD5vXqFlcWYh4fz5dGloOOcZbgo8Rr+K
hbC8n8d/PhjQ/vyk6N/4U7cVxwiNhpgdWrh9h2j9LDY5unS5spvpp3ILwv2uluJQtW3pxkKDzy9Y
ONp3MCFZVHSYvz0sb4NQMNuYlncii4BBlhAhWdwPUYEtnDfoWPHbH4jqLg61EIx+pAn3n4fSyCRD
Ic8KB3u6mu7GNo93taB5eivjrwpbHzUz8RDrB0ICRWeqtNW912/xWAmu0eisXkUiklFHBgQW68TN
JsB04UCqwEx0A+84ekABGVbBNyQJPMkOvNEhG/rygLaETDCWQK7r/FMKG4GtC89ibJ77ZmK4mCPL
h/evuqmYtgfkjqLbN0gF8pjLRxNR4sXhFB+w0MY8x+SLYyvXAyrSA5Fj2GsnBhdJA+NGmmiY6Abj
KXWuDvQWqkMn9ig6KnkjKUpJKWGlIJiIjHLpLlh0HiEyydNI3n0XHruE6qjPQ3BuuE8dqQ3X1SVk
EPLzoAF1mEuKJnhskXwhGo1nFjU7xhyRqqjS2/n5gXCwjFrbA14pD8P6IoQTA4O+jU91aPW7Jhbd
n+cOTmg6/HzWxeytfUIR1c7NpQgIUmkG7jSp+YL5sOwsZr6ZHDeAc4xdV4rAwuvxEKkrfbqinhGW
/tLlPIFYnN5kRvAYOBqgGy3wAHEgcKMf3mtciqT6kULahJRzs6x/8EL7y9hnJ8balWuafolOKBQ0
lFIm3SR9Cl0pCFdIzzghlYCM2JDjoD6pz8FIrTdb9QZv/7sytL8SjCWeAJ0qr5BcDguZl/Kanm0k
f3Nu/78d4v9mh1BZTf9PdgjoWXFRxu3/8EP89Zf+2w9h/Eu1dKDSpiXqMuaDv80QlvQvTdQ1nYdN
MmNUEYxtUTZd9L//lyqvX+JxFQ43/5hq/GOO0P9l6TAH+CvYk9d/8f/FHYHEVfkPd4QpyYaCOQJf
Bm5qw+JH/Tv0OtZBhADCifZqf2uZU7M0AtmZ2yVx3ma1QTW6GuX1mKqmNhrVa6j6PbMWTR8q3rc+
VRDLOmGrRawGKMsbL2QhG2PrOrcDksKstTY9QS4grhFbqvnRBKPOEtMLMGjoHSTaL9Y9U/oKldF4
IdDyyEiCkl0zOA61INTQ6DFFlsTgqvWzY03o6vM663y9ZhbRAKTZZks3+AqMMTt7G0v6NONEDtsg
H+Hail7RZBtpTO7WbMnURoDkYLljidPU2mPw8CE0mIikKA43QqVpxzbJfpkzln2AOVSKFND4PDoZ
wZQ+h2+jvhd6Rgeox5ortZAza4p1NIxllwcdx6sRyleyKnXorbBq9/IR1QMdWwwo5wr0zkLIiaPN
a6GFuza1kuYuskytXQ9caEokkkTEFLjXlBi8qeYhTPfIQazPPx86Xd6ZdQ19UVxbtLwamTz6cy8R
QJ5baKzgM3gMawV4lg16/Fh4JvIDEhk/r22qZaNJ4+FH2IJ5Ao3zgkBc10DYrYRX1cLhOPU9umeR
qEMO9gz95kdDRKFoKYTBt4JvmFmJVHO6qBOFUYYlWjXSCfDvQAtiVSYMIBE5LaGCS9TNkpLKOiUK
Jni3DWKEj1AiPURrr9BxKCem4oDzHklPk2R+pDNeUsaVAoYuVdrLTaHcFrHtvbzMYk/V9JXmPAB6
WYhjRpqZayR1xVF4MbHRuCULPqyUt5VAzVhKfRJWcUukdgwMGExddRn7CraI90CLRr9QBEfukU3G
lhF7dUkcfR4nPd21Ed09gklXnoX2lJZUUIqOIZ3pYTfF8irfyY/FpJOssX7gV9PmKHshZP2Y4oHL
GLC5VVhdQrn4HQQtIDUaKRr8LVRW6DXGoNrmuPzwVjOlUCixaYP0DCKHDu1GS76oJnduS0VPJVSf
qLqfDYRZcrR0FxMgIVOp+ATXGUesIlGbKGRnCONrbczhOa9zCLQpdYJSmp8p7BBOGMe80ttnPM3o
tq089Mi1UWoZ24aUPFDKnEiy+FQjRvtBQCCeUAzDpW6kq4D6jxS5aXYXce0qiVDxep1Tuzidw1G3
9gV7Jft04k09ldLQSV+AQTnutqJDwlxwKoG3CSRGuYZAwgNNy5xBEdPRAweYUkU0NgbZsKtycEbx
sKTeQkSHoyaNn866djQBdVLjYZGvwVrOIU1R2FujNezHIUYUJ39pTfqKj1rwLRFd9tKgzZkr846Z
t+XtDFInIhPXTCBlq/VyL9f0CrWgzJ+r8iqOiQ+6G/1LGVsONCtbKqmewtkwCMOq9pyI6hmXdZz7
wRQjHKapbKTCJdKX1q3m8TaUZFnAqkPO3/Ir6jFMLxm5nKxUOG3HT1kpf8kMpOycKAGNWEs7UKEz
6ITgMXOr23MoNGclf8I9vo8qRKGaSlYuWcMQVRBCRuZnE/3GHzf5Dz2XVwIw/t+c/txsq9euKy4Z
EhAnbes3GPCJl5krYn5JSU+iEkI8jHYdia7qR8RTaUW0XEXwOHU4vtQ6EyJQuHldlqgPA9cMpn2s
9BMSyCbZ9Ur0mU0qokg1/WSovwuraaCvN/5pCpAZTOy+uqxizsM5iZV32vesmki4NB331toqidEJ
oZV2ijy5hmXAoTiSyNYKXmjz/6EDxN9SZ6jRkh7ZS9lccXZthLG+ZtZrZAL4jdBNWKpA6HkWuAhu
tjXX29z2Z71qb6B234spvrb475xQF8ItPjq6NksLrsjs3/NgjvdVotmmJmMEGjhsDrrBViUHTmyE
Dog0A/0ueOJi2HeQVHIaDH1TfRcPDC9XgrSnvTyLZ70D6pPhJMdsdSK8b8dQgRnRrHCWgE1hYqAj
3xQegiFGVGumcgcJ8Z5lQUyuxfxdxeKuGuffc6VUfj0ob2FaMUqu4/skSuco6rWN9Fat+Xp1E8qY
/ubIQWuA2ihmNqXp7T0uE6DEwQi9ioEqrgpOkO3yshTDn75YQRgA1IPgSZNEeLkMAiL5T7lEtBZG
y9zSXyovVhsaHtTQvTRGUOjMN5nu57E0YEhwr1v+FJUKk9PxIlpnE3WYo8vxcBHmwhuq5nsxVRoD
SdIw6caJ0fVeLINFBHb6Eccxsb0wwqQAYQ9ry01o2hd5ZGcNku6has3BbBKBYYLgT1Z4CbV9AAcV
yTMrdxJrwSGCozIWDcRN2Qz8bBAP5M/wNe6PKiXwIAVgawMHarUPtUdcGcXqrV6lX2nZerk1yLs2
HxrHektElbzQWqXrbVBdIM8lsggb2gmJZui2eg1RiX2jy6YD9MXbbGAQsqbZa2f9Yo3mhyYMv3RS
wAPktSY7kC8TaMC42lHz0Ynl+Xc9KoJbAa90BborGWM6+k0S/CKr3PXJ3YgT3rOGXQ3IGfQQQ/6d
B0N15ukx/0MyahlsHJwcj4YiTrtYMunFrmv42M83lRvDBQ1CN/ibW3VBgT2yF6u9D1QSAYJMKVMb
G6sZi+20Hk174YDgnCPQUDxGBehEPfdIIwbm+br41gbas4jupgkr9auenoJaIXtX5/jSr02qmCoq
bLXo0BsAdhYdMCBUZRTh+Acu80JLvAvFgH2DpSuRHn3OVlrpEq5YR5Eir4rpVaq9QS5w/onT4tJp
yklsik+5097D9tc0BAc5ljaFIXvA/tEAmK9Buu0i7TaghfZ6QqAL3dgUHRnwItn2q7A2zU9GU+yT
sflYZpkT0nQlYexZQucom+W3XOs7KBd7uQMETZO+16q7NJvK6l46iDU4kVrYcjX6dC+jzSAqwwbE
c3GIC/Oz6P90UYuSrAU/mY8Nfb6s/AJdP6df4GLRfOIgk0LjrS2CUxtq37ohIzYMjEecnatxEE7Y
Z8grTOgQZpr1G89C4Coirxj9x6qptO2oCSEOkuKKh8MgdNwACVYdCkXvXQqEU0gQkmemlunwKpWO
YcmXSAGgQOnHBevIyHeszF/05clows9w6G56IuzNta4Ua2VffKsKEnCJyzpuc7+O4stkxja/U+OH
SHuXRFY5JAu7khUcFv4PODDO34QqvS5Lf8yLwBPMbYlXS6q9ImjJ8h2Xg9ZmL0ailTgyxVsnzQRY
5iwtUy6+9jMuG1PfpWOCNm66LzngCIrTYGtOJgdtA2xxJJM5p2uQhzprI2F+8GWLfK46tXhXVz52
RTKJvZgiRM1ipP1DRFYjWBsIrF5tqV8Thj/mlu9WSlRhiDIhMp81aQEdL+nkb9FEDhfNzRR1N1SE
1balSYLLi5wKCGh07VVq6F6PqIaCgSZWm0ibDqS3P+iwTtVi1xDCBDekmElgYb6ksA+S5DN6rYjO
HofnhksGf0qxbjJiwkRWwIgd1WPDLbJ+qpk92rCJPIpk/bIZCvXfX/n5c1zX0FD7TPnru3/+ys8X
UBhFjGnXf+KfDz9f+eePhhwB8Zrj7X88/m8//uebf57Yf3xPmiYHgLjFJu2LTvJ+vo8dtv37U9b9
9u/n+fOlGpOeqYwRxTqIubJ/Ia6k8n/+4Z8PkiU2+3/++PMZBpB/f6xvlAihK6lMAV3h3vzIf37G
z3eRA/nv3/rXY+pepE7lmEwHsFXTct+vH8hIkBCdB+RIBCKEm58Hf77n54MGPWc/6Q2tWv21jJYQ
juj/+Pv//HFIpdnpOyPCgL3KBf75CvrXdIPk5VC2MY5AbcVkkZWMcCA23Z/HjGFKnTHrSMnFN4Z4
sX2aGLytA4+q3Ef5xPzo59NeCK9FR1hpv6nH6CicWvXMbrVo6BgPSXKj9a47FKWIyjobyaQz/R6f
lJfSHi6Mh8hRP1C50Oi5oQmm5Xdf7lSkmEbLLxT2Hho/Kul9/CrRklXzFxPd5ybR9wanICe240dy
sc4Bgpx7f5oq4yl7Na8KHJAv8mXkEoXxUaIedhCmMInHmzL6/YP7l7NKz+wDIuh7A+nzUGIJNbbx
x8jCk3tivtEhMxGITXbIpvsqMKGQHTzDj3fL4Z2hF8iqiK3FVT7bUwDZyGk3yj3yEcaNfsbQyEEK
/at6TQ8rlyByR5z6ONiQVr7UQFrY0k7Zxux86VVVGRRuJmlyVU83hzN5RNfsYl7xKaEPghDU+6IE
vo/DbIQZonwOO798FkrmPUc+asciQnm1RDtZflvgspBlYhJfJTBtRG1omzDJHgNNNb33YeqEw7Tj
3KPv403OkBx40BY7BUfWkawPuEjpnnWUSUcKgBGOSElZhzQqZVd31FcGF+rr9JyIN+Hj2pZ+RzjB
Vmsd5ZC9QMZ0wuyKZ31bOtlL8VI/ke9pa/7qQUD7tzVsvIGxTf/5w/LfCI2b6diSszDj4wj2mZ/3
rqXvO8R5xL4we8OrhOSMI6ZbAW/5wJe/pcn/pl4q74uDaXi0TvCw5jdYhcI7QKNjyFjk6U4GwYXx
wLFr7GkPBZazi+JyPIRo5lxrFH9b073iyOBhW0Utzu+YuAhCrsG3uRuQkXZb9Xfwau5oPW70a3zS
d/p38cn/R6615q7vss/4JtWb4Hu1+93VhJgDO7iGHnhEm/KLF0DZWi3XFZbJYI+gTXcf4rW4k5Z6
ZVcsRxsRhodbnsOoG78Hv7+sm3llEDx4Wurk3oTnK9xbpZvKtqxdaSLhr0CFWLmZvWEcBSkn9Mob
LpH3TnB8yHGK+16eL+HzG8kmEopi52BItnRhMJiVSNe3iLZx7pW4NGRUoq7kTA5E+Y30PDPuuwVH
7fxQnp8B9wvOowP09kmQCt6L5EJ6Ej8dcsPtNQES5UqHhRRl8IBO/DRFm+x3oyBXsdnK6Oa0o4PL
euBwJDzCp+Iye92xumBOX7bpbQSHdohZcTbLgSkx7r9T5k6MjP1deetoJr1DkvjvR2lo+OE+N72h
o5fy3JfcAX6N5J7ULzskeMWtb/y7yaXe1I+8trmWnW6LUQwU4eRUv9ojJxTZ+qVu6LPQ63GWLy62
r1NyBBjpDr6M3+zcn5pL90K+jR3PF/OEA9zBFrGddmQR+g9115D9aiPPJZQSDPbPlfJInY3lZJxR
6Z+7zf0r3TRbIAmv9HzYvwHYtQlPBb8hugwmAyfhHKBGsElopGu33s68mVxlBwEY0359MdvHTuLL
442QmIABCsJRVPg7gx7HPswP4l77wkwwOeluecJxFmx7rGLESNW7+BxdmatYYM1OjGjfaZIkznKP
PQTHfvoee+l+NXztOeeUTxRMvHLlBs/HkD/5SAWNz4QqxRNPy47gH1JJ/EZ28/N7WV3lp/5PQRY4
ZijBJ2O43uqRo+ceo4f4jJsNA9o5fp4XxiNO4I7Nu/zN/FKUflHp0sqqBw/EFWdqV6okhxuZ6SVY
YbzDlvoxfGutW3SnuvPVybXs9wWarWP+icVLotif+JZ0R1Zd4Ux2c3oL3AkmKKmePLJSCIvdYth0
osjluUQ0NwmNdPNHuWkEDPCO8jk+CD8AIt2PHktYjJK1PnGxlBteFS/ca1xNt+itfxo3g3Hh1VkO
RNY6cNSaT9NFEMnZiIhoxfQzjvHYY4jEmo/oW7EP8xa1TvKWDkAkN0Cm6HntuQtDp4TAtMAedLBK
Fc/Ktt30N8llS1XNI4Zb4TmhXyP5iLgRtvP9+QYfxMRbPz4Sl/Jq3TFelE82S7bA2sHR7oYsDiMp
f++Mh1KYZx6vQb0Jn2I2en/6nKlURXeqXNo/LNDO+t7Tqik/8v1iY7C1NfEbuwVeXP0U+cMWmTPJ
2C2ZI7/yzRCsb3tMiZfIzzQus9d38qnKj/Ape1m4owAwOOKjeeEXXn/pE0vPFOziaMv9tktMO9hB
rYf5ce62g/3Xf8i/l0/ENofQ89vbJLoxiAWXPuvZRcUdPBXX8lbesLZE6jYYbV4JdAUjAJjUmxBq
fTHwtM3Hol40it1N4vMM0mVjoVIiZLYk1oEtCQ9dImzWNIFb/mBnYBm595jzBIf9HNQC5j3VZnsL
9qhgPbzzWy6r5Nv8o7c+BBPEo8rB5xJquVfqDRuUz07KL0ic8pP0WfjIbQhv/5Qf+d5gOc+sLyN3
EHAE9OcyojZeOstftEu832FGKnyfpGpUGnzcA9R1c2IyyF+3dfDKoddhZwuell380PC/J/AeS+Nc
GdhXxV/RqnBZr4Fz+srB+7O7izdu1EfkMpYP98qhfkfY4LB4smaA9ZAd7dM4jAzqQ9sPD/2Hvq92
3AZv4UfwLhyUXX0IfcGlAWA6g88Wuy/ba81olFLvKn+EBzTVEx0QB87Sz8LksjgRYwGWwMl+XTub
qAleHuTt1nDmzWlvJllBtujM3vomoiXg903c1/UyrTcDXSO7OpgKVgaP1bH1cYl18y77KCjRWOsw
APtgHxKXO9+8VgewYw6HBkGiWUE5tMDGpIZT93wU8+2cX9UhO2BDcUH3pxm+w+PQQfb0pXxr9C+G
ualGCLINZIzGFsVdyFurJztNPZD+LD3jPXAeG5Ngwe3BFTeaTe35sqqWG7/MPVQ7Evnv9B38EITC
e3OJ/MS6VlvD2wQ+3Sw38Dub5AJ7fFYYE9qlNz7BnhwJgfkkbTn/qnGw4ZKfvhVOk7JinQTG6+Ie
Y7kQtxhirlJf7Ynh8YRfyVKedYdrOd+aH2EC6i6bNphIjY8MuR31XuWuWuRgeVWrzBN3TGDZrmhT
TcYLLU4tIGzaBk4sbITiS35tMFNCSeKYCM7JxG06Bqdgaw3vqksnIeJKYdmRtplfXBJ3AX39ydrG
fkIhLRn4ZCaAcpwaSC57Isy8sXzKlfqWsv1ONMZ2FKrceBdWnsge4Uk8aqe+LTZraEXyHypKFnai
BQYWj+cWM+BzrR/pxxfaHh1HOHhfy2EIGMfYpmq3xFpom6FFsYH286Zwa7NdeTr3mNsVT3JIaYwt
qtpWvvpQH0K1RWz2GDeKSRnxu7pwnxt3lJM7sbWHHR0T2QSk69D0p7ti588Sto7RQaBCk7jp9rRK
0oYOtI0nj1mvDmp4ccoW1hEAaSfBe+ToLygoqHfk8UC0hkwniDCaYidzt8rTnkAKWipLhkzUF56D
5BwiOjyl78Ybmh/UNtPg8/IN3zg0/3o9WPtAafapp/KcN+wJgH15tbOLwMHj0Ca76oXShfajOO5q
1Wb8V8HtXN9Lj9u/T3+l+yTxuZ9h4zN4Yu99Vcct+F3SSJCBnua96BGqQn5pmV6nQ+mQdMo71tX7
HN2F+BDUYxJ7eeES6uRAMhcpi2Qv2ODWSPHbO8sb0FD0+tf5Vo7eKPti+YwJlBjvngzp3hVvLQJI
MG08A50ibafoJ6V9mYVfwfQbLDkOJRaXLLHz9060qQjvHR1mSvDILltHfiY/gmAI37Dw9HoUGDMU
Lsgs++UAloNrXrvQaDT2PbsAWO5NgsnRqU/B+upxKZW37EVIXxnq7GdYA+NO+2zZCcZr5mOgZdoO
Ik7uXQ5m0naotk3+pEd7+JxK8JolfsFqUDprbvJaviisZjIpTrjBys8GFSyaFIPTlnLtpQvlDPtj
h8gbPMjDfDD+b2nJNm4y+1CCamCLqCCy8hUvPiuSX2lOHThi5am8NBeGtOGwSQzWNqIybKXxi3Sf
NlsjR5rn5gly1j+cEwh5MV/ohajYEtG9kQSjoNl2Ro3mt4skTaw2GVnoljcLxwIHg+q1hluEm8t6
+W2tS8E0zNowjklhZ31V0XOyK4yt5OvSvoI+NttrEcY+orlMeuansIZyd6QdDfmlGo8pXPGgJUV7
fs7TkKRROxaIhV2jXXI8d2TEP3UMM2+8AQvMIqoDPCVpyr5cp1eQFjMuo4hZMuMSAum2hvphGtcG
GZW4Z8uWZKdSP8d3nLLWZyVAh+O8w65EtMwDDJtCDHe/Fa/obxh+HdWQvZwidqr2dL7nB4sNJiY6
wSPYB+g0rNTZhjgccBqZcNNIVPEja6tXNumvkpdH34FgU7s7BH4m5Q4KGU+aNSczbaXah/RC2Ioo
mFjrluxpgtvxyvbA/mR3F+4bUhgZYfuIAW3q15p+uE/d0b3kW/pXDiSsc/iRfnTH92pX2u/Vt7Kd
7l8LJ7HfluB035XKCm4TL8N5P2Zhmk+8CXeDmoZLFFMeP6a5cpbdwmR4SmA702OnM8vx7kN4SUJ3
etF5kT4Q5V4m3Uu+KLsMR2EbM46voCoEN0tZUMHxfA531lJyWbAJofThIp6aTTtwNGKaxBSZKpWP
xSU/pXt+Ibt7wXhF8wCrv79uvHTdPxPBZ7nhpJfui0tRbcfn6ZsgHEqaGKVnKBIrgmXWpiiKaiBL
7+iSBKKvSx9LrM0ZaloYL7isrrygdCX4ExwwdRebRzJUtWvk1uNp3UimF+4tfhInd1w2LGPlU7/h
hkt5fuTFm6xZx+KFm5c7kqAhxaNfwJo+sQbZMuXTuIXcwBB8Jx2BSHCVzQ+E+d85+z9JT56BsWFP
JDIHWaf+I96kJ253fkrOoeFKqE/6jactf8RP+ZNxKDdr9Imtn36eTzhcki8Um0fLZ9srTxT5VbXN
LkF/KZLfi7EnO5pfKrRBMOS5Cw2gpIVAWbwOTPubQkFl3ZM3zuSGL+EJ3MoPGkzCZ+oF+ZdRuf2T
TA7BukAWPtgr3odiunJpdRdOqtKd8lJ3ut+K6EJXVvwL0smvBUrNhV5JChTPXmK/qD2RipYXJ2Yg
5UhfNI5irIW4eDOfiX4WcHBBM4xeCYO9aEMq+92C9mHAx/on2OmJokmzXh/G4IeefJtGn0P7oHhl
4Zq/y43kEj1ZYmZgQgxN6dLol5gMMdu688O70SdBlzh0s15lIUkHGdKNQk98FXx8MJTwi3bsrqFh
98/jOYt8eRc0kU01ix+uDLbib53eh35F4t4+uIB2QMljRyYywGHJ6h152Q1u+tEcGyKoXrVoI3wF
FUoNAkCwPXihb10hcM6qE9B5qV3A8oV/r7+0DTmur9EhuDe3kQ2TQ+doj60Tmnb0RFqj89IY91J0
pdL5QFbZ2LQT7dx3YZoNlBAuQmrCHhofs0D6EfwZXkrrWHJ5oeAubITwIP1q3eVOLGFVW8gs6dof
q+Ft/GA/48e85xuNWqj7fa/+5B3DD/pNnNlAzFctQ9X/Yu88eiNX1jT9VwZ3zwt6Mha9yUwmk+mk
lJc2REmqovcmSP76fqjT3dcAM4PZD3BQp6RKQwbDfOY12+wjf3yqtgZuCTeikeHD5riuQLOfegqv
+FtWBxAXlBkxid5SHeh+o3wdb1mz8LKXcaP+Nk6+eCA2PyGoSX7ZL7uBGqb+rr+nex6kml2j6yzh
b+5n/ZTR0V3OQEX0PckEx3P5SCxQfOiz/+TQDWOmYnK4JnQEYes+jUAKdZC12PE7bf18n++6C2Rc
fqvqJ4U5NCF9sl26i7pQa/bSc5eBezsUznMdetK8h3hQv1LzrR3QMIhxEex3p+LFRUqofeCpX+BW
18MpQ+avvBPYQ1b5Z8VB0FCDS6N6U/Nq56zOb1ToSvuoOmfs2ix8eZdPKjICCM76v6sRngp8YWX9
LJzbhATcGofayf24MQ51dXjKEDKOvxFgHvGZ3SLjsh388E95x6z/ojYiTH86dLA9HZCWOza0Mzn+
Wh/Z2OMhROiBjTXc8UEdajcnF58zsivQxO/U6QjhS2oeRLxkSxQs66MSbgMGuofHjtc35fNt/9q/
8r+14nawXiFwlA8VFefQ2trvg3Ig8UJudtMTrPijtiV7ex3ZfpD6Iwxj17gj03DLXypkdo4qt+QG
dlN+YUflayhfk7WxmGN2dcLfZI9rOvrSyHjthHzhwz5JLmG0AeEZ7iLydQq6+slCm5lsczO9ohMP
fmLHpmqDOKHxQxAFbDY6FFRtfD27Jhlc/f2EPCfzmSvqJBspjTA402sWzYkIOiyhhuF6PztgcWG7
fSRXrx8Lsho7vU6fjNb4SqzFtoaKLNZd6+xj0yMuDd+H5/iL1IW4mFouGyQiBfXeOejpicTi9Bt1
yPA9MR8JMVOKfvSEOvqPn+xuE/ZG/shr7IE6iqTpdKmxmnykqMHSuhK150EXXWZoufKgcUq/ahBL
PyEuKFujpjSDZmnmB6T2mykBK+JDwxhfVclKuwGpcMQmfVJpU4K1T+4611OuDHICZpZaobkR9HAu
8tn05iPCl8TVqKTtjc/+ESzZmYJHQ7WGANR9J7rPqQtrcKY3pEKEFBo1K2IEpP2zFzClONtwDgBj
MQ5aejeAmtoguvMnF2gXbTJ7S8ndPErpWSE1GMISkBG4H4xUlX5L67UkhzKeo2MavCmP1ETZMvws
PlJS4rJ4QGDf5e+Ics4fk0OxmX06EnDRCauw+mZEAaZkpEjZkSQpfJ/lxXgt7zKPs+2dYVPT15A4
i/zbpUKTQRzbKeon9l7vyUcWBWwNXE3xPH3ySWwrFgm7ioUXYepdDnrqySap3brV3q3Oxqepn3Q2
uI/4UV6TaZ2B2UuIfxZ3f0mzO8fy+TDEaNm1dEaG3OLROKD29EIn2ZrPzVa+YML5wevr6FwzqT8x
1hKP04mFTLEaJNjVvTDBqTShd+VVNRVFb6UXtX5BiJV5JOprOgJ2Q3qI0KeClpKvZi9W+1rMPq02
mqHkr9kTr6Ww0xBcZJ5u7XnuPI3RornkTZSESKsbsFj3aKHxF94nhx0B+gFaBpmEZJhan49Crg0u
U2W90p1BH1C8V8qfHnTMDDMRQMuRWvtkf5Rib0cHpAqInDvjVFivCls/16yEu7L15wj+sz+p8zp5
kjXzYMsmtQb8AkSCWVnS+/V4DuZW7e+WkbTNixXAzRhSbPJHAhMTSReKFdWBq+da+WT+YmjMZ+rp
PN2GAik6WszIet8bz3whOxnjUbOlTIi574v2R44FJTDUiNstKVf1rE4wz55SXNvM8UBjvWJ5x9/1
9M2gDvKdt/M9a7qyY6B70nN4SyeGlTvivmrCnZEnslOMA5ek0a+nBcY/L8Br1n6OM95zFjLijJeJ
io7Yp+rOXdYwCP0SDGBwv4YjAb7bq3mKlCg/mJ18pj3dOPdC5VCpb9x1TrGxyV4o+/MDl09lvV/D
EfhlMCCrCzslJx8ptVZz4K63SYqC69eAdzHM8S3ZYJitkSMPlXOeUUXnX6GggXApK56ON9CWGv3j
XY9Qvu4xt1pCZqhGNnDw9RGxKzCVQosd7qZ0j/mOFuUHCiTc0Ve8B58wVgdV+WNStr+4EdJw67lN
nYRSJfrc66R1PVt7Y67wIyVX3Vo/+69v5htEH3AJOHFS0zDhWtEf35Ge1Aa0b4+9mgvlXlFsIJHl
U6c6YPj5eg7+8nFejgwr76czvj7QaMubuHcUaHiM3A6T3vC4KhYR/8JLeByw/WNaw+ttc7eIb3Jp
KDszdAwB14iYAfe/1Ds+jjvnTVwvk2B9SDWwzV0Jsm2zPkByUEhha/tGnbszWkE6/TvOHqIkCi1b
d9jNF/nBF4+PdAkUMqY938vt8B+mSHygTZnHuvJ4qAtnZM2m+ehYd6wKywxY8oVx6q1goCtgQZWg
CazuwL/xEPmwdWEkWxZqY+2Ghmbdk3MyyX/cPQ+WBcJ38EIeO3fIbeJvjiSp7Te3SD+gS9Is3lLc
mlWBk/4BMFCiXxiSLOWtJg5FvV2QMaWrK3bak52fKJ4oGcWER+Y8Xx6CelaAcnqzc5/iQo7CmHPP
/aC1SW5jIFZz5jHwWqRv17kIMIXys75OqRX6SsWdcIe5CqzzWf62Wh/cKKPMVfA6HoOGfKEFART+
waZ1LjGISeOZN8TqWYoz/TrmB48Sh5mw8BsN2UDMTXZxTsANDXbH5xQe3tHr6nNI+7gqLns509hg
WWT1tsdljmV9PzzQII1aZDyxcdz2TzkQz4kx9pBJZhJpkU+LDYaJ2MNJN1B2K32ujnVsxR6RI2qC
XeqpApKNtnXK4GERO7YTMdxG9GmBiXUQyvOgMC9A2lR970Jt0i89H7/s59Kv1IDWuMBvDNac5kXW
XrVeecZcJr6frD2ne+RHbndFcNVbMBzE5aGGRBnURGQimLe0udaBjU4CiI7ukTyBcFyg2a/Dvyk8
KjilsWFOus2zOQV/jTB7qdIfwFQyPgiHkAtDjZaI579MAVg37mxWPB4Ja5HxsTqfBVeuXadte2++
UMNjNLrFQ8sEkWxmIZgCR9/piseAld0hLvB4X1cTXWsjRox1nwP4ZGDZgfi5tbw1kSrhnG8Zdd6f
lQgtQHQj0FgnBwsSJ8N6s6cm98398VyZliF9O3OtT8r8JD6bW8g9kTgxGZMjA0uaxyVx/ysgyAFc
hGORF1LMRxhqzU3BRybmsS2el+XE16+TYKSUiSjO1p2g24M48U2qnGRlkIDpYnmT8J2WktpmGOcN
Gixbn91z26Bfo4MFekjsNxYj7iRfoFSLh3W+Kls+eXSD2YYF9kH2wCQjwSUHNsnaKvmUCQSBzuoE
4U15VcF4/iw719zbGMWZ1DzXnYwqX3HjzCS0MDqgcOhT0xhD0dTvGhAVqHKxX+5MOlJia73E5A7s
5cC76DCCntrhZRPOp9G4AelvnqizgeQQ7knDglErqRDdnDxE+3zdCrl9RIUUfVcDv7tvB7QPz/yC
R92gXtWQVOwEjXMwLNfwhRFV9QvILrxSedqsgIo9REeA6GBb8B8Orfu5zmvjxrOk0IroWUvbs0mQ
O6NSSMiW71lZQ7cHcEkllx2opEwKnKsQ67jNaIeyD+s6RrgGKX5zdcD360g7bEN65OPBMv0Cb+3I
Y3uuzCPTkLsYI58EWiFQZ4G2XkpS8kG626SBiK99BAAcYRcWj9en6MIeWGkgMt00qOQv5QvECtuY
+bs5Kghnug9F5WFdaBHeiDenvdWIAIntOpOGAGS5Qf+UIOUilF3H8Cww06509uBpjvFpLnfW+Db2
T2vXi1JC7MUJMQKEYTjzFNIf2EyZ16xF5J/MX5QR8Eg0/Lo5MDF5FExZEP+UpMrEn6+sQERfmfT8
miVSRhj+EoZume008aQLuY4S5HrIzHHQ3ZRPfnaR6Ukw6XuyuYU64KlxkqPJq7hHJXuABFjM613w
ygqnP35cGWLsrn4Zn1C14glM4rBG0qx7BeznOxURvt7pdqw8Pnl1a8TnmON0W+nMRpr+87qBrGd2
TiUtYCcBoLygTVvumTaDdWNZAk4PO/S+EFvd1+NR56PQOks8dFqZ8PRAQgO1S5A9bHY7JlScPkzc
EGAHVoXS7RYEzVZNwSPcks0y8sDAwAwnwzpE8qDMe5XSeQRPFVdFNgY080/mcqCQw3Ar5S0k4mJj
+dmMWKz1ff7OnGFJcWXsRAtOH1zBz3bOZsTOwSOKVF/NAx4aO08BaAUbWxYyN5nsul8AQtigOO8U
K+DlAwJOG8ySGIACzFqxrbQ7trEhubQuOGNi812E2lfN3FljH84+imX8yBgSnLFa1Ikc9Z4OjiUo
269NBh4r7yoiiDlgxi8Cr8qVkpNOclOaLwpYMutzjfdWuh6e4j5bSL4gT+wCEE4xwypHZj/+Huqq
NHugnpYbvx7ABNCSIRLj7p0vNvl7aqMk6+Sr6/EN8oTyJ8givAVXmEHfgfoLQFpQTOZwbqkwhUTk
LTLTmrvHzL4ATmpCiRUqm8ePMEzU2NXRaPqJwVyFYlCspVs0Wrgo5SUbbNMs3RESrg5KOCVCsuUV
3+wUphD+W5ZJsclI8VjJQHLOEoev2jZvCZYOR22ojKNofjzkAFGVJgqpqvmR9tAo0NHVj5nCnEJG
LYBvS6NbgdSCtmXp/UNbKILyiJ6krrOSpKEigMwmPgkKZ8hIyOPcZnc1Dop7ZDAwe5Pms7Ql5H0M
wyBWoEyIC4bhjfFTY7okUqvoz48ikLNY320R/ZIhh0xtcDrHS+EPjpcS18AUh1oNaHoje5F7maM9
Ti6SnPYS/tfbMYqc92Hm3v38qs2w8BWG+vjz0UWRzYeJyk250oJKfeqPRYcqrmwShmwYcZwCJpr9
zx96tADE/Pm5h4Z6RPDc3WoNC7c1/1Wcx+h8y8K1vJNzQ7ihPvzjBamdfrmzjUj/qnz080eLEk6O
QsZ///zzt7Fj+hUlNjwdKMrEsVYVjPWvf0khKVWd+hjbnvCBbdl62nk3mRNSLQ7aGsB3ewBiIbz9
n6t1FRChbZP1SCitf/355V9vXN8NspN/+ccv6ywMxpYcrO+o9bQOSMifb/7540eOCdNfLufnrz+/
tOrmVah0EicDtlJUQAEeTE66eh3Ynz/k+uO//e7nH35+pw/xwUjtxEdG8lw4ubYvx1Wrc8EiVKYk
cnGksAM0L62qd6iiQOnt6W/oEUaJKKJYWx1hFmJWmO4YEORO5XdK/SypzCyAxSx3LW+nVAbK6U+X
q3hcK+FnZGU5EUFzrELRI/5o0RhZwLSllNBSZwRAMJbRXYlI+WCgzqrVK5Euhsyb1y6MdbSMUZoC
x78auyFP4G7weL6vew7kcbUEL/MaTPNMSpRf22llE7oIeHajuxzE5H4W3SMcd3T3Wq18UmmFJKTr
KtbW+5XS71t6TSOEIonZ2jfURu8bdV6dgAC+NjJEgIXwZAZz6Fst8nUCghYpAfW5at5j5ZJ6icmR
hlDRQweusqZq5WZ5eKlX0cMxUBPNoAmHKyGKc3QN8cSN0XY/dLmkDlWbnoDch8MnIx3N+67s+107
lAD2nHMW4Vw1Z803+pEc0BFhkE21LapppqdKRreeQwhRbQcfUkTMtJSsUKErs6AZhEhGwaCO7k6O
1EcFOru1BBFSaGQYKKq9VGofgKdPbEmDNiV/rhwnCRCBB4VDldmlQGhjEUybaPgYKwYNjziTyuuL
IcgdyoloU8ULFbLibixgtE0f8AMxFnFGEP/GJjbit2bGgTEeVmHWoTL9vEo/BRUgS8usw2RgK4RG
I/yhkgbMQLHKDulHLdR21GSRYNrSCErTUF6KRn/U16wLKkTgUkIE6gWD1gF5JO4mgTlWOyqOr8by
vRq4YkXJAAUq7nnoJ+uqcnY5Q3wsp2ghsAfsWcfZu9MTjarWp0iFdY4GDjgMO2MkHaJXzSYzBMc8
BIo+nwb0/dDwK8uTMEaIEmoLnM2qdrm2hvdaFXqRLCGe539kJUcslkfjUqKRDx0dhBSNXigoy0lz
rLdGN4ASjIpfD0nFAnLhtvu5HkU3Wd51hi1ek7WEaHlCGu4JYYAgTao+GPBrzMK6OlkKtrSOJQ9Z
03/YkYVDhGzAqrB4t43i3AYt4dxL5mSXR26yTiLynMTB1LzG7bJe5GaRcNtS0/xuFMK5qDBQUSEe
Ucay3K6abZ6Ji3swJOopxkQukCBpUcEqQCpJyHvp8J4lqzXt0mf7VOP8nc1vBzb9QbYQ+6B9XI0x
049GthyjKif6n8NflmFD58jkpRsjjOCeisbZj6Ymzm3dnOHT9Cd4K6c81P4YcweBpqZwxhFArwFA
Um+dLEtLfSVFQkGFeVRoeL0tD70NebbrWv1YAo6A5he4I3Yg6MmQJNVIqrS53SHyVgw4k1jfalEV
PiLLfogasme03bNsyw+JgYUxDpq/GPl1nekwdVGAQfBEPzvx/OlmdbLTk9hzYyhvEooKCk7+RPxt
ioNiaAeZ1FCabag2pQDrgRRocko5R0Q/JrslhOwtyYpX0CIwEKeBAdtYTqAMxFuWXql7PXKORT1y
sDjhvMuGGL+nqAs0VVkCaZTzDQdwBGOtE1Ok+MxD/YLZ1FbvUcXRCvK4AZqbLemsyY6yYdy+m910
MN1eQV4LmIayEiRr7Az2hts9z2o+BYZqnBseDSVH0N9RLLbzYPy2JPkNjCvkaAVRkabN14n+rlwV
IUViLXeWaby2QuuofCwJqg8GMWFFIaqde3JCSFh2nYE3a8dpVe0GNxjTRcZ6NdQMNFGh6aiN/TjD
fz3OkSn9JMTUb9bL8rggumjn1XlIauM2NOlTiD8R/hBdFujpsx1V6nXVxhTRYpx0+ll2luhP/TzS
1AGK1eE8c5LOxzSLb7Qpk0Mhkz8InG2AqMfP1S6CchpU7oeSLONZ1NUlXDWNU0jHsAfUX/kKkUDZ
sMPHqz2rNV7imRa/lPZInkcnY861i6YsbJvuKPdK5sSeVtQvzFKM4pX6Yhc96fkoiZuFlXtJp9AF
jKxHU2lRqLZsD0rp73QKz2mnG8BpixxLHMJOFE37c062m2e0XRqTNpCbaTZiIeNTn+pdEMHQofGw
lkjgDkdtmlySrNmbTvGnQ8TRh9gfQlKHBCpl0BkJ6ty2/toXkfRi05p8Odb2vnDGoLFmjlpTt/eW
JD1yWnNfqPmLNhpgNLr5pjgRTTFjXLzCLXZ4ueKYoov+rE8GsS1by2CO+l6q+nDW6+JeyuV9qvq7
dtV6F9lkHJDkOKOnHWEwEmNWYstH/Oo6lPi2DF7lY9+A0HkfObgfWCWlzhmIi2LAjNbDQJ/GnNRC
aY+9BSGpsykqNL2eP0H/uUNP5Ix/41VBw85zlgIWBAF9UzcNJyrYeS2lgpIq5XeZVh7OUR7xu/kr
VOE+M9kfMBKhVI7/T0KEfigiYB12PJyVWTxo0JCjshW0TNwSAPdOqbr0UI/ds0B/GYACVUXNJtla
IvcrWYg2K3cAKmNTp2r1KLBVSppZ6VhBL71ZoCFEcqiNQE36GKRp1VObcxvWjKoNvulUoMzT8QLr
ccrKPxD3NwNj8ate3poWsdJodV4qR+7fhvGy4GB9meM71yrANgzvszkBZp3JBvTTvKSnvmmnM2JJ
Krjh78iyCcyjtn+JlQdpgUfPRNfsw3T8TmYzfBR0llRcDpETcN1LFI1fUeeEvhIYyEc3Na1bvZ8o
A6Cq2BSE9JmG+k5bmDcr6760Hj0hnXCjcSmCt+7yloQAMRpYwvU8s4w/nK7zzGjpPUsbaTdrIUfQ
kiEteJmNJD4PNS1UF417qQkahA5JDml4v/qCLFlsbKeqiqFKOu9tIgKpD9iYafhMIBlXrYoStS9Z
p14dhhYGjvlp0pYetvlaY1Krx0kkVZCCg5vziZvUIfhaFOgNYdIe7Az4zzjTtc3ZSvTlzkmG5oIw
AWX9mYCFCgFGpCj4T/WdofX2GXfwkzVBxMliJN1lilT7rGefboXxYxsOoIPSDBcii5IrytN0qdTq
IJ1drO/IkawTXs7dHoePV8PO7pZB2hctb1+grXNOuqA3Uwjpus6WM+FouEV18R7zgvSEUASoJt3Y
oHVAn1OV9c7WblTM+rzA+bNvCmQCyktpdikVcJwtpI16Yx51R+wKmpcO2OK+pr+OugMSzi3lC3OV
gMoJ6EaVLn2jlZSGW7OEvIcCfYr/R4eE4A5GFwJyeA+ZQtx3jZochhSFQIJvKmdONz6RmtZ+Bw0b
ODA/YsbWe3lmYcUF3C0225OEZEzRUvtozeauqAwBAmrpt+visbPZI3lkcC3bXDG5hKRKsS/tad6b
fWvBxyaMUNiZ8gE3ALTtCS7Nj4rY1zMK9XfRlvTsVYlioWzjE36KjmCR1kjoedJggoe0a3M5aEE4
oqhrVAV8N7bJUsK0MFy4shhJGmruIoZMZbfSq0OVrDQEAJ+lhp7ehHWzqo7aQUcc4kA+bchljQqA
rmeRup/MBTgjgDAS6qOWtdltSETqxwPN9WylRVYVhgMLpjdnNcx8rUCQqGuSEGnEKbAl9CPXGUj6
UEM45vmIonuWUZNCH9fUFoPwxHeNHCFifY5eXGsEb5qVcMcq7S16yx0o+ClB/c52luzc4aACCa7k
zNPV8Do72coXoH2CytmzqlIXsU1Nu69dyLAmoc3GjIrFmzoXpryBFoTpRHtggKlfh0uJplx1gsf4
u5md5CiWCjuBqfsY7DpYFET1iz6X+6XSjmELcls4ONK2lNHKiJtV3eiuN3i43cL+rC4khpZKvdpV
gZHNYDOUVLX2Vdm9KUoyc/SOgpgFEf12Bo5OFkHJCRHurF/64wL/peuvij5GF1dN73RTKk+kuwZn
59fSdmhXI9plJ1RsXHqNg/JQlU4QliQKzkBXUw05vvOeLnrpXEmGdmVmfMkstsE1oxmXmohmQ3kF
v9W/jeH0QtkBZ5rMZZezukPl4GgmEcU8h4MhaUjkQYbOMX7oLXtLEx87Ov1Kq4Z+1mAQluc8TijN
mGYV5aaXq26ao47HuTMATqLrPQyEziUuAVIzYJ9osggcvGbuTTkGI+WRMQoTHIfwNTJFg++w67Cd
psaySy00BonTCLdt5RulsvTkasnblHCsqjGrkdnCgiaEhT6EPFiLRGUH7LXT2EZnO7I3dWS6vKB9
rwxpeP3cfqjSamkqJizRGtOBeHnTEvU5TmkVLiNteVfIEPg/rX5cxJFuLpuPOGk0z5hWlU+w5l0N
/D9u6H7E8UjaVWTXKTEeFUeOvor8In0PFEs/ZQT8eo5roBqKjeyq0eZeG+M7Mb8sywyFTFAAHqri
Wnbd8xKXBwX3wsfceu3G8WtKBSDamFSypsyx43Lxuad2q3coqk8F7BAQJFo1gVdwj6OLqU17NjT1
o12QZCiwAXNQG8DkwXbB3o4PnSjGW6bK34aERuJasELGRODB4GTZo5Xkb7Z8qavK+l7MxzLJbigo
N8FQLrSB8Oag6UwnqBOUWzPzMnEgeVSj/oyNGA+9oJeHbg02cSXOhCgoZVQWQTSi3/JLWegsoCHr
jTPcMwUMn6dlmI3F4x6hQ5CSJft7PSZfSZV/106EKyx6HK0WDucSLOXIqeos7rfoVM2zV2mQpF9e
fg2uNl3VQfGwawIkiHSn3+D31yAlmSf6vdaOBycryGlkvy/ZwbeDNp3HEdMkfNoJ+OPLUmCtLEaH
1kW9HCbUNbbTPEM7GBCOSOyg0Neay0pMlC1FjLmvKYgPzS6WC8GUXt/B8aV10bB248Z8K4X4bRQK
2n9D94nBDQCkJKz9ebHvjFyjIp06+04hKnLI7WoXKo2pwAYcygaKPoDxyUQJRMDb4qmzfMx4100O
WI8MY6tp/PHVgCqgZHN4HUX9ndCm7PvijxXKCIQ8HFQUlhV2mlCov5QCOBFy1rM35/SRE5pximnT
pWk/kWJF8tPdz11TBa1Zsb2apHLhGL8O+KNN47Lc5da9KGAaZ4OConw5lmAXEVVSFCLmjlq64DOU
vLv1WRvvY9kNmx/1sv8v9PZ/EXrTNU0gwPa/972/JF/I2fwq/1no7b/e9N9Cb/rfTU0XjobcGyZ7
qqH97X+03tS/myrO2BZ6W7Zq4W3/D6039+8aOm46DvWGrRqWxlV0aBetMnDa31fbesNBBw4Pe9ex
/l+03rT1S+oqn6OqDL7/42+W7hqoLZqGY6+ScqZq8E3/LPXWTMrUN3mnnZRQw+mnIctcRiQT8USr
pPiEwN0eMbmOIb31qlfpyXLXNqgsikW7/vyE0pgLp0Pc5rw1b0VcvDXVIglt+cmaQIcrGtNdq6Mv
kxCp1LtbpUD+iEscMheNokJW0izWJaIg5L6nKLPZARtgfUox0He1CojHTdk8TNP4XudYVzs2W2fb
RXc/cmAhtqIbUoruqDsu+bss7hjr+65XpofSsUF32GsrAJED+CdDEZ76FMRkrHeQI3r7irprsVaw
NGvAT2hmi0ysDlTvIuNfdt8cionc2YhHdYfDAxjyDLTiHLq6h3QQ6KoYGwzhGOYNTSy0fkL7fgx1
5bHACxi9YxWrUiJObFm46ObLrtBbcgoqCEuaA4gpACI0+vwR4Sm1FQP5I1ocMLhxw92b+nTq9Vjh
GO9sb05VIGuIPEeNK87uAFgmj7OCMBLpHB4fBgRoDSK/P/Z0hToLGFUan6nV3dWmtW1LyGxar4yr
Ivq+NqPy96wNznmQnaC1QQNR1yt/HDMH2kqq3lV6aEOAjaH2jtCfoqQbz3ZvP9pqHPq6WaTYhmiA
9qt8mzmFfUb37YC0gnuW3XQsY5gjgzUCCefl19QBIBu194n+B/U4BSRAalqgEqCzcHcB0Zl9by88
ltiKbq5UswuJ/8OC/cSDJXtMcPX+ajbRRDc5pysuLesmchCaVppe4h6GPHml1/eiOYUzos958xIV
BIu4dSDooNYPshFyazkVHNkxcxGTdaj+Tw5yZ0itHlxd89xUB2Y4q9p9JyYElsYUTDr+AJvZuBu0
Wh7/aYO4/2tl/a9yKO6rpOy7//ib9m/airprss5ctgTV1S1L//cF53aDzMN2IRGxHQVMSYX2Vjie
jX4idqBJ2aGuFqD199jHmIaXSfduhnT3YxOUhRZhYfR/vh5d09cl/i9bAOsePW0Uq03XFuwE/7oF
KElu1MqA1reIYhnkGf4GlgVVJq/lw5AVZqCOgKq6piMMG+yPggLfLaSs147aBtX+Fi01cKch0RjJ
n3vf5AKsQRFGH9KUgObDDYqk8t3hucFaTKMn8VULa4ZBLoBEDGBwNQvGnanRDyhTjEfTDlXxHqrF
SCe7I9G+2Lm9aypCnX7gjZGNQ3WEktwmQjcywDp42JiOogEJHMiX5/QyIv9Mnu8Ezdo/KAkNqFed
4tGAzUzzapu20XQ11QDfs+JToWS9U0MK8LYSX1oCg6do6M8z2f3JwU0Am92xx/RAMwKkOS+ZokUX
TDkzFL9C7JxQmb6Q+D2iDvghRTQ/uK3hWa36QofMPFdGd7R1BQejFm5bqGF1SeF8LwSZclrrT+o2
rsixzHRSAy0CkVDrKemOgOiR5ibm7zADFKc4jPJPERq936TwsIFwnN1E67aNoYy7DlDFXKosY4Ku
UxSlZztNBQnpe0HtCsX60vJM7Ep2VJ9/CRf6RlWSNWbD8OpgHk/QmmW0sRoEKUQeoLwF/77uYbPB
F1AK8DvzUpzMrqQuhJb9gaboeCudwev0MuCSqkM8V8jvkjunaYfLUiOn87QMJLMOOOJ6aIZDinCD
ro3fjoAgjYkMbKV4bT5EpqcXDmUNxTkjJY5Ib5sfXEozJwSZqE1aWaBZKw+wb98dV1N9xaZ9lke2
7ZsxoR+21HDkqc6DmuBD03WNtJZCXa/l7eH8Osbg+cc5Bd5iUkTrEeo6NaYodlOHBNyMlFkuauHR
uWw2Jiq+J32Zn7inu8UJH017FHQbkvHS4eWYL6Bw8mHSrrmZcEkVDjU4WKBp1YP2Emay18M28TX9
ZWxma9uzOiB5h87eoRlgt/0q2yLwIVHVQ+UiEGqFzi2mNrNPJdqgbg7rpAmFe46s5A6XImwT3OcG
46YA8fgUN2RaEWJGsFsAqKy12NckDKksfFQwmdvmNJgvJv5NQyGyB2qVsY3zeCkq4YsJFmJpoP05
DO7oT2YDiLl76nptenAdpKUVToCwU+bLjHZjadK2ITYdNuhOPxqTZlIU2uOqZVCp1b+UBpjVtHCf
WRI+GabzUlnUPBQDw3fFBCydVtUZebRaw85rFfDKTbcDg1teSamVXahj2R6WyQuGiMZ2tGuWQwwM
ME3nyXNiMvRuHg2yq3pf9ZrwSCYHaGpoCJqUmma3LuGphNm+KLN4iyj5Dq126xElb1QtlE4hpbwR
k3ReiQ7eTiRN5M0z5hNuB1F/nD/NemhxiI7u01YgcEb1yE/a+WFKwPc0Zv4hFBO06brzNEv7Eatu
BcJAgaxutS9jKZ67waKwXQMomErcROU6DlVrndRUmXZZVWK2sOg+Pq3O8AbzPAWrf9+riiAEmmiw
DhEObAatdoEjeWrrhwFQxbmKwYTFuQKvCKW2OsnNq/FV4DdDzFCAIoUyZ2l/ZFIwFztsGLv4O+kS
2xPrYizD8D6msKOVGMsYo0z8AfOqnz2uxjIIpAFBRucYZ1Qb+9PcJ4d8ashFNas5mmhcVFKmB4BN
dt0lQEr6j7pAWqV1zWqzNGDD6VvhAJVCm5wtI0jXlaub1E91GwE/SX8zlJBnigcrNJz9oGI9vtCx
7CUd0Z8VWQCCi+cYwx4HzFVHQNWiY38Y2+FaLVV9G1toH+aCQvZco9/Wz3D9wgiAf9P/LnS3uxbD
sNccGC2hXl/DVnPv0f0X9y7KqTSbJLwjCQplNIYzGOuGawM5VBjIF9gfyYxoC13g7MGelZNZz90p
h2pfYXMS9KKetw7etJtGGZEXt8VTmBs2pi7F3sgXvEor4HYJYn0pSWEZlfolnFPYmwsweBkrq8p4
GmAipZ5KynPo7Tp/pGT9xX1Gk9alAzmWxm+b3Ri3M7fxTDxrtraIHFoZvIKoJNymoVUeaXX+J2Xn
tVu5km3ZH7oEIhhBE/dR2t7Ip9MLkZbee359D+o00HWUhUw0CthQqg4kam8yYsVac46J+acPfwBN
Kx7rlHCLoCy/iEAnp0b1j9C6unPBYnLXZA7c/54OllV18sLp4ZhpKOudIOmNNA+GQh3R1KN7VxZ3
qYgTlGVrsEd2ajN7tU7N5bnTGl2jymgC9PQ0XdIY+wXLvxea6xwLCjK6NhdQ8iNC1Y7N6L6IIL5G
xOtsiEXkMenBoi6qgOifz+W2lNXdKKL66vu+vm3D8WsP0G1TdzyEQ4f21Qn1DGG/u7isaTsGUYSE
8o7dimEed21AIk3uR2wQGn9nDSLyxrJ4GLVVO0evAflDZCcEmmAaLlYyPloYuTZv/xpTED6EtMVA
WIgj7dhinzM7OjgEnxxqZ4hRuyB1yhkQcY+9TaIMStjpmPR28EjPCPg1xnc/+JRXvSJbmuS8bhL3
QnBkh6ZncA34XzMPrMEwEwfbwKC9GdqOvzvUH2hYVasMpFwX2Hhdavswqbbu4ggCh1pUCP38WUFJ
u9BsHna6YtTd2jZ7OlwBt+7Z4ptoBnnwhPLmZ4pG55zalnxpB3nqDVVTRklL3dL8kAnCNKLP7iol
X7ic5FCk8c8pFN3DQCShIusLhyeTlDDEHFRJdx9rRL56Cro92TkLClY+9ni047tlnD6mY485AXvt
qsLIHUOwLMzAub7XKoVWo6pDFOFe4V4lbagBhhTdDW3KZrAA40Zy7qR+vVcRABgeMh7CDRc6beeB
jXIGB5B5hfXE1qXdmfzhRjwIlt2DXtoMPQJosSbKPDLL8i9eVjfnOnYflwjnWtXAdfCnfg2t6DF7
IjOOHTM9xch3tjJhsVBZb4B3gYzwwwbKYKg+tLTLgWFuYlN2D2u4GGhXXG1vSQxvL30hfpQgS3e2
FXEAa8L5HHWbEGPgOemNw+7voWxG8dMzl7q1Jh2wDvOXgCGa8Ii0xXDbQcK+/HOAbGLg40W2i2MH
d0bPvlzFdNpr6IrAa9dZJ1RFfFcgEoIon5CdEVSS+JjehqC7z5qoQL6CNMar0APa1YRZbna7w5Jn
P4MAdag1DCP/KY1bN4zwMXsd9muszibuqy9vd2UehvPDAIkuFc69qerqIarDNdfEQUrvTN8iTkgo
BxusWOiedqOh8kaliHPbqz/ZnO4gsIPwoLomQi+mxz4Urv7KlXF5XcVUkZp+07tpjnh3Jlc7m7Fp
KqJC1qW/8xGth32Fw8NOj6UZXY6h1SaaxoB9i3iFsqAz7BVVtw+icr3TES5Z+beAnMK7hHvUc1nB
UGELQoRUSmneDu6TIidk61sZUQfm+9Tb4qSb+KeOy28ccTU+5xoHu825YUAmmVT4rIkryzBQjO7O
RCp9RQ9ymxH3cxvaGDmriUeZ77v7ppsJVg96iY+NAJja6c02tI9qGORl6O1vcqbKCTUw09mGglFh
j4sLeDRFbLC7x0FNQppGoyWorRzyczeliymxHOxsW0f+Y8B4gp3H5Pu2HQCNvRLKOt6NhXxSNCLQ
Y9Zw2Qoi5Ev/SLBO+dEp8aYFBY3FpfHU/TS92l22RWXbuT7AGAik5WTfmYZSI7cOco2HnGVOIHhD
+cFeoU7fPTmJuwzRA/INDMKFy9pu9/B4BMV14IZf6txvntPOfu78ed/3dXYJ59G7KN6sLQd8vAAJ
9rcwKd6ywSSuP/2LTyU+1VUqwVuoaBM2R73IcYdoCX00AShH4hMfETZ8DGIcWuvU6TaBIbuLDW1H
LVkATF5/C9JWXSDxM2TR3lmmybxylIrCJ+6DKUQZGXUQjdVepGNfyz5Iz1zY12BavEcCj5kCLx2H
RNvBu0vNvUtrausQrHWZwuZqm2jr1DzeKo/1R6rc52wFctnNcSq6O2oAUgsd9Fpxez9LRf/TSWfo
1vRbPUaXVUybibDr1QpScf7Prk7eVOfRMeh5zXR2au1ckXO1/1RzhR1AoknCK11xsXNcTg5WQ/OA
yGmzzYWK997crmYXaBOJj3pjfVnibaN1eg/fVGybxF62fYc5zyvFwS041Cb2+CO1eZLGgYLRpraa
nHXmXRDIMjbtAIeftltcrY0vKLDUCjRvTOPB2Wvk0Srn4dys4SoENJJBOLlMFqckPr99RY4Y+NM4
OxndoR0vK+sm8sv6QoXmH5QkOCkWyRP9yeLe6XNOaCwEGDzK+cbmextv6r+qIEkfeFZQIomo2aie
w2NlpzsvtKv7Oh2DS2B3hPEOEvu+tqLsTKmfngufza7xkxYP6hKcmoxB+Wh3rU+JDknATYDLWQWk
GwOAVBJIsLU7i7EQPLo693a6CL4EPeT8LlqfrMLFpbMmD/UOx4jBg+ijG9t6GdPiE5UuyAYa7WRP
1seSW/I2M+jWaqK17mW+EC+xkrYHmEXnlN5DqKYUkiTShUylipl5AwLBkBgX2fn9uDa9rEndDZOZ
MLy44T7uw/glnOAAFR3XYsUiemGVXi5zGf64jDr2nkXtec9RDbnMkoV7jGZAyY3X2Xu28eSxnLG3
2Go4ixI6iN2wNs7JhrZujd8EDXzsOBj53AFFSZzbD70fPA+c2HcKKfIhi3qgElNpHdPUP7790YlK
wYUZkiQa+6r8Rl7f7pVOyiOn4ceRWvihItEUEwtNyMp20/NCK2OjA/tH4A4ERks/O9TBcI8IdRYF
QlM4BOGStieZoPqNR3+mXvYAWmFh8PJWXCNISV6zXJBEpdfGcp8CjyqNmSsENkvsJLjeS41L6mcC
VvwSjyxLnhYdzT2bjbfJEVlQeq0jMTAXTtAgNz32jgmvK+GdLiHIaxuQcOqnBGr2yO5DH1MTkWbk
88UT2JGST6r12xfko9OhmdLu0DbLnesxU4yyYLzmSx/gPCFwmaBKRPCFwlUskmojWr/eFMuItzyO
29tlCJ5y8owuqdbNIWNBZ7dF0R8t8meRm+rcjhmhaDHHpGyQ1p5ZKogbg4Rv6gLaruQyAocFTra+
EJvY7ZdxfHYG2zsjlcJznk9EMa0FiI/0ZwkJ9GvbSZ7QYvDLF3ksbYDhbSFQy7kl6wWu1DyRON3G
n5UpniaP1McCdgYr6tdQrSBveuMYgnuzM53f36bhoaXpcaMH5SNGpvcjEjgswzLEpMc7eFOSux4m
wkeT1R+aSlx7OZoPRX61XQafqA2JfSikvDo4GwXxFwe2DBu1MStonbYAWNcwsnnwH3sPSapZh/Vm
wUXjx2Damuq+iZzyTCLBZwXtrGHuenXjFXg3hRpE2XLSTvkS5Onu7SBZtjnnxj7/3JHXddu2HG6t
vDz4GhxcmPLntzOd1NItv8bt8hNdHZCr9pOF+2khHOqoVAwXUtS72afcyTOMCkniLrAELcSZGTLv
BTF72JotHzIG+4l8CAsNYGkNjx35A1cnLD5HsQUtyTNfnfWIh0otW0vpqSD6MohzJgrJtnGRAbPL
n4pz64z0FBLO6rq26TcF3LQ5UlCOvDTzGNXsWGjaXcYyfkMpHZ51zOTec+x6zzkOu2CFO2nMoGBR
KX9IGnId1+gCt1TiJXQqEB2EPdGhKQWaK94ASreZgNYFHK2uPllDV+x9G5kGmQHJTrqwXxP1kQyx
7n7OszuUpXwcns/pPrQvS8Z4YZ5jva2yVl3nwkdnPOq9ZUhy0BWNzCZlstvKtrpYWhD/0ECQnLdj
ig6J91EdqQSnhxaEU2U11T5o4DHk7vxrtN362rIytT0+ekmncz+EFtGrjOFPCHeZ7ufJgV4SkpmR
hbDpV2/gShNB54/NpvDpEQx4qVFC3lSxenGxeWDh8YpNYkX46XuvBohCPC3JPBwTIBc0OZ26NGkO
MeqkG0IBe0F2R0uU2U6GdDGpdOITDnIRHkcSEvxULHeNdp+KHF7VIsKPToRwP7NNj1uV7l5HStiB
YLofKRYVzsPsWSJv8GeAvzIOxpqgoM11Q7Md4VOC9J2WBYcMOsO/vELWF+b61nPPcMctZ/NPM6UP
6s+MPZ6Qug2oDrLhkCMmT3IsWzO5Kaf8oxvRDQ95l0BpUVppt/yhmvg0zzazc8XporAsnDM11GgJ
isosgtOAV4hDFII7yEv5QOBjRFQwohGqmX024fHxXNo2rqa/Q/+daJs6wuJW4fy03Nd0bNWpLVl3
RtsrHoeRSPTKOVF5aWzomOzEQDTBWysokbrAlxBjlPsadcP4ajrnpWTlWAoGUUlwVUQMPYKs3/S+
wj+S1oZjpqy+kFOCydsUEJsyGW/WmfzNKlOtpDmGuovPUw8eIEBpdOI+/TzRzorpgr517hX3tadX
dUgXP7UuB22zMBrpOOaakoiMCK3sx8H4d026cHYgrJjNYrTOfdkut28diV6xhnsJ1ZafoPC2s7FB
jg1fIPyUxK178Ehlv/H1RMd7IdlReCY+DFoFJzNQ+LF80eNyo+cilNiYaxVyjEE+5qo+em5nXd6O
I5w8Z02D89YX9OTXTITd/q1oiWyc/SUhRibzwrPNrdOhigeXHAD2CmWbcN1+fU4qEmboCeAFN256
dPinZez8YtaXwrU+ugirbroGnwAxzOKurOEVRCzVXScfU5kiHVC/fGxih8IbXlXY+HQzkG5Gtbds
CZKaAVSEHiSD4iEYNdjyFG15iy1PkN15WhL3VVghfE9MPHQPpuCxHeNP7P/fyrozzykrF/OS2tto
KspDumDcomuTvZBdemt1yYCCs1jbR8beV8xNsUVxoY03wEtcuu9puwZQjC3xSomLNrzJp/2Uwpo1
4OlyH6dKDuORfRxWrm7mepNMZf6yCLBXtp8fOws4Rofy/HFe6UtpVTofKIEO6Dgw4wxDsF0yAYqj
b+jP2PGJn6xue+MvLy3aqjwxjA0MGv/R8fyHLgFbDvqUOEsbZ9cP5GAuREpPPCxJfTFjnO1qG6l+
WipkYyNdMLV0H9DmBjtFltVmkKM6SxuShM/tbBTMnbYP/JtwWj5nNRllyvmsytRlS0VQ7AW5s5Uj
PNR8pkAxAyJ7hoEn0YKBoq+pbLFxy45xJFPay2L0Q+jyVpOYPn0a6+BXkC4cB+m6XfyBHECW0s9F
BX42oXeTFhVWxpGNhY+INMAqbh8GjS0lhlnVpvKaxBYe/AAnAvnB9XEh+PeGbLDbsCAEYQoRnhiE
kLsFLekuQQcDqi36bHUzGTMD7D6ZAWOrWmWdBnTRNONYJdHtk8QF6H43BXX1peoz/2yCZdy8/b/s
mcxFQaAmuoA1XwIxZPh4Wy2cJ8Bvj76a7/ucQ1rSI91x5ocA58gxtCL7OsBtSlz8SjyHmK6YdzAW
wzFL4P2HIPpaWzNAQxkA+PZpmnAmIgycDutVO0R9GEMt3xdRiym1TT455Y85Csndtkqa4AEAKnRc
0Tlc3QOEVU5npKw3pVX7jxzfaMIyAlyaud+6+aKvhdvtsjEg9KhPgMRrT3ibqclBDErEq+Sck2uS
UJDUTXs/5jkyR/mLdJJ/xtppQoVv0v4l6OLm2R8/kaOHSA+EXcsysplj//uQdXS/12yUqFHd8+TW
WMnz6cGalx8jaQtPodrSwDcbR2PD6ZDgcSpKfqF8czdNrb4WtnhB32ZAQ5h0h8UuzMlmhGY4h5g+
u0nd6zbedRmZbnFC4rvTP2t7OCYcPoBlBs2N4TZ3EdWR9UhUryUJLug5StQOZ3KsyB1nW97LFvrH
QQjXO00tj08kJHk2ZG8jrKAQ0Slop7zd42tpguHRSxMQAUXClQz5DylkyOyBpPgC2dwy7iRG0I0k
YLuzKM0ZvpOzl8w89PHA+MDKcnrifXXDgSTOqlerim0eGUoXsp2wdhgsVvVF5GlwjSLXXN++CkPr
krajOXbu1IuNytRwQN/xeQz9D2NIl8BRxAG6dRQy2ufl7au3F2tBSTfYsFmmJrwLizw6TF30oyY9
D6Z/Vkd3FSyplhgTBCrr9/r1e2M7dOSIsE8wbU0gg7iSlHCvEjjqyvju7UXYKtz16HH++V6A1m/X
dExIPD0ldyKErkfpvxxxqjykU5Hc/b/vv30lRelSEzQuElnsXRbtlB5j38lxy4s2Pie0sv7JRs4S
S/LaWkPCzLAKa5MMyN35+d5tOPQZ6QM+xKUAqAxOL3EyRkNKw3UuJUAxIbLDgPeL8qsoN/ZSN1tp
KH5FvEoe/RJKqh2MzymtycsQV0Q/GMTTaC1nHScHwopug45+H734h5x3FrM1+jA/u4sLOmQqcF9H
Tl6AXuMPpah+FWP8kVyQAyd/PJ20Jmszc3iuaeV0JFs1Ch2r1WgU4oxWcgVnrexOXpkznh5/FMUX
1x2+SoZ/aPjxEtV7Wza3SeZ9ygDnxk3Ukm7qXsxMs5izHVWb2zfgHMOnljlq6ng9Adw1EmI6ZzAr
GR0hxC5ddBqWGW4iJ4KiKr4WkwFO99rLbx7zIk5S+lSOE+TQWjC1GUKIIkl6p2zSEvTgwsLqSQG0
E0zfJrFXFgk0tTWasEF4rd0vi8xOs4evcJE5kgqfWA03Y8RbNXcOlCOOrT3ud9IsQVwFOeNoYx2D
AGd3v3aiI6d/DGiJw8EnMiLK+jvrABA5+oQjwUO3Qn2QUDRanaaP12WYsPiBaBi+FMTai7loWXYh
Oy3ZLa1jMslafqbI1lNhe0gt6AtF+S0bHLjcjiqJWiauzwpAbXtbrsPZKJlOAPofJvMtxe2NYTNa
C2m000a6qKsNCCt7x9SKehhT7MbugQczz+OQo34sY/CBOm+5sQfn2VTeJl7iHxNxLN76XDSCiMoY
s7muvO9LDO+3zNJsH/njE7mYd2UePDI7rvFuAYcV6VTv3IaAJwVyog85nGl/JvsIBUBdOy8+YyLj
dbR4IjneepHz00DB7PG3TW24NvSAKdM7jjdO6eJtIRZLBcXerSCZzGNbbkXfnfivn8ehXunuhALj
3b5pixbJfaafI5vMRem2YlslwPhsoWmnNZ/sEhCRM4Lis+qfjicOlO0QZgRi+C49ssLTjAcRWYC0
TAtZbPOlfrIbePz54uz8gEGSwoJoVqNgHAIEGKIOJnQIo6KIfshJPfQN3UcdQLQowDYLp0N4Ff/0
tOSDjPsNw0p/500oSE0bYqYWHZtks7cdrJE0eJQ7ARWOcn/XpeKVoeQX3tcYCwf2i5vI5aYqO59y
vmNAj4iWqTV7TEkbpWohboWYeEuLzydAErHt8dxgcGuPUdceOHMWTNkchjDQEji52DdLMR5Kq8x2
45w8tO56Jk1BxVW1MRs6aGw4dgllUrXNs2tTNrfDrkh0tx3ikrmhRhTekji/4DTJM7bDkYxETuWQ
sye2itCrL2GDZ6sm1Su1aTYJOAu1K3GUtNsYedM28SsgTelj6SfAM51suV0sXFAxY525x7gZDgWz
soL+lpHqjnEo/LE19QmLCCBpI751GXwWCSu7SZFn54EATV79mJMSNmdF034hOhdbwofS2Icsp5fS
SBgiDNyfe1kXN80uL/V3coGYrsxfUTZ9TVnRbjynhiKIoIZETndHtPZrPdPyoYMBWVx97EfYqN5L
3stutxS7wPang+d11zJnVBu4NOI09q8CrqGz1pt6dLpj7JKFuFDEC38EtFi9NkhebseOGHuMW8/z
GIcY9VFSlnl4cmI+VBfDt8YeyMHuU5Kk32SEHcthMS4aopVi0smFb17m6Yx4+ovNSrTpGEeBd9BP
gnZ95NNc1sCzdJx+xn8S4aW2v1dl+JGksH1ibAw76UShXi6vucl/ekNb7bHeBgBwwqr5gg6ZlAM1
MGoAzN0AZ6E5RDOimTZ93jm7wRoeZJtHHOMR/ws+i5wQPzhwzM2rBKNj4f5AHfCKWXw8up3/a1jM
z8Bhw60zazc2vvhHevx9+t/wJxmmb0LUf8nlfheneZ7if9J4xijjE7z8L31qmSs/yarg1K+xMrP/
qXKBhqAZJf9zDNUeq2RBWwLXW9EH2zQDyZFa15SD/qb36MzrFBtCxhO2D6mO/qydk2sO8r+Vc/iV
HXS9mFVsTxv73xengyXyImYJp6T1FWwO2l+uibudF+ktLXr6+Zm5GtXHa0crux1w4u4Qq+cug1lL
UpeNCwTdNpeXrkeJas9Pf7lA1MW/XaDrcXkGpaEtxDtp3xCVbt+aMDhpjnnk1zVUE0W0S5fY2tdc
+G3UjhNRGEwcRYahO4NLSlTp3Z8v4zeNsfY8TwjJ5yiVb/S7z1DqvrVCpIcn1DQMKRbIfrG7KXPn
lbQuxEvrh1lFiEnKLPuLvHH90f/+hHxhfD4ZXwmJWPq9vDk0XoU62D0BV5B3a4B1EsdI8EeDm3X9
i0MXrE3rlf7mz3+zvX72734zNjFbcucKVwON+Pe9If0yKYssdxhBxfU9sq9TN1qgm1p56EJ4QmPO
sgULsVj8X6W3NFjrH+a3ai/vfTqG8a+crGpwbAP9t2IiNRnETpY0wxVWyNfcpYhH6/A3eaoie/z9
ZeNOEb5nK80t816eOue0fAyV8Un1Df0VazmNq4KgZOiwSZUeHhSEGqQZBwR6elH1bWAv2QUBLkyh
eph3qBKT0S4vYcrM3QLj2vTtfEhtyE1d1Z170PR9g37PI5F6dXqhA/qRjz7QnjZh4MBo4iZHcHGp
bAhIAsMFrWjw621i7xlNXym85cufP6nf707fwfOFVs/zbIaM7z6ostC14J12AbSgIW15gG8EFL16
6D8DNQDR39AAll7yqXFTsfvz7/59deN3e9IxnEkcG0nwv28SPPEj6vfWPUnhbotlgsOVS1IToA96
a9v0z7/t9+XKdzwjfcdxjWHZevfb3E7ZNWpJUtJs6yep6B/QeENdpLufyvzXVAU///z77HV5efcM
OEbjyveRFmNZePfWpnVe0/konVMa4DKKwf1SEu9lC6Wo7NdmxzoiiEva/qH1VFVNgcxLsduWPk3A
dTxaN54+qrB6ehON5tUaG6o4VY349kqH8AMWrAXT+n3Y1tiM6eT+5S/4fQH1oXJ4Hm+YJlPy/dJV
xEMwj5lLmF1iwYEoad8nbfMge5+QAOxcBymtz4pBmGu4XARVPZS7iR7bKkccfRQiFTnrQQ/0Q8+G
cYZ79a3qo43p/GUpPgROvez/fMn/5XY2tmG0y9vOfv/+PTf2GIuFtNETrQYa/A7TDseviwMKwKMM
SknUMUYHWuFwd85//tXyv6x53Mmeq2hAE0b9fj/0aN7yu3P7NK3ugbpY5hvpo9wZmvQsFdP8oBnm
q+xALuikY9a1amqbCV4YGr/hL3e7XO+ud3cfBhntSy0cDM5qvdrvX5/iIlx1+f8ziLhQEa74U+bW
rFeremhZNT8P3H/Rfqk+cCrngaM+tDx8Yn9+L7zfH22QNJ6DoM5jYPP7ssKsyxdFJE6VEF/oCVYo
R9T82fH3ucqelpgRtHJyWqDBOsIRSYgWOWRIErmvXmwfgsyS3xrpHZa+dO4HBTYE8pxsKjgdqBlC
Nxl2MYPL+0nLhyWixKgCfQpNT9b9UA8nh/CE3h7EvnMKF3I4I7cKTe1dSDqxos9yg2HE2eV1w+43
AynA7Gc2OFCfBtUd+tqQm7t/Wxqc2SZAnBXsoCtUs3IOoXZEBINkLWW6aSR7mSxeExE+2YvfEkbE
oHCUwQEUvs+NQm5WOF1gcbhw2erqJqysC4bT+XUaFQBwVElWnj5BBRgJa8U4PIwLczHDsLPlRJX0
gN60P/iXwsueuzB96NtIcjrD7/3nD+y/bNhGYISycXjaHCDeFrP/uF2KmNPjbAXOKRy1D9XF2aM0
+JZErf84dOLsh8gw0hnNQCI5yLRrhkNSvPRT4BzF0jBcpgUb1uiKMevvjRzpE6BlZFhSNce+dj44
CxHxOBTsv1y48/sTb4THKkt5bHxsuOud+B8XHmYDshVqwNObTNRBY7JY868+DJ1ved68+taMm9vx
rumyBFifMmbSRf/QGZ3wYbCdIqGBW8kgD+XDJcjgFRpXoR5sYPZnljqmYUlfMfkYMq3aDkz59jog
JLermDW0jLWk+aySEXk9Znl9VhmTfBeZ+glEwcNbZdVx7r/kD4gVWBjNZG8zO6aHzGz5rHP1OFnM
QrLmexMgegZDHzMpZMk81HTwmhFGhfXqqwpTSh6DlFynZQvVveIdvs+DiZRg3GCHskPn5djjlz/f
Ff/FrmMEezSriFQ8xPa7LUzUbbQMPltY5h8MzZ671gOGjZwNf5EBDBp2+UwjjpFgWmpwazVhFlOE
KCI1cEWa9C+ru/xtS3UV776WWIhY2/T766njlsEl3vQTH+949Aio8j0PILlo7mJNJ6F7TLs1YLpC
9zgJohYWlOqFx+AtjsoWUg2prX95i9Z19F/rLJeEq0kJ1zXslu8LKH+x0WTTPDzZUayQmcKDpF8R
jMwb0kjSnrGR13mumK/0++ejSwxhLgb7rKSnbv9yLb/V++u1oDWWQq3Fq/Nuzc9x51RtIOaTE0p8
gbgTjm1X72PGgKSs86EFto30lbnnpnMJw/J6rs0aCXJK4cTPdf7AXJ80wK7Xm5rTLofJODkv0/L6
lwv9fXdyKSjWQwnmJg4I749mmYriya28ESojdFXckuKYh+KCOtZwTkv9Aw1Y8JJo/u+DAGCT2dcl
j7aJc/Lg4ie1YEIZPedDFDbACoYYbGjj55dsHolHnBD6PlX1BDPX2Hed6apnVoj8zMQSw9GIF7pn
GS5T+HSzTpvtUpovJGH/FMCs9uWsgp0luhydVUVGU1QgCHcSUPxvwuqoDvLd4DsoC13SgVHq6xac
jFPD8mvm3Nt2NijHCrPQ2YHQZKNM2+ne9/Z9S2bBIL3iQLNAIQ9ySR8si3jTA+mCMo+OG27aid4o
kHrXghCgneI8KcbCby9VB69pmAGxvR1ASgZ6qF9Vd1lwS+IOKdz7ZUaCMGzz3rM/yJlyPknDD6CB
v2QtR9wwzraW7uQRB+evRqAHGdTi39J7uYaRAwOk70mGWbX2CU3Ds/AHqE/9F1EueCOs7YjS6hJL
66m1O4w4E1oKT4dEu39i4J/gOTDm5Dbz4e0kHQfNr6lAwZ6YgXeDneC2WEJ5J7OYPS4PDi2oo7/U
HL/f/I7kpI/f2DhK/HbYjQscMqi5WgJ8FKe1FR9NUVqNWx8P8M6qGSCM8///0+9IHnvtaYYUnnpf
b3ahsLthighIT9NuZ5X6mvWDOQM3yo4JMIzN4qt918V0aVBl5Zh5/tErOL3rX/78UNnvDjiaMt0D
OiN4lY747ZkqsH7IunE0o2nrpfb84sJDxBbs0LBF9rvHvqGPbhRcLd3Pm9WvsXjciU7pmY8JxK+o
AcVX+OM1jotvFCI0jiE3VAgdJyundjKM8pfoUTH+25Qos2+XstnBG9qW02T/baX337eXABvZrnJd
xd9iK86oq5X0PzZ2nTGp1Ii2TxFEyI1vRZIMdUec8jahr/32byyL8vT2VVpAWq/m+Dh6AQj+Dif0
zduXfoDkCVhPTjadsj5OE3i7t5eYKh6JOwiirHE2b99yLCImNa2Lm7DulpM9pQwUuo6YNKTovajX
AFYMFPf9fGzqhWFK4iqo8AmhItEKhv2/X4oV/xzSeMY5rk5J5M9bx21/5Wa2TnG5QBNv254chJa8
mnwqoxsVDMiWMpUftJMeEqtirp1o8rORawc+cZT55AMxWb+cMQsxkDgV68vbV6aNOVCKQvCKO5li
VYnHwukwyzREnAYat3RQk0kRV9lhcvXehvCZ11P0XPdsWqxiKObql7zLERpb7AKRvey96EOUh87e
q7GzMUtAL2655IY10cubM/Mf+xV6QSx3YX/rTPiBeiBDN1Wm6wcr/iq75hSovL5bNICXromnncKm
dSPakiCcIM3g7YKJY7jxlMhBvhRRv2nRsmynIGVUkDFglbNuzgZP0D5jlb6dc9+/eLna0HsOdpWW
u7fybB6rB52siUhhSsav7qJDh1Hs7SqZgV8LZu8wEUlCEl7hPHepHW9Myt3A8YXJPBKhjZtZ3cVS
kMYTxE8cLiok97ZebpuOXlNXDA9BUIuXJBRmDzQUyY0JnvH836Y1z5CwasW+1JIQF3lvaj99DYsw
uwfFAZUzRYHljq57fLPrsG1ZN+HI6AreHmKKrsDePmOXx6114B4kTaeIEK8qq9hHU8N5oeU4bZwQ
hkz7He/soVOjfBl1CrW7Di08oLTk59LJL6hcVrWTc3FSlGchPop9h8h1j3MLlnfH+cnULbPHwH1B
MGaDBKZCK3P8kGlfYreMLeY/4Ud6RBA3bNpQUh/8LJJHO9eHkMM+GnViALqgOc3xCKsFukotPxe5
81EX+We/BaoDLBRfKa74o903O2vwnIMKJVa+sAS9hsW/inD1NYP9CeEstXOR6e3YkCjYRiAabTJV
m+mBy7whrdI6/tOhFKRN+37zVNao1DGSPb0ZU+dVljvV5sVG38UQhl6mQ+l3Kab+vpRLf1tYCekB
I/KqIYs/oYSt9wNQWXy9iPYCFLYPemDCZMVu/L0hRiFc3L1p4fONEfo+eIuQypOoxNbKcR2XAffr
Yj8uKGNeRjTiZJVlEeIk/pnV/RUjj2S1FS66EboLXj8iaonU9BA3VP1qSMA0xX5ygNl1MY5VHEBt
wvXPMC9OGP622pojXNiBekIvwK9fmufZzryNcMQWqhRmL9eHIczOe+unjDzLo57d6hkyAzjDpu4Z
nmh4mAsT1iJb9UdYbzcEZmUCyykCguygQ1K+9RiuW+9MSEEnkEA20YVmSXTUCatQK3ggCgVvplFp
u+mAIWwGBlhX1yZ90yc104w+G77HhNqUCoUezgISLeb0Z5UiFUXbV11EHK/KFAwnGcLKiykeOal0
F1q92f9h70yaW2XSbf1f7pwv6JvBnajvLPf29p4Q9m7oIWmSBH79fcBflat21LknzvyEIwgJWbIs
QZL5vms9a0sBkqBxD6ycX9keEZJVBPmzZZbpRvUT89p15Zf2PTMmLCtBe1N20rgGlpbiiXjAuDNH
+EjGmLad8k3fEQoc2oM68//HJ5cYiUT3h7vUKcc7FFQxRwDh38qrd44d+3da1Bq3gpOpZjlL2EeW
nhJ88HMBV536WrvMeSdhRJNM6t8qQR4I+oGnzITsrzDTbzoR3SIg9h+z7AcXBjqsreWfuoJVDyvJ
OjKxbSLmtfcdJos+7BFC3QWD0T5Rljd2eg3PJ4vL/DQQ5lcMpzFLPKwl3Xs+wo5OCiuCzZcRtoks
6VxV/kOrDw4f6Xsso2OAT+aUBYjgRsTvu4S29srNid5ymr54LrJn2UILwm11TlCTH/qeSLye70Zz
uMQ1AUlpcSnQNXo200ogpcODBvFTwC30jCq4rTrd2w2NTr5Dlt7bJaW+TnDiV6Iko13HkwZ2SR2T
oiSteSyeueQzUKFR5dPWKfQFLUTlAH3bmjkx6QTx0G9ymsFkyrqrIaqgddFNTQUqIttvzwIPbrKS
wV6rBWez7lyD1PqdRe5mtAhoRxeAS9oZnG2CagqKmblCOFudRyI8qpoYoNL+DgrUXEFDANvoO8yb
8+wW1T1fQyr0TQvpgQ6wwvml7aMcowBuselKS5JCmz4FGwM38S7GtrzFFVPsw6nGKxEY2bnRQQ3q
1pVlC1o1+DS3qrFw8iNrRZtkWlufmj0M2WZTeaZ/QUAnt5VTEUGdFvqez/XQd/m4q+psODpWjed8
fmmawoRHNkSKId0BkO8Nj4pRaOsxhPqMQY+1SaCCFUkS4RiVHMt5rBkqC0Bud9NYlXvVd9AlGxfD
SZ9h8QmlT8wt/Ck+yXTreA5eyrGdLSPJpUuIHKinIX3Xgxc3u9qJ9N5ceButU+f4tUiqhNvfP6JS
Wy/a3ypLaLPEznvhEe+MjCg+Blq3rUPNvilKGyRg39yxpPxpAvTz+2A6GmRmMpViYTT8RM6B+7Bo
7z3PIBizMpyDLb1rnkVXkxr3rdmOcDBFCNM4v5itTpxDA3J9spDaRtgT1zJSxp4p2lYmk3toMU+s
PEqX1OJYdcSAu92RMkPX9jGrZvdYZLWxqWr7cWnLyM7Kjq7WuLzv8rulo+DoevfSlfXZnsXWQ2QB
s8kuVWo3RzOTtJPDCKN134HtBhB2gFW+B8unzm5Z7ZMoNi5O755JAfhZd2lwDZEFWRR49t3U3NWD
lfFvhOO6CidJZnW4iadzOQbiir4MSbEttCOdZyAvehNsiW3UEyANlIIgCIzpQxX48Y2DfcIYDf9S
N5AsJ8vZNKF6X5zlXYLGqC4Io5laIk86cg4CCDJBBz5vboZ0wtJWkkzOujaMzYC0dTsk1IgqCtFb
+vloWgmrzlLQnX5h3BO30abyB3S/GjGC3YTBMUFTsopDkSHQw3Bvl1jvXYH1Xc0WRhyiGx2xDI26
+ANp8XAQ4PBQtJabMW0EIgAZnljkoZPHGr02ar+5hNgz94npvCehZd04UzsbldKjqeffwgHcOP1Q
YxUXmBc8vD6JDi+68dzHIBfrzE61U1iQqOdWrEAzoR5Lq9XP0o42NFHJSh/tkmJxezCw/ZpMzR+o
7T0Vo6mf8wm9igqzY57kDu3tvgfuZ8VX5CQ7NWFvBlDiXQzZYTxRfXKi/khGTcfoS1mwYMHs3Lla
8sIw3hCuVOm3kBw5Ad3qaPmgM9suu8rJCW4pnbgJAsqEjiACS9p+ddt/p/on7t37BXASZd5wt8xD
EU3v8sCKL8z3LYZxJN1a3TVbjTN/ozWTjrowQlMIYe082Rvb7uQRkUe7iSy/v9cCddSHSL/ppNai
hCdNUjgucaKxd5vqNglvBajCcEJ4B7MAoUqbfHh9Nh0HJXGsBsVDY5Bci83gUY9ssU+tNmC4TxGf
OAozeBIeg6EWD+UEKMGY4ylsomegJ6Nz7rPX3mof62J4cQ0VPlAtQg8lMvO2x2RNeQjAzJi2iPlg
MR7ajFUL3iasef10Tlp9ujUl4IGmUNr30cpvcSJJV/N+hxBsG7RV76yHtU1jdpeE+I60nqiCdplx
bMDwbnSbYyOfTVU4wFqB6ah3W3Wx8Ice3Nr/gA5g4hw7LykeUzgWp6wi5sB2AgvjBnSnTxFwC5wA
8SjtVMxFKxdy9AmOz3PtmNs4EOU9amzyqGMfXnIs732r8N4VJ1gwYQuSOcDMCHHkg3DR3DCaHJMI
WuIwyBSDOrDA2eAnhiI+pfY3t9aYD5YtkmTRCgPgK7iwVtTJMS7Gu6ieKjKep/CbG6O2GVxg/Gl/
F/U25xxsW/KDuCo3SL/HJDbvQovcemfAA6Ks/DLipQ6SPHjyLTyOyPtuZG1Tvxibe6cV7X3fo4js
BYlT8/phOW4VmvC1amC4tBLlr/Ss4WFQDRUcaQUvXH2CrTOih8fosxsFQIIefSzRBPBbAzWCD2Wd
xwr7xQ6UfdYK0o413Sz3fDOvQ1M69OgYbcNUX4sAdWgJHfZ+RsqIBnH8mA02gCZreISkzRiS9QcX
oC9zBdd/zP23cHIAoBjBowK/8skV4bQm93BKuKzP7QJpYnviaMO8WIW0EcHYx61NSGuZNSsKZ2iu
yuFY6B3XSXC1eMKIEMZrvK0k84G8tgBc5Nm0D3IF3SCv7AuXmhE+hIkASZS/KWUEW7oqhB43sOQ1
cxiPuoErIhwca5ci0ruxKmuHmCc7FzSbjp0307Pj+jTQZPEdksUAczD7GJEwZ5nYdwFSjUHvtH0z
jt2+CvXHkh7AeaQgvZS3pjb+Ufb0cAOcr6tCAiHGYs3QbLpPtOCfVDleGw1Xl80MbizbFMejg1G0
jaHTNng9jb2W6+26m1lGbeq8JAkenLrN2204u5qw6re3AjzuvowCfFaGf2Yg6ff4q/2dSfFrk8j2
3eykBZKMONMhR7mz6qN5DCtH7VlHvhw5rAzckZBC37zSLBvecjJD0nFX5LnL1HbYuqFC3h6JkvVW
2V5V12UnowtPgGars19nH1FXa6TOgBAvbbpglUU/bEEkdehnt8i2AFGSK5ZQgrrCxNmVTtvcWykT
yTBtPsY4GD8jEfykX7VhgffTpO/iJkO+AZDSnfuos05F4lAwqxwiwCo/uTjFGRhudDPUsdphAghW
kDU1JOBgTlyarE7MZ1iiolpTt8BuNhDR7DXuIQmHa4Tg8jCY5m+vGZ2bQvcvo48vorXxpNRjSsg5
ssyNrlnfbRTHW5cVBYumflr3fH4Hr3lRPkODaXFZl0o9LCAo5kZgT0WwMiCzLZgJpObGNRwJv63j
5kZz5FONanHddk2xFb4bsmBPJFxZg6ThgmzzargoZzj5rCFOAgSYRFlHwhucMSnc5uyl5q2hwKGz
PufwnA2yRXLt/eLkZ4F9iy/3XMmc/Oncju6o32/6NKi3XhSRoOohqxy1uL40tZAEftW3hpDjq9yh
KV8JPWpuW4ToNq41r5/aK3jec9THfPPgIWAUV99Vwy8u1kNHTeVmkATYYhUifhD1ZY2rYpX53Ust
raceGzI2oxHYib320hBMGAyiNSP/R6HFeNBys75R/M1joJwXrQq+M1dZ1baf77HVMs2lqLHPmxID
TZ7e1PBzl1VmA1p5KTLlwrWOpWfsWoPW6+Rw7dLnqmXQ59fajJnwyvwxtH4ZwLiwh9cj0yrnoNeV
+eqHoEflRzTgmbE9FW5jM8cfabDsH0zL32KzNDZh20U7nG2HCHdMNlmwfXvYMXEQ3+Ac/GlLJnIe
hYGVa9TOKuxwBCGYxq1mPmUWJTHDkO5PMr3K74QNRDdVXLLa8Y2nICdZMXLfrN7pb80kPza6l5/T
uniIGhZetmXDfQmHezWSl916WrbtMtcnLVLAve/Mcyujcdsqy3nvjcTZaqNzdLPSumUteuGQr9x2
ONKnMjdagsd4mcFVjK5GQvciQXXMvxQgaAPC6EFMDfEL7ifd+x0b1KNwZWL0lsgC1Mi52qJYjb05
Vxg6+jlorW8tx/oqjsbuaE3kp7AkLLeBPm4ZJpJd0qmzOdIC7Y2a0OEZBDkLyIA/DZs01IGiW1Ql
htTON55D5T0cOTZ7ic64rLCzZBQri/QxcGd7ZYtwELXv3q9tbYP+jVgyLeyYOUPu98L0BtfYnJQw
laB3sAhN0/DLc4HzTXpK+gUpL7NXcB7Q258iTZoDLBGs5/30oe3h8uD4Ca7g6dXJVaZaD1bcbxZ8
F1QB2EkDsv3I7MRJmRRrF9EkjeLs5FK8XGUOQBcnGkgBaKjCsqzzS9HubcW0G6R963AJcnv0vCXG
8lXXE2gKdfTUd9m77Nzkhql8vWpci2sX86ZjXHX3qguso9V6XFJGfSmaUsmb9+nNeDEKI9pYTtnv
ItW/kQDV7VRHakKWudQ+Pa8hXlmx0Btmi0qnENrErX5YrviygyRRVf2uYbVVW/jCOCaxoQK1G/JC
fXNbwvFsXM+efsVEqzuDOJYDLbMR4BDQlTVw0+EOiSfReg2dUr3ZDpLQi5BBVvpue550/X4i5eKq
GgAhstFwbCvFucNC1J8XO3kXfjQKaoLfSI7mGsjGDHRe6QEsdRv013ryiTuam4k63jyWUQo5fVXv
6Z9YR4E9iCC9Ev3ThLHKCOvvPIb5xZTk8iXGpVX11VSDe9RGDODU0u+CU3W7htjiUi0im1rhdDmm
mU5mriH8jem2jyI324e8SUmttTtKiVpx15AT49gkJESXxq9+6D40YtHb9d5HnEChwpc7Kr7GU82l
6ljS9aia6i53YLkp0hpVyAUBg/kRSfP4kOTgLbLRn/UbyU36kNe+Q2p6bmwYPu48dwQXoMhyMlOG
6Cke3Qsz0X68pYa8gbqNoQ3a6T2aVZp0tUuarqtazsZsvLVwuWEcFgRlidq6J0WP0cJs/UMIZGYt
JI5G1soOrYj5yK2hwmD1lXvgpwC6nDKiEd7aRGS3MBqEiommMr1dZkiua5pJuTpI3Dc1/iTOG3Id
EQ3X1Bzyq94U72FQfpcORZMxf2oL03w2+wm3KfpHsB7ibDr9T9b8pAKUeEgs1L+kN7Ub2zXLSwuo
ZGfh2ob7jF8cGeVD4zjbiYHzsWIwGmP/5DBp2sWD/SHqMXlBb/DNN8QWzG/zy6HeGWXPfulbFyn1
+MZmQDbQlF0IO8N0RLnl4JTTL5VUMdaGnM6V1dsvYfjGiuipoGL0UEWZtUni7LaTOTFAdTLupjjG
YKqS7MCE/qJKyulaGo6PjdA5fbrRweNdy1UYqjkMlJpU7EbtPR6vF5Mp0I0lLpqZkPRYAsY9jXEm
6QbVL5kjCSPNmvrNn60IoRLDbV1X+r0yym/46cTdWLW/SwmNzFRpvs+U5r1OozkT6ibtWo14PzI1
2TuTpdehlYR3VJbWXqPhTkJBqvaEoW4sjxgkQYltDYGEsWpJFXC6Ors0qKdPYTJRACRpcMIig58H
mewRJSeFrgD0dmyWjyodXsNKG3YxCN0LGQlnay6NuCPhsj2e301RNeMVHd14NRnKNtoALj2Q43Mm
I/uuH3nhlc1bq2vFbDfvaELLun+MsWweiNjh5JjvjiKUj3pwtCF+3+ZVvK+8yniOYrX1TL14a+iu
7HMwFbumMrpnry6OTPw3vYvbfbUN8SpzPEKoARWpvRtifFNAT17iABu4H/jbvtg4eZddigkZWVA4
R6+DPsUq3ne7cxVL4MP8bRwg2WpuSaf4HcDXSXe7f+Dn16878rhW+N/54Xq9RWu5hxdydq7mnf+U
v7o/qQabZJ+Th0CwC1m01IXTTccMItkQaItFZxswCkMHGA/gjZuL8m8T9YiOXcAqbkgAAsS52W6v
2+vbFWfZ6t1fGWuCqLbD1tw5p/qY3CV3/Yv/zfoN9oZZryAwuKacs8Yjyt30oSZ91qH1sc2Knf8x
0K466EeSUe7UnfnUvjWI1vGZ4IkiCpWsSx1U5QYnmNbtpNpTy8e9ihIEB4l+jcdiXDsifoql2LUA
0XBL0aiUwhcHQIg94b3SxorfBOvUGrWjr8ortrvq6sv4TZHiwYnqEi2QWx8ZEwGS4SiQYtb1DlFZ
XfKsV++VAAYgB60i5kYmd1LpL1NU7lrV56/cSFEmVRFzzCR/pZK8dhokCADja7zltv1qkbcRTynT
zbQ8Wxg+St7E42uzdVd4bMbdHXllODJPdxngqvDxzrvHV1kL5W6cdqxPy6a2yY6swX1+3vViIrEj
gesnnYMnvTmvMZxTGpe7y62s5dCQRXExaKed6HxdtPhSULnd1eZQnQJBSOhy64+7Dd2Rw+T0m9S3
ylNVeJA84qhma9Av2w25/7A8QsaQs06chgoxCZSnMLUuHg3C3fJgWPXlqe6j6jS/A6VM7V/2C2KI
9jYenFIZxWnZRGlYcHKz+dq33AJrMw/7XLNzXMvG/Ddb0ivBPYaEgS5v3UkE60p6uuvIENhwpDiF
ZBzuR6Ly2rMuTLmvwLtNjvP3q7dtUn7+nT/2pTUAJ6PJyeAu8ueprONd45kYmdqYnCIuaBChtLo8
sfIpTy22zrxMpz06RpOhx4xxCNGoNnP9XzfLvshrckp61VmbP/VlQz+W2mkSZGwHl4jcWEMiYemM
+r2TQNlquuqUzX9I0d7/1A7+L9n/vyP748xATfFfk/3vfpWUsPL+vUze/43u//nEv+n+ng2Mf3bX
IDizkAkGqPXUr7b7v/9H8/W/0MUQIGC6qEkda9ZKl1WzIPzNv9jl+qgJLSOwoDz9k+5vBX95GAGw
BCDJCVAd2v8jur+p/6mIQYZtW7indNP2DAPF4L9LSHLKx1MhdIJrc8ElUc3hMumjPY4sGUiLxO2w
izTjtsz1aWfq0K9806ZTyyS0LXPnENRe/iDohbdpuZo62DPBREnXTexoW7iRXHkDPQc374dL5bX3
KsADWGid2Az07jd+bK8ZanrXXzVhAb2LNCr6fNE2Wqp0Q7ULjNeSa+CGy7m2qmxKB25Og8e3tKuZ
x93Jvta5E95VH/heSO7LCPZ0MEROKogPSRy5gK2Z52clqSBtnYmNnUl/P3o2aVFZ9BoQ9LGCrEuU
bJBDxVJuepZt95zG+Ang4TBp2McAMg6R6b3RVMKaAMSJgLzfqnX3rWWwYKbylY8iuNiVMfsdBxYM
eX6iYEvlYJaiFn2ur2vXanftwJwECmS9ihJ6sXlq6ysIhCOKIQQdujZkR89sPsgk/h2HMKuY8zy7
1HFAi+j9So6QqvrcJyA6tjcJfkMvzLm+p+hKmM/eZNaNGjpvldnRsYz7ZG2VkO1Dd8K5h5DoOGTg
VrxA0nU3dbVtgiy5jvEYrlJUaZXb3yQYe86G+9HGbXZh7nhjaZZ343o52egprs1GiIx5jsrWulub
m37wsp3VmmT8YHb2RqLTRsHUCshESkQXcES6J9reSpNX24QDACa2W1cRqMdEALCpJrg0k9cCIREY
kBU0SOEfAFRlPnJ3Xet+hEb13gxOgq/JvZWBVxDTCFyahYM3t1yBb7bdzZTn2jGvoltWd97Bo2R8
Rb69Gir7zTOK7hbWy2UQUL00pkpB4BkH8FAAIid/b1Xa+ATDgukNNdk0UwEZdI5HlndzBLrrrUMZ
Pg8BNiyX4Fg8zHGxnTttu7IrkYRmMTAalzByP0J2kbk2NCDfHA4yr2a2n3L2dfyzgVDRkCqzKgow
foZX7JxS+1VnEFjI1WMpAIoGbKf10PnksmgEvk49jYCUJJ02apk5D2Kn08e+8JR6HVD/WIesV9cY
p+TGpaole+KgIJTI4yR6bLi9972L4+ygD1wKKAxF27YG1T51OlyeRKx708QJP9Q3ulf/xFrEU4aW
SgPViagNvxcaecl6+TjFBkdcmdxgJbVXCvR4ySp7i/qZ/EzoS0GTP7YTi0mTuKSNbBGYhhr/KrG8
qEPdG3BeE0u2fpir4OYj5GCqR6W6DzQW10Z9kK5pblq8ZPscTHiktF9+EpSrjHrDynIIo8DN5dXZ
I7UXgM8d9V5hlL+LJpsNGlwBp9DieKFKRlueDKvm4vgdpvHGsNZly7hF4fjMm7Xu+ZQ/klSdUJEa
a1h+Emm591F7FbqeoL5FMP/UGA2htjbKcc8BnxMU3bnLnoOMySyWS1tMkHtIoLjPvhMs/DNjBQrD
WpL0RS0qBolMZQnBN+ksFBoRqlKBmdJvhB04SCjQayAsmMROQtFAMYWbw7XPIT3tVdHhrh8y0PRj
bX9Ybj6dDKYR5dDXe+X1HH5hR6afGTyVM9Pe8BJnV2YGcAkbNi9ZEDKjM0jElb6RCQKzKe/BiTr3
jRX1VzGwOoT5Co3c9vbkHyGrITFg3A90DcpnFv7BEWHTXgTnTNb7GAAibQ1g68EeXbl5aMxpk4Rp
wSqjxpGi0BXlFoChsl3VuvVa5ei/ulEmO9mP8UFZkLMcw6FfMWQvzMMQhLRwptwyJUSqPY7EmVGR
cdqXyWagU91T57jkwqGVORjTHBNXxOe+JmLRtYrb0bTvvTmWs6KYIyLhMcEfn0VOmSvxOv/h24T+
h+q4nLYTvFjKSQgBHJoOGbTKjBxrgkWpuZysNNcvJWVv2zoplaXXCTf3Ssqouslc7KWd84NZocaS
zmKlwaIrKLwfJJ0ezLIgRtIsOH7h5G7bzg4h42nwUNRJAxQ3ec5PuzAedMeDWxuyBmg8A98BZqa6
Sj4gLc5S1vK1ozQDWC9FcaxHBkU3o6G77vrH8OBJ/UPvk3rbWTH5a1jqhTAOUUWNOwiJZcYFRzeM
soZJez2yftduyaqaAWMkpha2WEIyTkdTzA8NiuI6hICAkvmUPZjVyKHQoSIKG+vRMiHgAapAt07I
ArBNj8oj4SjIzel2RBtag+lmBn2jj9BHq0A30LFKK/DfovHept2168P7mtaYXZj12go4iIS7rwLj
rY5zamAtCGCYZOmKyDs442o8xaZBZKZLWy/3H1E7IOX3zGnndBo2Yr0/Tr5v7iwBQMHObbkONyiS
xTop+YzpLu/rjImHG0b3jUE3zYy3dizuh3w6VimHHFUGXN1h8r3XHecm0lB+yYx/xWFp2uQeHF/c
HlFgXYuAYLY2m9azDW41BXDDYScqCufqB5yKFG7h3kzD92j0noMxmMlgON0dVEf6RPppPf7INB9K
gxUlfD1qbwT2Bm/RDxV4R+kWQJucV7zmPzAAGVT7Xlpfo73X3Rm2eo36adykdXurpRcGhRBraHDu
3PQ25A12Jax8W6IvtpuV5lo3NXlGx4QsPvoM3bZkLFjLkOZQ240ICbFDMdvYY28/Jv3RaSg3RgDc
V/7Yfgwrv8DAh10zPpkQwwxRMx2xoXXA8b0UnXVb9f0LkbQIdQYCUjsOrg4NQhXG0T6lKL3WU/MY
VdVrI1FlNoxua6/y9uSGPJOdEq6sMftpDjW0KI2ietk/T4iMoBmS1Bg43QbMinmOunHPwU2EdKSt
asHqXUnmK3W+EXn+QN7ac1nXP7Xe3WVFOeBudvdY0BrUxk8I1VO8kN4e6czWjQG/A8jD95c1u2RY
CeZWwqL5XDglp5PL4gec3QluF648HWcYV/ZoW83rwmWjOsRvMi8qgliIVF4puiDw+vJjGKnh1NAm
/ZfNss8dQvW5jwOAKafbw0SEF3TK/7nBmiFONOvgbEYEsLHOSp0M4KSHSYovhvucnPmxp/1a1EV7
CufV9dSDjJEiRkOZVOMxFY9FJm3UoI22Ks2hO7WR+HuTte7ft5YHnHklv/wjWmcSVhTOy+VgXiDH
86p37PCq2ER0L/v9ZS39z83yG62sfzgpU+zlN5ZdX6/x+ZpfL2eIkKukGDNxTOsPIHLWqeofo4SC
EcSAbC+07BpHpQNTI0zsmTJnnbxphEzlh0d8jXSmtPm9+VPJzeV1l/uhTCVSUKgf2VwXaOa1fbMU
B5aby86vzR/7llf4Yx/+5w1SQpJl5pf6T0/1Q1bEaQr2FZBGtoljdI1iroM08yaCgX8SrvKQK8/3
bc95yQVWYDV/g19faxqZ+LNIzERGOn/NOcz4idk+v0Sv9KXI8nALd4p9uhdViESDOe3z72NiufXH
CzYZRBbXi5OtVZbi9LXRPfSH5rxZ9iUIN5EczCXv+S0sL0UOFe9jecHPm1HovpoZkKlhnMqTnKsL
y61smgmqeYdMubPkz34uWQSIktH1QA4Bxu2B3pkrGqDpjjOy0KEyN/dclq+NIhjP/ry9fPapy2he
OV0Ir37gHZD2U53EXAdabrlzCWXZqA5FUqEfzcnO8pU+l44+b0ZgTTHDRXu08rOSontdTqNl43kp
34KYzyj093MZkUWNQdrTekISxqfBSTSOASfRfHe5pc936RjUkOnmm1BcMlaiHTExnnuwRPWmBb48
VwmxROQvHkYgp3fsXreaaJ4cA9MjQ4nZjd/bmuTTcRoejPaCzCJ78BMsnE34rUGvRGVMEU/DVHqX
oSFAGRmm26Q7qdIWT+Wcdoe05760RLSGKUtmbjVyuZRWNo+XLOZcMmCraZ55mBpxuA6Ra7Fkglb7
OZrmCdmAYaSHHoGdRZd6ZUyedXJS/VrPDZEgsehrNkF6NAZmEaARjosksnXb7KwAh66MPiyuQNq5
QroTcxePpbUgkfkUeiN4o0gQajds8N6ZZzn0b71Z4o8Vebehmtlu09y0NnU00rhTJTEOwZPNhf6I
7hVWp5bEBwlZbEeUCqZdhWqxa++6VmcAc93oOGqjfRP4KDa4KlDg65OraTEjNJoGGk/sAvzKzK4m
FIOlJlq58lTMozJJbAxZfcOlZbn5tfOP31keDeaK3tfvVa37hltNrBsLPsr8GHRGl1FmvondUu7A
4d8RjVadJj8RJ2PeLHc/NyxL1kFOgbWRtjiBpDYmNFQ1YG597+JgYJIgA/jLnIFaH9wNOnCv5YVa
pEKfL9lkVOeyZhqO7nD39VgIIGoDg40QkPlv1vMSXx9dqNE8Uc6br5f4ulu2DkD1MYEFnczVvCzE
wjASJL3U7UQOi2i13Pza5JDT98pVxzSv0Ys7pbUZluPfl5wjeUn+IebJz31fDyy3lo3bBCpfNWUk
9rIEBDg/d9lE2fhuYhBiIPnHLnRaNnJFrvli/ryWzyUVHg2DEHkV0n6OaNe+4DgHYTV/Bcv34PoJ
Dyzfa1QQvrZebprzJUm3nFcsZcO60TWTKyibcXb6mDFk0b7BU9cHICxoLlWrxonMEy4E8+AzcVpq
tF/V2qX4/Mc+fGb+2lRwGzeVHW4ig3+jnC+/gVr+5YzkEM8lOCKc7qsiSY4EWAEhZhKpxhsAXwxU
Pf/lcqsvipGuq0LbYHJlcMW4B+V9YOEabRtODYBUSYJveB72pmVArOaxcHmDjbJNwPR6vFn++uCO
gJwErv1Gq09prrVI97+jnZEnJce9ELq5X6rdppvAr/X9e2t+1Xa5PmJD7M7LfYBxFXXkMEi36YAh
kSSagmYK2bAnO2+Go5/9WkrLywaSqF0c5HxF0AuNInaUjtU+0POTmvctG7SayAw9Pu6lGr08b3lA
YsviyrFcPzBYch2QWUOWD16nz+r152/NL/T1F5e/tTzwX+7z25jX+vo7y63leV/7vu5+vczX2/va
l9acrLTBagQghEx8vfLyy14B1G71+d6/nhPnPlxw/Dtfuz5/RTM9qiYOzBkprP40jbI/iT5yd+TL
3C7V+Ir88K3k0ssSn1N5qb9TvIqrg0315LTsxJ72jOAr3tlp6h5AuJJ2HFanKqqSjd1YBp62+ZD5
o22yHDGDB+g4TMwdiAahb9V9atGT8T2igROfy7+aPLhqJaYfOtbkanfzdVikHheTpTezvAm96R+V
6ZZYfkayN7HEoSVtTwj1vY3vC3x/BZkd/AsUm7sTBjOEl3YDR0EDjHos5hloMhp3Rt4FCfE2LAqM
rDstr8FVfGLSMTndvoGEKNAN7xMyi6la1//bWPhVIkAf/7vGggnH6v/XWLj++mje2+zfmwqfT/q7
qRA4f1kG2BCm2M4/coH/bioYuv0XZQfHtTC44rU1cQD/o6lg/aXr0EP1mQ9A38DioX9EBuv/syaC
9wdgQvdtR8dZbAWePjNw7D+bCDiiSDKM+0vZ290wxngvmpulK/efOnX/831L0y9YLjdfXb//9DKN
HWskY6B+tTcGsQq75ZcwgjN3WJ7Z21ZKOExij6KgZpnfh7lCKBtgh/NMtUexv8o61TzF6qXyK/OI
qwe6JhOtFfyHt0Izj7yWYH2QyxO28NeC1YS3I3moW9nvUiICq9BFOyQvgjMlWD5G2oKoYa8C8RT6
8TfEKSy1aUN3mvXcSSwbbS3vHOFbq6byozXJ5eMpLPubPKUrXlKJzhv3Jkgb6m1BCitMeUeUZziR
Q20mtepbg8rrSh/RNEbFC4HQ70rVFnTSgcurW67F6AKc15GrZqb2VriMl0WHNF1SThul9dPoUOGq
flXyd1bSQqBkD5S6dKpkFGurNdCKbhX6nrzVK5LKumTSV+4Ur+0xZclltM6m3XkpsRQpFWocGOUL
1YdD6zryaGv9b2LR7U2kyscMyy/FtwCmdZZTBu+IoaE4LKz8JeKL2nrYt4gnoemBg5NshmxDqZ50
UEej7EkfvuzzYBUgvS3RwO7L8WcYqwDKAExVGx3dbnKii+f4L0FUBOvKJVGvb6icuj+7KECqq+vd
nF83rFWV3zVxHe8lFMcC/i0zzNc+NR4nt3IQpot96xX3k/DfeuyUpJxRRCqjGRope1JIGo+KCyXN
/8feme22jXVZ+FX+F2CB89Bo9IUkSrIkz4rj5IaIHYfzzHM4PH1/h6mq5C+g0ej7viEoWXYiiTzD
3mt9a8q1Wz9Dq9bmwcYKrHeKeRiUJ66D1LC/ZgEwQnQvhE+5L1QriNwigHVj6x1zjzeio/HqLdXi
nebF1Qb4etTpl76YfOXqKZE1kVJDYyknQHEC39nqwTfpGrz5JjFRC7JoapgZDP2dEg+RCs43ZOpk
UuhlQ2cooEqYtzDHixKpFV+fkXeUUIqcb69u7klxJR3KzzQuaarrqYtxY6rcEw3/s2epLtwAeyEd
G6yBBFxSlXupgCWjRW9a6r0kIuDmuHFLi9YCXvCWapq5OE8Tnp1NnNRb+nK2KuJzCxAN3rQdDRSP
IEYWgDFu4qjdlq6e0UtI7kpWNaiDtaPhUjPgv4pyqvXeiq58S1rB6q5Fn2J7T9lQfOi6hrbPuRFV
44auMzM7298qj/nK61F/SnOG/+7c9JC4QSpHoTU82tIyt1pW7yaW1Y8Ga3YzLr7mSR7qxvRGwfwL
vvnu6OTU/Jqh+uZjQkKMbBNXan3yG+XiQBtFbbN1qIWeNZV23jyr8ZUCnI35qUPPK6vbgG3jcRBA
syMTOc1o64dqiprzEKU/YNI9MTyi84JpXlN8Jm+XMDfXhe2YmPVmDG0kwmbVXHF7RHSnnJ9lk59l
Dk+LCUf+nJYQlrPUJJcUV82gAWKKwKE7PaI8Q1Drdk2W6lr64OXyMAI7hH+rEzsV4KGP7RM8flIY
sondOKFMcDBvCRC6DqV4z7i7bG3ZMwCQRvSk1WCYRbktTcM+t1oIQ+SzswySzi45FFk7FpRDinNR
Ft0uPcWLKfaONTobaPnzhXL1gffyfcHLcWuV091EB2FrmnR7KGrG6CfbIk5ZyfY06lTup5d/mjWY
r9B00aUFFHQ9/81r9fHSOcfJz7OjHhEYmrn+U83yaB8XJsSC1gthJKUUsu916pokkBI1irF9DjUH
SSxZgvMjaPLqPmqdLdy1Rm+p3JvZFzuQp7KxSmyr84zAlqQ7BG7bxG5GYgzgvPqk3BjLR1M66LcQ
D/WTV4WmbRPlOG17cYseJ2s7a9fYNJIbxNjbpHQebIyaBllcKWUGdiVQyoDplmwC0ifDFdt29i1S
seEndIv2Jmw/3SyNQa4g9DWUKmm6M6VId40fPFRk0JCFfirqpaNSi7wcsjjMJBj5yVQitRcUkBN9
by4EiVjCJpUyi/bq1oL8SCQkPZUwz76bFGUiEBfdQkPHcAHui5qe4yhfGZB4Fi4YEDBiZevvTT3e
Mxlcutin5pUw6CZ28cj2YQjj+hKwl4Du+yM1wdhXZfeRoJiGsUD70Rx+zNEsTn2eXLOhbyhs0K82
4mU/uMOPbBqmreaTwYL64JI6zWuFuyz3cOKQBsESHNYhY1tBaDuclWUoSfBMHBqvMr7pB3nMSmdT
ai3K8YD2ryice/TsLjQ0sN3zlNS3iW28Ual5Qi55GeJR3CTEZSFB3g8xXdPALF6Mwabyk1vyMBBy
DNNzfvCj6lOrY36KcAGQst1unMU193NUohRk2TyP0e3AflRpvf1opE7jTGE9ABOPyo8grWjytpoK
lkOLt9jnAOpVSFfvyzDmOsk51reIeBBb8LdjT/xAjedtTJv4XpqHl6VPH+fyBf+xcWIC8mylcdOL
OMxn94dTTHQx2Tig0pK7KIEJMzjeE38SSTc8/2TUswecgVydZnzJR5zYUiToleiY4oYMjnaOTK82
D7yYemPbzmd/eBobVhk1TGzZBN4WFkOBqJ0EylawNUhreQeMgraTYXy0hHMGqrU+us1r2TqYjbLq
R0A8dT/qCJBZ0uEqoPUTkKgj+37e9aUczzOILr2jBWbjf2V10flb+F67HELAzscFCC3HusZlek7B
g+1TSM1so0OT/zAmaPnAOrLfOBPRiUGVzBuL4Tjs0/E4+NO3aIjobtS9t5fW+BGfNIPmfl/lAbIB
7YuZYeSaek+cWStAzigwRMkOdnVjWEDqJ+xLRd6+GYVa4vnDMdLc/KLp5bnu/ft5QOa+WCj/BVm/
nkI8iZJKrh0shzkuh6M1lQjCoHP3fFkbSTWRdBlSxOas2cBkYv52EuQCfvshBAOGZdE69+gI7BjL
5g1MiOSudfChypaMIRtr/mHwyvp2QGdgGBUxSa7OBTRlyUZa8JdnK78ooXk2HPUx/V4p+/1izqyv
Suhdcyr2I9HshJ9G82VEe773KfZtHM3kNtLMcCZKnP4uM2sTe6T3ITAr+HcD1LPbau7bva5XdNrH
qtgNNrkZzqQ/ar1Fm6VNhn3nGt1BonYhSTa/ONjC9jWWH4o94pZrgDVIcdNS1AzbmEYjLaDvXp9/
R47y1nfec4ROfdvYE0tmIb62yeKHs/CdU5dVUPqZ30PHmT+RCJERc1hOt11kXYNlbHY0F6GNGxsn
kt9t4re1IUHHKmAOyoJDNycH5rARFVF9hrbwbiqAZ8DOvAxIuMfccC1Lv3nEAZrC1vNbo0Rr0lX7
OPBv6cDWu8xgIl9QPe4sH5U6rhNx6b1p72Z6u20JmN4VbaqdC+IMkmJEWFLp48HxQJjPI1zKbmFN
Hy+avGqTc1933V1eJLSqLbuG3WQHQLe2ph7V+yRB9TQA4bnLatcG9mM6SDMA7rhaKbd6Y3Dz1i0Y
y4SVjeUm1jarmoBBOQUDkcVyL/P2gySQFieb1Z7XM2GO94DmgIpo6J9qD+Ht5NEJHxM6MZACPmtz
qZqN88V2hHOXeNzYTjoc52wWNyPTJhz7AgipLrWQRfrdVObWjUcQNZ0IknfZOTZHs070rRZHt7Mh
cKTIxtmPNOMye46OTBSX1WJWYNQ69tTQ5kxGxykHRD3qFBK9AbDK1C40BLynQuKBg6yR30RU6F9K
33ogZ2o7GfMQ5machCbpBLPRbuSsW2fRTBiYIv+2ZCARRn3pKZk/4FejTzsnF2G5X4bUgQpkRxGx
2PWVgGL/XDbtsxM0u0WvvKNZPvW6vzwsOuzudiEClSyTCK86FIDUdElD0CNvD1g1O+GxfdZLvJMR
O4t9BUuAGo/xWXk8Wbkhwy9HrC9VfV+NlzgaSefzWZzWVcs6QR2WMfnz8I/n/Lx4Ry8/hxGNHIxp
kmkxFpFyC3T5eFqf1anGlDXjWaNaj2uvUS8qKv+/HktVm3RNtX/ADr6RJeHmVRX/yPSF7dqiUedd
D7DhZ8zzAPHwDn5L6fLgpbJFsdGUjjcISnWqUwT9+Xhov8WNtYSukgQbudYW7JCK6Zg6ya5TuuD1
B+shtdqdJmNxFPaUyDMDuXN0MtwuUzlSMFfNqNKOqFevp4Rl+6Ew+s+J6o7ZSnH667B2qtaHs6Y9
trbT7QWcPegFVbx1VYFs/RvrgSyPPRsQhO9rx+3vg+zajE4HCeprZ2v9a7RUVT9F/WO/ngzg4dSm
Ph/WbhdagPLEWgvuwHraBTE5LQbOyIK7Ye2CBms/9VdDFGTStJ8T7X5tarHx0BaE3JN7mKgfrF3Z
QET05NZGoiWRvRttPLDj19lvtKp/W0d4vj0BkylR9ef1oKl34l7y1iHTJF9YMZJuvEe+y7ekvqr1
bCqtxQB1TMDaFJ86VU22VG1xPWt0BwuNPXmvghE8tJRC2FVNaPwrS32cfUDIUaAfmRfaU6JK1lC9
+ILXx6aqO7M+WY4o97ZQRbrT0DpU/dWZ3eXi6FD/FMbYnXp1WM8KjPvhYE5fpHpphDNywMadGtaf
F996lvop71tOOA6NjBSZ9WqLWesY4frG1753EIAIzTwrD2lx8E+rS40Y7ak5jiVRIRnR42sndj04
qgK/tmjHPjqNelxRd+epRVVAA7ahoJM+OZqktbi2SH11BRl/d1FpyqE+od0J3njYB/Pw2KLV+LNv
m/1q4a593FlJ4POgRCqjuqZBrHFZ9Op0fbwe1oc4OpDddARPXETJNjxV/Wt9ERc2cdF+7aRrbBnC
JCpfSTMi6uu3/rLqLE9PogYygDuq5DsBU1WQokuPae33ZjQcDq5wTy1MA9qN1Gw70AkdYZgZQ4n5
5NijQVDbTDU2qyndFuqQc6PASgBQVanW2nrgnv7zjIRw3suvx+uP9fVJ4u9IOJvZI//9e65OaGK4
Ph6EWXav//hrS2+VN73+MTUT7w0DanP6eWpjmmEUF6xN1JOZTBCydRjmfnulJH4JrzGH9Wx9oZyY
h6neILjXuSTQNYaN4yIFVI8Ij+jIFVI3h9W9tlj0wvVRl1NqC/VYr6hEkziu0Ii7rMbBYLGc/fkb
jjr7x0PXqA6By6gyoo6hI/33n7cszDy5DdRj/WzXjzXw+fjXh+sBUR+ZMn8f/vGSpMYvSyaJ91O3
T5mJxn1tRDoMO/zTHgVPttl2eV8nDJ6T0Y7Uz2Ka52tvx3MEV+Z6CpPnNvUyUEDTQz078sZXAopo
HZxWb4S/nlLGbXdLy5ww1I/a+m0K9SX+drr6EfxulbzKQ7AOkkzhDJU12Z9H0CEqg74l1UDi4NP0
z2t7Y7UYrP/99SG+4PY3F0LStF8Wus2hqcajtfchV+/Br8fRiP7DF9rh59tRrav1DJBUOEkzPVIm
7nYw9MXPN7z+EJ8deh5qUDvCvdjhzdT+1PjCDYQhfT1FYVRvqWkP20JJYtYmRabO1odT3LEDLdNM
nIbiWzIa8kbanTitB4tZn7FJPR4NVOHJ5p8XobomUX7iilEXr0P9DZqE/fDb9b2eUtyHszWi6lwf
NlaSHyB0nX973Xpl60CyDUez9r9d/Otrfv0brdHoRO41gLDVv4sQnfupmljBprb/539w/RXCd0DO
Ti6GV0RNyy5bG1yZarml6iZP1Nk/Hq4/sPLa+4nG/X+rx//WkUEDiCvif7Z63H2M/zp9dP3H/G9G
j5+/9pfRw/oj0LFlBMpNAVrFIzbjz56M5/zhYPxAN6sa0+oHf3VkjD8s1/CAeDoBzmFLtU3+7MhY
/h/4QohE4Sc6rGLD/T92aFQH5jcEsx3oDrxXHxCrb3pgO/9BqTbbriotgUK3n2jKJ7N2S0mvQgYx
AbLpoJr2MXToqrPgWpXJFcQLAQqEI5/6ctiJPGqvcTA8CfDlu2zIcuTp5GOmtEE37OspQPk9nrmi
zjA5sLHzhfvVLqfoHKX6HRZHZ2/Mi3XClwwaq89v2sBtDtZrNpbgK3t4kTXLTA4UwowBvgIri3IH
MgN9YGrNz+23yMjeMCRnj71t5qHde3dVuYwEFOUv+KAJcdWC9lz0CI/7PmiwVmh0SEbNPoiiefCr
YbijGn71m+WWUbc/dFPc31BOZNmsv5CMo4VJTjMUi8KPlPxiSZ26ZbIzm4m1q2afBpuA21ZEPVDf
8l6mQXQVlf2ujdnX1grQkkMCfmizfEcfqL4BeKNi4DcLE8rJg0iw0c002952EE1q08puM8ydu17v
+p3PBojNVF3uiZLXbjq7umYLGu/WzmGNQhiI7JYM7jgrD108fppFR9zieKA8VR1IBrFQ4xa4/8sU
AlU6S+RvxCNq8WvcsHxBUHTtENrTbLjWbUZxYkwvZcJ6C12SRjo2W2misHCHEKtiBNumXkjclBGi
Ka+njA1FqBIOTR6TRx2Kq4Rtu2SZF1Z8iLtOwh4rYtIi2t78apM1QCxKtSWO8ogPiBMAYZt+IMXB
R8RQZ/C52FfsvYY/XkT5uVC7vUBUB8va1uNQP9V6yudWSnLeO7SwMmbdX+ozxTl+Y3Q9jThQVJ1+
Bl4/yHgOMiwQRqd/GAagyiYfRxewve4njRIWkKyle8FVw5eS3KCdpBigajVTYBOZsLxUyj/uENDK
RgSJ8Ox1zwPVxjGNbhFnuRc/H7AjGsCKZhONvhMBqTQkRFN2eGZO6ZLqMJZyPl4Ag6Y3PQUdqWHZ
3IAHyE+zD1CGjcMQLiO3RsNFx0r6wn4FMSB7W5VrIZxTnSwwtrjUOrs4cA1Pe7MwIwyy+rAodGJG
IXZpb6xk3GZT4KOdLZc9tcO5YqWIoYvqMUWtnSdA1Y2Wdj+T+lUt97Xte9B/0mnrDQV10xWoy/Z9
gkCXB2yy2jHlmpfjm+u+NtBln4X22TEWVppSJbgL8rZbVzuQXu5fpoEPKV+SV9HDI7NGcDvdHENr
teosLM2apb1Zv7S4gSjts4NKx+o41XwFbls5N7WBb51L4eJHekM9noRyCDePJltDgELy4JbDY92B
Xo7MSG4mu882Xjkst8TXErLq6ruu01QwOQJu5ERGmudAhWpwsq27HYlOsWhBSaBHmmksx67EkM4a
PpGJvy2sSQEwujSkNbNr6uBIjXHn+uZXY1A2CQaSFBvLDA7tothG2/iByorYNn7VP/tWvPEQ2yPe
lkUIsbRGboHgSO/Fh1tHNGB8fG2jw8soKCIO1NzgEKFkX6bxCsmPEusk5SYqkn4bpAHDYm9takNW
BzY9AEeQZk4VjSBZFm+pTFwShrPvGPQzqELtNe8j5M44u7d4bOgJdpiN+RbEjvKbg6YLiBvFIKkZ
4mj/iP06hZXD9+wHy3GeYEB7tIsd9haXeQB72XgJ2AlPPhcKiFlYDSENyu9S1P6L5o5cor6xPOaE
g+PDyfX8E105f2do8sYqJWu1nijFyjvEbf3h19UR2bBzNsGd+0n6pk1ltXERsw15Y964vVFvCFp8
63qNPldMX4lEBor3kgvakHivuYE6M7+viUbc2ij5t3IqCcwT/p4d+bnovBK2EC8CNVHyCVXHGGQ3
0L8iOBBRuAPhjkRszOwQLSWMrK+mBXkVBwJFsrlVQYjl1QfFuR8t2oEWl0KFFfymioKBMQ5PGvVq
cZvDPPFLOKYjipidXTcR/hyPeNx0pGFb97hd0vgj0+h5CjWopt/jRIJxb+VW03RJMlsd9j4Vrkoj
22F0Kd/2E1hTaWthHguGLa2KtlUdk5Zo0VyoHGfvpv6P1NPMi1ub8rBU7pceGeylRTy6R/7XbCYy
b2mZtQfLLvuwKy2yO5XzC+djshWWRJ+JyvIBEaFyXmrHuGsec89u7j2ppZeqiA9JX8K5MfuBjHXv
kWRdCepbahcMaqfS6PLHrsdMkzGraGRgHuxYix7lMMOPzdqz46X5nmjo7yzFT7FmUhskE4YGhPlj
MTNHkTxpxJtwJaBc9rdtXyHSzRmaBm7PyoSs7aSpFbZIcft6+qLHASG3i6Mug2OZYMufMvaMssoh
7DJQC7/aBxjd7Xka6ALxOgyEYeydNA3AKal0d4kSIluTjkcyeWO2l9tM/bmplM9T903qXUlxHlKe
T37uZtHbnJTSycDBkD5hQSWxVtyKOe4OLM14wxgR+rZL9jC8BZtRbdyuN+MiKMNDfaPNFeGpSqad
gxWgye3laMuJUirJU+5kfCnMODi4RXDnRdO8D7oXswcBSxQlbe243NYdQw07VmpHKe6wdLoTVIro
akfvvo3LE+4+fswRqF01gm/Ck3UE1kCTy8v0oyXTp0EjGNASzx40CEgR5nYY02GL/ufbYsJEY8ez
qxTnZ/ZH0hAEMgjfrkD15VKqrpTYtdVohn5v/GBitg2QFZmYoRS74q7MjOPcWzjIh4G+cNl9saxB
MeCxWkbNpTfyGTFiRwj8bBDmmH+uqb1f8NCtUxnhicPJxI+hNSyQHLqvAHP6rUe8+M5D0FhZbnQy
EtgN41DtIlCfGzDZ+zT70qc65cxsMghQSq6B3d9hbE32I8Warc2Hu82VjoHYQzTHjf250ciQGMnj
oOriODeTf99hJL4Fl0qdzjzpBKD2DHKsTcj1ZmCAFQP7pmhuDBMjZAdrddZVgyfdElLvUWUld5nO
KV+oGCflWLVCmzyZGyZF3Cc0Ce67Hjse6sfgafaHd3+xn90mkg8GVKOuz/ynsnquh5mKObCuc26k
43mkwBUI51IzN5fMjbAiLYs63hAcO72wDvGwT6EusVP10ocG0ADWg4URNd76NrlMCply7XwroEJo
fc+iannO68s89fqzmEiIjOV1PSAb+TRTObkbvV5ebbQZWyZcieOlLUJXx00VL5F+aLqs3qZJs3Nc
/tJgA3HUNMj5tY2KxoWoPFopH0RbgSlqBockYOiwthNdmRLrOyrs+h6iWRsmzuRddRzON7lN0hss
JlJMl8G7sSLToSO6fHEnB3ogdDwYiqPxxFoZ307pXHVndq5Rnu/1yugffz4VwLSsRr2C+EebKhns
ax5zc/RtLY+Qv0CHjq15oEY8U90U5l6ASv1kaNy+RhGpCB/eAgScdweazC4Z+XLNQeNdvAOSc3bm
ZFa3ld5gFmvc9C4oEReTaCq9hUBxgkEwJ7vKAzhiBhQx1Amp4D/6jU86dKjxvW3gxib+k2HgrYOS
/qkoCvyFoDa2VmPsJ6yHs5ffAyePttqiIbfqKGDFBoom5VhcsC5amBWo5vYv7pR62w66bhXIcBRR
wIIfjG9UpS9FPHdH2xzRWmmK0kQjYD+OeM3T2vg86oorB1gLCnkPIKp+JeOS3BFyjmk4mMfBPHQL
JaWYqglAQNx25wqr5sSsdWNg3oRLNh3ggfMRJEdCMg6lyydksFw4Vp0p7thwPFax2JcGTtk2kPhD
mexok9JWgQyZNcLbJ6lv7zN7Uv4O71pOFVnAKSKGZYA45ZTxnsrkjMrZeCsYKHYlmSgY88FVkXR3
Jt8BHxt+1lg5W4netX0+EVr6s3K+psoD2yk3LANri0AVh+xEUWVWnll0Ipi7sdFmX3vlqWUt4m0k
F7OP3daxri5Q87OnfLiDWqFIrbl0pnetlFe3BXHmJM4bi/MhtDGI8FULmN/jW5831iPDzblrldnf
HMmXUn7gQDmD2U1NqGFY95jWUWomhkT6fIGX/ygTej6Tchi7WI0xwxHGPFOSw8vgBw6bY8v/IJzx
ivJI25f9RB+1bY4+FmatHB8n5WmeTG5dZGxpYs0b+zV2UL7EaX+QrlvvBmzRRow/GrRtv3Oq7NlJ
jFe/4RsplZtaohCwlL86AmRKtiPLRQmor5YXrYu++sqTnWLOlsqlTdHsOz7zW+SIRHKUFU5uz3z1
WzaoeYPLe1F+7145v1Ms4LPygkvlCqe/sYAdjKH54hgPlHfcVy7y1GUXoRe+fjFZSPDuYpQB1Gcv
KQb0WDnRyVYrlDOdboeaBrGeQloEOJj+aIhaMPtFHlrlbG+xuDfJd0853qFf0ntXLvhM+eE95Yw3
lEc+Um55IKj6ZjthoUemyfZWuepR7BPFjtE+V457ifV+Uh78VLnxO2z5gfLnm0wSV7n4OAXx7gNe
No4Rdv5R+foDDP6ucvqPWP6Jftm4KQwAW9EAcrAAs+ID9IACIkUMcBU7gMysZjsonsAIWKBVhIEA
1ADLg/cc39vGYP9AmJ2HDP/oASfQvf4a5+Q5sIQjYdxGd1nkYsDdbXDL29qLozgHIzfXBjUZPWkz
YcYvS6a5zmXV0hphlhsMkqQb7WDs59uqSfODkZcidA3azStmdTHNW7ivdOG7N9cTw9lOxK3V+ieq
niwbTDe5q8D0hawO25sgZXwQLfZnMdLApbSEJidiSe23Go0xVnn5cOtq7S3+dGhsMV7sNDFuI82z
dp7h3ggDtmdloPpCtMA9KoJPqHupOTvaR5U1b4tiUTAAu8DZCAQiQwF+ImbmLWg1CrGBfnXad4Cz
RKksojqCqN65C/5LreE/B6T2gH8HYYGgUclGxl7ITIkX/YtZGcFpCmoCrUcLn1XCVB4LVo12ZFvn
yu4fYlMY27YrvhD7iXIV2G5X13s33pn+0yx6IgZ1rw6LDtBhg7Q20ROK+nVkbWB0gtyxWWcvMR0v
GTYtxOW5PxfQwbaswgydMmGcbEyUa3JEJkLohFf0wWEJkph1SoWCpjdu87YwHu/6eTqwcSXQLvgh
EXptgjx4bPHobzIq2xSm610UC0pUI3UqgmeOfR1Y4TDCbdd0+7nsIkwBNkvyRU+MrTl9LhJdR3E6
HQyDClo3VCwYlg/brDTuxPQrvfMzAMngwHLkmxxqPB8WE/tjVkdfHZkj/6hoLpN7sUA38Rk1Fvtd
sg/HadmFFoDyrZ682fARN4SSazuhsUTza/IkrD7dLwNLQ7Z+IX1kcrnEPV3A50GxGWERH41VL2H3
Q1gazsMy4cBFyRtvkzZ7SXv2MoKlASiIPDo5eUl7wfu6eHr3Jb+H7upAzewSGJpKTKu9JwNlqT7+
ilCCKBXW+YcKKIQxYtQNrOXBqyQcWKyHi2T3ChWHzUGcLXvCR9mWUM4KO0yZ1URsKzvKfmssLJqs
Xt+Ok6aFcZG9LWh+lfIiZjGTnSt3AGVLn1bV1yijNdF1dtC9YLP6vO7ispagZM26i5jMDkuMhhLb
cmHzOa9bCb+P+KusGJP209Dp036qPUyh8XRKlscRRAJxrkLb9oXP2IfDl0yNDfySCrpH3R1sugVQ
nqntZAtXURud2Z45+2jg9kWAbakaGrGP1qakVFPizjjWOoyZmKkf4ewILbV0JXI3+y3TJNv7UT/Z
UDe2lVkrC8cNaZaa4bwihqnxm7IlrlocIq65i1WpEmNdAvIgjo8ERzwDBqHDNdIii4sWjoDdXmff
i88iKx+iGU1bkdAkrnslD26i+4KN062s5wo+Wvw+FiKBg1U822IuzoirHgd3vAiZmOhAAEsMbLxD
qiQLHQyKLkRczU/INz8LxLnUyOe7om/OPVLMM1nioDfqdtwLQ5yiqFEKSSPZ2M30nKIOGrlG+ozu
ajyjpyah62e87P93MP6XDgZuEAM3x//cwXiuxZD8a/ctr4d/85X8+Yt/+UrcP+hSGOgJAqSUtqvi
n3/3lbhENIONtz3TdYgQ/auL4fxBc0P3vcA3aWYw1/zdxbDNP2xfwaqQRLPEMvit//rP9+k/4o/6
4Wdzov/H439VonyoUwymBPBa3j8Ce2nZGg6IGThVYLNoJSqY1W95Z2y3q4GgKY3wuBRjFEENKDDx
HgiTpL+JxkIf05nW+v7Vd5QaZI5O4G1el1J7KIj7YS7WFXaE9bd0vT3sTiSVGIbB+qAZ9OPxIRbE
sqTLLkKKEKlZZtEB0VvVstPsotjXTBWJkfmHKcDPKYhJIl/sqXfFq0WwQ4xuB5tAdZdMwHhb/4FE
YwCvNI9vrA7qIQoV0MrBF0STz+iVPmXLcjfa07vfMPkAw9iLcj7b1Xzyo+kY5BUxVYbYlAnBrAHZ
OLqZP9VD+mZlBFUtx6qhFt7q/VPueJC329QLGwFPi0CubZcVcG4m5wLFB7ct0XDlWG2kVv1AknDQ
7emcghxvZLj04kFMbIHMor+RE+ubqP4xJrw4LdKGCdX+JEZ7N4r8BacCMl2L9+ygBMvH/hHVIawM
ocaE2HxfDDucAbpCzzCf2iIHQek8M6pNG4t9ADuZYOd32tfBkVf2pN8GgMcDdtgZzzMNqC2x3ggZ
1C5t6j4Rdj7s9HE3LAZCbwEhxmX9JWL3VvM8/AzTC24SRjDQpNpY3jolbzfnU8DyjSCeNDIcCvW2
MSP8L7ibc/3GzZqnoZqwmMI/MkR+WTKotf7I3A7B9Fs7Q57SZmYRIL7fUejmKA6dWDAmgr7mb+xz
0QB7SVNWgKa+M4mb3cSqQ0Gn6Y4tcAngcHrrSoSmCaudtijSfbA8FelT477rkwvfuxhPAx/C3NTT
0zxVx2yGiBy8+XkK7K8jQEDQeZmWh4Tv2gQdcRgV8kPPsR5NrXdj2HA3tDwLO4NFbFIknwQVpWPS
KR8+7NnGk1f4MX2YFAKqjpPvpQeXgiC9fc+XuZHEUhBSYXwuiwnWkUVHK/ZzypEtHJlO6Tgfe9KX
jk5PSoikxWJ5kbtNZPWK1vIV08TMRvrF9vLPTc7AnktbIm4xXvKqep/lrR5Ut2ZJnTlHSt7a7BcM
lrGbedo3Q/1cj+4TzO+bmryazdzA3cCv1LvU4qw4Qgrc35nVHWYH+n+p84QGaNq29dFZcCvRBRMh
7RDUH/l5mEZjaw1Wfvvr0AOb29UVb7H04wD1PZXsuRjn18DvezS3YeQPHyInfDT3CYVe6IvgrSk/
NQ1fkSndENE4aw0bLjSxXUOi6soejPKGvFeSCh4L6rooVqhhp7r1vZWkslWz3AVdgsx+qPYdwYIn
VAjLiaLa8vPs13Naa2yY0AslYFsPwlZoCfWwV2dqMA4n23/984dKwtGufnBh/zrXlBCmFNQ8f/7s
tz9X5pIJVhkdTFucpnFg/pegfdSjnH6uFRppNtNNrYeNOUWsYdsSLCb4BcLOehSOvkjfPd2dGD50
3DA9In5zLoAIV/DiUpJlk6xmCRPUyDGaoB7wfWAhXc9GC5TvnBsUpP56an0+60yw56m3//X6VL1i
fdnMXMJOA6ORpvz7prLRo1c8lItH5WO1x6/P6eoH60vWQxWj9Y31w69nfr0KHzoiRWgrFYObASSG
3/z5l9i08JP1CZlmT3EgOwjcXN2OrJ97QUxiXqX2dSw1ClaHBkzUt8ZnY0BXQcS+BfX1E1scYxO0
qU++rtc+GD1m5HGY7HMp5YHOFgFvsr6O89zdCjMxj+iQ7lbBoxhoMUCegbutAkbMjZnEyzeElk/k
SQXmkmNv05o9Dl108C18qjKyL9Msr2WqYS2QNRk03qLtzKXwT+BF2yP89E+ghtjsWfoF6wzwb2z6
YYHXfUiGs1heJypEig4UnaLltaM6KRzty0Io62YhYecwTTCdSPUlTkIH67H039qeCHmNXKFjOddv
9sTyfEDrf0x66X+i0U21xMuPQ6q5YaOxLAWL9KWdxQdplP2Tiwj6wYRVZlFYUkw64lBEeiKz90FE
oLWgldafKciF5Zw8lVlCajAbw7BJ3CzsPf1VDslyyGN2uYRhswY1UFN+RyTcIeN57Li69mMZLJt6
bnvEf3O2AwDVsvUaQH2lG25jrDsyLuMbiHbJwTWj8yoUXVV/SQdk/bg+9tmFWzIgCcinZrNqRtfD
kkb3UiIHYjVRnijogDMYhh4Gpo+RCTsGsXB233NHep40bgoifCcasD8NWouAIeZMtHlX5eZ6iBS0
Fe8fl9yvx7My/pMtQVplbS7sBjGWr4eBARhx4KqWXOW4U59sXE2rblZh5KqT7JSs8CfARp39ekhl
4kWjERiu2sJVI/lTcDjjaUxZKxwNSnebVMNrtP7UbmpVm6CJWg6pRVuDXnBTzenNL9yRQxgVsl+l
CvuJbIHi4LoIyFZ5qcOqwLT/m70z2Y5bya7oF8Er0ANDZ9+SFEVRJCdYEiWh73t8vXdEqsTnZ69y
eV4TLCCZ7BJAIOLec/YZCjKZkMIucqPEoR+HekQxJwjdYZ17DoWCSUqYb7tKJqqOscdRhEyrdytc
kOk52NwlCJgrEiVgFgAahafpzgcQjWulIS0pPNHvH1AiSN3xkktYhpIg21XuwEPxd+osRwlpLhQ/
SHZENPVxlj/0nWpPfSEjkdGeRbn1iWa7AaQURUpdCB9QKbW31D12XYh6t/OuKDlqo+ShyqdXKbxR
0DjhLnfqL+rcW/oCBUDt6goIEGrtC8Qlm5BHUR1F/F1xoAIRWJsUfjTYa/mx/lF9d1JJ2xewwD5e
U593mLT63p6krwUB5cdGiXI/DtWeem1xXusy6Y4exmYKvn8k4GovzfH9pgHJkh/i3I/r7eM1deW5
mXUU3Fj7ATsNi+HMu0+LkhW8VOeqjVJ033S76phYgIrxqf6p9OG3c3e7R5VIV+2yHGBoS+fNx4lz
lUb3fzuHZo/QaHT7gzo3g7pnb3fubd9OqndyYSCrSPHuxylSZ+xvr7lU7tc1qnx60siw1d17Axyp
c6eO1VcMgHzbOhLPukI2yzu4a1o+AXXcKkADddcctzbD0ociW91KSqat9tRtpPb0UN+7rWHtlTa7
pYCVgrCz3XbaK2k2DS3EtFK3fXuDlGuXYUfLE/nixheMh0KLUBH/2fvba1pThxuNufsK0Ah1i5iV
w87NYvzEEVGHfrzsb/wpRUKRGuXCj3Rcqs2bOoVKav1xRm8uAHVcxYVzQAlyuwXVLVlSeBbbMNQZ
Ke0UjwBGvkODFi5l1oludbnzxzq53ZKmg9pmXJJgrSTXDljVld5m0VbdnI4Ceqhvqkz9U5HkzU6d
6EJZ+NXdqjaBggE0NY7PtKdOqfBj/geU7C/HredowAaRa8wK4PKBsFJYqxvmCqGDtk9BKt5AVvIM
21IFqw7VntqocVu9FtCpDIraP3wMl1mwIClSI+dtl5//WvghdrG0tXaKmaMQOc6cAk3y1L8wmaQ8
37hGOaX4ZaveMenMjw5qV32bgu58HIZwnmdi37TvQwVo7juRA/k+lDSZQedCVnsfm//ttULTGEU/
3hMSFPP7+G9vn1irbPMl+qVez9T3keJ6tm2TjPuPb/sXfn0aga5CZM7lKP9W9R0ic7/ROhhpFPFS
Cd7cacsKuFT3g8g3HkeFLsE8SIhuGyXB/XiN+AgqW6hRdoJG0X4aszMannxvghWm8iy/LZyJ9aba
zY9R36xe/NuPUYd/+R5/drc2nPpC/vNRY37VIxLT1LtuP+723kEJ5T0+DZ20YtwoPDnVRsl+b18d
IKyInAtFg8eFDnzk0qp0IRaebvV4RAE8b4eegMfD8IfDQg4f0wLq6Iu8M5EgIcRXboJKOQs6aTJY
PpdyRqAlwO1qNUtQjoQQb0IjLHurUENzBDzfq8aLIuwHFQbqJo+D4jJLmRSDzF/RPurQUyOvIueQ
mQihVponYkU9VBs1bKvjSjkukMF8sqQJY8SNkVvYMhRXiSZABS2Qx4I6BAWBkyMpvngu1o5Zmjws
OfIQzlzwsQUn9b+ol9Q/pDahtIwgkNp3ykXSygdXJGcJsXw0etJugvAdR4A04Gg8GFjqSRuUkBaV
XppVIuVbUQrzWT5Y1V4rDS4owhY5gNqZeCW/y9r20v7Syo3a04k1sKh/Hzo59E7yrWqvweaH0Xs5
4OTnD1EOnNHgEtTliK2ORyujqESkndXZojwokb3S3OeGbTFKBi/dsGCvUgL7D8zQIuzwFEETVv6g
RP6fuGh/5zSQZUtewoJxX3mLjGsgrUbqH1cbCq/9ppCWJIC56OeVT0nICUWp3Eu1NDIRxpKjMGcZ
N+JyiqgA7skPxwWr6FazFj7Udjnt1IWj3Ahk/rAAv4U2KGOCFVxqaa5S7gOhHFdqV7kTCmnIKvrk
YMrFrUJEqb2bOeHjRSENXn2DCjGV/8THJpeWMPjOu4+XbHkFddJCRmI9JRJpK6MZ8En9tEEBOOUv
U4dqE8qLtMOj1kuzmvpBmXKwqV1H+dosTBqmtLp1yvVG97U/RHS/7I8MDXWp4ZeDITwdBP4apKLy
q1qJsc7DYaeCM9TV5in/nTq2lSsvkgY9rTK/GTj2CuXdUxef2sTK25fj8qPYV+O0kM4/IM8rMiTi
I5GME/4kgKVCoAAGqPqP4zysx0NKcFMgHYZJ0oG0Vr5DmNFxvlKvxkQhbj27eAdRN5wCfx5OZPEO
uNY4/B+vJSS7+zTA8/ECLbC8r6UdspfGSJjuzGsoFOGY9KV1ElR7vO5wUw7SVhlLg2UkrZbAV4q9
K+2XyI3r3SwtmY00Z+r54yzNmhauzQz3ZiVtnAl+zkUaO8F1oJpE/WtI0+eI+7ORNtBeGkKzEH2h
d2W6nSDfwjKKm2al4yFNpJl0lLbSGH9phs+UNFPx7EnraSpNqC1u1ETaUkcXg+qAU3WUltVJmlcb
XKzIjeJDLbMTKxyuIH2Cw4g4RCtRb8ahmDaLo10hLICZbJP6ALYzXGsjgjof6ebRarO7ItC1rea3
xd6amek4tUN/ve8P9MSBStS2fReiQ0li7DGhmL+OYGHWo7TuFtLEq0s7L84Y/Yhg9J7KFnIFafpV
e7C8f2K+GnZ23VYXM1KT3Jw8dI0wqVBaiIFGzOu6R6dV2DVogxDktRYE1trOrPgOfjCFT2lJzjE+
S4uykGZloqpDRCHN3TK4xCG245PZx95uNsANQyVOsE1jfA6lBRow5jrCQUgZJESskGCUbnBMz9I6
bUgT9VD1KKgtg9hd2TIE73A1penalfbriNoMlqNM2bLxZxPz2+09/C66tG7jPHi38XLjcx23lFpR
5WPztqThO5DWb4S6tICHHyUmN2kNJ8+r2tS4xW1pGw+kgdzCST5JS3ktzeWTtJlX0nCe4DwvpQW9
RxG9bqisz7jTwWb+KHGrV8q2Lg3sM7EuxC+sTae/FtLi7psjGDZQ4ZclI2RIGuFNaYkPpDm+kDb5
Fr98I43z+I6NTS7N9B5PinWKv37oaIpmPtgZab2fpAnfxo1vSVu+Kw36JThtkMflQq8r7FcOU/+d
KS39lTT357j8F9z+A7pZFLYmU9jLoiU/BQGOq5553lpIVECL9gEaUXk1JUYAmig2KokWyCRkYJK4
AUeCBwwpa+8kjCCGStBJPEEqQQUpC8wVvUr8G0AMGokzmDrABgaEg9jsOoj8MlgccIIpUxKDWN+a
detvJi5QMPrefQAzwZfwhBqKgpA4hRSuQiUBC6VELaiW1L+7d/9H9w6Iif7Pmnf/2aR4NL+1fzUf
3b7nd9/O8//DAQbnugT++r8tRr/7dj75MzpRMg7pLpj7aN796duZzn/YwtNp+Pl/HEv/cB+BitN1
3k3tmbaepMj9rU/3z/p2hm7w//zVfaTr/DhhAqbTdRqLtiPdSX/p29VxbViV0VtHO6PQYEreRpi3
5ygGxGy58bE34nA7Ota7uexcsslNNCqO37y6Uy22PcvBQ+jMnz0nf21BG6M18UjiLOmy61r4xddh
mvOEIoizJ1XMjJ1TFCMTCq+9mCceHDkJVYFvreDnfA3nZMIumQBKB34CNojZhbmaaaFdN5GXTEi7
NG+V6aA8DUNamQP086n+3ZsI5hXtRRTxQFObrlZHOiG9fXMA+u/+SnmgfAZfsh4Na2P0SXRPLM0h
a6F0wayv1hVOXGRUwt7nOEY4LdPaEQ4Akjl6QJBgHEnka9L87dhUEZ2JxSFF2Js3fT0CxVisu9wr
l4ckTvRN2i60Tj5FCPcvmofWTpAlyKeR+ocyO2EAIQ6mTOIHtDwYtDBDlUYyEY9y7+teueuAjpFT
mqNKsQCFWTloo7Avfxa2+zNwzWxfN+WLP7NOoGNYnMeFTJQFSBL4MuRiQ7C604d2PJY9DYDAOFML
urYDAfVGYu6JPn0ec+NzDtd+U+TRV3+piQLtUmuHsQIIk9k1u2X8FWTTfdcED1mSBpsaT/LeYkq4
iocKoSvL3rSPrbMzonWphX+P5Q4yQwvRvSeJbrB0QvtSPB2FaJCVYcsOY3TOTk0o77DLaw3DDprH
PY/1qw2u1quB3fveaSjNeldFGa6CDCW6iQUMCRYmA0FpYeORhIOgy3+qEHOt6qZp9vFYbkKnSiB8
Fm+loPeKnM9tqzfawjE9FH+5Q0/FIN2JZUPdJD7C07kz0Nr7CGiQmkXqyfGGIsuvq/BLmzBVWghM
Kd5JD1v30fSIe67wsEv1RP6BFJzeIq+k+uno6zGnT5YL/X7sATA7lX7oHO9FNGSyZQ1tQ6BNPwAk
fSGKOYAs2GReeSKoh/9Ld79ZE7ArD58AE3T6aHb5DQ8L7coxRaHtkVoYa5p7yEPjmpczgtklCM4i
2aCfIaE1daRpCN3PVFuvoop/LkaT4zIih9qsrN2I+q2zwAll1SaRZLBk1hL+3PDbYIT2MQ0etCSc
KKvOL4lpQOtw9jMZFiNUITINQv/RzQfwBMRZRuKxnez3Ic4s0tTDQ1K0MP2icZNmc8QHanxqR1LS
o8HcPpeJh9CUvxrfAGm8IiOptncempQJFjlsrR8D0kOYU6fJebDGbm0mJRKt6D3V236F6IHxo0IM
a5hvVmIn8D9G8j99Z6dXDVr2FMyVHXBSO2TsxWPpjPiSloHFZx8/R1D6Cgep28QNTTzycyWs1zJz
13RezyEFNb9CagrMtRyv/E/lmF712HtMuOM6z7vYsQEnzsU2YRMyXPg0tKeh35jZ2OwN8jg1TzsO
mfvJ0pgDhSOdSVZQE9pxbMzIuRYY25HI342BfIQ5zx9qIlBob8ZPoUZUb2iM19BPSJOhvrGhygAv
bEj79ViMvzRzQbaf1a82caFrmBOm1iQnT7PeKLdFd1bTHIPXGrI9huTIOVkQ+Eyiog/xhEZX7+xf
QY8Fy8iwcYaPXkWnHBuo9tkyTq7h/iDQzmOyiRMnzjNunQ4XBNomfPs1WZJYT/IgY+3fdGQBhy+q
8MozgMuceuSqHBq02Yv7ChrgcZqYZHNTMjeChZiMgXlNPK3gv0EeTQbF2hyma2h06IulB8FYSvJT
IuaK+VKAuxp0YDwWDoU8nt5GJuYbYVPm1tzvVnxt7OZHaoPoDWmjLy7LhLKFPtlEhg4YbDX5i8Se
J/cmur/dnELzId+02eSEuhy8NKQySRpCgtUl4lYBUAa/rsFdeOmWGWljipEvAw2Z/SDFMyVNGH9n
6D0YsUM1PyMqyU9RG9QZDREmz1ssYt65H8NHoyu1TZtqwy4JDJglILq06yxQCpuQg9d0TtdhpTsn
N68AKTlttp9srgzS0POgvUZeaGwRFlYbL2vi3WQm2r6b5y0ZJRYXdKSt9ajEmTlG4a6r8+fALmDG
GRP1plaaD1FHT+iTV9qSYBSI+Q0Qx3ZGbmjfJj0zgG+WPGKFJ7Z+V9wPU/Uax64HXLG7m+qyJvRl
etH6TByn/kXripbFmChpwGvrSICMoh7pEQKcOoh475swhJRGZ3FnFdg8YxCrdoDag9Y/hQUIxVO6
T7DZYUibkOaZ9rNXhs9YD90tjXYNsmUebnTY56skKKsdkSuy3nuXOYa5H7M0xHylUf4L029VPH5J
ymZ5XjyZzIC70ozJFk6Bt46HIkz6g4EVZ9cVrD2d4eDNCNTpGt4XA+5G2z+FCCJI8XavTqnxRHTi
U+CZB3iJJsvu+DDGGG9orj4PTkRb1NuFNj5PPH8CP/gKTfelSWL+1D7kzC42LjjTRkfMsOsGPFXp
JPJboUPxBMIsUD/XHo8XJ/BRMS28sVqwEw0p9bbAAFs3f04L497p+Bs1BhKEC7GGsNtCEI8nxgEy
mrGchSjnvJHfgNx+Go8LFt6zHY70wCjaNAidgoYbGdHhnmT76BokziWe8+7S2kSnUZiqiiDG6FZ/
m/NNnlCqCFzsgZX1yyfkYKXPqJ2i9ktUw/BE5yMy1izT6LOaiH0sBVp0byxDdtXPbRFy89kkswaL
edDj3jl6zJrAt9WbuPcPYgl++t3XPLEpndklJtAxPVAkIZI8y49QOYOt5s4P9j0my2iT6vUbnBIM
yiMP6FGbVy6DGRbIall1ORqOPo33NK83I3F8jC3Wd6zq6SYT/cugIZydswrISkZ578UV3dtcWvlF
BN5DyewNcOXc7sbJCs926r/pSV0RceoyAxrTJ4Q8QDLlU7sHN370hPAhL9D6DehX4mwlcThHSqaZ
Yg8y8urqU8I7n+p0iHYi/2nUZJwnrANL6LAYlb5Rvyk3bcWTtEhD8uJcBisyoJODK5ajZ/mfDNKN
5ep9WkMj/jpLFpPbdtOqWKg20dchLUZg9OIOIxGiM464xrk8kG4TzOilGyPSEdnW03EZweolHbY5
qwxwuizxulyIQsEh4VOp0/rVQPqfyVlPqfGBRYZAMeRkXg1xf6EyE2Oh1iXrKEVbityjJ+dhnZvV
sNLN6BtpiyMQ4GaXLd4dz6Vp65Y4VUJMGFyRXKBZEXw1LJjA/dMwIVMNgAZeM6CJUQK+r4C+aoXG
C1FZaPUce+V57XSbc6WY4Gnt8lEnLVdtcGq1BK5mudJtFEy0jS+V6SbH0eEROItaXy8RM4smotCh
W6iw6T9sRJ9aG1SAWhDd+yO+fbOb+ZNq8bhk1aELmscoNknsWGDTJu2CTY4BvO0QwJtf276TQXNV
tUsK/DeQrZlKjGQLDpjcxt4fDlnHsh48AAYzBF755Phb6iHZ0bEEhuiXjLkL9Lykw5bUDFd3cd/0
vP4OCKwGtBp+j5d+awwgF1EMFvh3yDGinHie+xBfMksOMKvDL73FrRYWbbl1TQbleXTJrKQkxrTN
YrrJVDOwgDOVo3k3/kIR8W2OnF1dmtfcwMYSkxKxwv36UiNC79PO2lgJ2pwsprwy4VNBtXKqS3+N
869tCJmG2gA/mpI2i6Fe4DdaHt16mjZZ3iQ700WO1E5PlNP6zVRRHLM7C1H25JmsOmqcu4KmPnKQ
x7ZkeLe15DP9CRsgRDfDhmQKnhvJt1gIgGpyuom4P3X9dZz5lOEc8luKo/sDWfIWPAxkRXQOwdhs
Um9EnpcN5zL/sUS+hjIH/wLi1DMrV0T745HyNIaigliosn1nrvTGTK+YvJpFj9VvyVHd2KlwEY8T
4N5NA44xKh2lEeJSQt1GXK7tkNQIENoZyh2XdZAP1UqwbEFEMlOfEcdE751rT3TIGkfw++KM5W6W
JlW3MLEGEPeFiC7rPG2jB1m5orATDRA7AYyv5yhi8pV19xb0a5tkEoY4VHdpqZ1TbsBjYxr3UW+T
BZh0X70IUFw6JG95OxLCo1VXc6ENk5O3sbJtAAXY687wwf1PQBSuWuT3R2h7XB7e+Cp6arBmg8e9
Mn9lZvZ5qBlKHf3qIZVfDf4A+a70kUGK+7DdCZLy9lbQXgqnYhnTmIivDec4zA1+4uCopSLee7X5
DHoXB08/lphbye7kGbqwClu5w9kx7oeQuUQoDGJ5Jgc7mogReC6b0NbezXIvOqayRTtY2zbNq23J
hbyjurtptHafxtr3ZCQPlVpAuKJVClbLZE7CYkff9m4UEeATnuCOsZjv5ujkZSVl5xpBOZNanud6
pBM000IVDVMYGTWVcFiurFa9ZM3j9JfnuXcRjYJEj/x9mVYTmHP/NbaMr9RAu8/EvT2KomTZXx2o
hVrrJPziFpy5NA7GXciSvZhZm9SPVsVq3l9ArrlO4BCTTUiLqL7pMirViVN/57TMspIFxLZFhFdW
pk++O1ww9DeHsreeND+qV1UzY1GlnCmeksTECY4fjEItdEg9OpMFgQkwBy/ve/XzPNP7nOeuottp
f9da+0uVJJx248W382QTJQ3PPaZRpr7BKiYN+TTf9Kqcd3XqbIbMOaVp2JC3OZu0362dmeojWfWv
XasF2NTFsDPGtzGOynPJUBCjjd4nkfHZg/mSCat6svL9gFcC5reDCUs8ABdwN8PS8cxLN5PdoUcN
2whWx3sRRl9hnNoX6jzXRZtR4Lzpk/7L15o3UIcnrxM7q1nqPcpiuIrtCNgV2Hag9xdCC+a1homL
TDeLZ0gKd83wKHiGPFE8HlFh+1Ckb2M3ZxdjbEEmjMmdK8YfffHLGKlGliM6aoF5KLBTmAEj2e+T
VuPUs4rNEozDBnPqrnAmfZuHQOXb8o6g3eBToI2QTkCOpwDyV7VOEG/vXWFEb1m9aaQOG9yhnveY
BU1woGOFDopVpVcjnRznfjzM9ATLrLvgIloYU6lRoYfduZ54MrA9Hz1z+Zq7u1JL0cQlDC5lgF0o
7zBsMuNxEgIehxH+bRNi8ya66C6Q85IwYN1kZsUVYhSEAG/WGU/FM4iDL43JneZ0z07tLTvTMd7H
MuQF6uuzVV9GT3pv2i66OlS1bCO85lX+NAiGqNinajHgTAlJap5oIkNPpiwDfyf8nCF9Yi0249ul
NNRV88jlJAycyvELmr/2EcNZTiN2/LbAjW2T6uia5ouDKuza+R0ujegJtaDJGWUAiy2Mcorx1XOu
b7vqOMl/kKNcHrW4Sw417K+qAVWnNrrj7cnDtrAnS4Sd7PDVekEzwAoeDIrPc+6Cp44KH/DYou2C
XsDTkcK7vD+2uaUfFWbPxjC/cDURJTRm3r6j9raPoJ2EDRRDtZjEfeZjUJzMdeS0wyf8tIRcjr8Q
MqbHSEdkGBrRQ+saz4TToob1huJgsrzTh2FGAtXb76P24ER2/33EQw5egjD11i7OLXtr0TsNJY4R
6XqMUS4nUWtFC5DPM2zeHZdEKG2hYGH3jGi6TUtiKbZ6DohPB20hb1cMhCk88s/CBYUvxPhgBu6V
3EbmkHPab+IQ/VeHhbDXAfIEIADabn4kQHdicrIdwG8/ahjsGIqkCdUhhDc/pWP25ozjHZigcVNq
AudxeGe4Zyh8X9BJpPsl7sWqlGA+ou3zysulQ56oOvEW083jnxgEV4gHsMAzHjPMHISIVa88Hs66
6E51ksDTwZGwx31/CaqCGZ2WWvum0v2Nm3l3aee8+pXxAtf6sa6qlmrQ8N5PPlrYEjcBzjfL0ft9
QsrYqh1AK5kZw8pS4c5yNikXLQ0+v7nqMzFtpEyC8uAWwhBIiEXd3rm0+g52VnxetC1Tsk+DrcF5
6fA1d+7wkpsokU1cX2Oep6cR3jeKV1iE5q5Bo3yLx/PqJaCTlZ4pJ9xZpnGZZ63eKabkSDOKlhEd
cqWVVLontVG6SPOPAsqOgnatmRMGL9l2HkFNbA1Pe6/yzDjhK7xvuZT26ihAP97mHugWqiZ1m7Wb
JSv6W1ie0hdhmDEYZLDhZRAfyzg1T91NTEQqN1WZ0aPrVb8owOe4+EjJlLQI/jF0bcthpJJ/ljbB
1Cf5/ECthAQz9ad2A55WFkWRt49DmANDSgNs+dTI9MObatP2qlMOnfy3Fkm9qHOiROJE0hD8O8rv
poa63c/GwaKcfixZGXVm4u8QjynhW6K0rMOEW4aQvGvYGsmyVqI6Vpv1sfO+qpvRhCtqGgOedyni
UT9SVwDE2y6/20xh3c5AXfozzstzRhbtXv3HmBFJO1KfgzouIr/Zucb8aJv9d58Oeh9RPhlbzq5N
/jqxB7S7rX4aT9NiMZ1iPYY3Fa0fi7FwPFk+bIs47ZCJQ1ZUf6kaRdRh2aB79eS6qZGfgvrTGzN7
qXla8YhBIAJTYt076P3pt3SHIii3JJ9M26jHKhsY/SdUCNZuUpzFSelQFZNW8/1iVxf+oxKuDbN1
iKqS5CRKdYxrALOQ0C+UpWQgXj6Rie60ENfiRJxFTMCa3kgKyYQv0JfNfSF1fl3jOptchXIpqav6
PVhbWctki87AAa9SIUQBEa5LrUV2rlmOWFNcnKuDnGGo8TeNjO7kF+1dRwwMp7Ci5F8DMFC6zkBK
hz4UnuqKE7H2axETSec3eikRdYEnssPtVvnDXzUc4j2Yp7u3eMy+8tC6qvBKn29eeWQ8bGjb9lz5
JiSctnBWCTGGJy/eYno4VnMdscKwf+Zhb5zyzL7zqBTshAzkUhvTbcot4VeMFTIcy6yIUVy55oSF
y2+oGwVtSL2b0aZbTnHLVJ3FVbnuMwIepyQ+TzzYIMmx6vmb2E8dRrHWHLqw22hNgSrJ9tH5hTK0
Um0WeWm89w4IOrI1SmA41WSiF/oiCjS06jwYUnNyOyNUczxDe9cGm6WgE3+v4ZtcWOotF5rM8O3D
pJG+sC+TYUMPjUm31jzzKuSmxlXUa8a8a9voWdgs6SZv/v011ER7OyElExe6fckCYkUW0o5RclGc
pCJxcTwqXVns7NUbinFqz4bT4TPlazqSjtYJyN7pGDNqbW8147wXKZ1mYwwHC15cM+xNbjTpTsjv
yEQ6kK7TElOZ7fShKRmgAju61jY1CHvq8cRiQLtMyPKoXn2mtkAFt2GSZMg/WjQyo0zD5J8z0bhG
E8tSbeBQs5bv/tzzeDT7S+da56EtAJ/l155kxg1Df3EN5l9lr0cXx2ipIVFwWy3RnB7jJjl4oSN2
ScfqeRxnrNxc4vqVIdO4Dg0SWMOjoUDw6CVKa8RYJI2uDRBJHUusletpr3XosppKqHKW+ZnkB4+8
9CaoN9VkfxI+kDF9yt+qmWqPLbIXrPTj1q64GPTRe4+b/CFPS6oO7SDb7syxxSUGHriNnPiCQ7E6
Y/3jw5wx5SCjT1ieRCF9zZlcbmGY+flj404GOTjeoqPOuuCUcHaR53+icCtKkOg1akVkHWW/dMxB
QpI6Yh51XgcRazaMk9dqxkntWYmxRcnvHMjpzM/m4mW3jetR5PRtJme9+3MivG4T2fk29ssW00Ro
nHD1Ezgh92q5UXsfX4jayjhNQWEAqKfurL4gIovZX0Ug7cf71E9Rb7b0+Lmlvr6rhebAXzWck1Em
gCTVLmAG7TBbGMI1G4sXmhH5ho9NM5bu7bBoEL2WNkHj+mAyRZvcE5BGQRCtfJJQJ0e5JLwTio8U
C4hAwAMliBnh3HJxjrUIV0PTfae4QmwlsklETHt/DCLSjLlj/Mrc8ijgvLQnOzS1k+DBeawYVRXm
N8fKSVF+dNZumI5nfZZ89HHatDmTST0Yj5bBuNZpabmzGQVkMA4534Lbu/0aE0REdWWNF+rFLGtu
L6/b9WX7FKescVPP/zqmJKXCWFvxOR4ot/bIhqIfEI4CMP4ZoPuxovWGSrLNyXqmhnky0+xNH6/J
PFLHoJI2OA2udSN7n0Rdb00+sqxp332XnrfXbf3JfEr8F+IhQmSZaG46a/7CI9tYuUDO1/NIpats
Prvkx648XI+rRvK9c5fsB2uPVuwpEhkej85DPtR7MK/wyrfkpJkGlUez5yHLiAdmZdUCC8NMSrmt
SB6IdDzBspMdtuhpyN/ifABGKO7NGZ8lppr70tDEpsqDL0Enb/ZyK6xsyzgIn6mYqA7VTBbgmKHk
whOBGf7Oo6ytNw53fYAFzci6syzLylm/aVa/XA2KqOEenDp5MGcLjYvLo3TJuu88GcadZ9xnGko5
LXmYymk/JtFLPdNj87OnjsYpFxbtLEeqd54aFwdFEKdYZkuuAEbKve9PDqS4iUD7ILlf+GED1UWS
nfmMunjfViUVYwh+zVa01pmEKYr9aPQgwizVfJenBo39p7bDCjqYBkEETccdHGwbFrhro5acnUWQ
chC8dth3k7jelnUO0AoQZR5/q+gEuHlEHlh9B6TgGmkPmoH3iT6J42ef6gAlD6CgLsBEBl9Ej91j
NPk/Bre4qwEngjaMvyHc2E49GeOEWDrxJ8wbKQpzc4scjxwQ3SSpCnHfTHQU7IAROFhPzcAb9jol
vzLRVsjyYMIYFwqBJIl54joGONkIBxpMsaULcaF8bhnTXfZLM4ZD3HJW7eZ9gp7qIYdKx/BMNsoz
4SGfdecSuPaPxrxLZZQr9b/P00hxjQbysZ785DxrEsHlmBbQB1M/c7frZ7WnNr0ZGufZYyzNo+St
WvRiNbvYNuCvRajU8q+GHcgM66yg0h9FdNYjMAwMAfQcwJaMPeCgNvnU1wcioFseyVL9KzOkHRV+
q47b1l02ccmsezQ6f5VO/bTGNLfCG1GzhmPkHcPUfI2Ye6yybmakZK5mynUmtQpO5k32K1XARgS1
ISIjjLuzbWBXuHe9lmyU6FfJgXWoQjSFCo+CAutwtcEx/6nNFwKllVxaKadnD+4RmNLvziKkaE4a
LeWKYxjACxHovI+qQMoJ4DYo7ar64nSf4DiB7fjfFeG5GCAaUWpe53WC9EQFoXOvFJEx48OFvuAW
3MOp3kzwwwUnngbdCpXDeiiWfMUQDIQyskeDOlgM0XISBR1dZzyFcpOz5DmJN1POt7tF++wV/CeF
Jh956k1NTsMgImZQ6bKVQpvFGrYutTslVXCcmq0uk9NbL/xqjB3WuDxumC0qae8kJbw9H83a6lFl
aJlr9mfYjyyH+pxSvJyhmlJ4O0D0oan757jQ7aMYw27vK1PTx69Xwmkae3S6GVukHDxP4VM50imi
1OLqNbWnNppRXkpufeZHPhA2s3cPkxttg2x5NaGisHItnu1Bj888C3RKcBSZysKlSVeaYHn6/kW0
MSXhQTYLqXU4vejhp7IJXWgtc2zTBHJ0nkZyEy7csCH4roLa8Elt7MjdeoEGM1f9hy3eSTK4x5lK
QAIGMNQoY+lJvIsr8wvmi0rfEhA8rnS3bDZVIxin+0HjAmCuzdqL5UYMDaptGVHZ5cVM6b07//O/
xXr/UnyrqZvGP1PrSVj49ecUv5d/1esZt2/7LdhDC0cWq+XYKICFQ7cImsYf0IZPgKvpAuymHQ1p
4wO0Ybrym4Tl8l2/VXl/cOGQxA0QG57JECMMRH3/H8Ge5/89z9X3sUkjF7RsG/Wgbf2NFs5Aki1j
WCSXFq88qyIGYbPqsepm0yVR1k5170SGT1fH8Vuq0S5wAg0BUhS3NVY5+93KIwIEgSWOjDwtcrXb
xkSqcQroxW9hp77l0pVjVlgn/IIyCr+F3cIje2yrdvsA7YXaU5sUyBUMBD+gxMQqrZSuvcqsH+q8
H3fSRXpSG115dtUu2WfFMc5/qKAF5WRQG1dWFj8O+9wMybfQ5ExBBszLlbqKiy2ViU3tdouFMDh3
540yx6gAa+V7+DhUez7LhSiYF/J2sCIoP4L53z0Kdm8hgbbss/IkqCFQbWJZLB01W9stcXtRL5FB
Oa0pm8TrWpV9BrUqd5SbZijLx0xvm10wmJRQlHnmtuv2xnhMp0e7anA+qfFTOYTURh2iJKRkyVq/
0Tx6TiEWzBXOiwHOtZZMZ9crN1lE6dOmobNUww8qyg8avAmkl3QxWz8nz6y/bxIR7lgk7T0KAytX
S2VKatzts2l4ov2710k1Pehe/tTTCgHY1dyNemrvZ7feiioJH2iy1F1zXgoS2y251+dhuR90/RtE
DfqhGnYC3MK0OVJGQZaOW1oDGc9b+qhteVSpwOrcJE79JVs6pBBXULTP6vyFyxIT5QPatHuw4E8A
opPlmFE+ZwJrRv8lnJ9dWbRbJ4j7E0ai/qT2yA35vffxmlnh6oEW/4+vqPd8HH58n3pN+DSpIDUM
/8Xeeay5jWTr9l3uHOeDN4M7IejJZFplSprgk0oSvPd4+rMiWF3Myq6u7p6fgSAEAIIgEiZi73+v
X+QkKzw9//Gxf7Obj6vlboljW2RdxTFe16cnPBybd8dqyYP7cAyy+d8va6Bs+oQvkKuIb5STvOF1
dmvelqEqXHaK5eFStpVLb6flegpu7Q+rZXMqEpHngVcsm/Suql1DLZiEW8TSA0NMCnH3yGYq3TFu
bbmwKRIseuVn5JrrRnKVbJuUus6dE9FFAUPzV7v9sOz29dU8A6X5sFo2b9vcjoYq5g6YDDomuYlc
8Vfb3fanhAS9mtRDl8PvvE1u+5TLbr/ttkna6veoXmEsy3MCg+lTieZgGwkCgURkVG3ZIJ4W9aCN
rvRECD7MSnwGo4T7pNe0LQlyMN8UIGi+rQBEkfu47e1DU+4rldQNucbjZqMoX3z5HCQmyovs+n1/
9Tm57PphuR95INc93NpyTm75YVmZT/ohJX5yGMGlHqvgq7kZAWIeO5ueMdDzCS2maMeZDb3546w1
09HOMmHN9HFVheqEmtZOlCxfY7ewFNAvxCRDZLGyDO9e65rfbRTKMK9cJ0O8t01ls7dNDWmhBZGZ
6tBbtbAMy7eaqE3VlKbfLnP7KJfJ7eQcYgw6vbe2/PCtKbeRk1HYgcm5SLW8lVegNJPudR987KxS
FLy7S+G/W9Hh4R2nsJhlUJknNPWBf0z+almX8o5swpWs2JZhUDkno6JyLpVxa7km1KZ9ZQ7aDhm4
R92vDZVmdl1cAIqY0RP1p+82vs7KpYq8rDFB2Cb4SeMIS/9BTvoBqFNeMdS+gQwkPOOG0ZArrsZ3
VfmmNtNwUEUBp5zoZJqpBk4o57UQpk7iVBktoYmqJVIUqvW4wcyE2KJmCOkZDyfks/1xlP5Cf0zk
sqi0vlM9rm1MAf+ZBPxnEBPcMbRdgQxMAh6km5ycI5pJnKysDtIlcxQ1TNrUzdITDI0vnn/BoDfb
0FyemgBBxJwgRZR/c/n3vdIDZI25XEjykGvHSvhjZKcFa2U+b+hoJtB8+MGN9SBPTIAG2qSmaBcs
qnn0es8EEMNcZDW/z812X27SnrBnnhczYRgRFtcXYqwrGRe/FsZHJdkWE7W4C5Nlr0+Uik3mMj5L
vAO1SbgTiKyAZZFqIZ2RhAwm4WGlEfYhZFhw18WV+pjlPexHAbKZXEchDUhx6qTgxS56dVfiyjU5
I9oyh3RdeEvbyNUMoKjDq7DM8I1yYjgm23LVbXJdKHciFwKEtZHDdnfXXS70DNdeQPYTad+zq405
BabdQuJUDLRvaQ/I/H5QjQgc872tIXV/l0b8I4PYGsL4Tabp5Cdv23QSmHHNOv6x+W2bxq5NxN5q
gOyEDJqcLJIaImevjAKJK/jL9bONwrAscYr7sI3c+j9YJje5fov8SBCPP0KPMOXt6+Sc/GnyVwwT
vt9EIeFxihP1IbP6oSl/aEpKY3nsxFvoNtEEqunWhOoNh0NgoTQK1ynSsLlgxaullG+z24ZyjoAq
77XbZ26rr7uNM6OggPsfXygXYhbP7j58rdzmXy6z6cj7wFe3tooQVm8IWcgJagB29XFWtgssIq4b
fVzdWhaghX+9/t1OP276rn2dfbfvSSc3htbTvu76n9bLTZe4LA+t9uPdd/z17F9/0+2g01l7AfWf
bN8dgZy9bfJuF3LNx7Zc+O7j1/XvDgfVtNlq+REImv5ukv3RzLGfMWtl3sstbstvH3BMVZQmZ19v
iwKz04+6lVFbK2flmj5ztetXlDPjwjzezfRcj3IiY4iYBCArQgOWreSsXChXZ12FYO22pZwDzqet
56yAenhbTSqBwbJc/253uohW6mOFX5ycleuv3yTbSbO8LJWXbdte8A1uH5dz7/Z5OyS5d7maP/eT
gvhmq5F1RmKvv8p75XZHyKYZQizbX+8Le0gqSC7iLpRbqTmmh7AIqf0Q7+pxaIhwRnJQPIpB8m2C
yVbke0WvYh5bm7yKPO13G0vpZUlGkIiUnM2X1EKKIswtvZ9Nb8UgoQUdIhP3DA7E5RFPmep4a+bT
NkkA5SGilTX0rRt9pbNDBGE2cKHBkWfuzR+YFSDQE5z8Mlxb2nOYA2go++GzQ8z4FLczRhSa+TWa
TY8SBu7hlN3A1vc6LIQ+kDBuQ/olbiLqcnjNKH2RIOfDKiQN6eBGKDpsg5e53TmUBBOZV9R+N5r2
p0zklK3pRAJ4q6p0Ubl2tAZEpWtTxq2gl23S+9vYVYYi5Cg2p8pjU9uAqZEya8f/C9j9JwE7koX6
37r7vc0l9mjh+2jd75/5I1pnipCc5pqWyr4k4PYf0TpNYxXBOMPwXFOa/t2ouCqYa0pvPVs1Kcsl
aPh7da2p/g8KegfEi4s2xXE1/b8K1v25tJYyHEsl/0oNsW7yPQb2gu9La7VFb9PGq8eLUX+OOt8B
AVIrW7xhLPNBzVfvQpm/I3nfI3gNoo/vC3n/6dvE+veFvKGhVtPIt2EP9AtVnP1aTogmV8Ej2bEG
D6A3IJ3hnbErXxBtm5+rTfwz3MUHkyorNNy+6wN8eNXOMOsPFH2RnRJ4s01XbsorC/pP9OD3h6rZ
6scopqu5Ln833TAwyuGP9yGKOWutllFfod05LQnjSrjuFmLijcZEvEwY8CJxdnz8f1xchl+cdpkO
RCV5oEsGjMz8yLkk9ID1TY25jnRcqGqTDquOsvckJwPGadvAVL9KXIci8B2GtoyoRKvSl8uKYLRX
mj1DNUgQuKYx6tMAufN2cXPqKf/A8JBmJeBQLANvNo3ngAwcxjfkjmwP4uElg4uVOjwULrjtK9zE
Inlaaqj/DMGiuU1kbor0qA2ms7xIW1g5AVOv7SorpOCWkamcNHJMsVASueIkeWtNgLBUAT3rHUEv
6vuK4tPJCVcyWGk5o74v6uqavrpCfq7BSZmykhCgxRwgrFNR7Y9uE+yMYdh+gP3IyCWpvd9hRm1z
LjtNP0jgyrtskkwp1YLMosE+WI8oe99ldBzJXrlleEozQw0/BW91Vu+7GgSjxCvlQpW6WCq6YDqY
chF5LRgsWEfYSJ3iLy6lN0cIk7/cIcEZRLTkIjm5NbU6+YwRGUFBUTUqf67MaCVdSNRB/nL5V3Gb
8Oy0dCluv/JdpFbOqm6KA8eSPN9+oS6RM7LtyJGcCl2J0j7UWDUZOXcSvY7bj5VzGoTqPbfDRr4k
FRWH3StyBuudHbZ+B3eqw63nWK9yXRYHePHiVjjorRB7too/iTACDGDqjzy9C7duX75em0iCi+O8
u5kIyzl5dYA00fcjNdrwB2BViQuGvzjsRo9rPpT6wVrE6etAdNa1CE2nC6sFhzfFOXZezSgC4fla
kcI+mWgcRweNX1jAx4kX0NiTR8ogFgnMEavKtCzw5RDfJa9Yiph+v3aHpX/MrYCX7u16rdAb0NsX
B9UyPtq2iBjl0cjUwfW4xMFJApInuj1yGRAQgcxbrP0gPKEDl0dFLjossiknFMm+b37YJBOlrk07
A56jbBxNG32AME9JJ1tF4+xsPEMpbmmOci25QHoIf24WwayvPK+NKeihxKZlJLMyMGQi2CB2aGNR
uamy/vNt93JOhKX2PYFn2WqilrtuwoO7MTlfo8CTYY1dX+fkslkSzArh5U0hG8J1seEinL4t6fkt
V7/bslN/KoOSHxIZuhFhSzk3mUnVfJazM1SRZSNn5aR2rW+oszE9kGSx2wqIM8Wxvi2U7dtqYLMa
xWWMaeWZB23/+/m2pU26oj/1SN8P9RWlNvIXDi3xiKIEywMeaq5GeeyOQMDJXy4nuuC0eaGKl5eI
rZkSExfNIpJyXS84bzHAt1KQ3+zEOAcCBSd2ct1WbiXbpchd3ZpyTi677u7dZwpBpJtB02mCUWcA
q5sktu6vdnNbpiPrBhcLCM8RRDwDC8NIBAdcQcsD7vpNthKxSBXXayboenLZKIa8cu42+bgsF7w/
MpTxTuFs5BLrJ7cpQP3NEnsn9vxxf/Jjt72W8nO39sfN/2IXIdkv1eM0zPpARZn+q+RpthkEec2A
QOlMVQaPWP1sBrG1kXhJOZEBJmR6sJmJsVe7QVe5REMoN8JCzqefLjwmZ6wb/wjSuZb6RECm2d6i
OHLuQ2RHLitAlLaCVTqLt6sqWLlFm6AUETm5YuxyFXsXvV+BQ0JLIy5+ObnFPD8uE2+9BlQQz6uM
tFPi4BZfmDAXcQDU1v1c635rLftkrPMtXJcDOvFymzbdV07HcFA09YxaO9vFlBsARTpaaj6Qoxqe
zXszTdPrt8uY8xWVWpslFTxp7hBI88pNbHF6mgbukVU7+yKOuw3ZD0qxyEUdB8rP6LKJWYnllZOm
Q/MV2eFCZK/cTuMc7BH4y3NDWK8o92VRLYdWv8iSDnmWJOQ6ddr7xFuSXdiCts1H61cvqFY9kZF5
csFLU4U+OuHeS9t576HS1koqv8JPUSLgh0JWIwmnntNTQjBUwVNcDvVWLhOXg6Gb2R4jKA64VRbv
MOrnUeMV0tZOu6az9IhI6rWjrwu2Kj3i0Vc2sBEHxHU7K4wOtYXqUVMQQcrJYvb3lCele2wv9wiR
3Qtmr6tIX17qPKAaf86Pw1g9xRodnFJzmrWF3KMJCucxMZvK17tJu8q4ZWRf5gAkjVQ2rxPhwpwK
pGwkArNycr0C5GxsE0py03HAuA8Gle4oFydyYAC0S0MFrnkeAzIOuFABol9wZHDH8L6bLG1ljSn9
ZZ1+q9079/aSTbtKtShcw/TnVzup+Uaq5+VEQmmlqvmqqIcAuFsoyylK80c1aQ9Fhm4sdRWgcGKu
Tiir1qKoWRPQRi7DL2C4v/CXedf2VB52EPvE4tQjmC7XCfLlAG1hd1skt7jug5ITAiboT4Dyh6Xl
k4utQFUyIaOFEl/OQrnvyboP3doxRSWAiqUSHxJbVSn9TrmRnJvEm0vO3VbI7a4fAe/1IxPgX7nM
qWtvR43Q1q6K/ojDRn9Ul4IcrmxzsWsrbSnyNX227iiXOYrJ6qo5DzPaIrlIroyQmR3lHKVfoT/U
HF7Wk/6gMoz0dOAeMMl+AKxvoq9HrWDq0SFrgnE32mFKmY5c1jU/Q1eoPoW+QS6yck1ZqwYMNqR+
aMv+WHFrjvcVPVxK6LLNAHJs3FCAygWgkZfYae5wyXZhsu2Mk+ZtLOo734qfrpbfjVh4kIbctWv7
Jbsw7HhSYMTo0Wo9QOUD1TbtumTDDLT02j4u5npuntrx3MQXMUpK1kl4nIfXXv82DOUqSncZHEUd
g/RXM7nXkl0OMlA5lcm9k+w6nXtm52gnF9MEJeD+PhfJpZ7O/YTBxgqb5Dw4dcrB9XzbeiRGPQJ+
ig8pILEZlxJYk/yurX0szq5vLryx/e63JVzXm/yXoAJ2O/yEHOVrg2EYv/8ZT0orSbB1uZ+pmk3f
9GZlUGi8jj5RZVp/p+IPPeygIzfYUBliUiYB/m9FWWKnbNEbmyCK1K2dH3pRf7lNO/Rx9y7VcJ+a
5KFVv2d36rZana1j9Y1q8QuwNW5RP/bxdDgCH/86n9t18mveGt8wQhw2MPAeLJ5EYES+ejvMRA76
D5DFG6QXn9HCvtZrzMb34Ouje2M/7GH9rOIHZ2ODxX9g0Nms1IO7zu+0ffUdA4uou0BfoG4jxcUY
P2dc68aVfTaGddVvNXrYHVVfq2D9ncqr++JgbZcXe/HNTfqoXMKf84/otfpVnuvzxMjfbzb5ZzhG
SC+dT9iyWhf9pf1srn92++V06L8GB44q3i272OeA6ZMey4ejMe2dHQWwswnDZYNHWyJcGlbGrsCS
uf5MoV8cPY3hRqe4vdna9T7YQpRaZfkuB7/nOb79jL222fnqD7N8xK51/oJPIEULwKAoaqIqBFHq
2O/BSBiJP+H4RXBgAr9FYb6g01Rat1Kbr83p7Dx6/KziYPvFsz0dsRbwNvFBG9dK8GYs+zLcLfOG
JyRJO+cTidPgHO3BKayLu3A7fcXWov2hn8MEpegaKBaeItW0np+pOYAU3037jnqGAEuGVWk/4Vtb
fDOqk7psv+BGk+iPRbqvysu4VX+rFGLHm03Em1T8i9Gmfnd+OGjdMQ9GvOOsHPUU0BUefeMeqW76
Ws/+yXoZ0KqctG21Lt+sH+jqV23it1xJ5+AJ0xPnCxigGYn4V48CFMqFcfw+meZ++Dq/eNVZN/fq
GeTwI5rwn4LV567U717hZ8fhm8pVWZ81jG12w65I1xW+O4eMPgo2LaiE3FWsobtc6W8FVtQUM6+c
V/v78Jg/uJ/rw3SXqyvsEqrizO2Pt7cbrMfnwV6h2ep/UBH1k9J7U4PRgKcbpJNtBrPF3HGE7D4b
GfT71F8csRadfagUXr6nxj/+iXb4m/Jb9mBuSp9B2ov+OfyRvtSwlMgnY/+36vzgkr7Vb+VJfRSp
xC2k75NVrexLuQeWDkXhYF5eKfd6VvbGQ/KToLkDxoECuLX6Ky7W9nHalhuUFTxomk/dbnikVu2k
HjDPwIU5Wg/fgP1g/LQG57JRPqul72zRUK/6df8Sj9SerzTEIXx6NWTrWlsTpU55ZDNufxy+5oem
WekeP3GFbFw9h2ueqW84iKSr8LkM1vz0cgN0HacbRr/jCguPrbsvHr0vGHi8Uli8Xvbp13xnbZSK
srh7A8u3duP5PDTX4RE0DoIp06dU+MztlmwJ0u1DqApvXIdnKAHaitDXMUfNGa70ZLdcEoo/pq21
mx5/C/bhmZHnvtgv3KgAjd2Hbq8eEGzjYALfc+EJiCeUt9LX9TPn9ICAfpVSV1P6KLTmcE/deTjA
RVkD1a0evM8i+TDBJ/Ipm0QLa3Dl66v64uwDy6fwpt0FhHd24Sb1613yZbwrm0+MvRKqjNmjt7Xe
qDDG3bPKfePsrsNDfQ62+dF+NTnmHf6z+yn1753cd05QVaq9wTvFN3mr+yHhyADnyM3P+T49e9/M
Bxzm77Ar/15ovnUBAjP6t9efK3WA8hVp8NjIh6zbEzw6ootsdpERXG5pOpknNMXYqB8BrMat3W9i
3f1sJy59671pj1ShVrAsDCJgR4kvl3OSNC7nRsvAivE666mxukngUKQmqLZYjFyusPN//WmoUfRi
Wp1BSYdlbdnbftqV7cl1fgHMcxhSgnA49n9MEiGkUgwK2uScXEGZxVcFKRpxJIgW3kg6HuXaNkpT
/dASuXJHBfLJYvKklLPos/G5sirgFbbZAl+I6HCOdVD6mIngXFiBgYMGFiU8dwVuS7YDh1XQ/dZz
ms77qzhe6uSlbF7OAYeij31rN6UYfUTqiWrIbF1lDWgEIZpUxUTi6OXcbZnmDeMub/qHQB3WscbF
b8/8gRmeEE6qKfRdA39QdkF4T2WXenSdjD6IXWiHBIjgTiopr3JKpDL1rGBfLeIDt4lUUt6aOuyS
bTSo9zcRpZxrZCnibaFpI+ZwRBZHgshtCjxVczH3MhzcCZ2LnLNFNDimQh6zes/XKG3IVAN0Os6K
vD6GFPYYr4mgr6D2qsilTIPncf8K+XWk3hQHGWvydrcAkuoWvT+nEGWKIu4Ry4tCRco5EwA1lIug
m2W4Tmmm3Q9gpai5uTZVLL98l66SNwQvMIfUY5RPI322RXupGrfekgOYjuQBqH3RJmNnxJDtFvEX
b0zrLZ8rGPUZvrW+1L6aKaQLJ3BBWIhi2JvcVc7dlg2DOh/04CyTUNT/keIz+3JegyF4UVuKsxn1
CDOw/SACcTJEJ7IgvkW9gi/x5qYUKl2Dx7dgsq4PXy0Lox5VQc1CdbtxLGZcikTxJ4rN77OUBI1Y
F27L1ngbWrKwcqLmeIirY79pqTHZyLCqzNjJya1JnVx8NFMGhqqonxbFqRKVr8yiWFoTda7wDzDv
nF3COzcFrIwhX7WxeFascwxgV0bdCcdvjQidjLDKMoJr2xXlsP+XjPtPknHI4O2/Zd0K9fyXsknf
Z+N+/9Dv2ThH+x+XXJfruCaEatt1SHj9no1zvP9xSLapAi+h8Z/OqvfpOATtqmo7AK5s50/pONMj
bwYmVgV5K5J4/wXsVvuAujVdUczkWCB1Udq5tv0h6aQNdj2o6EQOsxpm95LlEOh0pinxHvscUijm
AagATB/K2C9CERi4ChjA3+fpNAHUvTpqHn78//9nyaNwPQ0nNZdzQR7sz3m6oVWVpXa1go6OB/bU
Cp4HNNsLQ9uLtRg5PNbmrrFBzkWUSIdgzQE4/pqnKtpFFgM3U6df9PeHJJKuHw+J4gUdfZ1j6h6O
Y38+pEYxdKdy1eJA2eywSjMFh8eeUvYsc37kXaI+ZFO/r8u22xlG+N20HOq5LRvZtqvD41aeiMI4
+CGN/c6wqKFLMx4Sjrfgpq2S+XdUZdxRCsALp+xCCqUDa106zV4Z2/2oa8FRCadPf/+LtA/JUHGS
LZW3LIRkmzQuRRd/ToYqKo+9tikOqreoJ4PH5MaNSuzN4sA3Ks/c60FDOWE66XutAnJKCrQ1fLvs
qrM7FS9x6ej3he6+BbrqXR8w/zr7yaX+8WwLty4y0Ia4ScT1/j5R27Vd0owujkRdOD6RfVyPhpod
6GfMlG0CO2k9SgNnAzio14NpsQD+Qrk5ZDYjCZw4l/tcuQdi/2+P658uTFvjJuSoSI2r/KE+JJAT
VZkqiuc8om+Huisc31AZ41sKA/pKY2hiCRwlIzRKAZOdHo6vVQ4okWLJabVAcbvLh+jfXJiW+DP9
6V5xLNhurg7onL8llSd/PlVzq6lLGExgaRNt3FpJoJzsJt+ooD/uvCxunrPgDqRQ+FiPWfJSaDZB
VczAFtOOtxTSQ7MLqulSmKUD11Tp18OUmUc4cQecsdS3ZiRSNJB2WgwAMpkL59FKzRd7nrSzPajU
ipnbAgfUO40CP9grh0nBWWipdIoWEe3M7mSAq52/l31B10Dxpi2JrLNJrQZKy/YAVutL1AE6wKSA
uFSi7Q2lvRhjo2zLspkvTUE8d/4VJ7W+USMbrptTDYTaEAhAl2QEA7gY2C5xdSiLlH/o7svf3yW6
+c/3iWNpqBM07nscfOmi/PkEF7nnhgmV0Ht9hISv5+UF088TvAzvBDa6OcCMIbJYuwNRtOkyFeZy
WuA5PCRRQdHJhCcexdjrQlPCE/aNPxtqcLbEz5f13P8Yo5LfPuO+nQZLcIoC57eqTmL677PH+dWp
PTUZhFFP/AWTJB82qednk97uykDHIUJnMOLqLx72r4cIR8KL0jCRc6kXhmjK+4fBs6kUjmZ70ypa
dC8nWeRdtAAC0lhqwaa3y5PTFk/8GWGTdtO0b0EqvgxmMT9Gwf20cvqHosu1nZrSkVvanmrdBmBh
gqXsOKsKiYFyWbch5Loy88E3JSK42/iaVsH7gKO5jcISV8AiOZjmkkJqqtI73fo+93qxniYtvEMj
rW6Xpc8OvODWqt0nODdQu6XqDazNuQUYMYbr5JxqZQc7gqPv6iwGVEwwTw/Dxzx5mxXcbni1tei7
lvlUNIN2gZaoK/N8sR31wbVqZT3QC11reuGdR8CgB9MS1ekqwRytrLQDL/Zk3ZGpQCI8wxVyexwK
KAg7gwz1E5i5RyUyp3ObVVsUwIBV2+BbMQyf3Kp0j/JvZGdR49cR/DMhvd4ahvrFijwNMgdjeBSn
1jnpyoORE/OCurxxKBg981Y9eLUTP6LDP+VdbpwjLaUqWhniRzXBr7hU64vRIA1TMGN97gsn4Mns
wiOf4OXqdni2KPS4QFCcL6PC1aKbDJT7bD7rTuJAyzDrR8+Ok0NpNOqOYtWvMY4053bSivXs9RiF
Oiau6NZ0nB2XWNDMWz5RwnzjQj7gS7LkbIpJKxhHwRhd0sURsTMiEVGp8Zh1p6cE2PpRsbT4flJJ
mCRIhP2lx7KssJvsMETG8lAWIJQCu8I7K8EpZu6/TU09P/S5Mj3gpPzqpelp6TtjvzAyeDLVWrmP
sW6WLcNUX4pl4iRrpXc/475uV62H+dFyAEbp3MuJhZz14LkUvsvm4hXudUVKrTjwr9HFHo5lGEKN
Dk+oaZfr+FvIjQ1Gz2vLLUwCQxiMwPgCeRy24WMjJlm+uAduEkrqRXOueZg2RjTdmY29k4tMtcBu
ZdSOmKBA2/DcaKfraQgGN3J2YYqekAeM8iQnamIdo2xeLsAhwufIVft95iKtN4CytgaxVTHpGA4c
4Yb8Jlt54y4Xft56ouNICnwAJB9HMBTFZBqCL3Anii10vpBy2g4luZKoGoN6c9NkOfWAU00EJRu7
FaO87jksnA0v2AUHVtLfveG9ahDMAOa347OBmpwM1ytcFWcfWfhY9lbSEWps8WrtMY0GPqJc+jbt
V/1CrGYK6uqLW5MPsn/ALYo/dTMXsTq0vplZr5rVer5b5sL9OYpRJZnOGoHCb1nZew8NwVdH/+rm
xvCABXDQz6+93Z1Mu99BWGz2NuKUoggHaEBaQywe4SHklVMWJIeJ+2KjIPuw+jE7WJlVb9qxs9Dq
W2cwKd4qdiDgpxhZbbC0AT3tEoJHZDbvsjxdtqFw9R6SVDsAiP+l82jbetSg8eTqXYqXeU40umv7
ZJ1KJfMj2Ex5MwWPwPe/dkYfbeHU6vscGlvR9O6lVLqI0C5F/epAGXaVmLAL9E9JZ8NRw3UFTFvx
GKvjC46y9mYMPdefQHUxnhWl0plHsTZeD1kU99ezmZmLcliKBo6sbhyq1BxXcfJm9X33oHb2Gugv
IDHxfMJW14Av6iDU+OyqSvXIm+qC+9aIPSIhV82dngELxrveOlGmYGGWxVK67vamMSbkFOP0lQjM
ssVY59JD1vH7kYcE5NK1uYDQbSvcUM1k2UeuW+81wC5AdoovYbY822Cxz3HYepuiAKWZFsQNYStv
VC9WjjXIUg32pRdp+Ym/34MbktfsQufBqSC6p9gvYaKTKpCsnL2VlShPNdfv6QrvioDYn+kS3uOn
zfg2ufV6ihGtK1Ex+fCDv6tK0dBf7TeAJ3Nq2/vylAxGwlZddJ6AM8ARHs9muDG0Yrlo/XAqIEa8
Lct+9nKM4PVo3sN6SvdGXF2W3i22DMiyHfD9eGsq0XEZZ2JXwxtezHRXpuBFNQCjp6r1nIbz2uwj
dcXlqLyGfeiuMcTdef3gUHUaLg9u/dhYiYYNcBxunWqq+Hode4vO5cU6LCd3akD7zWTAplHL7lUI
wUcvW+5iUkJhEJF2qXNyN25ODzzkzTpXpXeORD8gR3DRkdq0Q9M6LkJ8hO1cUv6muiTN1RGPB6Ov
7upMLy+q9zMaSYoGgfGZTg2OBlbzMxaFOLVqGwel8+613nCg8iwNsfLc2oSQ6/e9Y0xPtrlop8Ix
eR27lBoueurs1G5qHhqM11YDJgLfytYFp+5Er0M6WpANGtcfgZCu+yxXgLkaGE31IRZ0wbGxmwq4
RQYxOR7Sg1rblxoOdYXhALBgwUPK90VqP2hJXu4Ub11VVXmoPRI40FfctZMkCd4/QXOQB690YftY
9d5dGVbwcGpID9aM10TXx+qdl0MPDHNtG3kvw1BDtsD562B0E29/14z2Vpx8qaNZuetAXJv8sllp
AN4mUUueNs5PUzS5ay/pA6AmlJf1g7H3jPoeo4pmP+E+3yrVoRyqYT9MPxurKO/G0h0heTa/qoXI
8xjyAk+sys+XGh4z6lU3LJt9VhrGkZdasTH54/meRhzPDkkPRKkD26nlUYi9xZs+VCAgZ35CGuf5
OlVK5QCkjpuGfXQBxWJFodU7rqCD0RvWCqkCIFk97CDhQ1ccU+CiYce7J/S87ZjZZyrjNkFQKeds
EADDxkrhrTobLhOIiR3UNvtnRk3pQ4SkInagKXeeu2sSsnbm7MKy6HVq4F0iyMQqYPkkDLWG7KUf
hWrERVrf1KdxXDtlZLw0YJDJCq/yqS/fgmWstl3sveiYsK3iJSCqXZeiUI/goAf92LXd5BOeaL8a
K8QZHEHnU9PnEgZLqlZZSKLl1VZTutKPlGGk9mCoTlnM92QWty5IFl5NXXKxW4e+qZEneyWaSIqJ
Zt8P05k3i/BTcE9RxztqsNLpuc9J1eJMMdSjDfwlGk+VbcFJme3gjm6qvkaqkH/WImw/xmT4aTho
Flr1zm1A8uqmh7FuXtgn3fWsk0cFw0YdAE4xjJNL4nHE5kbP4JQsWO0kWUxSVK6p5Kf66tQM5L/N
nOrdrIjJUfchwX41rfwi78aT7cC4iSOGSWaj01SCH56mZ9txrNRtbOUkjgflNGDScZZzcuJEQ4R4
1Ol9KywVQLGqqZw8wfDSB/MoN2nj9DjVGMJOi/fL6fR4TYT0omAIerQVW79Oioy/Xj0A7MH5dwFO
h+CFXHCyxvQxu3eX+ItaJzMJ0Aty1fLRrB+mzLYfFPwHxjKontRMt/Y1ERxoaXP1JJf11tQAWoat
hDBToSutYMmLPcNTmQosWFc/yFaAA9PRRp9KNQorw71VhB2aGVK9tZ3HG9u1qg2XjPGY2rrxOKdx
iSYFOFm0zMiwibYcamOOIOpq00XFR6jHteMZEqDPa+PJ0dwQUlid74kzN3iqafXZ9dJPoLGcs9a5
wOuhpJtqFW7VMNKeulRTnyJMa8yWAww6z9yWo8oITA83hKbImvXi9nGLjV5hO4OH/dnl+etDViev
ryj3WgsMZV5ICoxLCZNGtp3KVFcOvqYEr4EHMkA6QSF2fT3PZr8liHY0lfDJ6N1mtxiTe6oiEDUE
pOH6TMtRThBeEXq/taMZTLOLPHejc555Zc72z1hr542t7W2nxmytth6zCgahw010ol9OjjmleiSv
PMocm+SEJ2Czm9r6ogdLuNVj67OiLtwOjlqs6TccpgJj+yJ2s00f5me9zz43pf0dCkJ4UrJmr3ok
GvM8Pg8lLO1lDh9V0Mdwdy5Nw3CkQ7lQm3tg5Jcp5lBnzWTfucYj0sjOHW8B1xoVUpnT1zqLyNPp
yZuiog9ZVMNPkvjFLhh6NcbBoI82IEgh7Qx0u8m936zF/Aaffj+6wyeliHp/WL7kqr2s7UJ4F74I
4BCmdkm5w1KeEaAbcpUiHtXacZ+Y3SOdk7dIvGEyc9yhD2uRA60rXLu15AAQX2+iB8pOAwHqXanA
/FZaEeJKOZaYo8zhWTHnw4hgq8WIUm3Vb2X/RD8/QMw8U3c50avRGodMEAJX3xqm/WCapFAHRdtn
NvdUDX4HFXzjq27/E91+v6Uk79uULpCmHPdNh8Z2AEAxBfTQ3TCzEZiQfSHfmxBTOuLHB9FcTHJw
fU1k77XE+9ku/M6kb3e1YR80cNYb07Qe7XjyYG8CE0RIv1KKyvVdU92OAzKR1FCUdZXo+8RWnhQo
R9uyHuCGltn3yevpxIvwTo7fS+q+qrqH6sZ2yYO3yOjtefFWVkNKHhJsg0ol8uOB4VCJeCvgVFdj
ANpa4b2taHQEurT+ln4xkip/qNS8hsAy5f/L2JktN45sWfZX2vodt+CAAw6YVdcDZ4qkqHmIF5gU
ocQ8z/j6XkDkzcjMqrpVZmEMUqIgEYPD/Zy9197NFWQkeM0PBo4rwxBADZgwV0cDTpb1qjyYaf5b
jxuXoDLL2InBtV5827xFYX0k5cWlAmqTG5kEkvVVYD7bbvEGrSMBG8QSWLpeug7cPjobZX2qy0Ld
x2qefWXVtzDLi1cOyUVLvJeqJBU0rMoPu22iVWKX074mgGJtd4mHqA2VmsUYwqI9PkklhpWToKsH
6hXcaom7aUKjum3iRO3qRnuhJUuJgVV7NHbOtii4fTleUW0MYZLtVXnBoUk0dz/pD4RttUWY72tV
FPdhSMWwGlYpwd8oeJViUW7P+v5xVeReeu6SwmCx9KyLRj/rZCZAb4fFSQIqO9H4HTVSVLQ1raQq
1wJZ5dG1mm8ZhSNQsvXMlQl2jHuMXxaMu0Sou4ACdabZd0507OSofxR6X64nH6pllLhYEPXsW8lc
ah93zr0+2ZfJM8J1bAlr7wi0ZknnWjtkf802eeopKh+0EO47Verympfho5II4CfPOXPU4Hhb1JPA
VAGGiikpR3m6US2JcDLm6odvGJdQOhXqkfm+4WvGszta5pGJwjmPyX+Ja/76REb3DlT05zzKdnkx
vigCLzeZT68awGpJoRo3zgQFZiP6+F5oLuMWossbQeqaAE5GUk9C6oFH455zGtlree3y+jbW0gJl
I9+PR+a0RMF6LIvKQ1+jZ/UyiDHUJvomJrcmn3o0KPT8Foiqnap856npeaEUzKVrSLwWIr+fBITa
o3/fFN8cEK6rQX/KURxocS9BNs5dwYW5HBSsKQslN0n5SaT9Z0Qx4mZiDogix7Ccm+V1Bil1CMLg
+Mv5vICMf/mYpZj9xP/tt73ZBPDr3b1y693YB4+Oke1F0cPhsd9VTCBrLRPDRs2FtWlENIQu0D1U
8xuoTN1MeLG5m0DxcqsEzQmmleWhi7AhItZiDW7q64HJ2hlbRHhMtJSp17Ut6Na0YXefecU5diPn
JkvNZE3yJiE9CKc0E/Rq2rbazWRc69RtWWlqzlbFFQIMcPs734+mB+DUGX3fKd2J3r9XM1MlfQxV
91zhSCNtG7zFolUdfHc1VBUEPgHxbl+4vXpsK9oqbue80vTMn1xvJLNXwT0Czxp2/REgBwBu0xlv
EbmTmKw0NFZ5gc8jEeya5MbTA/3gN6TE9XVLJWPMjpP0wAJMTWqstEFLbxz4PRRX5ePAwFUU8Y2b
Tz842LCEO40Y2T5zcOOQqhIW4xvEOPeWVr+5B8yOhAAdXjhxN67qnBXgSCJSDvwwSKistImfX62o
vjh5np3KNtu7nMkbTc9c3hVSIBoCglXrreFM8ZudptXJyyg2eACEN4iLyzO63VtT5NpL4Tr9jigB
55g0fnfvaujlaD8034c42KsJFdLUyEdFCtmeSyA7kFuXveSZd8qySPtoPap35G52t0MaJLfcolko
uR1+jTD48AtqPIDjczXId+xn97Bv1FdK7l3XVHiANfuaeGZ3JrKqnFOcDqWs7c80M4n3aTDZKdiK
h6QNHtyBhk7XUuRlQa02uQ/43iCweKNSCRHXc9ENZQwdRE4gwNMadEkUJvOij/Z6CQQzdOubGo37
TMO3b/3ST6gH5mKj2a12VhVJQWPtyg2L/d9MUA8sKEk5KGe9pcquMdTVJ+psADOgOySpO54sVnCj
mQeP8IDb7fwKDS4SzLRRtw093tWQAjKvZNts5Zg9BawR1lHLKtiv0hDBQpfvJYI324OviF5Hux/8
yxhZ6hKRDo2EwP5eOfV4tL5lQ9PckosjhoHQSEs3Tkgz2DGukMc+GrRdVXTq0lfpxYmy8CwSN6E9
OJzoTpJY0I2XTkTtvZHaH7FkSiwTULdUfO8IiNLWRsBNSgzOqrTbh7bmZlz7OjpOZ/pBDEl3kB5J
gBrFVcBFpEOQVOUfqirYRRXJvWoI6wssfuKq0AwTEoDgNR6rQ9uO70HQMEXvK3G7lKVcy9zTNrIf
hP5RmpJ0wzznFtagXipiOMtFYN4AvLWoYhS71jA4x4aKrqc/vYRjmR2MsX/kaI1HO3NZA8XdtMsI
WEWUPPaIMVtjT+jUtCNP+J4hIlnbkbueYqrDdc77A7N6dRuVrDvaSOWotydkVmfKnNZ5EO9I8a+Z
VVf3wQTTPrP95qKlpANIbmlVXw97a3wf3f7WzVwkc3Gztdi9JI9mb2RE9Sey5U7IJ+zbbOxf/UzL
79rSO6ug5Qrs7XitD7Rs4tG+ukWirWP4yPHk19eJ0rav6NjIvg13U14GpyZsHyY7ppJu/SjNYZtZ
RrTpfbIBzUiO29rM5pU60spSc5gfp9u2NzFX2Za/Gfrmu96PwQnDdUg2+JAjwUW0Eu7TfGgvQdkZ
68SnkqZNlx6LEnaUytzoRRFsl8pBnYLn9ZoyWLl+dqjIIDt2cdci8ivFYYzZHahwbsPUUe/VM9LL
2Xh2xdECNaCLH/3BCG+jsTBOcSM2dkleFP58CwxKkV88AvpcVpF4hu2DJsMdCi5ALBT0+hag6YRH
jd5cUbwy2jML16PdRHLFt2Y6jmF40wLQu7U1es1MkmobyaynX0OfmZCi83QX1AyHZtVo56jS2Kjh
3/UWxYChAt4qPUEmQRvvBIuQrU9XgvBP9h8TW/sU5E57anP3uSfUYV8albcWVWY+Kwnxzsr4oaKx
sFwQjEVHhby4wYu+OjOxd0USaTdZ+xAODiFso/7WNtxhCTvN9oHgEEs8uMSBTMHRb4lZDejPg1kY
70VkYxSGHrLudb27tZERF+RxelEjz5NPUJU75C9SRMHZqo1yPWYGjs6CaLkxrX1OQi2+d9jEJnQG
7Lhm5O11uHoTGv1BHULW/yfiUxCSuqN9ypkzeg2Fo7gzGtTzfnmxMOzfDAjcMysXlzCwX/RUtgfG
qhdaFRrF87ysd8M8tRAVDV/DqakvGZx9hoMK0h1JtxmaPiQSnuGVpklM4QRH7cIAWpBAhYy7vQzH
s2BCcTbnh9BgRK789oTPw9oVOpq/lrbUTUj4vFuE4qknTGpP/CSJpuWJSmp68k1kdHWv/ZZgGaY/
4RVPpnS6qxbHe8t5163Reqq1yn6aKPo3ffxODlBzUYmozlbrHVQvdJaIkYdnmBuAyzqxAVx+W5YT
/TwHfZtH4eyUJjI9BX7irLPKl+tSlNlp0Ig+myPYtYgpX0DU4Sax7HYgxDb8siMiM1tSiG5sPXGO
bvMCvI/OgYiA2Ki4RtzHjZ1yK6TrVZX4gPpj/FUeJYuVXTNg8AcOaGTpCqzcWuyGzqfoR4awXBua
3x0j6kIVwsbqULQkCXqdhXoVLcXKCrm/TIbnG9wRi/42sByxQ7hJSyJrnsl/Ju+x9xD89hktpiQz
iUhFaOwyJMe1ulbEil6b+WEZdhKuYHQo8UENV5oCzNXLxslu1dymloOoL9ZwJdk2ODgRI3yUIeoZ
RxFfg/mZCrWvOGfRnTW9fegTQW/U7TZdlfA1LyNLsqvPMkr2DtPYU2UPFpLyODkGUcpKIQjosipW
oK75nFUJt0mp61sN5C93bt++9M0QHaCfX+IBVEadpSe3j/E0kcN8YNybtiZIUIqxab1P8ukjUCTd
6U7qPkKGumRNpb97JtFVQW9nW30Sd23Nwj9NW2LD2JHrOiwzogFy7abQk2+9QEwd9+6pyCwcA7ZU
L+6skk6LG6Wb/lPViFOIl/TkWzAwyPZrV4h8vo+BrPYwO/qtFhAHTd/ofdD9zWQ34LeZkt6Kwvcu
JBJj0LCwpVJAwWKl1vBrxWfcl6AuU7oHTEIzh+ofXKiK3qZBZWcPXJuA7bJ2n6IMbSVwg56563lI
qCd0KbYuUZXXUs+vlOi3yGWLj6HTv/BPfrdy/GqeW49PBeVpSgvACMwQCwXFpeV8WM4MTy/2kinH
tmiSfGOkqXdMfJvr3A854+v4WVZoph3KGfs6k9V9xsp0DAxvpZsjWcKUyuhDfeuCRqwF9w1CrrIK
24F4ogGubxLQcduOtduOyhbLPtqd0P3rB/Da8ljmVCqiYYoRc+fDS+ZaX1o98SVC2IAkNcbz1DJr
zSZj2i+DsJnTVQod5nTW0HzvkaVc0qrW9yMpcJsR++6migxt32rKusDxfAnyvHnKdFdeAtN4ict7
m/7/ox1b4ZNbCSrUWSj2QeQiE1h8xwuABvHG79Abc/YY/2LNLC8BpyCzCkOXe13DLSGM3CPgBTWt
fyk+s6x/FVWcbAjh2MsZIPYTG/AnR3ZMW/vYjxeKzb+brX95r5dnJKZx98gbCuBc8tFqkbKCqnUJ
DCDeIl79fJ6FdrjyK5MQdkNLjgu3dRGwLg+uE6JitcuTwPp/rDHPx01abqMFTLeIiBfowvKM+Geb
Mdx+jdSMZupmA+jPp4vedAEdlKiVV0FNKgJ95d9lpguJe3n568FSQbiFkU+JZKa/LhtYNvhzU398
jfCqzaT8/IB3hvAGkDHe1hr6l+Vt8fK1ZQPxT/bDbEL92wZjEu+2iBlfFl0rkdUciAWP/fM1hdMb
4vvwVCHK2GSdOScRZdl64ebSu8tvlme/XnoBoSgtoSh/+/qy+//2tV8vf/28uTB3f2058S0QkLMM
etlCMAMEfh655TUk6xmtSYwLJ79O4zIEQycRvxNbbJvkDqQIMtx43/cOpk/1uLxBk5+uUReEIg5F
fVpUzMt21ZRxdixPvT+UzsszETj1Vo+a78ubly8tD4v4eXlWu04NkTY//trc8vWf28wHCn+yQD+X
AvYEesjaPpqJ2suz5WH5RhuyAk9iMgLD4tGl+XlsZsz62NnJdoEzJCWcJ+ZFZBWbyXE5zMFyuv06
rEm86+aLarmcFhTD8rAADqQ9xnRJwmC74EUWqIgxy8CXl78elq+lwcTKUKNqHjceeJEkBa8yf5AF
OrQ8jKryt35cDchFnOzZjTqkTugFEosGMjqXajXrmgIC0GLSmOyigGROuc/Vx62T4t12LRRbzhPw
YEIpPHsfpdnALdrepWX5Iw2DZ5FlD2ZMCbYftiOt/BWlc40IQIHsYNwzQTNOjsUSX8RiPbLCA6re
PSehcSVCwNkZY/zDcVnv0Ah/tnN+YdrMnUWuaazIr8TkHLuslmuiNfx9bZoXyelG/htCPZ8QSaqg
L0ZpXRsj8s++xHM0zcXm0Dt7sR3cKP7AFZ6Nsf6kFkevnMboCgFYPNPqmVnWaDKIv2jGbUN2RDqW
kupmswUZmiJqie2jZ5N1LCXuw/YyzL3hlmSJ2o6uunJPcqy9NdW6rinpkbbjxqrbV5lUd1TM9q33
LHQ058HofC+s18YmWzRvXEiR8XdG6w1NQD6Pj1lIc9BrleP3aaJ7L9PhxqAx64yus/IL69no1Yem
7/U6na10zXcHcwgUMgVLUdAv8GqQuOlIBycwWCxwGw/xtgZWm6HXx2CoYUZvqQFdfC/8VoZlwtKD
0AlhDMccsUVE56ZLWVt63l2Iyn7tj0zlMyJMVKFwnW3MRLZ4dhQFGccxdj0FVNloBO9SMmbpJhqk
Ds5jkuA+NdlzNSsxmN/Y2v02mvsKwY4cbPrnrnjP7T1uiGBlpkzxi8rb1Z13Hza3WT6a25yAGOm2
xcphXrMhJaBjTZvU+JKYftEItGkOmmLvIbZZDWXZ0rGiKmkY4cWtzMexMYgjJkWbaIP4gRLVhc9e
r4oxRFEcsq5SIXuvcsWKGAhjVdjZC1fnb6LZNBN10qimwc0E/yh9Ti6BB9ObJD0MM9hPHakedqt/
soCouWQNUW04t7FLZX6+oS6/wtraFK9jA7ajyMPPsIDojyZ6g0LS206kIfOBxcOorB/ERG5Iyyli
LcPxyj5ugSJsPSMdaaKk3r4aSCND5LXWUe7sdK2Md03QDM9G0hqgKrURE3Jp7Al50DcVqJdD5A/u
WgaNfBrGAlWSnp0mN0ANkKbW05SJ+p6u+m6alw3Ll/zYBdvdiwc9GzXuQpa7rcvp3QCodkknPLcq
Iv04kpQLJt9QR98a1JMGfIMOuqfv6Csi6LS8pwF18dFlkbjKy4wL1AwVxQMLr0wujY3HJ6hlkd1L
O5seA9Lr8yrKUfp4zHh0ThsXjR+6FvRKJPDZVCbq7mmAXXLbFdEzN4ruaXlohpthqPXHKD+HHluK
SvNH6Zguayyvf1LY9DdQybkVTl9JCMHaILj9LjQ1B9zvziw8g7EqcQ9KTfNlooUPEKBuAmmecxqz
Tmd1p5JA9pNsWo00rQezMdXDIMLdmEzdHfi3xzKrvgd66vKtkVr1aGZXWzYVC3XRHx0Rm4waFWKb
XAwbkVbFNnWrfS5r81awsuvyrDkh/P6gzBzvIsqI1P2GkOmi7M8qekmLyGH231dbrx44C/onhB5E
TXU9LkGHQOG+YFqY6JfSduTFMkYJ8Ry54oCuYWdrI/GgbWRBKrUTyv5qHfqBOEsh78uuo7tkzwna
Fed1rr2aQ2dfzMY5D+iuDtNUhps0DUhroWy6qcJmVqunwRZ9+NeYGI8oK4LHhvJ84DXps92fxql2
H63AZlyJX4mx6s+eOxaXSBOEbqO6KSuqkmGu42erDmQvO5t/rSwWs2PgL8JtB9WVMi3cHMLWjb9b
LabOiNxQmcUhFk586Dua3k3qEZseqGcH0eLjkNZQFaZxZ83ijsFuwv/hTzD+k9sDVDEDqi4sQV6D
vvDS/sRDc72gaSEZEumkIXfyWuOqfEYArQ/CDTey98Rgfo4goNi5eRfcSpe0LiMlKoF8wHVdminK
OD84zWJTvRPptXP8p4bm8pHlqk4wW7FeqlH/escZs+D6bzvOUbqOewIdvkT1/ldBNm6GxIzygR1H
avc2sYRz9DuclSaEfcQLcm91BAAMnTh29hjsWTbF75N5EDL+DPvx7NXS/RgwbDvBp23oLznFHIo/
1hcCFUsyfjEFphpzV+dktKVhOP1EGf635obZx/Of/n7XwEXgANfTiaj4698/1hGeGWHnDHUZU3ep
5ZuwqfkQBJPFCKqPqDIyslNqAGuJeuvskOFBXiISbre5kWNwNxwCdj+tOKoOk+28uXMFpIyKd668
u2goiv1Q5P26TgMLWIK8lU3SrpeD8G9/+RT14iT6Tn+t4kJr/vbyP57ylH//Pv/MH+/560/8xyX8
XsG2/a35l+/af+W3H+lX/fc3/WXL/Pbf/7rNR/Pxlxfbxbx1335V48NX3SbNPx1Q8zv/t9/8P1//
KwuYNEwu5H/782/4/Sfnj/D//u81CP8anfLzB363fzn6PyxBOIpu6MoSVMm5In+3fznyH45gKOCE
thyDjGw8L/+0f4l/uMoybNcUyuY/y/yDxmg6/zDJTIHuaBq2ULNV6p9/2t3Pa+bnUfO/8t9f/5k6
KNnQX05N5boYknA10sFEjfx3M4nXU7oKMmwcBHVs8LCNV88dyGe3qJ+nvvVptiMLok+nEw+FiwAv
cWn9Ynp8K120lJaUcM17nzAx2R3nKF3a1FjNzWjaxfgjkjy11qIfvJucG9gB9h+jdXVfcC2sig6U
DfhqY03vOd6YLHf9MHCPU3SbNwYGVrJCVpb+Hsd6sFVEg6/qpyzfI6QODqkwyEerqanUrfE/WJGM
/2KXGDr7nL0CQ8+eD8ufrUguEh1P9CCOJk2BYzBCc+0n2m1ShOMeftTezgwKEnXhbYfJhEESHIwp
/qYJG8FyQZ72yCdtCrRkrUszkRm9W6AuZ9q1Mli575yO+a3v2m8j65Tjn868/+JwCg7f3w6og5MP
b5dt2UhJbGn+zeTlBUZS2G1YHj3fe0tLqs+Fmd6nA+K+tAHjNk7iStUjIzAAj3DprkoF2EhWziu6
2Z7qjW+uBjQp675PSsxpxtbuEYUTtW4PETNPRbZdHU4Uuj67AtiuaWjlKnf8de6z/Kotgh6TDEc3
SRvCmO5DUaJk0Kqv1EKMWXjNCR9Hsi3y4USy8qs0pgtt8w7Ki/NmdP6zKhqSTkKU2hMlqg6pS0w+
qu3c+QB8VnXRtrsQbdeE2tGbDlpnHFMNbEvoTPYa2iB3ILyx7gCyMljrk/ysggkFpt19HyFglY5c
p/wcFE90KKKaEW/Iru3OXdnNDyNA0j+zr5zIG1EJESUbGOkhkfZr2VPrF3XZUtGNYA++FGXDlI8g
VVSKGmFCjXUNkvagDDWudayLQHIC1q+tfi57zpY+6Kjr6+o4SvspM4g5rQaECQ0b0XK/ZJEj72Wa
fUcWHK2MvturKEuo2IuPeHzCzS2JgZMfToDwxyTzp2zuQsuhQVgQU4dYd0V/5xSnzg5t7/s02Vt3
jgPMK0kOhBxHos/qSyknc6cHJhFqk7FXWfYxxSM5YxYYK+ZSm7ar3gqr4lj2YcHSFa9VmQMQk86m
qYJTSt7FOm0ySq3E261DqolXw2tRoxgb0xNnfyzb+1h7dGgnHpLK2CIGWKUTpTsK3TepalCVYUcI
JkLJJ7kLwuxDs9OBTaLNw4GfsQyb7n0ni+kgju8pzX/iRtdJmb0QL/+taupPlVAQk+2bcmh3dk32
o47CeyOoipUIw2sVNzr7sXu1S26LhEVKb5YWjywCyHv3nXZjSe9UTDr4G12+URhECWVcSn2q1nlk
7MMReS26BMRNwt+rQqScP20MQsJB74keTA8o/uK8jpvuOnbtPjCaM+7JfaNFCMdhg8XVd2Xcm253
QxTvM5K/ZOvrw4c2J6631PLNaDtVHBYHhmw+jathtgj5eblyRgXmWSUwJdujBUsaNH6wpv376sTq
KYkxjWvTOSoCnQpHlFLM9vVDJm161SNh9PlDZNcfuVG/BwntGz/ZWVxJzCrbb41zMOlYrHJ8AavM
OdRCtGgZPEF/OtoolnYqow+TU9pSyWftOL8h0/1WJeNNJs0PMi1mhhgDupqRMIN7F3bWW8TxpMd1
jb3wFJcwlaryGUPbTdn5d8qyvnsWHyCTH3LsK1BLtGsy78GJmGi7ZG/qfkR9wHpIZLVtJNoNGhDB
yveoY09pt0998ZVx5a0cQiRXkBye23ikaz2zuG3lcQ2BCTEmPAQmrpewJpW2VvmDaggCjtGDTk0S
MWpAaigS85pnNpALyjhpd4/X6S4c4vvIHm9dUzsUClps4SCCtVp/qxKybF2XvKb6diT8HOV2Lglp
gGnhtcdoXoEk3qdhpWfUiI/uiPQBR+RzkdgGwnCiVL1ev/v5e+Nm2nh2viPBAdZB9JHEajNf30TB
RiDughPygaNH/dSM9K3ARzpJ/52y+Eji5PCVpH65Kj1IVprJ8kDceYW4n78Rueot7qeVPbifRgOa
x042dV8hQyIE3nScb85gnn3n5MVHVbv+ziu7NzqwOmu+cg5TL7x9nkwDWbv6OihbYoo1He1jYe9z
g9BihYUUOZyFnMcOnrzeEocobI8GgnoaoDbuEOHvhOyvJBQes0a8mtZWRmiFELdjt8tffbc6xQhM
m2Reuk+y3NgfusrCTRnC1gozCAkuFZTWR44VoPfP6mJVtA7T70Y91RVCWEsEawrc0bHHp44CQjl4
CbEmF+aLGQaHJBFEnWRGvzOleU2K6sULhjtb4Y7A4PQiap36YQ3AiFqF25o/TISYeUNLiDRvmHgh
joa0A/zEt0a3fCike86w5sCgmNM8zW8GeqWpSLIN0ohN4E4JQ8gc+JHm3Wqk82HHEySsqfttMFt0
l+568NNPWx/0G5S2/SG07bPb0wmgG1PtcrMrqApaV7/BfjOiSs+T9glddb/Cpcz4wr1nRLFpxeJ7
WoKCNIEYKcR4K9aP7zHm2E3kseiGIFUF7cWki03abZ4hmtb3Jk5eoiIvqSLJ0TAsja7MSFEPm5zr
ssAuDOrQo/MYWcNGc9RbShlu1YKN2HyLihBl1oQD1DI/LCYiETCLSjMaIsaGdl2EmBTjSt1KB4P1
1HIqFo19Nzl8QJpq9totGFl6LJphU93JkLW0TikRvEq/cgqzuQKeyta09IoLQl391NT+j8nRn8qh
m1Z8BnSznPBajVtIiVXX6jl4Qpeiq51/hTr9tETkGG7MepuOEBqFix0clFLamB6aiqdmVsZ3HpLC
BN1wqu502XOwZf9jCk3oaAbEX5xY8FloFFK7Y3ApcTuqp57CW+w7N0aDxklfyaC4sXOLggo1LIdx
y5uaD8TudKs4JS47K4mImG1fJ0fikc5TYDdgHFFQJYO1UU3cvM+7Du0wrF+OBzbPN79sfyCIHTmV
9Lde9QjFM3hoUr36In1MFfLXthHbOhdvqjKKnYLf1MjkR5fReyuYbTckb1IVKU9uot31bfdNckPE
tI2Y2sue7WwcqFFSdy7L/MWBeonE+jawyyOi8AfN6K/wbGGkxU9MP28wIZNnFxICLKl3e2AowX2R
Z4oozLeel0/H7XFN+3iFOp3yPr/WhAdoxO4jCoUvQKKc84N6KXCpdnxCW9bbPpaEvd7aY3klrpc/
HOdpgFLJS2YFshPuBtdN7truc+pSlDExUmU4OS4upK1d0EG16v5ILJ86NgMNk65P7805N4WhXozG
tsyK574Z36dSQSDqoTNpEmd/AlXYwPmzzvqQdOeK7IV8KtcyJIAU4ZcHoy3fFbbEbTKFW1mkFKvc
/o66LvnjOfLYMjPqTWGg6qzodJFqQDxSh1ZRJk9YA0BoGqxgYmlSkY7EqYcsOQJt3dPlfSaEjLmC
FiabQDpPUUzlKJtqDmPbrL1YfxTtDMtB0mMRup77XP4U1JiXtGAF3a/Qr7xtNlHacyJ2fNz34Xk0
JgO5a0WttiD3NvWq22Fs9Ycso28o/PC+TAmdiV1NA3smSwYs3LqFQLZcHwe/ph6W1GvkNuYGaanY
DAbgYvyHHMReP5ZKOyWSHgWqxAkBpNzYiZdeVApuK1AxdaWk2cw9/Dah81rTdwbhRNvfnqD+JF6Q
HBA701IxxxCBWY0WFJA3Ecvzg+7MqTd/vFyeCVQq1Ww3XL7ZI4ik15GVm+WbP3/AvEuqaWBmpP95
E8v3RnwIO9Vpd2Urixv8F+5mLHXu7eY+8Cf7qLUzEwe/K4DvGW6rGf74M+NtyVhbItiWDS0vi8G4
y6Ko25WzWHToZiTQ8hTzIesLrwA25bwP1hyTCZNrnVl9sVV0oI+FIY5pRZCmqVS5DzHzH1WFh4cF
HKaSJkPqTHBYNHpP0qIEvGx+3szybPkVvnD4bcu2k5mzCweGbHaPgYkUDkwp4wx0EqnO8Sr7MzVh
dexUvy0JVYdeCfLErXS4fC4I6yTA9hu584rJtIo9ZAS8i9AFFvc9bsjgOjiB2MELUowDdYa6CMWi
L+roNvB88st7g5BdaodcldMj4gcQ6V5jPFDjS2i442RlBsNsLsGZ5/ejtZE2MDKhYSSwDBHeGGks
NtjHiWWfVU4KKweAMlpKOWa63IPnFIQ9Pdk4AmMVaFu7y78xH8npOLjhOQyql2Z2d4ddtsWcuBtB
W1/0Bi+4ljJ5cFI4gYS97DRRIC4X/P7aGvwzhdB36gvfp2qKj2nKLLWuPIDBNE6S4ojFl2AGrZAP
gYhu3LFtV5Y1hWe7ZnzICm4VTVowCwys5NvEDcmJUJ4mRVedEGkUO+l05rb0q/uU/teJvofawvB9
lLSOLv3EYgpRbr1r2kycbEodgV35VzEgGjAy68gaXx7p70T3VOKAw3PJMNXIPju0h7jMbnLJDazW
0uyUCWZicCHqZ5/G4yrQSE0QuHLWXtAlb0r597lnKgoAEXTAsPOf+ilDpsr43dfFGt57c3R7z0SM
17+XcTrsFf3xC6eIs3GMJmMx7vsH28A4Ddnl1EP/OiGEpKv5MDYFxZMke6MKw3KvcMertLu7OI7c
fdz6n1bejMcil58JMdFAJ7p4O9jokwoEEbeN14S3mokwzPMHONGGfTNO5fik2ZrYxBntUCsxHgCR
OE++VmeoUdt0nRvYZcravhuQIK7JAsBR1EXMWLPIMc70A4xzp8u7ER0fDg0RA8RCIIK98C7GYXwI
2+ECaB6Duuvd9pFIDo7Z1Cd/6J8TleQ3zMuJ0FJ3zibLWiyDgl4J0YiHADdKwNLkARyAXEWVJW76
Qr6FdoWoMI27HXA85xjgKltBsjVo1nFX1cs3j9nIhpuYeawtWl9Jl28lbY7boiSmVKa+PNowKUPL
vMNcqR+gSgQskWaKX43Us38SlIWZo9uIowL/Ci+oXvk4b/fov25CmWW7IPV+YHYqHsQAvDDr1B6R
UbyahMUOE9N7Vw3xgZRZbSADss3ik9np+cnizEUPid/OfE7D7iYI8ESoHv+pCjLMlSJ+UFm7IZK2
hv3OElRPAYMqTohuMjWmc/7JpyqjVuxh2CgkdtxaNEiOjj3ch6Mg49SaapDFsXXQJ9bxwiqsTVMb
JvKTQDt58tR0zrhtK5Adftt+RUkTXNvBefdS86VzmckMU7WnDViBPlCroPTTG0GrYGqn/8/emWQ3
rmRbdio5AcQCDHWXIFiKomrJ1cGS5HLUhaEGRv+36UXk+xH5s5H9bDgXXbUowOzavefsYx4NzETN
mKDOWlaKIysS9CHSdxMW9oOM41Dr8xNOyvgeTeltZJZjSGBvxQEEzw7QVbPSzo238Nvh6gyt9WXV
C3+Hp7Hapxmybg8qctK7Mw2FTVyDYLOmfDjjRaraezst71JKGiOIPGveOxjuA28wm30yV/o50ZYr
9XS2I1zUO0bafs0H/6rrzcheXYCNcpdbaEHi1CIf5LIR/h6rkXNrOxOrTFste12PYNw41TMo7bd+
NPRL+ypbLX0a5mGb0+W4Y4ayETMFY6nbD3ps4giLCwsmihFKgd/dpTrvW7hKgzPl29LsRDjbUbnt
Zu93XJbLfp0GeZ6Ldeva604olSq90l0Te7TWHOsZ43p/YLDH8YgOHCQO/9DoA+z5vrpp8+dWZBcA
Pcgh+ilC9BR4fXMua/Qza9GdRd3p9/Qsyazg4mR2PDHR9aXvn1z18PMsTW8ayZasSQ06bKuezu0N
R+CI3TEhVHJExrcwY8uwZ4eRTi9Ja7FnBYWmKIEA9SAqY8suEvmHADWEzbpG5Bn94o2hrPrpj9fm
x0bz19NU2WooaIpTKY9eNenRVRRK5e8tPfUH9xrerN2EQe5k+RzgceqWjHnc5ZR0kIZdhvCcMLzg
500/D0j9X+aBVgf8ygnFiwq0HF0x/vNpjknpqENB1Esbq6Z6+HmGjxJJ3dhP//x/vxTpVs9Q1Ocq
tNdSUXk/zyrO4VT4INdPzhybnHcqHKl8yJDGXlDP+CJbVbhIhyxBtOP+Vke39Nfbop/S5e93O+z9
IW6Hd5Z5B5iSD8Dhf3/uzxf4efiPt/39X11XIY0TgrmgjTmD/v0p0qWejSt9/c8vaHiKMPjzgX89
JWUHo1QSl9u/P/u/fdDPGz3NGQNupyL4z9/g591//0A///U9o+EIDP7m5x2JjGDnqlC/v7/Bf3zG
//RV/v4QY+bOTXuI1qpaZCGMNxaC7zCqU9DrmmMnm66GEvo3S11MiryetQ9p7OpHB1MlhzoeXBUE
TfMU/dPP//Hj9sgeIlp3UVGHsHM4vGGnGbfOOCg7gfZIbMeT45e1Sq8gSW6KvnxaPqFdwxwIucSJ
JFaXwl9pf0zL650nikdfMTKjGU4Pc+flXIAJw6KMbP4H2JoRsDRX67Edp99JWU87QXw42tJBNLik
gK1SWLBBLjbmAtdEaMU1Bahi29rjs5Vjr2rz5jFNFZq1IQRAbmPTv6uN+INBPJDgMb+lE/unHRDA
pXdyHsDtD6m7bZz0yLH7bUybcsOoAOC++el0iF1o+ChiNX4fg98fNV+QrYR9y/krL0tTAXLmbaIh
CXPJb9+0/XIxa+0Ptlzy3YzHarKes3x6SuTShIPw7n4mCMjc6PAW05c52du45mTkiOa1tb4BxgEO
RvUNG+YgyuOo0wHS2wklTNJ/W5UGZoXc9iQnyiPeCyN+x5if0vRSubaBMLyzC9mMAjHhu03bnvov
G+Yd4AE7iOPqkez2M8L/oC8xukqEG7Z1FfbwAiDKTGimF/JlXOwHYFTIMOFC96n2u2MiviWi5irk
/OgZ63Ne4901rArOj1/f9G13aLT2VKjEqzzKT00fxQesQg9N7Iy3Y/THrRfKIpnjwpk4IEcdPimk
VRKJ3DYlrZ1XwsTSgh+itVYkW5h5Pb94nk0PNfG07pBUU2wFTe75W+xQrMurSQIa+UsIr2LOC/Kh
l89Lvkx/BEdTBmkkwL4v2rSTc3Q0huhW2tPBH/1Lj/dz05uqPL/VvezJIo5n49b+oztvM8SqNlqz
frxgFDk46bL1+/dxAr5bTxpiXIxjBEnt69h6abKXRmSvc5S0NGEHc+812VnDRxT605RRvaYPnhDR
1nOaz9qEyO3DgBlZSPZmZmKAG8x0N0kHujsxa5tJSIMv4y8g/QExM/IKhoYhRInNClWiPR9MyNE5
EgU0NhTysTrIODXgaln+brVpDlYx1kF3QK+Fwk2rGDnA3NqsGS9gM6Gy8RfOgpzUT97oB8uDrxEi
DJTjtzsUV8sF5i7mKCeqrORijO7xhCAoqkhBoKX45JnOErp29AzIcF/p3QuHsiNnCXzW+Jg2lu7X
sLNsxDf8ws2MYjBq1zNY4e8a+H6SP9aF/8ebdBmOdQPpAxq4iTgeUpF475BabKDKbte8AZBORzUQ
RRWsrkOmpm7Btad/L17rgsw5VME0goqUiQQE6I0OrGnDkpIf8gZrAfOn2Rq8TbPC3YC6gZ8nf0Pa
fBzmNKBR1GxWXoKmIpdxrt4LNrmdUPda45QcWk6Nbdyqf/gJ0qCgdFUg4DDv2V81u33igmelcRIu
rbaHagn/qK1p2cmCLkO7sjmC7aIQwj4y6xCAoIcEdbLGtBjQLEzNwPTGQSwk4tuSUQG7GZDLSI9v
TOR8DnEp+qKJsIjZuQssSFX/q6Pdc+7gQZAdR0I1qcwE8OVgotaO/GQvfyNzGWdA2RJr3crHqHCR
lVnFNe9W2k3aWzm7DKgm7ivHpWHnvIvaj/h5eSFhpDD/QnnLaYWpFsxQa3nvbP+rpR/CX8N49/Zx
OyNOgxmfrfN3zxyyzfOHlMQZHFIeYrv4WQ2kmXbhVEGmtvecYo8+DSZFCRHezX9g1d4cRBElvZGv
sPFsNIwL5CTTQzRTlaW18Xv16/duuvUklXoLtmUmMaiQESdmi/PgjKfc5XwSdLZ+12skR4Nd/RIy
6faZWOJQab4ZpGHD4BIUFjM/68/ocRqW9tketeusGva9uiOrAUQqgaEE+RE3gNwz8bUvkUDKK+ov
6FSkMo+QdOBf1+eLh3zHHv0I572W7l3n4M99c4zE8iW5g1razpphvIwprZt+SX9F859ZWxoCuc0t
8cW3EzZNU6P1nXPR6bROdedPTstg1zSMDujIBH1RAQ1bqwMnpzYoOcwgkvdq4o2SMt9Z9GA3Q2r/
Ip+G2Xj+ZRaiCO1ipSMI5zvw4+l+bb2vnDW00exnNzfOMHUaNKHiqpXjHA6G9dF3eCe5v9ug7/iZ
ipoXXTPJI6ycK0I/mP1V52+8ud9yt/PqAzEIqCAy+fOnsJ4YrBEv7rclC9XCBRHp7a70tQeP23JT
Nrghenj5mGHJxDD9fNtrh0L7bgmVo2/AZGewUQIaJdSDcpYveXEtah+U4zoJ6HCBaTbiMgwSRVvj
Ekd+q+vweJphCSvEtuiPWfgAhgdypTgQRXz4Gfj/f1XO09KgrflAe11t047G7lf/3xnLJjotlA3/
d1XO63fX/6+XtI3TKv34Hz7zX3Rm9x+uQJSDEtFzMNzqSLP+Jc8R/2AIwsYJndmB4qPe9S95jv4P
Bw0dEyiIzv9OZzbdfxiMp8hJhRcLN9jx/1/kOcI2/g8MsQkBmihX1zVQCsGj/nc1SrxYU1Fh5TpO
8HwoO+vvcpTsLlN67dy+PU+mWdAHZGzCkPmjh35wXLSbfALKMu5oRDhHhgkM30g1HVbWjypHvos+
d9NNMZ1z9yPNIs79ehXWDiPVLo6Jg5BMC4sswZJGwZo654Zj/nbRT8LkvNnGPsMmQVhXNK2v04dD
ZzRkVgTfiiV7aIBFxc0BjTXnlRr2A1qbcOw57Ul5bL2ZbqGlldtxwYMoqunDjZPyxsK/njlVHBjR
DACpWG8mJuSrm5O/k8hrOXLuYYoZFCS4JCBupoK+rZ90iULIXbTakCp30AkN8TgkNErMfBh3ujVe
oOKvd7NTa0yUHCuUHX0qxRpmEJX7QUObN+SubwOGj+Xe8pjG1zEZMEUK8LAR82M+2N4ORy7cXOwR
Fe51MXy0S4GQO+0XksTgSBbCjQGtbJZhnkIHSWk7zQNDMVfDSkuHxtBo78dFTwkvUfvD3dhNKcRT
RMXZVoAlois6P5mj91B69Pfroj7ONukuwoYNYMAXOpSNeGogWt7oifYETClc+u4FfsK9bbWMUpyd
dIyNQ+RB1Uo0rK8rDYDUX9hXNJpH/tWp18s4+M+623xYVbQZG7hKudnueuzeWw1GknqvWcQV7nqX
Jmf3PmV+HcBpYpEvcdDqhnXbp0wudKen91PUZxOQa0BuAm3/xDjkvXOaYmj0CzA6wrOKs6ePFzHq
bykl+M0KqHcrZqPeJRRKldTHTSq0aFvUyg6d47eFmEdmoGcP28hw+n1mgasZk5xQHEF0ERf4Bo9N
F+jStVVYm3yjdKYjcsYj23LB0ZmSnt5vGxVkKwVdSkx50B/jFHHGV1/GT7pQtDGLA9MUQ6NtGVNH
uvnQGOImj+x7UfhXqpQ4kNM7Ggo3bI3sTTZJe20LjlbpOh00E15IPrg4OmcvHDC0YQ7xd2mLq3HW
8uSmo2lTAk3YTZWxzxGJ80pKjEvNurEmH8s27gqJoyOMTaRWANVD2BivtELKY0zFHA5kmrEScJvN
TaCT8ICcDg9IS/SL4ACI7fCa4A6NunZvdOMEBoBKo8YtU5SuFxpp8ph3FrEpK1CWvsMZ2iiPJk14
Nx13Y99Pz8mTJciLax+8kiFQbRG6pDfr76yHwFHV4rftydsoWnZ+xeDKsLpyz8bLkG+k8oMgOIW1
1ydvk30XFU5POZFiyV07JSGHHjoG3DZvWfZAZxWeDcpvWjJpaBr2rdtmcofkNGiX18qYvxeNNmky
4up15uNAzOTONWRQ2x4QSJi/kBZHEvKQJHLeq4KRHjgtDk1hCg7wEeTeieJ7QtF2vh7dd+M1Et0a
tn7CVyhu3aq2WQAYMopGECpkuRJ8FLPwmBNM4NvKPJPqB7378BeEQkb3Mc9w6RAcbJdY/4CGwx8o
JqwJveTOjaCTQp0P2qyLD5oHMBDu7Ncg9AL1OQdLJlxHKXxxU0wj5a0ZPczSj56TsjjJ4rFMZB32
iJ2WIbG2tZnEMCwcfpk6+aaKCg1/MsHe4psvTPcKZnrE4T0p+A1ZfNZLhGkZxQcmv8k7pnni3Y8m
HcZmLAMm6mWA5yje+nHdhAX943Bq+pvSQ9ec/Uk156VY8W+VC7lNdi6+J6aZmHNVnY4kTLP1J7cs
Get2X3FqkvRj14idCh0GYFnvlPZ067ufHjQFmrxeojSduwRHi5l5LSAgViZZr/u5Rg8wFFZ87+wN
d2gvvbZgOkob/rotTtnIXrYOB+vNqKm4Jqnf5MzGq9w8z81gnxMfQkNiPZeqoDQT4GlddlzWIj1F
HEO8uhChqfUkpRqYG1JD3yXMHnTTHS6Mz56lfug8eZ3IcUEC7eGhwGQzskuCYhL3JUKXHAMHd0E5
nTpbG7cosWybqZPmCxA8MzMwRP5gAxsskJxtHcMBPl49toTHIHSNsTXn/rvju+Oh/MNE4C3zrDxg
enbfEUN7ZEa9ohnz8uVa6LcW+gFWOJaXngSfhCMgLRQTE6xO3pMOhs10MOFHWIe2aRGfpR2RIDD4
JIaaXDvpC3uBVGPlfO9qsXE7JjhSINltp1LemXnn0fpBvAi8BE1B9TYLKzk7CdLL1U2PQ18124LW
1U3qNJfuUJmOdrVUUhnKx1vXGtghRx29oP+Ydpp5gjKYQyrXeSim8qhlTFea7mBnDMf64XF15TP+
1ac84kKJ81eygbzN7E2vRFIwBJjljoPgcqxd0kIlSIQy1pQewT/KtFkPY3dkXZU7+NyndJVX5G7j
fQ7wjgauKd321p8Y6terh0vK5ePa1d8to3/PVGO5R1HYnqxl/T0sxDuls/SAiejvTTs9DP1CxlzM
9e+DHy6BgAXUHAhvItEH62KeiIYQdKBwgoHVoR1V14BJhgrZS41dmP7Dd40eglZK/S1RTQQOx4Gt
gS6oHdEPpPZkwAH0Tl2OVHTskl/lbD5xosLlaFkPqvGaFtm4QSU2hEm0ICSqPfrL+jFa+puuLcmZ
YjvCV7lsRx2QpOGM9OnfUpHiwwI4WnIecUrYh3NZXvXWCxOAg+/Sdbtdamj5QR9xldVr8jzWEaf2
UrwnUbqfVp8NPguIVp5fHVqCoZDlk5G7rzbtML5w4KjpeXQwGyMhdqwSB8fvCZmL+YPWhjHu5hSh
zzq9AfX7AhdQ7Tl0701hnh1J1kTn8YrpBI5ugLM9j0yc3NRzbphDCBxOEzAQMis2sS1eyoK6y3GK
j6ynj1go2Y9kIGrLGhGrNj6US/9SDCPIHpnE27qPti581IUk+ptYSR2xHz9DDkBklbFydQgGLnWG
HBVheHOpZ4xuAxil5lOPpHnLhGhju06/ndM5O61Lf8QDiZi4IceusT+aMW1Do0VerMEXt2OwIPHb
0visiPLdabWnPMOoZCZRtLHwIm8gMXeHxU0unYUKOSnW+yK1hw2uD/s+8ow/+IhoNzuMXAzI3y3l
E+AYNzs2XRIWXkbHInrN1YXK8GXn8nc+Uq0UN54xUyKx1qVTxKGykzGcbZQFXmzXEMfGZSeXmeur
xbfoFrvV/cwYgW7mqWj2hFcVufjUtHlESAyHSxP6ZxeLdws84BGj17VgFz0bJS7LcgUPrF0rnSW6
mtYm1JYKapa8GiQtb2ympNl6K+vkniZFGfYOPOKERG8Ud5yFjbVFDYmzwyXZoe4QIlatIMqkDRBc
mDtc+Q/1PFa3PbWPm1Ci+whe9Qn19Y+MdMgsicGLU8PwYOuTEcx1e49I7cYr+wujNGtDTwnCk+aw
vUR0JS3kXeyyqwnpf9TQxTXQL7q1/VVa8pWSl9quA0xjjrXB/L67GyrUmhNEt8Cqk2NjmfKJdpW3
qcZsuBgFZ/MONxx3N683BCuQK91d7M/z3hqH59k1aMRWNIOAqkQ7oF3LedSydGuZJpppQi36dSZh
NBMD6Wh/WGMyavKhfLfHo0sTJDKHl1bvdlrmUqRa4naMwSRY/M4b2J5iYzTtcRkJtaSfo9TtWHw9
1lXX8KnNtJWA9gUicK+5+TWLmMNQJ8l3SfMQBUczHNaIcBpTixPVTrKCMZperNTdA2+/gMPN0CeW
01vUZF+jRzWa5fO1S8bvwaQFnlkOwaKlfadz2ACMwoqSgr0uY+B2kWMcY/Uurr86srqjM6WfnTme
dY9rNOcGQJklPpPiRittvpVGA5NI89fFXr6FzB+6TIc+SQt9M8ziprtYmr2vZHWpDGBRdcfMzc6Y
ZnWYEF09+UTLhe40k+/Y05gvL+x7d22Wnrqh+eAUde+My8uktXg9q3UrBGgW+d5rU7+PIRlDBvYf
yhH+TcQggdFpomdQ/mMEt+uD0/gPSEA+PMzDM/LQln5LIRBVtPFHpA1IY0jcs4wdJEjquOki8kJs
ImPY+mN9Apd60gsXhQj4AjESoGwl0IGdgxMln77xPK8rzlVvN87NrwYBs+H4zxbIqw1ksdl/ihb/
i+rzFyIkNodIx+P2SxgX5W9pHeZKbC2eXnA2qO7QL7yAcrjDTnqukuYl1YCjkbS8et0dFjmyjwv3
wc7WLZHmaA6IgtkkWS4Jc2U4y3kzHk/qSzFnvG+IGBwd5GhlvhA2q2JstPlqO8lNM7V32Sreqhaf
2DTRuOtPVcQKrUXMQomjrOLb2kbMbcxCIihCTAm+Z+M5Kn1a3Ne68WJKiDQW0504tz+hJ0d1fYG3
RxaozJ98y7wgErwurnYn0KZ3zq+hqUMtr5ENR4HbAQttrXBtmvTmrUWwu8NH+IRL9zBkrMrGMarR
Q6yZdZ1b613WzZPeiUsso9shDwWoUY8GWDzn73Byqfek/Ynk9Ib6VwQ57o6NYQ1fs3R2CyVOHiXo
2hAPAwqFO88vMaPejLnIFMlmCMsu+fLt+b6IaL1F5K3qwr2zPWdrNthqUxHIkqaB+tMgwAPMWxJs
c/BhJ9WEU2pC4raNc0WKBHHm0hYn5qKB5Ifg/9T7THNNfIq2ePXWYQoy1vaJHUm95trkPbW1tfdj
NNDNZZyaDxcyMI7VDbAAZ1PbZMwu/t0gppcYhVTTkfUaZdAGwOFa9jNlxQvdi4IyitOzBmY6d8Zd
nJHFao2W/fjQOEl7ZqA4hHNPV3Uo87scieHRnKin6LhctFzXb1K72+v12h37kUWjAcQ/oW4061Iw
1tfIyHTwP6oU0K7hoKyR9uKNe/b+4RSb/SWN9es8KAlARt+ha8qLM2mPaS12WpKSMBVZhLtgNOUE
iNMACFfIvB5wPzLt3GXd9cuQ8JHv2uEHiOh/M0TcrbNbXDvpvvrlCJeMU0TiIEafB4Ji18wfNpgs
bosMJwqpygIYWKDryUdLWZcC82LsilHT8G7MuNnTuaKMi81bO8mGHeJx79JKyoIMHk/PFk3t+OmO
5qeGpaKljMsmdgun97G+w5Qn84KQZI5o2CfSw9rUn006esfSQuFBg2+iUzvBhe/umphE5l6rXx0n
O89u4+Ge1j8ZMi1PenqVHuNgP6pqIFv2kxV7F7a+u9HMkHjr7t5dtCeHvvtgTi+iowVTd3Sr9Abt
GsgH1y449NTru5FLfPHMG3e9p2Zew4HrcidaHTJACbZuqvJLqnvebRobSK9EsvPgtbVgMU5aXoA8
Bgxey4l2E9edjZdtnzTi3axhv3XNlzUS8YdkYJvVhX00dTfMsCoGTH8/4HGjCOi3xeqC3RTEAMQp
/Jw0P0aAUZOk7c8FHc+trSe4mff6lBC2OzpQvzuw34S4bQvSIStD9bxjBLBI63+XGUq0wtVUemN7
6BqWDYNWZ1jmE9Od0QgVAwOxOTfZ/Jgl5Dz7ZQTuvX/HYMgwksJmKtrtZGlAD40GCIPdn5eEBls/
RG+x5TAY0dKAScGu8rtuu7amcTDa6Ra3F4NfYtyCdK2xHjl/ypEbdHAlJ0l7fHP6nPMC+ECgo8DG
22GTKmVvB06V7+iaZ79dnZ1otHuUrdWWj84xbnHwK22Xln6fH5hgcrpb7QN7qgv0GFX4OALkpBTf
+Bmb7YSBhOQE+7DMzqkF9bCRpRsCZ4Bt3NHewC0+PszD79qc5u3EbISde6Jbxex3sLyjEevT1kcj
jWGKuqCcb3rMxqgQOwRu7Z1LbIRBK3Yzzcw0yAvIDfllY9DgDs5+rzO5dnDCAHt6xpcb2d/MByvQ
/jjDB8/NzmOjP7Z+d9C1ptsSt3DX6/G9mWq3kYdfIPLJsLUWDB6ccqgFUfEj7IBRGGd3TWF9pZ2f
bb1svEnr+EKY3y5nKsotipW7dWUW1A08kDjXjpV4itYqXEeXL4zOeF6K20KnfVll/T3hBk+DVtMc
WLT3ShPmtnT1Uz8ykvMl3p1Y1y4gcc1Ia3apTv6Uk1K36SbEN+BSAUzXqH+pO2JP9NgJG6ReIaw5
BqVwfkDjS0X6PQ2ovqbW/63p4tlZ6Ug5WZwHpT2uexqqhwhFUuRy7kCSTaR8O1enGD5ioxxFLlLT
sHIpfufBCxKGw6s4QnFUHlIMSl+tZqkxYD6pI9O9j6z8BCFJnOKuEackK+ydY3R35twbhzTD7p6D
stVrh8StpPvnszZu13CaKrVuaBrIdXroKWedre3R+/x5gJ6KgNJCRSkWkDfoH3hP76dLIExu9Y41
8zTE6bCDG95BDxcwjwbjloaMDZsb4E5T6cmW1gwhhwp5ZKkHM46hPOEmqk9LNfPURGwLZQogDoPw
g7VgS6WdLE/oMKGvoS8zFfLJHJEn/TybeooabzniC2W5d5LjUN+XhkyzEMua4vpxFPn57onht6fG
imDo1Zgy6Ml7zMb4vj8/zM8zWuLIYP79bVSh8LMacUBTLk6jmptOvktad7uCv2c+iXYRfVjliH8+
JEQ7BUxWXk2VzfujnEYg45PTrZTV7g8K60da7aVReUp79p9K2DeS0CKKUss+Q8fN9j/C8f4vgfgY
4QFEuQKApDv9PCDy18NJ6B9/v0kARqTKbWBFDrTU/n5Hg+Hkr8/6eVu2lMZ26Vna/37HVDPAMCXF
HN75Ix1AGGtKEfT3AwAXFGM//0/TPkR8XAfgHkZ2bB8Hixi0vQsHuepAVvUxhmcPYb6rFProMLar
0uzPEw1sWUbn0q10UgvSDeP9NTQGw9jqY2luW2xnxVASRJMfawb2g/IH1MopgLcOz4ByD7AT3AM3
AlujnAUFFoNUeQ0y9tLNrPwH1Dkp5A48CaVyJzgiB5w0Ot+r0PpDU40IDXixhyXdt71Xhg1dKW1+
FLHsCTzpsJjgg4gxREzKGWEojwSGgecl66Y9lr+Ny0V5zjBUpIKNZbbpQORL9oQbsiF/inBiw01C
1ujTEs9qEwB1aItJhHU03FmF3xFtn4RGvbS7Bm3t6knSyGczOwDpZVd149NKgGTAMgcOfCS7xB90
5IgIdyt9GU51NP6SWvmsz6gusdIqh8kwlfecE0ldsWF0Fvj5nKl1AeXhTJHdXstwquAVYewcf3L2
Le4aDX6Ko3wtMUgw5XNpq+a3FPW1029jSxykyVHFJFwKXTeROi+5obQUrfldas5jy6G6kCSZKGeN
icVm/PHaYCkyTfGcS39BwL4pCXV3lDuHmgzB2Dg/dRh3svxpFORlx+Z0jQbrwW8b3HDZrY6Gp8H4
QzOe8/6PFwhT0II5yFQuIWRs70np36lv23gGoxJ4r7jL9W2SZr+rmqgEOvgM4pa3SOphGaF7J4P4
0caeZCmfEoYEzAf6WwXYgx5U+xtj4VvPb2hnNEb6gUVnUP5S+NVgfx/b/qZGf7ChUelu4EeBi8ou
gaW8U7lyUfnYqVxsVT72Klv5rGjtnpBk8DLdZtiwQHZsEM8+NRgz6pXbo8B3B15Yf5b9vB8FZMEk
HX4T8aWwQ/YdHXD2SnFsdKJPuv5JZDP4OR3ODGfAo5DEJ4o2ZG1kl5claJu0/M4tePmuHOtttQB5
J4wBlKNKFcPhg65nYxrQFoX/5cT2eu4aelDGgLchX7r+CpZm2viTpO6DDtRrSUvHYW8PtOnJw0So
gl73IJPUuQMCyaEA2YzOLKOoqyosW/hN1cqvUDHZUy8dgyLzQ+ZLOJra+21Zc0rFOe2jaSCOwwE6
3zt4ibI9U0rrIhjBZWOvBZGg5x0ZNHwjSfQtAkH192jRQO/apPXh1XcXY/Fex1b/wJVibqva/DXW
hKxZWAkr5SksxuUrb2EqaTiRRRvv+6mYeHf75JBmGjMQpbAxrzFQ8900yXZHvwbGXWbfGDTrDrg6
9VPRZ58LShlDdPep0/1xlQtyRROyKF9kjEg6SJVXMmcQoSv3pDnHWI/N91X5KmsMlhKj5YrhEnXZ
70k5MDvlxawxZZKIiAKfJ+pdKB3lJsfAKTBy1p714qTcpFE6cjvWL61rXH3METs7H5ENWdoegR+H
LD9AKeDBZ8ANbSGRPfpRjD+FI6WCRzFRhx0W0/wFFc/JDd08Lh+Mt5j4026kdE7xpyqcKlyKkkSR
TCWkeO2ZMN9XXbNvSYsiUmkNs2R97UZ5FBhge4ywqXLEmsobm2OS1ZRbdnSSpyzBP+spJ20MJ5Vr
xdrH8UJtrGHpSTNVu3Pa8sV+6dCFpQQnbbwD3ew3LTFx7Hps5ufcNW7a1nmXyuplV9j/0KREjfcg
fefTc5nccNmgLfkW+OUbeeeKOlws2oAzwel0nVDy2zmDYBm9qQse/kE4pD7QmRj6pYYOFhdyMlj3
ObZkbck+ICIefDQ9/GjrdlDOaUg+d4vyNFMskEeKzRkFahtkufZQ5sVNM35qMRJHb+yPq60fFwmT
HtsMKVUGw0PbC00CQ1flqhbKXy2VoQPDdY7xmj7VvYMRxCz6+wpjdqUM2hi1f77vorzbunJxO9i5
W2zdifJ3o+gDB0zJbSnvd/qXCxw/OKPr3YBB3FVO8VJ5xkW1fGt+v689pLYzPRVcWTTZbAE3YHjo
XO6lUSem2Wuri48p3cGcbiqXeml9+Mq17mBfx+B6N2Fn71r5nGFv73Bs25V2q3z9acKqiA3eo5tk
Ig7n1sUhzxT2o8Myjy3rvcdC7xWfunLUMzt7qtA+dFm21Sv8rnmt0oz0A4vrRFOYDuusH9apfaeN
y2HRyzhG9nsMi7+0Sn5kcfmAmOLaKuF9AyK/H6NiO5buGlKD3CR6fILA92SDCWjABTiKG0BteUwV
ScDnZ1kUW2Ch894gpWgUdUCjfUpNHjJ9PWU22YQl486BlvFQNM8Zvv4xfdBtQOQxNQ4Iln6C1Mt9
wka7L8AeEPW5McAgtOAQGsVFMBQhwWtgJUigCYWiJ2CV484GqNAqssJSi4sHamHRrTep2AsOEIY6
6rcV6oRB0Rlim1mKDqkVbEM2jK9d3uuBAOhgKrJDD+JhAvXgKeZDDvzBAwLRAYOQQCFK4BCkWmHx
TZ+lM/6y3BxAbTXfU2tUO86PLhtAOgfFlH8kvbnzmU7gc2bQULWfNn/PyAPPnDDQn2tySwojP3jL
Y5xp/X1W6zcN3GidcENmfSYZB0YRsNNUW85ta2BzK9WQvF3+oo1iZeBP5UpQ/Iwybd5o6G8RJukM
vHrmkkb+0UsUAURcbBiLmTunxxhXMi8mmoVQyzQDdTIxvxXxr05zdvoiz1VP5WN57JRISM50Xu9s
TQfZnxwzUCDTmOOBWp48ECE0zQogO+NeU9Q8E4yIur8jxRXpAIzQYiOqTjFHZst5soCQjIpGkjpM
4SZzubFx8G681oF/LaCXxGBMYsUzgbvOARTESa1YJ7b2UrFq6h0MFKekbrFb6xVpwMEi8TXUHcj+
CS3jn3LfhaXi0J/qY+gqvuKszMm1UtyVURFY1upk5P2XZvFTEE782SGjWzUC9nwMJFmFNnB0EOLb
PrIO45jzeQdCJo30ORfVsIvrHF+zd6crLszApATtPSXLykQGYkNZR09+6rzpCXMBQrIvSx699Pp4
duDMh7jWztEAyyGrmm9SCVgyQNRUoGrcNP8v9s5ku3Esy7K/Uqvm8IW+GdSEIAiwEUWql02wJJMM
fd/j62sDCg9ZWkZkVc7Tw4MOgiBIkQTw3r3n7AMRM0uOBdMhqgq0QlpQ54YSo2oy3pSFeJMgYjQW
Bo7fxI6ejF6eSY5Kh98mQFUnA9OUN3QPBiBB2jPs02FfEXmyiSX6k0b0TAD0bccg0vWBQW0sObky
BEKjMBkvCG+8ehEIMtyCJ7+IBgvUg3QpHWmRE6bdeaK4SnjGyClD/wFBM3WQAcdbvlziuIXwrqqC
ypH8wt8McPWK4LYImxd5jiVnGBVCRRAmNRbeL9MIXAlLEJ9+d7CCtj3QvbENOq40g45lw6wC7y9Z
0T0QU3N85KdQczG5yNow7JH9XAUjfhzENKduzaU2yrmQVX7rxOMAk1qZwD6MRKt0RJNS6SdTHO2Q
P1H3aZqUQ4VjBYN1wiDPEBBM6Va3G+K88spgP88DgGQmhGIFj7JHrMl4UR2oE+gXa0IYAp3tBoE9
8zfEeaQnJXdaqbwDOI1Pora3knPNJPvaSTMBj4Gyp2XW4nzbBG3GyIYLVhb3WBICc96r5TxsSnGJ
LY/RSlHNK7uMcWQoYgQYH1vKQoOc32EtOlW9rNv08J/ahmwSRXuxyp96SzSY0JDQIsrRXRbNd7lC
ma6mZzk1S3w9nP8iOM7URMjxHhggFphL02GXzsIvRNa0lKJB57SMf6GQezTo3S/ZIr8h9SdXjcVH
VfiRJvqnqEIqyuX8qOQoZ5Q+Os0SWmkrgDOObdDBi3uW5/RJ1fhZ51ZJBwM9wdxsM9DJOxK39F1X
Bh7B1Od+8Saqk0xxkFgPP5QiUEmaiSGVFLBZETknTpDXFa4hfGuMbeJ9gx2WomgIiAs+bGG5+qia
XpEbrjk+UZ6hRqgLxs5s+/dcpi2TlT6WY+MFZ+0T5YjHLsc5jBamdoVMJyUdE1czfUg1Fdm0Y0iD
H5/5lR7ZWecDcSACtxQ7NzG7ASpYoGGo4kKC4f0S6yoyZwx9CyBj1+LLrTAn4OiO3+aUWVuXvQwp
8ie/+9GE1g6QPH15kqoYUA0YJeSbaaRzIFaBfl1c30r+qee9aSc+XY+uG+PtwPQzmDOvmY1bM0KA
n809lF8u2Z4+y7daoDLQotSpKbuwidx+kJHbj9L7MOUtrjBpmwWxx7UvcAvpsbPUDH08g70kzfKd
grXcTLNLrIFXzpX+auXyfW/ALsq22GrB/PiUsNvuRcdtUdbZTarhwW/5/4xkiWSUNHV9fz4pYsc0
V8ZxksvqgXa3l0S601oztfRG9Jj1kdJhOgMTsXp09CJ7jKJuE5IOvClVgAGWOI/kOmHtyn9VeVKA
yQTra0b6O1EyJQCpWHf6CBImgPn9OBBb2kz6S/duFnLoJRXdJEqMnSERlzYtuPSWKVde7kKfKW0y
kJJV3YSyHrmmiQ1szqEIV4+QaSqXEJ97XRaSQ7TQFTFhxk4rl+q2G/GQ1jBhHVQyrty2dNZyUodb
kCs0cOYAT6kW3Go1lXXJj950U472vdzfNgSk2PXY9dt0RIkfRuO0nVXNtXDe3gnaZOu6eIrx2Tgh
5RXklLndFTVJKCOwayn1aOb4TjENvacJnlz23TUJeGdy3KPQg9cLr9hRxPFjVR//j1D7/yXURjuN
ZPnfC7Uf27fwP+izv57wD302ftG/RI0WCdUYSZMVFfTnP/TZTN7+EnVRtjRJVC3U+iin/9Zny3+J
kqzr6LAtXULWDXSxQfoT/p//jT5b5B8FCqehGaYka/89fbb5By0QiqqlKKKCclxZ5N7KH/rsoiKp
peDydKNLHOppEhREySxBcb8t6kbHTHcFo38t/rmBmrqLEoaLISBstKvGfIHFZNLjKJgQEP2a6YP1
1BfasOsKdYGtRS7w40toSINXdyYzRmE4kPVkOjjOf42FEF1y9Jq2NFHHa8ZkMUQL6HQWWxqGVsNW
amA5sYGNZx46qtzxK/D9FxAL9Ef8IfJKlVJAMoyunHXVLjMs1bZUielApeNp7ohNbKJBm3Gv8aea
mZUXtMVYxCtpzvfroprNaX8054KoML9FdiOU+j+eEOFsPnx9FL/tZn3Wb5/SutW6UtRNN2pmye1o
PImOMfsk/yWM+V/WRZ9U+J2qhg+YgAAI/PMmQftzEJdq+L9apw7LaXZ9JCXD5B+LqtDj6VqfuT60
Pv377rru+2VgjPPE9f5/WvyvX33d0fd+g6jUGBbU475dMCtf/JRlaeWvrOu+H1iBKt9316VAK5nq
rYvfT/nezTeDJUxT0IhRSpj2f9z/urGk6YD+/tzj19p1Ay3gkrRZFyNj089V+PVm/3hP36+37uuP
l1rvwmVuaNar/fb7ueWo8umv90PGyQiEKO3j2GU6na+30cT0YVDjpVC1LKaLKRtxzSENasLtllVf
G+bLA9+bfO1j3fpro+Xh77u/PZw0Ia/WLdX9r8V1qz92t9799w+vL/Hbuwxwkm4Qu4L/slKurfEC
ikmWN7tuWQUCow5rEOBYt0xcvu6viJl1o3Xz9e4shPFhuFvXriu+90SEDTtZ768cmnXp+5l5RiGJ
sT18nHWlKXQ6pUk6t3Uo3ColmU6tRKrPRvte7Py8PsBarQ7r42MOPKbUcJpCjcVZBjt823eGuh3Q
/20T9Zqhrt2vPRTf7JpDHjUnAxrRzkAV7M3MxMs1+GJt63wtSksHSOPTTDZi0f+9uK4FAHFUMb64
6731Zn3iut333d92ua5cH143/H7eug7IbA/pMQ93VTBTl0Im+s6gJlyC3Y9zVyicKZht65oBXC1t
f5jrmW25URoycyF/Lqd2UL7EqcAPAQxZt7aK5eMwWNF4UA1f9+A9bWFEnGe1ekCKPm3lFUVkZWN2
0LVTnREIGMY0tbB15PQdWfq+WdflOvGvhQxSBclufqBJvphgq5gTe608q2RYcZ2Q0OuimXCDcBgP
fsBNqkvo62fpIcpGeAgmY8KD3zMX1rUrExXIbjVTPQwc8AJxN6L04W5GtUJt+SvkvsPSuOAXYnmg
wRrRQ7AT9He0celArk0/o64sN2C+1kbVgBf5SVP6N8XsJHSPQXWM8q4kMp0kYstquUIghN+N0oyf
07RRAIoe8V3NwRKr5qAJxj+WGrNWYaYiBlzO0WZUh4620JKowRcc0Jy8kSGA1FsXv1dGvXirkLG5
G5cjaL0B6U56zT/vrksw8aSdkqnnNUF0vUlAw8E+xTpE9xehgy6KJJIQykR2ul6T18l0jUOAvDYJ
rz46RqJ2t3ndXUjJgo27fGlrz/L75/e9DksqXWmQldvUEI9CUZCitRwFaxNRq5cu6/f9demrDzlZ
9QQCB/qnQQUuKY3lG1ZKTng5uAOU9NwPTR4aK59vZZBBmahGqzqQKStMWbSLOnMQSAqdyVf5Wmwr
z+oaeQ9udecPtUpmJdWMoEQXEARUJsPcOiSFZH7dVB0hppQ89Y6uN2J9NNDKrMLUzRedw9LWHGel
oRpDxC3ODEfhQB43BBr3kSdN14ZQpntKe0q4b+7HHyaZdtS1iw1dx/kp9YRfRegGCo1NVFyU+u3k
IyKMBUoUrfsXeELU2SiKTt2L81Mpz6gi1MYj2wvqcz/KtmP0kSPDYmAKPBkgpFGJnAPxAnakUj86
/62HaYF6q7YVi/6vkzLNeRrCbS04KJAy5YR7NE8P5njsTC9FGAvgkYDr4iWc9tn8CScu1igGhIeI
5kKwp/QkEvKIsiTBdgJUSH3UybNAf6PgS3s2PmE2TxqmYafosAh5dXxT6E+h4lbpySeLkXnwRPDx
KQ9vapGGlYdbooHijtaBGA7m2h0eJcVF/2LIePAWHxlvK7rB/dJZewGJPLCLX2NJ/05GUNu9YJeG
8sYe/fI2hKsMbwipYneazLs8dYfuOROYvAeXsv3Qe7c+AE5ItnhoUYRp0SFmDj9ucxLcBM02aTB0
hzY7BLCF6EuhOKGf2R90kFtYE0xPeRtoCwPZJmiwJJ01OWUNbHq7EM8hBFAozXy+ykOkPM3pJrvA
saSG2Fho1TbtLzm1xZf6yaTHIHrKL2gWEuO1W+kmo1iSer7m4KuhZkIlIaUS+IQqy3KG2yDaSo+I
1lDTQLRhVr4rUO62+0nfj4pbhnsYsVr92Rr2nB6D4oa4SCnyCn+nzydTfo9nxpGcJgl/mE+idS2E
LQktZu2G86E2LmCDEKr2M8cFWGv6C3Hyqwie1OaG2tV8LKl0zGAwMGi4VB7JfxF+IfCg0Mc5jMhr
opkPCx8JwzJfYO/O5VH7hXZA1T7oq5A9Uclbsz1Iv9BE58meHGplgfnbfE4CUmif6ho2PsOrzH2M
AxGLAMoYkHvYs34U3VGDOwUPLN+Rz4auSrPsPL6JOtBV9gCGwzyKrYe4glL0nSY4kvpgpYdZJCRn
2+xhBPn1dsFFFccUYQrBEe3JQJOHsg+hR0rgJ3q+aeOMP2jg1JvYk0ij1K6tvB9CiKH9SWt3U7wb
QS5tAj3YaCkUnv0wHxFyS5/xD13grY6k37iyuB3kuyE7GZSmH2RhqwqvYn4TGbfRCzUKZXb1/iDp
jMDt7NVSDg2HQuBm0qWsqRhHdzP1tFnF2S4iG96LFMqDcCupOxWTJEabjALMUV6cO/Q7oZ4cWJYm
OENUZ2idEQz63hI/GFDwlh4687ZdWHYe9cWZuf4HlBPr0WxtzVHOdHxwxJP4Q66jXx9C3ynV3fCK
vV033Hii7r8rM5dpUfECDwVfA0k9ylIa2rKXRnCJuUf3wmd+5sds3Fhn5Zi5uVfg82t3aE/MbkNR
e0MGcUCWHjxKsB/CRimwtz4ycULEWB67F015IdnHSJ3W6+7kDx/8Qu3x1gxKMSDaUvNcly7vyW9c
MzsB5NIRUdnBY/ncaJAtXcU6pkexA6uwo9ee+zYNEYtTsTSccIDqmKDeu+g8W9uO1iPYUhxOLdBU
mI7RuQeIKW8MpHSP+XN2AzzxVn0QnHa+C8moBUBX/VCU2xAxf0Edn+68RNrYtq9cJb2RxpOg3tT+
MaCJUT5Oxa4iqlsASHrtqeShxLrSuJVUT6BMiuQVYOTFeoa/Yv0sngzYk97oqU59D06lVPfBFW4h
eAZ0g88WYW6QtfLtkDhI1jKOZbx8L6JCIQsyGNVey2tSrnX0e238Osm8ERgFc/SdSuFBw208P6jz
YZquKHoTfHsisBYuDKCEQdzwJdtsju8roOGE1bK4f+jCh2k+mCbd+xaIxaFLHUN3847uzq9heu2B
OTCf3EThc0ZJrW/pu9/2JB5SCO3FndITXuSm5h3VIMLiE/+kj17PmSU6oKmIqrehPEkoERKXTwj6
Gk131ELRCGIbGcWmoZyJLJZlGLcf5hvv8jZ8idQje0+OTGhCFBEIRqDnPtCfcYe7ogFVu51bB+U4
ZfKceTZqI4dyf/uOxKLATOcm3fZBxA2I4Ue2hQ0+FJtD/acGDOS5xGV3SZx6r14VopJ28TY/Thca
M8oP32sR+dFfc/ilQSgYbPED0G78FDzEgBLuDSSKDu+cmj213+eRZq3v4W4IHtWL+VF6wU1w81k/
06zVznELpRSWMrVRG9HgI3cEB4nkRrtrtjAyvMzmM93gnNyEO+3u5+YTeM/PZqdv95TW5YtyJgj6
QkMct1/yqA7LEZM/x8+igp59Uz9rd71vA5vL1C2ePP+BhGX+G6Y3bDoUu6bf4wjCvFRs/QtRyL38
mEY7EwR5Y2u+rYG2x7s82pgVGUIV2xbp9eDsU35xoUccZ/GjcctbuO9AV0Q3aO6YLkEtpC8V1LvJ
AbO+RQrLN6HZtbrDEjMfYNwgBnu3NpU9e7EM+GgnPe9VPMQ/6H4op8kJPAOF/1n4KT4hvOnRpb4F
HAYQQq+al13Fx+CQ3CBeDtGj6mQFn3tkEY+Fu+Dx3ehqvtIz5THpOUsA7tsz2uddQDwoPSqK3ntk
tBCzCVELbNahUNhGV5BGWovQaqM90z3kd8YK8VF6AMjR38tPzTnf5rv+QjY2bcVLctRteB7zZtdh
seFDs7WTcmrO/aXe++4PodjMp/lUnZWdWdlYXLlrhc4Nh3dGzwu43WkEtvyA1QArDr6yGbH7PVtA
KN8w0zlpu/C13eN8bt4I2zv4hx8Yak/ZedwCNDZdRh8ndH8n3HnzruFzTGzBoUG9yTbdJr6hrL5h
k21xk+6snWzHl3avm3b5kJzLB+Eluhu33Vv8QBvtwdiIv6qnwSn32qbc6smmfQ2e0TRrW+uBmHcd
XzbmHn492Gu30o6rxjNnMn46fML4WhAHMUBciM3LOXy4zHf1ifp7uU/Ogkdn74QeaUsWgZ271oXc
uZ3xisVDaLfhjV7b8ysBcva4EWzOUCIe4I3+KigeYgIuLq8Zf5UbuAxK9umRn8NT/NCehl/J2XT7
U/VGCBUqLeNF/PWSnaM7mHq/wtf8I/NQfm85xwB5OQILEWiNbjh/3ndkZNm77of4iFyiwKjIF99w
UEWbB/Ez37KhONrTo7Rpxs2D9Q7nX+abTY7VNfPMN/Wxfp3OnAg5Qapv9Wv8U7UHdFdbaAbH5Cg/
klxxqa7qY+KgzN2IrnzDrU2TkBd4LxObs88OWe6WWqF2MjwIQIfwZfnRecLzmC+nt45qBbztHygP
uxtYYayEpXKVvPyWS+Kh+uS3WjzSJNzPx3jXPM7HgHNM+1wkTnHD1Sn5XH/37XN8S1uEf0eOou14
zPi+4m3bbtDNgumNCrsUySW2OZ6jT/Qp7TOPcTDBTtKlo8kchY8GLRkXLD4mARnrZnyf3+N7wUev
YkMlR35Iz0JFySZuMJWJj8K7eMN5mY72btwLPoduftEPgTfuR76Q6Tx+1K/IJpqNsuP3nj8srtWf
gb6Z7OJJuCWhfhd4KKY7pLdNvRGfBuUlccV9sI/29F1QmJAS4SgH4Ua5aYvIMe4yOs0brQEp/5FM
dgVGBtOPNV6SZ9PY6NYuvE53omvczmgur8lNfWRIoY0Jx4r4WtigMzz/8okKgo96ETqiudgODJUP
8W10nZ/H9QS4niX8JXt2UwGBfSw+MZRzUqFb8w7EnX9buFOcP7gMvg83iJfUp3afbzExM1V7a2+r
g/WepY5ApvsdyTXmG0v1a/iinfpbeE+865moYLu561sb5yDfe39vPIuP9S265mR2UVgyPvghvWMS
49SF+kHbVp/9dJqfuSDCBOdrBBmULydjTmwMEYYbSG3bySEBst5Mh8l57z1GeMw175SzuYWGxrkC
YblT33Iu5TL5Y85uhsltHtNbTnnp7XDD54pt1q4c4Qg9TbpFyc0RyhDIln6Ie0T8ILkdc8+BjxcS
2IeDzNyjg77VXZigrnguvBZv/EPwjNh0S+YFly5OY0+B9x5uS0dzoWD53njVT/CBuODFt7zvkTY7
J0nRHnfMxp4rrjjvxsf8St9K+5BetVuTa3e8s875c3nU9+0xxA15R+N1MJwO3QANywvDQeow/Ggf
Rw8frl3vBxsMx1G6N93KZYTKnt0L9o07xhTDJ2kI1Y/g0B8Ld/a6z57zhEe30kZ44MW7+D66Jlft
iGXgDn+qLT3L/ASgiAlbGUPvprlyzPpP1Bb5AtVPBXxS5IhP09v0Vl7qh+QuO7ennLOg8dO6DR+M
ewnihT3v/YPuZmfzKjrERL6+x1vhbjz2HM6Kt/wPx1Y4bCJyMJ7kt/QiaE5cIpzwULq1vS28iKmH
ZjFhCGUL0ebFxNpUcLg0/slsd4yLD/ohcSJ3gVPtmS9csZthel9+tfIjCZcppjZMH/vxITioe4BL
+NFk05mNTxGwmRlckZPxLc7t1nhoHyD2BQed3xFahYfiznrmTbwHLgP8BQrerdXWnoEVChdlyU9l
5LXU3oRFX14M0j9uvtbBm1NMWadWQP3JXHoJ6xIBsfR0lnVf1ShT6nbFEF+ZhVCEUpdy8nqzVqK+
765LwTTQaodhZq9VqPX9YAg8dCFo4sGQ7gn2GPdhMCClGMq9ghtYahtjLw2MBfvo2Ag/CDoKJZDp
tFQcNAmRN4lFcDA5qpe3HwmDJxlJ4YkiiGJq8m69BNivN0xddFHAMVahha4X/f66hK2FLDllWJgF
5aGJl6q+lALOogAEVnNdRIoVcRUYOF2CkiMiTN/IEYzl2HwMzDpz5kChQkJyLkx+YMq5woR3htFx
mJTqUqvUBiM0zgdpWTWCAQByLDXbdkrepVan+oIOJg4ZUZdjQINqHJdBOWSLJL2ZysU3t7xjqlp0
BMRYNIDNweUmIThyx7k4y4rCCbcSbinUepgzUk6cvCclUBAnFc9jbxh2l0Cj0JZc79ZY2iPrYjfi
TykisgqztaS7FnrXuu66ZKzNuqGqjpkfZO7q0lhvpsVkIdcUyr/XlUIXeXUY7IJ86impwBY/tJVW
H/A/1of17nojlhSucPEt3HbqoOtNKQgVwQfLfYJrr22XAQFe6rJftVq0+inztYhbIqYxUpeIHUTk
C9gYqQxP/1xCaUntc1m33vxxd91ufVqyRliTfYhhq6DQ3XwmYvMpjqglQErsE1y+1Du5zrRSQQ45
bg2rPqdtyd81UqQENSzW6LCU0Y2LGfwfYKkAfhFuZbtSqYqvZNaxobO3LgG5PM45pEHIexeiVnPJ
8SuqjBmxyP1RUjrUULW0I/cZcrEMvhjlNq42U38yZLPbf91bH8DJRoROsGhJ103Wlevzvu6vizir
rNwoj8pMzVXjhC+vKNegpn7caEtQ+he9dV293qxc15SGJV8q9eb17vejVeNTce1T94/1X3tRuiUG
/fshfcivZme02HiMJfU3kux+ErWbCDXIvJGbKaHKgBIKCR4fL8egvzgTEGERlCWNrxj8yFwlcu77
sXUpIHWVc9DM37A+QdGrRiQVaDHhLDcVGRXAQ5t08aX0hNYue12fRPUaxZ+05jYsW+LfZMuvXX2v
/bq/PmF96rpTrPBchtfF7/19bbmu/H7693O+dv/n5qMWoFav+/s/nrK+4GDUtT3U1LS/d/O93Z/v
7Lf7//Kdfb90pSWpK1sxneflc1t3+du7/+2v+1pcnwlx/u/P+LdX+lpcN/j6A62OeaaeUrX9fs//
9jNZX9loor93/Nsrf/+df/wx627/0zv4fon5x9yqj7TpXpulk5cvJ/95cU2tN3+s++Puv9qEHgB1
rT92I61Nq+/N16XvbdbdFpXODOx7m++H/9W6P19m3cUfu/3axlDmu5Z+265b/j5z7cUG8VS4VRMf
0NFD4F6ut+ujf9w11g4n5+f8a0Nz7aqum38trtsX1JpkMGPuv9rFusV6872br1f5fjf/9nl/vLF/
u5t1u+9XWvf3vW5cumD/oz36/4luVRD+/JfRrfeLJuh/2W91kYLg+g8qpK+n/k2JNP+CMgHSEekY
Ugc0Q3+LkEzlLwUZETmbhkVyPHqif4qQFO0vGZURYQUK2UkyW32LkNAnqaaoGZr2t6rpv5HhKkPi
AQL5e0AyYbGopAAcL6Y1sAxL8vRvsc5dJCc5RI7Cq4sWfS/i3VNUdQ+ZijfGGJ/roWfm1qBlr8e+
B04laacYUMoMF7fT0NbcGplVkJXiZ2ejuvoGZD5rtmaUzNJBKYJxq4LScXyqCnVJNrZo/Yzj1NjA
hqXiAr/AVoCcbqKI0sCgj8U2OJtZGt9bieiIda48AnMCgDQqwg7HgL8d9dbRpkRxcTITN002j53W
ZrBT6yXJRcLzKBpowbU8jz0Z6vKuHK2dkQfa0YKWrjP7TGRJQvFpCBsocIgZ6zLfF35Emw+Iec0g
BoETlq28jJxkUi3C7QN/Ewz6uVH7XdOU6b0hMUHEaK57VTJ7ED0ACMIXOopUu5QK3FoWTZorh+Oj
FZpIN9O4PoFJISEjOhI3pNuTNWDUgIJIx4VWfBwDB0gj9ey3cbYh7MU6MCj4qKFJ0VFrgUIVsuQ2
8CSB7o4A3HVNdtSoeQFoe0IkET4tMN04jogiiujtk9SwJ9vNOHaFIR3SQXmvm4iZeVPl+M33RiRp
DyQFwfQm6zWXKVjmCxMjGH2v8+XgIKl9YAMYLMbpbe6bU6bQtNSsowIs04n94U4R49ybU7S1upjC
P0Av30MwtvTsjlQYzU6ERr0dJjXbEyeIIir06RdC2j9qnXBk9pUewoT0GGSToyNa5SMGqHandCjA
4RtoJ4iNE5UdtOs9CMOG3viwhMQp4bCrc7W+zoX0nAO5Pom18TQWRgtnghL35IvG3ZCANuhJi/SR
wC9k/8HGuxE704AcWW+pkka+9uR31IlkX9ljbbvDBq3sqhTgCsxGp8ryi+jr/pEBU4SeNEq2U6jP
xymZKSm32rU2lOSOD3QrWDoWnGZ4KAUrtRtLbB0BigveuVjfziXztiQhWVtIAoX2wgfIaXAihm5c
VAJ2UOm/lpkEBQfB9Cn1+/wq9DRpVbEhrgMkzTPmTm+IJ83LS9ofBRANQ08negZlwO+eViDA6Jss
BMnS9A96IJbHcMzuzFx2oq69Vy1iLSauB2ZI6HopUc9ofGWZ7Wke40zj6gP5KuUsQHQTeJ1a1ado
HCmrt6pC71/ax2nVOXiSqFbA2KWv2TXHVpivVdEn3mwl1RH2o1DMByMCggTL+l4fW5pf0XQtAv8j
gyZL+1KkI9LR2mgCGmghdMNNnJFxIkVL5BGifVOVR5QTOYRMSZSOsn+UhB/GZD1UUV2RE7rN4kpz
+aLCoTO3U2yeBAv4dyE1Ai21BikCsSZiRheHpKHTlOa3q+jOZIowymN6m7vB2TD0Y0EC8RGYPjXY
QBQdNQYZANnXsYSmd62wpIFfMLKGLOgiXgmdZpTrW2bWttVWO0vJw4dafspr3c6wE21zUYrOQWBI
2LSp7EqCcWH09cApyLgMQ/crbBTgkRB4KEOC2NSxS55g8HDOKBXU0x0hAKKqu3FVkyGYoDKW9Oo8
BpFxKloLfK6JNXICGbchME64Uc3uLiur4RBHerg1kY7bQ9ApjhBXVMFKK+LzkTGC0UNNq4SWeoj/
VU92AdUGVwjSxIsVnJKtWn8a3bREfRHV1YpC6AyxmV0IfQOxN9TCIxAWeRcpCW7tckFl68A1iLGY
N2EgXOYwnpx5DHsnVMxfquU/1UqIAkPCZwgxUnWL54kZ7XkywV3Hle/zvsdbPlpk1lN2V+WfWdp2
j3UnYcpWt7FqkS5EdoGjEvksJczdIe20Qdzva0nOHAHN1WbQxHHb9ymVLC4CoUnT1Jg+/TJHmFoB
1aollDxtUz3HCMrsqMdJIbKNlecvdYJCCcdKwQRzfMwNwFCkehjM5/wTlQTZHsT8JxbxQ1dI7RYj
889MCjJbRj7Q1XHvGFNI7wscDzHr5JmnkiuJdME6RSDBmOaaL9EJaINpJwNRcJJQfCqnEUe9koCn
ncHdBSAadrx1b7TCfUUa7wl28XgxpVCAD7YHziIeugXSj/CrdZRaw+oUDBmnecTms5pNTiM8q1Hw
ODVj5GilpewnmqHlNLzDHhlt4NKja+lNtlfm6lUO5nczTP1rXe8xW/R3De6yKdGuiJ+jSxCBAbDa
nsa+HmvbqeCPaNToio+CU9zEoVlnSgCDWXDyRCUyFAhZnxvWTkqC0ga2YgtKYh1STDVEZlqNM6dZ
uxXFG7PX5tuWxGk7gD/hmXn8Ps9asB0kjWaQCiGKKLFCpNFhVBPEDC0/Az6t4AIztQ1yUB6ZTrGA
tCoKLHmsOVM4Eb0yV45vqJMH3TexZ6V+VlqdqPQ2kkAvEJsYD1BR6cqNrRVj/sHV1YJo2coarMSQ
H1gKVZXg4sbaF+UFiE/wOGaCB4PdIYV5xqyhfhAfEd7MMe3UVKE5IbW/psyUHvLGE4vsRTKGciGP
PRfV/JPaVODM5F9BM43oTGnNLXyHVFD28VKEFISD1NWvpp5UXpUG0FzKAX4W9lHAWHSOLWPO7jFy
7RMfuU3E+XsHwVNesqAYaZjS1dJ1J86F6GVKMOg1vmfKYGhkDBM7NR/9g6YH7XPSq/dmNF6bXArx
CMK/0yoZs2SnPRB18MhpCa1r2D4bUvARqn1j6xiiz0bU1VCmWnQobSFixtCLbYKx/F6NhmJrwv3c
EuHUufim0EGFjf8y6tMPeWrbsxTl6taKT3ogq2+9GJhUGwf/2OrS2QSncQxDXPkNfqY3LTQB0flv
oTgPe1HN1AcEfVRgg9Q4hfWsPvRG/dyrIseLFPQ706yCO03HK1eHYebNUyqBuRVUCA1jcui08U4F
FHWj9Lh25FkoPX0JQ/bDz0qoho2m1/E9YTyd25sSYLFO0W7jgc9DUwt9h4Ih9JQKFiDJ8Kh1Yk6N
6WmQp8/QFE9GaJT7aoT1pYnSjrSAwB1CGitJJPluPRG5ggKeI79rT3p+l2RgL6qQuA4qWA9Wy49Y
s5T+50hHodSru8hsaCD4YrMvcYWkRXHPRwVBuYnKfdcqHRiIOTspaR0czSp+I2lIt+PK7PhSAIzW
8Fm1MaKLH1+WcVafkeeV+rpLhJtG06p65Nq7wxtNJnNFz6oTNSy9zUUegKnVRDb7qsJ4d7ZArkIZ
CosZVQ3DVc7VFG/SWUUO4n/KXPxttUXZVOaLlW/54SS1GTsJqHI8vRmNzxzBVQMsK2xV3cty8WKG
jJIAMwxa/aF01qsvlxGuSJ8qJFbCyxCrqCywEyghIpqgeBrNuAHCU8rI37TIabKYfpw2h6/+JVei
G98Yxs+gLI6hGs6vU6Pcw0F4B8FU3GFqIta+u+F8xBkEIaObqtVJH8zoVuJnCSMMEqA+vGiDRMtb
Y1RKV6t0ilmqP/2W75ESiX5r9uqR0AhEe8Iv0o7DY2XCIo3FmMaLDlZ9bPTGocStwpWlpZuiU4Wy
4EcXHTxmEAlPZqceGMeFNMdK8bbwhZDyefJRmklCTrY0IRkbnyukPFUpTOTIzNZr0tc3wEb7fWwY
oqchaBwjmMumiV9TlH8NWTsiGTJpMXQI4pQowVTXFx9KDoJZl7tj3vQyUDBEMbIcPa2lfaYeiMkK
VF/a8pz1iYNad8CcIdMVGdsyQr8vBwH2SZGgYXKLOAVAIYZP4D0NRGbjh6mhAYvl4v+ydx69lQNp
sv1FbNAk3fZ6o+t05TeESlLRm2TS//o5VDd6DPCAN/vZCHKlkiGTmfFFnKhYAxsqCL3gBQUf9lIF
W70NwxkixAvWZ2wV1U1rMGjR7Z0conjvuVxxZuKcS6ODCRfXp8EkiR9UgCh/zcq/L34dy5DZ3g0A
RpDsDbwMuu1zbwhKfep155T9IQ2ZE2YdLHWG/j3+e1qHdbeRGfe8Kw8Bwc1VWlXWQpKiNKjI3rSN
PGvKjbeGPRTLCMvWMjZnUplqj6ELq8aOBGZFWwLy09vxYHrE5nv2lvS/4FomY/OnkQNGuTahHSSb
4JYEzZMcxmSlvJgz3YTQbiJ25qPbMUeIbhJILLbN1tuzPZmk+1h27dqN/jhplz4034CgQs4PySW3
W3vZxL2/DAx1LIcspBzQFlgbgCrF+hZ8vb8PKxGdDC2INkSdd5PtJRfPxdia4MMN88TFv+v6p47E
ZRnNk+ZUxI9pn20NyUS99dkgR2nyaOTutrLlj69H+l1LAmhIpBXWWYEFLKWWZxVPHc4CjcHEVOgb
aqnfCpNhYNn0gAftRdtzS6pERQe86gQ6rOYOYc9faqH3ngzlbqy7aIdV/a3N3HeROFtYYxj/oj+R
7cMvycWrVp8iuk1kw9g8kEa3NBMeWuSoLzCU35vU30w4kfSe3KsnNWsVOsHBm1e2SAdrrHd7DibH
tEgYaJ3h5C6CvDzS5wqaXgc1xam4joAAFoPf71rN3IJADQ4Bzyxyk5QmtZwBcfElzq6VAOUYXWzC
QaeUdHAPAfPkvBcHq5WfXTK1JPftR031Cf8tvCZaEtNjHL2kvffpDNaVe/datOlrYFXOwce4Sor1
LMgNrdjY/36hchqMnazSncTvJ1TFg6OyGDTozIDc6dUMc/MYlNzHUe1xLJyJen2JxcGeLz/IBz2n
IOSDyM9o4PXNfVADH5kZWmNu7aiAgQbX+9k2TbVLRz1VY9MP7I+wxtwZcxXSdwfeH2OfkZndKvY9
tYJCdGfhucWtxR4nZxMJ5TNedTXHkbXVTwS080ssIG/N3LLxUpEo31fK0g4tzZnH2g6DvdZ8k85g
JuzP0a8WbNRY12dvGL1NnOLnHfOhIb/ALzIHJcmpBxpT69kHYUn7kLB5O/gRXV42X6+qhLcUoY05
1wDtN85rmt/2dzHl7yD8L2YbM9Hv+3FVAiFZsJd5MmSZ7wrf7Td6SDtDEIVf7Iao3wlDqqEie6ub
9nM/BIRKO+0Rf2JitI+GR9Fr2uDP66Cwka8461MzEaulDovH6wvsIfgTTnQiPvRNPtnAoFwICoO2
dAYJtuxMZ/sMp5wr0uqQtjPelzEtbZzPbh9Hq9YYf/riXRF4v5vmjzP5L/kA59icrdod/oS0tdKF
NXrmNosu+diP1Fy5/WrQ6FzN1CqIBrBULnY6iUslYss0me62occuCY2P1liporUxdunvDRrggZoD
gq6TC/uoTXYlqNdAhasosdqVZXz6KBILWzYYz0Z7HaacbeoRGHpo/hCe8U/ndvT9DxOlzGM2BqWL
XB/2ey+cMQQZHWoj7kaTYZE96otohP8VQjpqUwu6zBDRuqUn5sYOME/FefJgstVfMpUN13rWHmLQ
kBQPr23a8sRIIcVoG9/9QKYrq+czAMoI16VzDDRQh3HiUZ5hGUDy+azELp/1qknWEy4E0MLTCqHd
hsjYwcgwfHeGxEQXV+VgRi2qS7vWpI0jjRnjl6XFGB9XjM8JWHJZ7+psWFdTdk0LSaM7SHXOuhg2
w13sEq7WsuFSPUdus+0Hucyj+sXXBGzfKLsqP1NrFX+Y0WwIsLM5bj1jAt1nEj/vokQKmcwz9/WG
8tgDyZmfquFyMC15FAwQl3bdnyINZ3IepKvBJPzbjTiyq+JTByQhpXOXNHouI9rO08DCdij0YQH4
/RN63q6zeMr5lmJ6PJeacYxzHRt373Ry6RUph5I9C5HpkvNHLL69JPpGNwSrcR/CvF2neGeboX5L
nfS9d+ac6l7U/OUMSdG024I4tm9RyA9cd9knrPVTN+BXKrA/k6lc0Zi9d5tgF+rwTGq5H8oBy3lj
03UA4DbBMy7YKQPGwh7eNfpeMOp+4FB11BPtWkF2QO25hHXyFHfV3YuqeF7haQnkt6CcR+6RJqxu
Rdz9OCaeeWU4r2DFziUsY4pt6a+oHhGYDtSu/IkDXBAiE3RtJqT3qI4UM4SsCXeBvlaGzLFaIq1a
wrrWjYN/hepbsxMRu9bXya+/pl78wBl4zoWDB2BYJ16PscOh9374ioNUrox6PGkxDNeBJHefL7sk
/u5049Gd+pXud/spLd67DM9nUqIf2WmBlzn7HDTcXn4/fBtw9qD6c/vwd+CgchYmsinHhD1sDwBo
ofFsOcQlySiEccn9hHm0at5LaT/1nAL6MtlkLOYZnXoKgi6WgMUUads8d1eRS/0zohyEDQ1jtgWE
IK2MhMG39e1F/gp1dFo0LtHGtslebIL0iyRQNKgnWwD9fMjTJIU/ajV61R9k4Gu0F/l3KS0qcuuT
Vfc8WHX6Oad+5KYS46ls5J/GFEeaMPZlj28wGYoXBqNEJmaIeMq+rNHRPcvsZxT7Qgu4wrP5dOPh
RhPbwfC+66B/Fx0Gi2RuK6CMARdRcZGEETTrSvMws6SXgp8dhNPV55oKPRJjMaAaLHpTzx8W9OzC
Djag8PkBLHRcAl9Y0mJiDS7u1UHg0ZI1Rui6ZW8d2Roebk5BQSJeUot8v3fwbfQPYmmLCQ26Ye6N
GDr8rWBz0GbpP4PXHBe5N71HXo4TO7CmvQUBIUlRW/w++qsK69zYmP0lqnbrtWuzaRP4/IV+kuUP
LZI456p1bJGjKVpP2znto5xysdeJPqFxYO0Fn0Zel79I+6j8IVtmXhfsGz8CQa8iTuUZcI2A1AXg
oLwL2Jgi5tDWBI1UY+k1bCp6rKLf1h094EbUYegMBsDm0UdBVqaOI6pIY9oDAkQVCMLY1euDhnh6
JL6WRTtRyW7b6TgRZRCukhwKhFYjS4mKu05rzaWpJzCQKYRde4ozZh215J9GyEIqKMcHjdvKzCRl
IPQfJ5lhL5WLRV4YgE6GvGXjmZOELZJPBw/QftAlXjqaUTQu/dkKqC89dyYUxLbzMGB/BoUErFFD
MM8R+N1DHnvsgcg5tZ39HBKdkP3ZsY3PIvuSQWc9e1D9i1q1CzC4yVGNhkExpd3vgWQXmyzUM5br
emO0sNmoc2WPYaBLWmIdkTxfgeG3NgrOyZS0JXK5aHASIX5KKoVon9HowsC/WdvVru7q9mxfpvZL
r7A6wc/Hjcj6LOzI2JjaWK76rnsaTR14nfY4VWRhFFWznClwE0eAutLCnwc7/YIuw3ARV2BieC6K
nTlQ/SOaVK18m3CHFRQvIypcHYZPlZ/ZeLni17SZo6u9uHQsWr4hzW3s+FddiicjGuES0dWIjRcT
chxmFlRT+7FSCSAWmto3bdr9wcPz1ACOJ3wWsu5A7O9LmIK6UncvwzjaNj40qVUmCWXBOmpGuso8
FCC8jjwhKoR6iky4Oz3fx3IndPYiVuRfRaE2tsFubQwlV0qgP9T+1BF0MmnMAkxowgsrEnorCtYq
ZyK/1knCnbLEjp68kmCsrgLzqQHSJGuKEFBXrNaADyF20jDh6y9scOulW7mkZtBE2IFkX22pwUs2
n8PUlfvU5xAGIN266OFEOWbucF1bJVY7Cisy+ZwH9I9YdpAt4XpwyKO0ScuDz6qlpr03ILh0gM9Q
pbBUZHzZtOO8LTvchJzOe1hzajwMVv7dN6S4TRymk+a8C6e4TLTAOyWsns4qF0k3vRUqjbG7FvfB
5ZvSb55bsvKg6td2z374w3T7O9XgmLkNgNiVjaAQUrRLpYDccKqQ2RxKGRwAyBTp1qFDbnnUMUTF
m0QUGTEptaOAiBsfEKpoRgPKI/mIOwj8ezywcFO3gMvZJPXaBzctcO/KCi5sC5D+J3+NjImHPrFW
7uw2VmbPWZMWCT9FUGAO8TjS/0wfElq60jMCHcRQRPg3H7/tsT65emCujIqxnxVXjzReGX7C5lts
8zE5V3n9UfcNV2z2DsFr6wzDQ0zVBvrvstIqYKCOO7MdMerPZwNrWrOdOTX5qzMwOYxShz2XLn9m
358f5ZxSkLusbaq3N3PoX5kurnMFGdZ0D5rf/p34lXT2XL8Miluv+Co9FcZce7H1aQVqbab5N4GG
ISQpN2LsNcxq6fr9g6kT34LRvM4751YTf5sUSd4wJTUTnmSsPpRLvKRUL+zyxCZuvXM7uCfNSVZh
zamVzoPsqWubt8oODvPXqu30VJQkXtD4GvJQNOwxseCwNRwMnq2x6LdBXBzD/CJpM/LN8drrziOZ
1VUTbJ2pezNN94G/JKnZlTkW2392QQMbjVl9rPVIv5rJErmguYsCW3udsUjVzXw+gTqH2Z6jTjWe
rIqlMs6x1Y7TU6yoTULoaCxqNNzuIXcwi/W41MUTv7UVd+kezhMdbOB7Bp8GofYy/71aDUE3Ty78
l2dqfYBC3+AWfPQVqtaUYBF3Ws7aQ48DXRBbCnZB3++skVCdmZGSqnOejAJtvbJqiUwvb9CPXqVX
8+tWPAHMR9PxSBnYi8SZrk4yg2XLDePs98S21KJM5E35t8JwznKMqE8cN06EJ41t8aKXNqAlc+PQ
bg/W5yTr1lpUqfY0FDUu+f6WJChVmoubtozqZJtlycugDd9MFQndqWZZNeHVarHoQipEC+92A32S
ImNuoDQBY5iwWtWJizTDTdJG32XGwDWSkPSHmBoTeIK9UXfkVEkfwGm5OOdAfCBsHbMRK1oxIFp3
yU73w23RmzuYJmz0Vz3Lo2ivoTOsG64RzRhPsTDIIEZ72B6QXdl4axZFLuMWiucuCDSQnzDRHKYu
VXEIqoGpkrGC3YTD3W7vASJwM4f5/GI7CJCkLIoPJsZ7ikXv84XfaMlnmaF68Ewru3M/lsvOkqva
ct8oNKKQ2z9nqb1WjffMoP2tT8tVYpNEGOhOc6T+avSEyPTxbzGXeA+5ulGiQhYPfx3FNz1+eaMg
fxkAChN7U4clqYwUxuqTifpQsX+htOE8xPG5SKpPxtfvavB2RtIwGzfzrdt/FYK0DmNPQYdWzcZF
Y0X1Gu3PZKjvNhfPFCc+K5hcrIDOd9E4T2Pq4NM3iULJF+aYHxN7xTb40O3gJib1N5XRMyWfm9RO
b8yc930+AbVl0Iq/wi+Siw4nsJRPTtSuGFJtYj/7A+XwODnWvQjjNbVIoOlR9JvV2KaftaY/1pl6
z7nrtaJ6aKPkjbKi977R3GUo4D+k7o76+OvECNYqmX0Dmt3IGdhPIgMuzCFykxXPGHpjwmfTMq5g
CVeW533zvdKJHi0jygyhVelM0hyen9KAlTU8MV/6CUbvLEPzrLL0IwOWGbrJLovCh3gazh7cMEsr
TpMljrVV/cQd/Thpd7S19s3ipnIcJlCjkUNhBBSq3zIVvxe5echqUtUJB9yWqBg32Kut2Q82FFgd
sbFy5SKKq3Pk+jurY5iiN/3FmqpLb+LqnayzlhvIzzwvvfCggvQBa+8T4tK95pmymJiIlHP3yjit
m5JLm9UTdNFi9Lg9c/PakmUOHgu71xbNMsSrtnTa5uiU8+mrrtcZTmf3Yo8m0Qob84tfjNFyvljo
iLkG4dWgYSqqvAHmPGwALQCf5yqM+kGBaAVdKMitEfdEBeiHOE54EV2285viyYAJ1FnEwEvbWjSl
XDd6dcmamb55t5J+b48W5gQU/tB8s8fC2uYDEpA73l1nVmP6X9TjZerEKRnNq6/JP9YQ7UIirFE+
PQRMUdWEGzhVH3kbP5b5kx9FOOhd93X0PqiCp8p0+CqpBXACwzw3Kn0MsKEOz71BjLLddLV66JV6
i8T47rYGbRP+SzTnNguSskI1X6MZnwQqOGORbaXTGaWZbKesmo7UxiR+CwjNdQHuNkw28MXQMXns
fbQ4wtZDWp4g924DKg+Itwdrx+LP1JP1delcWOC5IdBH1YJkmwVT4W5oIylk13hmugUgFnRg6B44
4+xiAWSv47bvp5CvPh115IfKomjPqLn8EJ5scWXP+zPy8cDw1r4/Qr+4AKN+ovId+sFtmOJX1dd3
x7Y3PtsIpgPI5RRWVjiTk2qjaRECNVgBxxB/5/83HZ2bThQYAt8JML+9qKn8W8z/YS6Mu5vTSRtH
/sMQto9+NDsluVKi+NnMzU3TkcelgG462UYUzqZjziFRt81s76jRjbKcP2nI5WvrEjmI4h9TReQJ
c+epNAEoRhsX2mBPN2tx97CUiHZapbn/x1Rw+izLJtIx8ST3VxMHOIywCcrwoBgjTi+Yr7eJTT+s
Bh8/hvwhEEVohkqZylcNRmgEZpVqJ2yr5QKIzaof4Fe53cUPyEbqYh/06jJq7mkE4BhSx55M1l68
dS0i9vjUTTF9cMAyvPYi4vdwljL78ifpvT+orXunYAZKzpSOjz/Sf2ZEswuD7CcQ3imIAgAnjtx7
tH5OgfMY5ARy2mjvFSg4LUlzg1GOpjJ6vVkiAelvkfCWLRTdgmnaymZCnmUzc6rnV5m21CTx1Fq6
BRW/LmPVZdLkWBewDTCBKpbCQgEYchOOb/UQquHNyWWxZPoDgUtdHI8aTT/RJfSNnW+yPOKaONlj
RFK36/ChL/7P/vn/Zf/E/4lT8/+Nnnv6GT7Vf3N9/vNf/Mv16Vv/+K/kOcv9T9unoTs0gLMH1XF8
/ho//9P26fxD+A5AOvyiPnYnGyDcv9hzpv0Pz7Jt4QldZw43N4r/L2yftrDB2P1X26dBEhkHp++a
mFN/8XP/3fYJtUbrZFkiFSY1vHbV3WUHSboJc6j0rnNyfBY8M8AFMQO7/WlETvSZP9mcMfgUk0oG
K5ioefbpuPbqRwSFT3RmsJu6u6vKCdRI9+QLNjSWH90q27v3DXRy6nXBitvLoIvIJ00ESTVSqvQd
qwfbqj8L5CwNjyZhD25X9oUk2K3YIAbE0Kytgl3tZRumga+0CtoMFIqHtPKAZUj7JlFmmcN6lFr0
wDnpF15oEo2rZfhbKGpgaOO0h+Zotk24CgGV1doXs7Fw46Smu6DVAUmXFlCXMH1P60GGxEhkbI++
o9PHbdDMSFaxBV6U6zFoAiAMFvtGTYuflE+LTe/S0cM2lGd539AiMJjUaYxL4LAbL1Af0jM2bS0e
2l/RzIz2DBgag6XSBX9R06rqjgeaqXMgwhrfgElmG5q4eWKepB/dhFTz/JYYpHn6fc2oHYt0Ig4c
VxjnaeT3TFcDXhvMhvwUQsG1NQbSXzAqxmEyVqbj0wJpl+EVhS28llLbFmVPfHu0knVNkxcCidSv
4WSjQ+XINb9vtmUgr6NYpHrsbyxzhMJix+LJ7ZR5KN0O/nTeRSdaR1/DoNAubNirDS013dLVvODy
+4Jzh3apzPLeWX8onnNpNHUbpgSZw6M/hGTC3mpbiZz36TV5TJwkuyTWErRXiloXU6pK2LklkPvE
NHAyFoRkXC5vCrpS76EvXPehHhFytKE62t3gPrCu16uMr0NZbhddh9qNz3GfYd5pSZA2Udsua90c
tllfXH2G4ycnZe6mxjjajmGsVq1rN/eitsXN0M+dv8fyXD/rWskL/SO0puD++4Zpcw7ry+7q2vTq
9Ynz3OVzQBUfD82C2dGif2XJETx5myrOiCR6cPko620o1fgUWM1LF5Tdn6QngDxMQtw6NjmHUhYD
qpgOyJSn/JFymTOVvtqPdDQu4KE6d9IQiy7zyjVxveLgM3l6Mh3r7DtJc3b0Htdebd6ZXI3fnqQa
vK+It5bUthsM0N7Lnls887d1KtgmeoPzGPVp8mHQFcGBrPTuY2JX61B3o43qHR8MfTftswRxX/J3
vqGSdnSTevaHN4X7qkuDP53ZzB0vF39o+mflltMuigZt4ylLvaUT7eKBAwU3mLEJPVbnQbOxh499
+IIyzAyBg+/aG/zwJU9h+HR2qG9+P+r35taAo0eVpevt0qodX11lvI6pVl6VAP0w1CrdewH1rbZS
3Xf+qRlV8JhOFHINnjxmeeef1cCcK6S6cZsNsYfrj2pWRLXqKXLYWiT815kytLVMpg4PVa0OTkd+
1BQnUWXhZ64xWK9DMV1LQx9PUYpdy8wHsYCbTly+stzD4CEYZJk/3EutH+6Fae5aGytwr4puk8zv
J7jIjj4ejfXvZ7Dr9tE6UZWx+i6Zdo63tHaHmy2a/lTE0Ib+/S7+luk21ONjTLCAiHxRvSKNku/1
So1xMG+Oo8lOMgr4rnKGv32XveKCvARlqm42cH0oLLQGp/2HI73pxPmxeFJFdo6pEbr8voXdMFyZ
EQDxlHtiAHX8xAqENzUfw4cxTvXXXA9XXm3bT+PQt9fa9l8wTrFrcTKOK2Z2a8qCA7rCa+QwzGR0
lp9EPWQ0EYLLs9pk4zFOnIHHVnwMTPrjrf5Qxp67Kekqu1dijt1mgfyJ/G0rk+6hk665ckBRA2xK
6RSVqr7w99Owl3cRzXpBgSZQvoRCU3etMPJjy+OSKky0epfuyV3lUEmidzHMf+PiZbr2NWxaA7CC
G46vGo31h9YHXvn75qrsIrGqW2nuayU40XNVZZGRvgrf94/uZLNtzHPvjT07IzYuL+h3uHcRtco3
TKuWW7/hdwuOWUw2wqiav53G/WQ6xqWiquTF0UgskOXL93UXsG/3If+IUAvQY2Bb+Mqa6wMpFvE6
Ka71qGiq17mFZQH9rPXzggkqXWvgq6sXl93fMneb+DjExTkoKx9nMvCzKKTSiG85eXZt8p1RNr6Z
gY8aL8L4nutle/M64AdCj+6yp83EDpxqh805ezCT5iGVXndlYK5xmyfta21rG1IgADEx8T4Pqu6X
JDvxtsmYk0EtCVzr/ES/HyXs7qYaO4J82oehDrLNcevpajvtDcg4fp3f981vMgEo11Wuv2Aiak7e
/OL3tb7g++k7O6J0jaM39YDd8fc15uHQSqYKMHYUYHoIefoOBcuTXisa1mMiDrFpVqsE4WCRY5O7
0j+4c1P119B1Y+t3Lb4RgW7cMSUzhZMd4iIINwaZEo5vQnD9wCoLc592sYwBk3y3HKPfp3G4izK9
3efU3Y6UwW/xyc85UDd4qOg4MIomOZuEU+trrjX5TWOVhZyWGhvN+TEmNkSCh8I216nLSE0lj11a
ZRAQ9XsfxNTHJoFBYDpwVq5X+/SlENS25Hvo51sckeZ66NJ+Z/f1HxZhGClS8y8hxSwLTvivkkjl
qRPDp5CgF9oK4r7N86FNHXdZjfe4Y/5iduhtFhzsLsWJhhG8gT7z5dKdNSXY18d02WsRyI96uBk2
w2tVy78BOdO2rfWVdOjkVo1x1RoMR5bZfVsDjW8157Ic1RqJzMZhBD5y5yUuAwGh3qhbQPHGFlXr
mblxnbnWPa6AE0XJqoJyHypy19ytL4iTkKvwvNv0BoxhvvZj/8WS5peRa6fG1c+aTk1rK94pt9z2
hndrSzxiSdbjVKdwRMoc+HbsPIeteqFDYascHJKyZaxVjT9ppRzQYwA1muHVDqqvrmT87XOOZqvh
WhSQ66O+YuhOCDq6hRPYKnuj93q3Bm/5UWL9XxTfLV1ULpbYJTkgtQ3bAH5TbeDuwC3YI6PYma2W
XRx+melMJMvtW0WQXGZfcVK/wQ5foa7DU66xoMT5A00fBzmrBJNtvJaNfg/c9LGk930DwEe4+t8e
T14/vgSjta4ocqtCG5FGO4Rdcwkm7VCPVA3lFZNxei2666C8JWF5OgAj7ZEKqM+0Vzc91PecI1eJ
5tBLXu5SVmLaz4cn0mQYJLWKyXBbov+3FP5CTSaDxewleyzc/smMp3w14UFfWYlccfdzDPacL7p1
6BeF/TDXIEnThmDCCHboyXhBrX6QwFpDIRE5Sc34POvJkVTyIkMB3SdSD+yfcGHQpDh32w/GcDaL
3l9lolerGtBWQPDKp5p9G/nuRflw02prWRCPOJqS1+Ztd8zccp2Hb6iRxTnzu3c8UkcsrV8FktNW
aRSvcj+umrqHQ+Fau9ycHnrA+jhpuBF9HeSmYbtLmmGuxogv2UrSYtl4pIbQpvGctfcxzY+5zqSw
8HRQXxYViwERci71CAYmuYop1F/00jqnulssBt+K19JO3icJU0pl/NzKC5c+xYeTb+JaUN2Lyq13
ch6gUgz7HYbA2WoDYhses6oRs7LgHrE0+dVVcb9QLbU/zjNRuQ/A4n8S75snwDWosYxZFf4JjM2F
ov4nH/8Ix3wwGyR2vcgpHovba6qgTI6Zg2KFT9jyXkZD/HR4SMZYPojqRzEzpL0kfxBFtLfRUmYX
wFdkxzc8VcB07OrTKJ0S+/PI44tOL51nURdXH07CtcxzYOvZw66MohMb5jfaYF7D1n5UjnP2Kv+W
MWDBwjP7v4Z3DB+nEg6rkNqRrRFSbR19R4ZF1IILkHlFsMhKtYEJW1OQ4Vzq1Dm2E6Qre+Fo+hoD
16r01DUoUm7KuuAioewJYYi3tP6qGck1qcSHrRNZ4PnraLgYS4ANm061iCFix0iQbA6hBchzSZ1f
uy6otu0EFC5Ex6zz/BI6LUtWRHQc+5zWRhShM4ervA+R+kAApukHzCluBfJLykGVpdUiCYIlmwYm
45OT7qw+vqjMxHdsdFePFAUqHGJkuy81N9mIDtpmpgg8DfGplZADmgZWpRPDHRQSFKlkHqDRsls4
kFHdwVgUmKLPnPexUFSAFls6rYXD+djw+B34BGpOgu5joh3R1a2DJ9rm/lIkR9Kkw0xkZZtACO8r
fEzuXmvdGYLGT2lpvQYBj/ZQVdpKC/pDZ6ucoKOl9rbPJVX47bCbzOIiZPNqRAIHPIkyBvQj2j5+
6Br2JJKRrwHSkYn+qGVwOT0kNptyhYxO4mXbYYOWeMtGVhOsQONK+jDORjoyDIfuC9kl9lYbYGC1
AoRpE5dr2ysuLnWNm24exemBe0z5qx01flLVRPvR6sJ1pWcXTevNlbS9S997CkNTvnESH4KLqP1V
pQNq8lj6EeiHD6d22z3nxD39FwG+QFwtzAbf44Qq7jrnFF8oHb9PXXOTa8QTfAw3KKkJG+JxQ1ZF
vinqW6j0WI8c/O9pHnd48ZxP07KoAClZ+z5sGOJLL5obsjzOzQ5//IW0wGqVsXuLxmDDsZYautp7
dHI+FNbWi246PC5rWku0GiRu411ItdzGgAXezfSTail4L5LAO/oaoSqdrk6/OQAr5oBejdqzwqSj
dX68qn0ImFlGW5ndn/pC/xuNFpWRTVzsqjQP14YUHKxDf6Na2lhrp6sOCR44iBT/fvv3nVRavqbm
5K5/399T5XVw1Fzd9T8+7/fNRI8PnMbk9vef1hgnyxgx4n986u8H9YAdoRj0h98v+fuuXnarQTKM
mzwetIEVFkfdxdiX5CXLcr9Vlr3v6/KcjAhJRf8T5Wxmm1F/G0zWlr3SsA6bWrMv6UkUTY2iahKI
of+yaJ03O+7+pNX04ybjj7RwZLRjsKJ3iH7z/mei9X1RltETD7FjHi2l3+Cozdkr2Hj0SBqZPyM5
jtQD3lsZp3IE/9V9T1PpbjL8c4xFjAdZ4QCIC8TUlipsFwPQUtE/xsoJNyWdX3Rj+q/Xpgx3ZNdL
d2m2brtre331+8HfF1HT5BvMUc+UEWlA8eLP3/Jekme7rhcwHyt3kQ0QtwazAT5XknTRRaivfunm
/wQ3I0Orf9bG/iKeqxZLR3YrmflsaXehjljhGw1Qk0ZGIofUybC52+zOJjN/zShigMcJzEVi+oCH
lXxMHiJ8Z4Um0wXL+OcL89+vOeh/bKVCbuIBk7TXmel+pPC5MJN7NnuRFeMp1/42HTQ4/d6Y4UvW
hyAq8xWJq5Nv118kg57deNhhebPN4UzfUJ/mD72FN0kDXmSQxkmmk2X0JRFr8yHU5FqQADNbkJdl
t8VFwXlmlREsCbg2OKRgEJjd1ThhaFFekwlL6bm6/aYURmKnjrtufO1DGtQQ9m5xjgf/uxq9fQxh
ad4iAGUB9xqsXD+7tYZ9dIHNN/LGRONUFQQJcPf68IINXftosE+i/bHFl2ubIa9sow9j0k+WbLhH
prBDowtQU2CZJ4LwS+HLVfRYpGaws9r+7A9M/TSQN1O2mZQ4kl9yCO0BxHkQesLEqwZGKKn88cyL
GSSXdPZwDgmA/BrPWMeBms7plB/T5QouZPZUYkcUZQa5nvRr9jSO8AWFGbwaWrdlMsf5Yjj45kW4
NSbqrPkTePQV1Elgr6D4XM1k/x98nddyrMC2Zb+ICBLPaxnKqeRL7oWQxUPiEvP1PdCOe/fpHaf7
RSGVyqkEycq15hzT1Duxskz5k0nMKLl29CavPaGKwyhGR8Ar2fyMfnUtWfhXI1WL7VUHoxynVS6V
PKDj2Y6eRLjaXxEYfKmko290K7tJa/INK3kzWaW3a6zXKQwf8DMvmpb4WKW3vc3IpmulSxhubFM3
iuPcd7uCROZVBsh7qIrnsPe2ozBJHUxiOqxx8iitXV+4xUohvaBJBVzaQ00mG7SdeHo8HwFA4yCy
bK3pEtss3pYiDlSrX2PaDt6MD9DDa9+0n1blHslNJI8xST/TiiRjGrd0JicwVMMZ0NPbGPYNwH0O
zjJqkPzJPa7BGC+rBUMxjL+myeyvE4vqEXfumHEZyz3/Oc2Iqwz7HqSpYiuzMHHK4aXOEwYz+ffg
tM/CIu4kmz87fPUrNB1VYBsAooxwgEP1kBuNQURSr62tEf2lrl3AovhQDyAfTr2BLtI+6QkKiuSe
3PObCMFB2U13KpLaQXQvFsRyrXvu3eRI0i2Dpfqg59Z9WiI20F1xPQgEc3mdgMFV9k+jmegeyCCq
05uKlDMq9HMetoIcrsmkh8LAW32TH/dKgjvS7ee8suSmlAw0ddIBgsFhRbOBN6shvvJVGL32svoU
TnYwW+1qtPqbMHryOBEx3/1kHio76YV3wofsGlGKkHP+AETo2bJT+NPlQ2QUmzYfuEZnp7nGUtq4
DwXKOAxn71mNdE5PoDJXJlrVLutfY8uPd3K2PsLUYY6KsGZd2NVjHGcPxSx/YhYKY65/kMGv9ZDc
+EW/T6IpjkiXFuYHIRAfIYsC2PwfzxfnrpeQrMiqTOVbjw6LdWrTWiXcx4revxJVEQy4gkmdhQ2G
BPK1scZ078/zY+uJh7wmPsvacnZdKn24yz3vTaJXX7cJupyhR/ji0jWDCbH3p0tfdF4QTYCellIV
//FPp3V4GZAYm6F5abgEEIl1Y/kzsnTkm2Iqg2p2gylhK5jO0ZlLHzzZ6C4XqGrsT4NLmARnzxH8
aorrnurNmcrrCv9kN0Z3aN7uHYuibKZT3NP2sInGG7JbqxrA5iXazYifpbUBl/rWORFo1BPTfahT
csAa0jeZv9Lx9ehOi9dB9+/jmHRPLzG2LrWhvgh5hxpwopvz5+L94tPGpUuYIBV0vnUiCp65Gu+W
j7gvJNxwX67hfFDKx4HRxZ94/kts5xVlDn9C/JrOGG79tsRUJRjRpv7FGMV5INaRkfO8JZyQ1RN7
z8Emy8xLPlVrT2eLAfTKtrWXPMlfTca9bK38jTdnT00EQWq4DGUFOq5Ibn5PpC7n0Jc/FB+XIkGG
HY2AEiHMbWvvtnZQUA+TT7ddMwzsd4DB+oY8PX18dh3+KCOkZtdQyNGR4jKZzWdDsC9ysivGYzwX
accmRwxX9HptMO3axb3+EcZyI7L4NhnER+56LPJ+fRsJWPIG/IGpkpyVBh9gk9LBXrbbFcYMuHri
ypE6DcHMv+a/f1BluSAHaYdoIxGckUXbaEFkRZ69n7h2rIm0bTALXzC2vY12TXdHXMKYBocafqhx
ie1+sHtVBcnkbcIB+y7HFooNE5MKYyeuK4mnbQhEi6gjp2PYIBlj0/djD46+BUUSZON0H0leH5hG
H8geJ8VgGB+FBxm2BSkw2eHZ7vvLkEMIbXWovLUPnRteCHLFk5GTO5A7bLSXDIqin2xartSlLc0n
3VvFSjB0m2Fq1FUQ5wajwzIiH9kQr7N4L4b0aWIEQ2B5uDiHWCFrsCejendMQltIlYWMoMSVl1OH
5h7KGg6VhkBVGyQ7cfYEL3LdGAnKMwzMrniTJq4/7rqGu8DYK3B6xBCNDRMUPqPY0uCO6LSBnZBd
jCwsjm5dLXa2ydQtrVeU6F3sBUPuihWkFEAEZFG0TYP2z3+ecaeZQ/fZEzKKpn2eOOeiGzf371qD
LmlnPnT1+CxN/1pFzDLyWnuhY2vrJR7VuCr3hUaL0sFDaZRc0JJk+kjiaZ/MqLHZ5v3MzkLnVexZ
mfORlmKg2nS5EJDPvqW/7h/C5IO2vcsptBh3saeaxiv8Ki7ZefI1egArCpd/XJxl21muFdnp90D4
gFTHRvUUW/226ngDKtaRpjRLXLXfb9FJRGBnvE3vc4iLapluKhRUdUHihKXsABPBJ+XNJZrZ5bZg
1aOe7Bh8lT9j3H0WYGG6xKV29ROyN4TDBjIM9BIBsOj6J+Gzf+rbmxELfxaeMDkQKFINN1oVm5te
MQhue3+VQ+dwcWysyORId7117Tr1eFI60tE8qsRVXKBeT6MwftKlgU5tiPwtEzYgt+27NcNajIga
dUN1Lkcr2VgeSqsOyslqJrvA479kL/5gZlBoWHzEf+OjnsmzG7Hm+RUbtIygDteX75bBOCmODl0x
0sRS39h80XizbxKpsUJQckFgOgVJrdOFj9PAJqijzHTCkgXYoqr9LrXaDpbwXYs+v5BPomMu7SQu
zbwk+ZCnsS3U0VMY0pA22emNU6Biyybvu289+v/M9eCjoFxfVoDCYgQ9QIyYiqAAQrhSqnDQr8Oz
lIhQS8NHvssn3kTqvewnAoU6OH9NjPi010kOwmXTundsaB/jcHjHw+aupo7gbMzGMJHM16Zwp13Y
9QC9x+aNcGmmkwmOiZh4rK3oocVPAoUqIINQh83hsfKZGpIzmQRqjAEic0xmTFO2RsglnZJd7luX
+CfZOJSgubeXQCcnbPqbQqFnc5yvwdKPsnf1leiJekFV6WxSB+CEatOvmpEZQaQQuHEMrgw6AesG
C8gKS0XDKxtMBDaKMRdmu/bNRoW0Gk0KY1TRW9/1krVo5qdIg7Vc9LhKBm9I1k7pTZteHz97l5ts
5HEe0sK1N0IvHIoNjTFuHe87u8fLHyMziKuT8oHdIJ9fhSho1kI0+CBNbSUNTZHAO99PrR9uJjFH
G1mX3dbwHJIlEn0RFVBM2s+ha95ZY4RkLqFL6AkPQXf5WkUAvfunPkU7Hlf+tM9VKE5msxOlWwcY
j6htH11puBvFAnMk0+6a5SFIGOsjeM05k5k8mfvU1QA7RZYehEgHg37kIiOdZuL6I74TNn/rmJzd
2LeDpsJbDQt5KPJDNk1X8dAO+yKf8y0h9ocBug6rYXOglr6reoY96RCfIXfIQ5KjUM58ZnQ5vOlc
IMLyKEMckDGuQbozbKCdRrKqnZpJULaUCFYzBp7qKy4wHQHuDhvyudVeqsY9JnWYBVJu2ro6YfMk
+SCiobKgLLbWBFhH5QrrZ4YDUlV+S0DJ9GEgnjjnBCIxPQNbXtwn0Tiva9RaYU8IQiQ4MSJ9W1Up
8Tdh8kAqH4WHxzub0LjV1pJnKOCYxlmQMp1cdU1/zz426HXd34qUSS24kvyoyJ+Zk2NrlLd2yWBB
ss9eaV5+P6jIf4YwSw+nkrb2RXcOooezw6JOziGXGaAmN6HhqY2WqmTH673HSrJqYnbqgAOSfy0r
sh3KD8x2m6qFiD7HLmusZnbbiY6IFaXXdmkcuYTeS9c5KLfEx9/1QJ8tzAqpQ70ZOhY+aben2QYv
mXTmvd1DvCZA0dsKrlFO1RrbyggZOtDxGZhHRq74KLWoPfVSu6nx/caue/EmnZl7mGc3WoqjMQ8k
f9I+qqL4wLbkpGHOY35AOwRpxCGrjTWSI4JqdEJ3esJg3YSUKaZEetfeFk3GqMMcV8KA4WUogFeu
AhbSZ+yYGtLiAdk8mF5pQvFGIZcnEvNFGDFK1MxL7Vf3Ku6gIdYxW05lEtoKwHwR51oMHQ9KyGrd
+MN2pucf6C3EmLCcb3Pt2tK6csdxdzYz7RpRAcqPsSGOWNGXYA+HeCepj/asvddxevFeaOifcu1p
sKaDSfjqhoRfQr59Lj36tzkgp+za/CkrUVLSC2Li0L/rbL4ciUIIecOdUtAQ/Iz/5GyOVK5e4Wwt
BwMp0+hnZXiM30ozmGZZI24hqWGSd2qKCHePfCwhi+nZrByPPpJHktGCgNOp9gxCmoomd6+1zMWN
bSOCMjNaa/0rYJVkN6G25TAPaVScAS290h1kJ9JhMnWMdWb00Cw6D7EffC4mH9Z1rvr1gKW99Zy9
WxSQZhgua2tSKnE1GHSyudyeFEO6tWzVh1NZcN6tutyY6oW1XTKfFF+i9ep16qbJqjB1b1v4/bnY
eaHaDE28DzUSy8eM+jfr1c7PEfPWlLF9wpaKpnxtlgZ6bFlu2NP5a7g74VZkrNg2YJ5G0fgG2ML1
OYTjZ5bg+9KoOI0SQn7W13jM6mJvue1PJFLaXNmPVTUexBFqPOXgz6sTQlRcdBEl8lDrY0qGG9/W
joZI4QIu2TiJunRV+pBatC3jIT2G83CZ+GsM1b1NyXtnd3KLBQHrkm5sYsctAeOUOUm8Ooe6GpZ/
U3rfmQXUcfQ/QvS3OPLhV+FHs8ziIbOQ/coZ84OqXFwcVfZlxEx5dKd6DMNxj2zitWf8jjyThciv
0Xmm8Z5KWndnF5g3yRw4jn4YVD0tGG2d3Z1F13YVRv2TK8bzQjEIwol23aAKHT9WAZwgf3cmk1AK
xzj5hv4VOiUVLbU/9a33qJxdrEwnqNLhdiL0j+A7ZMpJvEdYQ3oPTVxYAwYhP1n7lYEEYPNJBZzr
EBb72jolLmrfosuC2tVCsEzGQ4fjlakKg0I95aIdPjOYagKaFfxvOpxpFVrRrJUN/LJpY9HRID2q
eHM8l3yx5bLkxSPrvn9MuY6v+zzdyUK1W40rpj2yn5RAlJDlt9+M4vDXmgivsD2tFH26ciJZKhLm
0QG0iCWXUZWJIsRRHHA8NStD2lq75uS4NZ0Oy3/Q4hz+jWq/kHaxicoxSxjO1O0mExo04yuSIwxt
VyUUm0I8zbr21USjRZxfdWh0P7v3rhCZj3F5aiP8+1Xq0O+MHhzz28nT9rZK57uor0lswcU6xuP1
SKxMv+y4Wrwg5mBnRMeT/qTXZ/A8Co8tJgLPlPo68SJ9VTsdRs22erY9XX9xWvu+Me2Pys5eogJ7
sJVOJCvh0XbvbRqsO9PP0hPSKFJ7ZgrOquzss1OwQGagE2gzYaRycdtFtncY5XPWgmoPFy6zbtcf
VasgWksExGF/20mTADODErNa8HCy0XDzdHD3I3sXd0gkp1ZG25qEhlLLr8MJZ5FQ03QjXOCBUdcc
w4TMOGfWb2gc0M1O512DGwVA+AocXL3vLAGMLsEe19GhX7cZwLUIssDy5apK0vArLhixjbXcpo6/
05yQ7HDmSxvd0LZ9PQ6LmX832uG1hjkBrxmHgafS62lyHkQVmvdWXh38AUPXGImHhFnUflyId1MX
HivbEdiOyqNisH+EunfWXCPc6KO4CDqEtqXmIAuX6DxIwEfD9N5TSdsR31weTAWQBDtzVjBp2LVg
khUWMXhZIUscDnSzfT15EnMbY+vp3tscpX/MSlM6WrGZGjpkULZ2mQmZTeQWmrUsx2Nc+u0BHYjO
UvKWI6lYF0OpBczem7VMGAPxHcarRL9ta1JLwwHPKxZzZdfiBqfrdig+Qt3OnvIwv0ty88POSVOX
hUYzVlV0pbdZ7Qd9PNznHAooajvyGX53vxpuFuera7pnre79beKUQejie8krw4a3Q2Ekmy8nKihM
fbdlH4h9pDO4UqrjUEncfXV0YJ1iN1XGz5BhWH1NpH0FyMBx2XF+JV5XXltJ8iorrssF7epEK8tV
3mag09tqb3rWUUeZdDBrauuhWhxwWxdmKNqM+c1kM4y7be3IlHiXiilG0r2ERpNs/ax7bQ3Cm0Ja
eGsq5O+hkaBN2jIGkNhhrk1o2tUlBXI/TDj/3KDQOF7nocfDipAk1xverEE4XZQkDe8/ZQzhniSL
jbt431StP+tU9xsXm68e4UGrlzaxVSWSuLHusUj8DtCfM9Fzss2NHcOJcVmcVJqFx8lGZg/05lIa
NgS/ykI7a5DD1cxaGegxKx9aknobmdN70xU/HQQ2hFLubdXo1s7xZzvIoSOtEa48ZQkl4DCXTz3R
BDTZsS/kLo5XvabHa4CD9OTwqCs17+sNXsgJP7CHDKG1wdRl4SH2o5E/1IpPv7Gt+kLX/v2Ofgpi
zSXK9f9/m8HunXyc/73jtDzD34dISqG1U8ddeRJpWYMJ4xl/7yNrB6Hd78/08b1p/fcVw0wugUfL
O0immF/9PuA/vv37/H9+Y7PYGN7h//ku/rzJP6/I9a6dt/95S0Ss9catrT4/ORAi/7zH31f/80Z+
X82IoSPs/76w1DJKiN9XrDNnbv58fn+e/PfW3y9//ybdHRvOBw7Sg6/eIrwiR69YYiaK0Th0C7Re
/C++/peL/s9tfzDpf++T/nLr/97z97toWan/3tZidB7hGux/b/8PvvufB/++wj+P++dHe4k+nkUk
1sKhjw6nVQjqhujm7xv5Q+X/fa7/+LZqOVa3f5+tbErwNaN9gULE1lxl+hR4vX7DWcg/efmSLqTz
ePnyz21/f/z9ruzcKxfzPKyD/3no73e/j//97vdJ/v4ID7hj71N2tFv+53X+3u+f235/zH9B7H/v
8/e5fm/7bw8Bugp4obXjNR2Q3d8H/Plzf3/+fVtwBtN5/c/T/LnTf3va38dks3/0217uYAN3x7ak
LBMWGYC/P7phwhht+fLPj/rYmaS8/9+/HvQgnb0g9ZeOiw6p7fdBf7/8cxtsN9xto2Wv/77CPy/z
97H/vNR/u5/wgRui6vyfd4u+sD42x/n35t8HWHJgBvjPk/7H7/95kd8f//215hdyP8Fp/a8fwX97
X//1aX7v+Pe9/t7n97YYBRkBR+Z3n5Aqi84XGaH4kyzQMfoQhdl0t1E3JMGf5WIwnzS7zcP5HBvy
8rsuVLTwjnFaVQfcU27MFZzuQ4FhPSNmbmDL5pjachHLsOyJ9w7XwY7pb3OakCGdYDE1J7p1jcUW
25FbJTJ7x998bWS0znSveNQhe+0B+eyyUT3Cr6DlqNHSdEn1WY14V1EvRIEM1U0rqjNgNpRlPTVz
W0y3k1RfVhiCFEFPYKYdew/msPQAcYvm07TRIUPS8tNDIk/1Lz8fH4X0M0DJiCKKsUJc1NirSYTE
GBdUSVF2LhbqXpMQm1vOMr7C9V2co2UOU2H5HqbiuhBoARhiQ0NwSgQBlMJM0SUxwF14J+seRsjk
Ys6c9TvLw+c2w6k2Hbaro/tMacLWpssEEnYKHcNrowDGF5UYM3BVsNXnM91U7FXY6d1YhgBlLiZt
G2pgLpZ+DKYWhP7zxbTyQynlGZWuXCet9VoP9bGqpnxBhUCz5dpOhXIVR0yksFlGJDZXFRwtoBr9
FV0J9hgpbUBNr1qip8RKN5kChJ2VBEPNZ2d35j704vgRw+x6liAXtBB+mmRj3nrTDVCqn9blg/GU
/8pMnfGo8q+iKSP9Led5ylQ/CimJrxUYvpUeI3pK2bc08XOtftKQAlLXqQhGOH67EP6DJrt9ZzD+
1hpvl1hwFQaLdrpsB2tLbfxELTkGba1XkDbaLze5LSKG9ugCeaxDK3lnatN0b8BiBtGnUZmTYuyG
2VurwJcwvi/2UqNBIHvIGt4shp3V5YGHRmNrWPzhEbrGfebdjYnf7L2WNz0uAT8RVgCC5/lHS1ic
Lp5DtmErL/J0xgacS53Bzj7WfroQ83wznpcjyEid7gyk/JsRNmVyy3igtt5wZIfXldF/1oUxrg1O
vzUyQEV2D1K5GGrq2tKhfoa4axhTDJsGb4jVtuMmR75lWpm2mzNQMA5ok6UhywzH6J7DJEPMD0IK
zZpCPSh4w7yWg5JsU3azWvejmo5Nb6Oj04IiasO7SZB9WnsfMsfCG+nR+6S0AGzSYpWnLhPmmX5C
fIrxqNt+/KUtytdqjOlrj/OLX0NEc6y90L5dHyekkZjJwRR6sRgm7+YOfqk55dDcAMkID3+af9V7
VN+VRucVnueq1rLPrAaKN9cUxjQesdZ6T/FSQdspuJwmB1xiqZJeiFZdzQsQdeigjiRC3EQj3YmC
6Wuvv9u1RdkDZnLbNw9tVl8Q0+ckP2LQ9eWr6NQ1MzSAQWYX5J16qvTQXFstAcJNqJNomSn2G9AK
V34EuKubGHekbry3rQXjWYt7B7QSDu7awrZGnAx5i0Wtk3Emj6YnAL2Jfi9MBJd5Pj1HvnoPo7ph
alx9pfPLbBDi6qIO1ZOY2b1x8bD8K9wHpzLpRDCcfBHojvLfuxHcOu0q4NDuOq0oyJ3Q+Clz9NS6
85oO9jW6zGeVAx8wuFshhrOpo7/rZivdKiQtnWyvQvQhtKbAMcTEfyUkOu2nDwcaUpg/ZmX/JvqS
uVA33VqpBhEGz6BDJxGTBGu3xSCsJpdKlD0N1mbYRBwT66bqUcel79hl0f9IhDDYLA5yxIKFTQuu
NHvEWKdmd/H7tNXJlEFTQDdAjdJth5D4x2WE7IzFxix7FgKNjkOev4BTzzfCB2rZNrQj2rZ4lrYw
1zbZC/mYJZuIlLWN0+g0ZMB16Kjst62WPzmpcafGpTn9rBymvnUCiadFEJEYX5WWfRWJ8dnWJl2O
BpW7DsGrd0mFHnrKNRB060QgpPEWWCkkvxeBSmEs0HUCmnjQ0/q6bqc1mVtXsqfR2dKwMkBkrGMj
8Fusd3oHZGjUHPqa2PKZW2Hvh7BjuhH71mg84HeP+Y+UmYOxvwY7Y3dOBHDx0DBVh0yNeSivcN/T
2DLdA/C79zaBrTtat7FHsLZFCl8swBpEIUmH/QAmy/EGIt5w4zigoWuuutveTNG1DyrbOBqzG8R9
E/qGctyEpvbp1Qz4QjXuTGhh1jSgUQKHzdT70RLzzu0KmPGWsbPn4ZzF5aUc9cASOUL0GHnIVOev
ic1hplUvvl6lR0Xyt7eyZX2PBvixsPOnaYb1DgrlEcj0ZzU6z0aFrobWcOHUgRON59nbuFi516JF
yioc51xJZDRVyyS1YijjWC30LxQqibMbEg13CUq1V6b2b4RWPDqyvxod2Cr6gMA137dW/pqNHBNp
1wZGT21gqqt4RkQ04XPTG5pamTRuCZLbmA3nJ+AoYtHZdaM+zJn1JYODxL4i7iGy36ZufItaZoJu
jiTUA1nVJUx8i+xzcJOLWY+vAOO+U4a0KjJ3s0oOvVU8Ml9lIqdX9xJXaZ8AqlEZIDw+D5icCFKq
OVHbTACaLDC8Wn703nrtIeqx5dDd3JYe0PWhc79bqyUPlSssaCokDKXF+Ak8AjK3YVWXhE2Ei0eo
K+8yAF+Ehg72FlPUbnT8w2vRAqSpGWtWI2N6TGrRWpsIaIckH2BdBfbas18OEbRbrrFfdNS1DEv4
GNmpsz/1AuORPrz0vKmDLp8BddUrfcqf/EY7sfI9JE0oV33v8tFH1wIEdGUbuy4d9mMVBu2+pYXc
8rGwSCCVSLBcrQbGhG/xxGCwd+V14i3qhQ7QVTs5m9G/Aj/5kPdgFhgKYVLh7IWJ/J3n47HKBnsN
auYZVciV4Xe3vUdyez/cyS56swvEBD10hHU65K+u76M/wOy5bmeaWqZFb3jm2MjADoN5pmxoQI+B
89h6pn7FKbmz+mk++DiTq+IabwBqG8xAeGY4Xfpnp6MtN+cAOdqouslhvq9w+fBpWug5zSJ6BLwI
uRLjStHlA9Lr/gJbJd83MVMVBD0urgU8BujOy0idkG7FKzSMb9hgNiy5UH2KOnBbEOqNT5CszDY1
yWMEzOD5YrRuwglkcv9cZKhTYfcCa5xBRCiTDxle6tp1cRAUqKw2veH6qxYPO30WJqvFA3pqGFEZ
YiY01Cu7bZL7Tm270OkeucBRSd75X/rY91di6tZtV9l7DwizZk3s5vz+Dc3vapqI9BRD/9a0fhAp
j6lGMvFbJHOgC7cNUxFQ6qSt6honD0VYjSawjhifMetDkAo+tJiVd/Dm/NmlqJdcwXsl0YFTG08D
p2eluBgmQHGqnYqGm9FPOVzq5F6w/GzannMtDDPGhPUVAMgfCOK0xwXj8sy8hK13jeDkQ4yoUuam
pfTGJBQmXsC499xH9cmhWIxosgGHvqYEWaWNfSYi5ola+8lzTLm2IyCQszF+0pVi2OKB0fR8LjXO
tMm8/j0CvZm6zp0WpbTHnRrpNlg4Qjudht6trQqmTQ5cUwteNGlxVpBGyQ+0PKs72ZVoVszdtZUY
h4tdDVth2COFlca11WUf7PS32FAZ9mrZrUlvnJnrBy2xcseY7YasSKaYMygPdLlmy3xbeOUFBdEH
O+V6bWc1slfBxN/loNF+jNB4T6rsEDpMB5O4O0nrupC6tfZjxMR5QSE62xGCu8xb+5hy0tk+N73/
WGj9N6Md07eIkwm3SN43E07pFVajbaei21RZFiKS+nVs0mNfzvezSR6hkm+1paFW9RGN6VV8kRaS
0VGGF29AQFvrEXUnpny0shjAPbQcOggBxCmMV+a9cqZVUtrvaV/AnBsmmMWOEVjm9GjomJdSzsCY
TxjkdrRIzr5tBCWbnCwQ9oixcFCCQEIaj8x9LjlhNquiGOptsSRYWIN1HY3FmewfnHGOZ1COtec2
s581GAMWNjLkqgDH2hNUS0cfGQMAwLQqEuAttmMsUhXGQA8f6PTkLd7dIdzKLGNh08yTGbevKjY/
DEebgtBQDzoxAlMHUHSKckJGGipCoOqkkGiTv6UwiThDMgoqWDwJkr4qM39MxhUrZ+y/GWr/rptE
A9vGejL0uwR1Pcgtd5P5zO41n6PEtY132/O+E+ZLWAWrg2kMezUZPpMHcV/bPtIp4SMqNrHOZZW9
PGCbJHa3QYC1H72MwbgxrQWiSFcojzoglWvhI+FB3PGSivoABu6kIVCsK0R/bS4vaV6eY905qoZs
p2oB/3Wg1zAP1+TCLpa/dLOq2vmaVsCLtL4mJEmymNMNAyt8Ym1/55bDq9sOn0nRERVB4IAh3tB3
2hsJZhiMfw2jpsHWNw8MBDh4pPUAV+quZxi6mtLirHAsacwowaH5r6mN/gT902PY3fcWOCufrfuq
bAAr6y7ZYnF5ziG7W4LJZxZ1W2ceMWro7o1k16EAS2xipgK+NVwMpV10H2hyFE/3ONzUBrTBXRH6
DMLT8MBW68Xz7z167YhMCndVMkded11Kgb3AwVx8SVD6N9NgH5GNrcBf7jo3Rj+E6zm/1DhAj3oa
7jkm142Mze2YCnZiCsEbfgNYpYZD5/nYRpguRYvPL0pmgoXwnpbudqj1Fy3Pj17TG7twnHbVGAaV
yjG91EDBI9V9xjUUWts8UF/gCafAgE1jU1Wy+xpu9OxAJW0ftEV5ohIisSsFR7J1ttT7Gr4P/6Ws
TTR4XkqMSvwSd/F2mjAkawocDolIiK6m58oiMTwEqQ2GZFUqQn5aXC1OymjP6l+ykgl7yLRzA9Ye
iZnToIXxgac24Hp8d8/d0kV85WSXcVwgSRWCVjlQciinWwNLlyuGACUiIf9oVV8ydMF4x/K6i+LA
zOwE0+t4kpnxAQgCuFEK6ZwmOM2Qz2SYLhkqtkCrfB8y2nIR0Vz2hhCv8GaS6T4FPlHS05REaD27
mslXxCi0CiFEh1srV3KVYrLb5CG9kCT5qsL8SnfRNLEFs9nW2xLSbbuPx6ojgKh1V01lfA0mpo78
Iphd7xC+vbmoWdx5XKLgikNmyq+KGVDgVvlXmmP1HdQQ1EZ8PUcIVWu+rNtlfq/PN03s793bkasp
p+I1TuX3xAgDw1Y/IFmuQx+fF6zts3CbbaHcJxJiT1OjoeSo2cVXJuz7xkJXxvTPZXqV+SRELfGl
sZyucpsgItIO+yBBwOgwbF5JOTxxjqIGERKRywC0uYmmHY8DyNdHmwz2HnHPFzyo2iZh+vdkGWhH
hppM4vjLH6EVms/oZx7doqfahLpio7NYt2GYrBB1oEhCS+myW6Dg5dxEs1vVu7pxAvNVdwz8H+bT
WPRECSXNfcWHtyoH807Ls2nTWeaLgvshIsJ2ZrRa/Gf86AoLwWM0O3ux6N5AkreUwisqAIcji3+H
geas7sGzdRWuRwWULI7u5DcLbxgh5qvNKwKu7nKLnZrTGOh2hhoJgf4SN62xmozq2s6HxxGdQjDF
yW0KCtL00ZF5zGQtxrAbNoFXAzbvcTIfxDtS6ncX53Krc2Bm9pMbOw+GU27w559jIhKzDgsKMRZt
w9lCHjKikX1r6i99Z39oLpIQ/q4DpqoANy7NmJTrvzuTnKYb6lD316T5nFsWAN8CP9x04jVcNq+e
Fl3NDVoNUV1lhgNXUrWfsh4XrcBT3tdoGWLkWgNAHV0HDVyEHC1UMX1Z+ftZx01lM0Guwu6jtNSd
jPsZPoDNnqZ/cHPrhMgCCJiGiSVCau8xseSNaTB2i/SbAkAwlDE6qJXVZ1zE+9TOjg3eYj2zv2Kv
oU/VNHJj5SIKxmRnTPI6c7Jx3dT5QaoRP4kut3Vlv2eiPTYGk1ifQJk0w3+bduZHHJZ3TWJveQun
Hto8NIR2Hq5KDfpN5iDdSMBfDCYZhBrujPBnLrVHY/Gs4dh51LI3hcbBng3iMHRJzWWg7SzkxuzE
p9t3B8NPHiDiRIeqzL66cPmw4/xtEuo5K/8Pe2e23EaSpelXKcvriZzYPWJsqi+wEyBACIJASjdh
IEXGvm8e8fTzuSp7LFOVltl93xelSkrEGh7u5/znX5CqFBZK47bkM8fjaUrHY5nEn5FQ3Ckh7rqi
OYty2DjV9K2vsEbzdOUMnvvpMppLAr1MAb25/4FUyq1ky1xZE9CsHpt7WOugCdE3H0mQmqk+5ll4
gAV9yb3RXghd+zqH46NeY4joF0eTLRxTlG1XllAMRoLMICzGY/wSZ429/Kid6s2xstegqgIK+PJT
rpHKjecb2hbUMQHiDxfLxmJcB8heXRC9LCW60srIRmAKUgg4JAXsl2lEwhQZwXOSwIp1epxf5lEc
4hnjRr2CTK+V4dati3GpL7tZYvcn4nQzh+KA99udnM1vUMefhjzw1jHrlDvkGbUDOQE98WzlERvY
cGs2RGSNRMwIrSAFcT5pAbnE2TBva8daOz1OPxx52poECs/k7oJFOexIAYIqB59aekjs1IeqLP9C
xnKobJroyqnoWMXF0cpuOMisoqw8N1H3Eg1wX9USnCeCswrKo03oslDA8k/I/fDTnF8C0Z1Abp+C
NtDpEsyR3clYO0l1yOz8cxeZX3Pp2jR6EWXtWG09f15HOAyuhyL+DHuBc1hXzs+6Ve3oxj53U/5C
aMIb3e919LruQaAHscgeWuEg8OJUj00VfKU86B+iiBIlAKh/1Dx73cCjwkHOSbFiMnc4pAPrJZNF
yVCHj/mkPZai0k70ms+SILXV3AtsX2NCIh3CJXhh7AbmCmTcJvuvaHDT1RgQ8AR4WGlv9L2LqR+u
5EN5Ozlrp4qu/CHMU0BMzCmHeKRpxHjPmlptWSWQ7ityW6Y2N7B/hstc41bJJELQqHmRvs0DYztN
fv3gaB50/Mn3lijA8os2EY8V48yBDz0//uvvcAdNuC8Z36xEhh18U1QmZ1Xn0MbnJfEb3ios5Itn
x0cGP0RoCTRVNU6Qpcgx0PXENxcc2UBAvRBWr+34PJvZoFDt7QCkz8iXtDa3OWva7UCF3oycYUMD
ABl3nytZ3jHm94B7OH1mbXywjcHfiuBDiAmzl4zRUA1uPLf1AF0SFkGLNkXrpw4JE6W9OxrvqIG5
aaiw8yB4tRIb2xwXCB1XJdtHIh/pULAal22JYEGUIwo81yBtejsRiLfINxG/2ItkYhMO+oDgvvhR
t0GsOt989tNTDxUBjfCxVi8XqwmM5RrE4kbfRt+7eTaOGF6xs9HfLIcpeZx1l1zIpyrBhgFmDR6s
KNwRMj00lQ2kKZ7QMC4aQQiAdLA/DnHycrJPiRod+FoObCibA6lsIyoIizsC19B1r3f7foD3WIe4
c5YTlDWIbtzW1kMx2OQSOXRv+KfAE6/TCCTUDfqFIaqWlWWJhTkhvMNC6okExRcMbymHZIKs0co/
xnhuj13abUPgbd2hU7ZCnwN2woQFVdXaj/SXeBJHP/yABZUc9EZpEWg4q9gr2B6Tz/l4CyxkKYNH
jxaF0GOxK13IroQlXMLM8BN6Z7zpsYCX2yTWjefUZ7dOyXx1UiAW3KCcrREf8KTEWWWwT/TYV1fP
n1syZdZag8AAF9AXJ8THP/cwgVdUuARGJheR6AWh72yQQ0AqeJrAngh/54xZCZLmSqv3mJefpJOm
W5hBPMo8WMzCNrrn3mcEiTn5A6tgYLgyhDyqVR5vnaSH04hd9AqSAlLXJXtoHq4G0RPMu2qUxTj9
LCwAK6f6nib1ufGJSc0mpS7K0IyY9kOXd6Q8hgym2hnwSYj03gPycdqUGmJTELOsjB7I1FQFtPnV
cdG/glaGW367Oes5nKXRhN6mRk/BtxqEBeGSRu3aPSIcQDSIoDLMcNOjGPkUYPOCyRxgZ69r/nY4
DZqyoMn7au0XTkPNz9jDHYg/7msQv3juR+ZlLBjfClM8OJoV5Dm8LZu0/1RjwL1qnZZLM5YYkyfH
0MFXoQe3kSTiGCOwJrVU9ZAMKtCAEyGqbWwH+lg/dozdUZSyiQlToLGJj4WtP/mVbW1tvSdzcyof
5jpBoJEW60g5n84hh0MY2u1hBG9PPSQNSSpvboEOVO++MDXj+hczZnMgskFMWnxWAqvTt+YIX7GZ
t4ZNoVvNcqyL+LETzE9rHPsxG5DaoWEV4wGGWWAH3ZMG4gU/6XXhqPqz7JzDPDw4KTtpFpe3wp2t
HZqzhC2snPZ2q2ZCja4teiNHtyXShrqWVIKyB1azI5aFNtomyT8AgdxotFmuc8szZGPCIDzJs5cF
YTQLZyQpidhevM08dUs+ZZKXSIkVwkCicZa2bVuw6OpH9LXPnct3Gxidi8teCoeG236Vy1vj8olr
h5ckDxwkJnTZ1hjJuN7w7PiOARU8f/QAJQ9h+UkHQmFFMejmqqyjtMXlEUuENbHJT0Y1bayaLdRQ
VZZg1rN2PZjgSTjsbBr3ha4R1Wf2drFlWGxFTrHxoWFGESkARHvprt1dcjNYD8n0jB3DYzWIAdcE
wvxyxJdY7TAimjEQkPHML2kfdq7xDTjha2W5/Up4/T5khgpw6Jt+g4EFsLlbfTc78p1RJ5wHpdT1
Au+WRYO3Q6dEokJdVYsODurKrOtdXxwImQZ6CVBNcSPhzFId7Ym0VzJ3zAdhouykrHBYc3ZlfJeh
cyfwb5Dz976oP/lVsnac+jy3mFK3McLyNrjD3ePRtuki6L4GOEutZMWWmVHxuNo4nEZmzC76qYRw
3TbSvvoNxsu90ehL9jsoBbYm1tnsvUUpxrERYy8Cuah06HPsxUTFSl+7NUv2ylxOpFW32kNiBdPe
RYqzIPgDQXNPMRuWcqNV2jar4s+dlumbxjubtkZhqE+3QWJQ1eqgwrL50g1MRFxSEs2QeCE5+tjr
yGzm3YfHqO2+Zi4jMuvDHOKzR7dPE8ypOAzy2TZpB3r0aovI16jZd03pRE9hiSqhtBgbKBP3Fj5v
OXzFPAJOd3BMe5xv7f776AHoVwkQ/BBq1w5QoDQzH0vwwgX8sL6Q5gfamnU5ARjjXaN1byIx4RwW
2w95knzS7AoTGgd3GzGTBF/64NfGQM+Haxzgf1W869b42g06FYs77gz2nm1akCtSZq8oygMei7hE
8+iMTdEQ7hkkrCp0RU3lZNvIwsZzrlepluxyHW+hJrDOdesn+xJe8hJT+JAveUEY84F1RJ5zjdYm
6sbxVCHNsskl9iTWWRFJUlP5xAmbUAVbC0QlMZ6oBTyQajMlZfuIsgzU30+qsz5X35MWLkgXJZ9N
3Q+WUQ30GpUODn01wAkCuv6pcJdxrr2BtY/f8LNm+gqNXbNPQ8uYbZbFmxD4gwqb1qhpT7VS5iSG
Pm9DXO2eYvWHA/qWa77Y//grdCpvgwPyUKUun7b1rhgXSGJBybFPoUAAEKUbT/NxFmyGaVXV7MNB
ZVyTPk5YB/ozOXrjyjBNLN6tneeiGbNn/zmMI0xlGjDtss3HdRPQyOTjTC20aGRZP9SyvQ6imrcm
AqT1gJmSJCSD2THTObxA6i03DypiD4lSRz4FGgPJQEZjj3Vh2dN5peXaatr+NFTeJSv4QosZvWpl
NKfO76pFGmNJyeMhwGtEBS/rMXlqggmQH5gRReHr2Bt4kgrG8klv3Cy3FrA7vlV1EWwjicC6xLqs
EU85E7EVEnboxDDng0rbDIxYjYxIzhLTsgTRVuAOSMNLgsl7ucnzGvOw4IQp2TF06VVoy+DBVvjF
ail4jAEf2q8qihz5zpaLGZvwzobVfKr7FBjGxYljYv5pcy6FWUcngDYzGM5JgGo8diyCLIs83GgZ
9m+14X0IZ0B72N1kB9PMbig3xATDtp1UpMz83cYSvrFwZ00+hMsCnXNSfiROGrpQpu4arH+SOg+j
VX1pUsgUHYvLbK8ybQ9+A8MHneYanvkXI8XXQPj2mz006OQtA2s537SWAcEbZkj0KPOX9RC6Dz6U
n32VyC/GjIQvrDSm7SVfgLC/4xuw7SNtiVIk28jAS1Zjkl1xiGBuKlDyQyOHTjc9DRbTA8cOvkZn
GCjsKstgnNe9SWb30BwxHiMztugfpiF4qloGxAIsIjUkVB3BcyKDes4L572Z5dHG3oAqdUXo0AFB
crFgdRIHn7Wb1EanlarqjDnKk5tESLrTFsHmYO1qp3swcEzqc/lZm2Y08XCBzMrhGIh3+FLgvO5b
72ZqYWeMV4RWYlXezymHAd+bSX5dDemJAMlDxywNzO1u2l33CP+T3Z5EDq3r/FWLj7JvR6yW+FNW
4ssXsteXzba1jQd3IAY+xSB5nRnVt8yNkdZJ5Eqm9h46/Z2A7NcOR2VWv7kda64L6RpLdFDpxp1b
7GoBIZOEOHUtYYJmoeczSyxBbFRsIAxMbB2+5gHOMsQndth90iVfuP4X8dqgl1yF4AXAtID+ra+j
O6StcsJ32cpLa4r3Kuuevan9zBQCF9JEC/nSO+bOqMvqgHbANhR7hzmqhubatbE30iOiTvucfG+h
6UydRWAdqtp4NYIRm6UCnpiaZhUduUh0apiFFdXDIN3D0Owna9oK7qAC9l7Oxh242ovVxx+NiRIb
L2tJzji0tgD1fPNeiPbZr0LQ6KJ8qu2NEXBysqdn+Nftcns4Sgwl0M6ODE/WvRdDqdPtahNSqNaV
yNaOkrmw+XwX5jsDTW8dzf5RQklbFYb9luXhJ8TC0R4PoT1Jxz8E5ccKgzAK9/yRhGr0vHW+7SZH
X0ObI54c4Kcv3K0xyvCx7ap6E7b1BR3YWndKbv/U3jc0pWFXk1vTYz2Q+3XHDo+QLHknMLZFtNA9
WIXG58ZO0XZBcShvacLccK1NIxKIyD+AbCxlW6hzMDbWUhTXqGrOVm+tJKYOvI14NaKjXXmg5csG
zM/FMHdRMy5fxhMeesJKHxO3/kS2GVpdWTGxkgwxZE7eGilOdadhUFI9dbNu4No8bFBNYK+WUpRV
7a4ssProwYTjAuedjiw5L5qPMf7VyyCqi7VedfvQSx6CkIAr7CIOBgaMa/xrnmOaxYzIF4xxKQEI
ltEMin4MIL6HDPTqBGMFP9TilTaZd7ern2y92+V+Nq07g3o361CHUFdryyIr8doez11ovVb2IbTY
NWU8kkpsfvhwHErbwbFy8N/F1N0Bv+zauzFB2coiZFaSHiya0iikjJCh+SQS+UTC+VNM0ITZE7Ma
ZvnGAB5wc/csTcRwwFPNtqr1Pb4yWJs15nMr8bupAUxJpIQ7NCRLv3BPxWx9DqzkYrOnbDyiHtNm
3vqVQaItfsResuxLBmQulklJAhqJBC5BImHW0lpBo+QnL6TYqeDFtPgZ613+EJdYVQ/GRnQdVQlg
o19IKABa9mjL5nuQDN9TskODhGzZ+kISXc9NMyGFKV/g3X+PpfPeD+WaTI2VpWfVVtck8zISo4ya
rt2NXoFkGdgjIAM8056scr5GjrglQu5003pAlFmvtM58jAkixl4Wjk7Pgei0aG0fP+BSr4mU58Bo
m+Xg2xuHkLxOH1+hrJ+z9NW2lMEBuUhp9glJmMn1Ixgy8FcN1gdInYwvftnARvK/Rj3Udiadjxo2
CYQZYxQY5vLRyb3PaK0AuHPvi94Mj31QPv2w8v/fb/L/hO/lucymsCzaH/75b2U1NQR7dD/9+B9X
4kbK/P+qx/z/3/njI/7jGL81MO8/ur/8re17ebrn7+3Pv/SHZ+bVf3t3q3t3/8MP6x95BZ/692a6
vLd91v2n77/6zf/qP/7j/b+SemAK17V/fFX/+qbUK/z2SPUR/vnLJSq/v//joc3uxfffhx/89sDf
wg+E8ath6pB/Ldd3yRggq+Af43vb/fMX9vlfPd+2dd8QPuJCUhEKuIPRP3+xzV95BIEyrme4sGZM
/um36AObpyMe2vAdC0LDfyf2wBX6L39IPQDR8UBFbegHNu/LEib//na/xEXY/vMX43/VTdg3ue+X
O0200OnC6Nu0j1z9OnnorPQApLhlBjZZ2JYORQcTz5eINIvkoUFVukHEeuJ2DbGxqYerV86H2HRe
vBDJohU/em1CODSlUJreIfcdRalzvuIXnhyjvHxoy5OFJWddiNOYYKnjjHI7UOz7PjV5XXoeSOR8
iaXrwU3+1I02GG6UMjQnF9kIwl2Yk6itDx0FMGe6CWC/rFOy1bNev/Vk0DaevYolFhG1Zu9TK8Nm
MMFonAMJLyTno6v1Q6F9K9NIYnOtwyB1Tz40XCwxoYt3bN7AAcRSKT6YmXwkE0wprxUn/FOpyKRx
TjOIVbb4PmBR2/hEdcYtwwcXU06QzyPwPCQC2IfayPyuv3Y2r50gDBP5+wj3Waub9RyF75OzEhaD
1gBPYQeASMQaaUEdAbXmcEyD8hAqAaiQ2qoohk+jnh3jLjuWhU1fzsQKD1i71h+0cTrHDeLrWD/E
+nwofabygQ5X19lZxXQOaux4TQUI3xo8KkgBW7ctY0s3OzIiw8EDB24tfg7aiUavv5qR89Kn4RpT
JXLuROmdYFhtc5lyQCZ3WNyHaeRj4kgODfkS6cGDGT6gidvYcb9h4HmE7AWHdTok7rj1m3Q/YpbZ
JBiyzMmRQQOrIj7iNAgcvwFJ23R2hy2e2JnUwE6X7o3cP414WZTCfaknrE20ifbPPXbTs57hXkVt
+GHlrIPQLQ9wXWHlGAegl91IrCMkB+ouzsQF9N8d0nlaUvCETBqrGAGp0VkvuP/eQyd7DMc1rm3n
KnJ2WOSQEY8ZiBnu9SY9qitMEXbrW6QQM9t0mn04YfRRd/KivsZKm2+1x6K2Z0K+t02qv006VbOh
CIlyO5ECh//DKivgDqRwDKzx4qNSYvY9kg/GkDKkd2wtfy+N8SwZ0OJsss+tRWpwfMzOyYz4Bit5
wK10F4YTSe7Zhxd2qAmwvogpeHGoO1rOfFNrcq6dnQ5WaTsxh6h88xgieBjPpfLqQscYgb8j1Pg4
zC2tKj02NTFu6jXoFqC0W+cWwWM4AvMSm/4B58ulYyEvVGZ3ocsDtNA1JxTpY+jKB9iRrL9uOsOP
W8Q6np198tGkLZtEBwxJBvKUHTU7hXydQECLd/jvr8pmukmMtfLBW8lkPsdzekyBg4kaODBa+Uy3
OiRy29QDutn+2mjwVNR24L3KaL75c38ZrQW+zRc85kDmsns7fPWnbt+N803U801dwV6fDkzCj3aU
39UXo9Yjw/CLiEeSiOdbO/Xg2ROEKHxN+UgBtFBJL2UJe+eYXBqtns9jq5+pTbelkpMRF2E1PF+z
8vk8KaHeCdkq4+i8tJJKbXYIs/JeAYNgkaWLwO4/91q0Ums7TeVBvTek8mSfDN01NiSUMHNLjOAx
idkK+mg+uE6/mgPudZVqnrfZh7Rt6EUvI0pzI5ZX04AQz2KC9LKpY/MWwHgy81vHN2UN4kVWNetF
n29kPbWa/zms2k3jJHstaTaEDbBNz2fRyHPkyGuuk0NZ4DwvzwxwbiIZt16BT31Qxncv1J6h7316
bKVzshv9DURtGZPNO5j4uVi6e7KEfPOd4AuBaxC6kg/SVvHsMZZQng8aQXfdtC9D92Ss6WjPwVg+
WnAOGQ/RlXW7ek73meeebGe4ziSqVLTm6IbUmnWs+WC90uJ+UoTmrqG7NLNjXvPecUiF0cmS4Jt2
iSjAuQeuRt/PB7/qrm07b2bluhDIA+DjUf2PuGJo3XvNYnlJV2wgHh5qp39rA3mWrM3G7q+471iL
xK62AR1iI5yd2qzilttqhnuPNDnbGwJNExs2leMqLJMnn5OtS+abkeSMw+ovZnCj9b1agRqv2/LN
jN7b2H8IpXtSt6TaE3RfnKKEa8dN1JrcYwZMdmA876XvqaYNamDft1/q3tlxJkLR07uLS9loslHR
dp+jLkGUJa9Zwe7m98eIaFcU5ljC9vk98Ufuj+ixiU7qtXJTnH7ccYY8GUp5EGhKvqKdgIryNVYb
TwPEOdBU7Mow1P0ym1AcwspM9lLrLAZU1o6EAfyeHVrXpL5PfsdIOTHektANH0DtFsSsE22kzMHM
0d0nbLGPeDVl2IhN+toFUU+Fu+e4+5Jhz7dLMOjIYVMxu0hfcinPfplOB3gFh85ov1magy8/yvQ1
UjQOvWKkyk5ips6FI5HQmAbxKvpVEhNCxNHY72OlZP3xXz/+bprjaTsyne2hjMZRYm7mxLX2BF7Y
+x//9eMPzW5++9G21Nte4Bze7n1lMSsnv9n7Inwe7EmuBqt7FH0U7EETtUUGbLQkvCYmUayZjf2P
P8apNvZ5YnebYHaeDa9ezFMf7AOv2Mgye47AgwBgsZz2aK+huaWYRQz1ZlIqfGFEDxPoHn0fW0iv
7+rOxeZaW8/FwOw+XRf0BiNTeM4AJl8vXvvhQvVJZbaeCmeZqGkjRGh8xOjAJxoMDSxxnSPRhLND
Nmg1lfBQ1R89OX4H3hw2RqI9iUh5FZU46HSo4aMp3mRadCZCtlxTf928hZ8599nxdxGnwLqOvHsD
oWNd94NHOkT/LSY0qtCSiOxd/D0TQcKeKzmNM/sGP6JbQYIqluASKdsNJle4kcB9YWHPifmWaSmu
Q87JwxkMfp6+TBtvR8/x0kMZXMzc5mCCB0BsaGX9JffnS9hAUKXbnQIKHYyGvqKh6p6g52MT7Bsl
k1S2P2liuTel4kUwVnTgT5nNdE3t8pS5AdiKt52d+B7bO21khOum+98V9b+1P/+A43Uu46JTha/+
UzoYdTLEOcilHveubsPq/GOdXJgMesopL+BRUSfT6y9RkKAi6ri7G2G7WKvphzIDjTMipjgaZJ6x
rR6I/vkMmxRVxjycGjajgQ2st10ET5AVu5vDrLbmHFEbzDCc21xeIuhKrWc+1l7yVSG1VdFROOon
cGBSINN7YvL8wmR7HIH54CxssDL5KGgGe9N5SGoOqoH9he+sMNJ938hLHzgnLJlu9Ty8lQHh6Hp7
iIPxTdjU5Vl8F1ZJwg+vNHl7zXbWlZDgMltVY5JkdPG94WL0/Qqm9SYvv6mtFHH4vtEkSpVug+D4
0FqYKzjDRdVubiVvdaSf2YbkSGYVJV0Rcfekwypky1mEDp5fm9Do9yhVLvkwvk29ZIqFGXGrDlbr
Rc2tFcvaDcS2L8ebi6ndgmyRo2ch2KSQ7LzX1NEurLBu9dcX2v+3doh6jzgb3zcsn/7rp8s8wgfN
unEodqNX4LXNIKaCYyDGcatOMKuTZ9sFsg4Pf/2ypmP9yQubumVbjmGYHl4qf1xfNeRsy7T7YtdF
DDSbDA/87AhCP2T9etS5GCQJBWO3UlVemgwQBG2Q62ZdTZQH1OEmZaLVOiCtpAX3FFZUzSnFd6NQ
LKBAw311Oe7xIQKVRVNJOS/kWZ3BReq9DLiSjXWyVwXHGB97Tdu2OPJAnhMjd23mE8qRT29h4J4i
01rZlKDJhD6wyo4OWTZ5me4TFl2ChCwsxgUKMyxS1hh3HycfR410vDAN2lHNlvX8Bl9rJQquZmI/
ukDXQ0e8NbZyeTJfZDYdckFhb1MZhFZ6V5/ZmvXbbOi3ZNaPNc5ybfqqiexIiKmS6xyhsqwj2J2m
265lg/WOOx2E1A8dy75lf53tVV9nJ0xHyJh/oWrljh28F3WOhgOYfhStOss+VXP+oQ5tBApPRbMu
vpc1M/1cHo0Oj9Hxo8mSTTfmR9ceIVLP81uur62gUQcZDnxLLZanWc2D7FI/z05xBxNctOP0FEaB
u9DtEZOSGt1thn89mzJoz37SmV55+rGCnjElghRw2AqTOKneyqCqVDXRBLUIOdFalYpMWN/Uh/at
4WqmxrnW4r1O4nyT9BeDLzXm3iBC6BQG01n9XJnTQe8XMUVN00MKoOkBOmZgqSzWZlQMgGLYQGON
kREkEadHVf+VYrza3fBkjCDSbLVTf/Wm8c3AjWqmhDB6/bO2VwVLTyunB8nRpME15uRux8kRbeIV
GfIdD+dNozkvmGOS5T3gsBEkDsGlB8dxXlQ9mBf8AndvoTsvmU2fmMVHPR8uVfQ5qd3H0OG5sumG
c9tLEkbrEvdDA8NpMhIvFiIayNN7bUig/1HtEvAEqxP67h7Doo2qCGGRUgRjcFLuPAr3qpoOPxY8
rbnWj9vYhLs/8n2ye9mcXVhnASBTpFbi5GcdQX8qQmx8UK1XwfBdtWRDi4gmfNM1uk+14FSPkFQ2
a7pjmFpTU+D7KUoOwVYMN5h+ZMHO4XogoiibEXjW9EZsx6qanavg/a+3D8MSf7Z9CMeBb+Syieje
H7ePjMzC2rSdfNeK6a1o+SJxTraCL1RjHMs9lA9HDhdmuejjU5AEOEHcSKpDUgurjXx34XUcv51P
I4Oo7kKM949t+8cTCPMV0PltaOIPTB3fEg8GpSNPuhl/9pEp6S5p3tmYNo9ULeO6/YTtsLL+jZcy
1sy9PXDmFHD28FokSl32086qK4hpfX/ORV1tQxMhmFM1DzEG04Q2viCWMh9hNAYL6RJYgTbizuwF
nVFSMdEwsmtDOAH5y1TgEAvHxakA4VySwo3MutyOjHJ8erGkm24+tgLD8KE3INklN7jaXyJicMsk
WY4VwWfs6i5SorXJ5qT2nM+hpp/0mtj7JrrrXoqJ6XizdHmR+Jx0hEVHxn4om7U6w7MYAz+r3WCb
QabKfFBboN9nR19FjnH/4RL62bA+D3TfWaKf1bN1UXwMTbkdx3ifPmmNWJd0rmpVMAI8qSfx6Uob
mqAi6y8aTW9qyn1XIYBvYUKlLnFl09uU8wboLvMJSwAEyjsYEBe/7C/6Y1wLDOcmjPZT9E8wCsK6
/ci6/moR+q5u6E6AY/3N8vt3ENFH+Oa5tme6whEG8ObvQcQ4oUhPCHvf9SL9qNOHkUukwpUCT57w
aWUsfahBmaSo13/zyn9Slpk+2KrF3mcbnvvTsYnwhCHSJIpdEBrnCYs3FQv0kK2Y+W4YSi3iBLpG
BjfXd0/qSPyblwcL/n1mrKoKLcvxBO9ANykMf3r5UQhpJUFV7syOUopOTFU6Gkva19k1xotrxXdM
eDr5KXbyQ2PT8wH7QTzd/s0bUff3v1D7h+///MX51xvxQJ2BtHz1/3+8AqFV+JHXkgaoSmN1qzvg
Npl28DDYnypgk6y7CPTSXu0s4dGgvOgvquRSJWKWAef59i4ubEq/579+ZwrB/vd35ruOLoThGML+
aWeq0nCckwmWJiE4GAwWqLysT1oLQV+OlHUWIaB22r/+KP4rDLbjbHoDp7qGONc5yV335ZsV0R79
AM88Zz7Dkna15yqbbx2NvZVw40+ANCBfbs5AlFpHATSuP27TxNlFtAcKw9RRwHqZvORRsvdyTmiL
245rMYYe2dz1ErbVJekbzNReMojQNdBA4PU4mUzbxmsv9QTRsHOQzCEvylCnD8FG1VE6QpiaMkzm
4U0Lp7d01jErtk/+RCar1Zw9o78EVf6BYpWnT+4NeaZ0+MyjsRcVrBqMwHBRQjmDj4lMF/04XCP4
L39zh/7Z8iDW2HQM19Ad0/xpnZpZ7Oclzhm7yGw3qkAh9XGfZ68/cEeJe3Pz8NeX3bD+7LrbhqVm
Gh5VrffTdfdHgzRVjztTlWNthpelyjWybkk5XlpggQ0n831iuAZrJSAjYLgyDNjXdr632IqzwXkw
5s8RBihw47ElvPhoRkkeebKEWgw6cF02TGdrhNBL0Aj00rgjsMktYHb0NNZj8TjTLfYAVep5R+hE
yFKcwd3ZwHMKM81YCX6U7w1THnxcxFSHNIA5506z9lEaTrhBtsZSFQxMPzA6ZE8mECNuX72IChDK
B34yolpJI12ZotrFkwkxa/TowQwH+UeFLcAiD80K04usZxUFx8CDs8gk5A2/cCgmVHG4C+Z9+FRA
vhxFcI3jfjkAUCtuwIupuEkNibEOHtaA9SWtmoL01GmQONkpn9rnpudYNgGripiBRnSpOURJpOlD
SAKSyLDkmOr5MfLsF5OyaRz2uT09Si350MxqZ4bOygv7zVRldyML9kSNdtZZVtYumjDjZ9ceOu/F
HYyzAsPBcw7TWuN2dUijUihy6e7MfmbbjfZ18UmatPR8Dm3kFESrPhLoqU5BhJGH0dPfAg+zc4S6
f7O0/6Rjs2xBd25Adjf/rXGahVailLUKbHuMpQK8JZfduImgwv2A7gbT5+Jvdts/2/UdHUAOyTGg
gKn+/Xczs8acYoQ/E5ttClzdAtvT//zN/fOjYvtpRxeuYdq2+tM3vZ9eJI5qApB0LJFtb0CG57SM
uLL52kgIGaEP3bVZfEr1+jLPICcenY+hH9oo/VAYJL7ehwQRRmz5hIAYag5Ftpl5gpOzGUz7RbAR
iiLbJxGPKZtlmySvBFiBKg20ZeBdasquNuIUHmwfmjfU7izFJg0X5kzLmR9b/G6koBjn+vdBejf9
iaq7O+D3uVBNpLDmG97Ap5QSWVoAlm1xdMRlHvGWBQZWbxL54R6PvtNkuVcI3iyZ9eBVXyrmL56P
vk2eUys5+mN/NYSD2ag8eG5yLBoLmysoHu10UMWbKqj0GU2v0zyyPA5z+ATjgZKcaQo5NBSItrWQ
Q/ls9AJlbFSsewkwRen64XBcaBOILZ3PINO9aWLPz5X0MmunSn/1cnrDRkO020vh9te8pdurBV0N
YRR0QL7MlhrvJQjGq9rBVf34Yxn8z9z9OlVMz+/4vRQr4PUmfut+Pz63HOuv5+63uAmhzdz/5EH/
OXN3fjVtl+cxVXVkegrK+W3m7lm/urA8he3TMXmOb3E2/TZ1t/xf4bxwVKJIcl3T0Nlufpu6W+6v
PJvl/T/KzmPJbWXbtl+ECHjTJUFPFsnyqg6iakuCd5nIhPn6N6jberd3O4yjLZ0yMJkr15pzTDPw
g9C2bd//v0ze7X/f5f+vjPj+ThDwNfkxTPN/v+Gh9lvUgKm1H5b+7kf4WtyyKTbB2Rty8oFSsCL4
qalo+l21BIyTqD40yYo1dsRV7QBvnx8d8tGaHTjnT60mcdGeUPJOoju2nSj3uiQ0gH0GqC5QFbCl
MyZtBh3oB+nnRRGdHYeUEwZnceXTU7JYFnJ4Qyo89qZ88e23JcQCLZFUoii9VBaQ+CB7Kv+y6Hx0
yYQ9rDO3TmSRbZtOX6O85e/CI3xJMOPMtUGF030VMv2ZcgXZNwN22vnPue0jDZBWDB4Cvfph/ptL
EbMOEi4oG4JZgkDPe5b8Nbys4DiaKbxgG8pI0vjXtgnso2xdpLTsLSUJztXKpcuKfyA8kBqP8ilA
vJZ2ZGFE8xLDqvobMPwCG+Rfe4EjnCs9xjPC+uJxMNBl8SzM9yr67XjRK1JQpnPRG94s/Lz01I+V
hInI7XvOEy22qWNjY3p81N6qNgqcpx7nflGDdm1BuKzcwQjXbbYA2zIbhF6Qyh/QtsSFvHL08SvF
LCj0NIwxZXKR74Ylcddlzs9vOw5WYh575Hr9Z+vFyq2a0wxDfIqC7tzl/qmiS7ivlQIUTnvBw09+
sxWiIi9hTqQ9A+NRptNtE6V7Z07za20Ov7tRKwS7xYJRP4neZ3e2wASh3potxP3MnuyxtvA2JmRc
LCmQI2yj+7C4M9SxkV1jug4z96pnkcBwqiShBjQXy+g2PyY0yoDpsDg02LrmrZu5UlEKWNjPLH4U
Nz3pfLIZEtLHF1MIZmky+P/patc+0sAQsfHwf8F6hm1Hi5CkAPvdy5sMbgSBqvkkosPk73Nk+muS
y9O4xiA5F9Ufb4xeR/JsxrT9vYTGD8ihdjva5HiayRyuhLspqq49ym5NO8LZNWFzFtYoaG42pAZl
4TGk35Av0otrfi1yEkqc1JZDewpTvwHrAhFYuDZHtz1MM8pYQe40Amxr3fr1S7cUHPit+Wea7HFT
2AWdH6XPqa/LXfB41bzJHWMEIxxtqrA5/vsQNfi0xaCda4NIPHJQsOMUOzI6FPIVh8eHi6ebeCBv
j0y/OU6gnkT0yzUJUBZgNwZGY/XwX4kmJh0ABBUCSKd0wyCu6R3QXCGaBbjS3zov1P88srmEENKC
/CYt6ncV1B+iNkGyVxtQ4BQLJPmSwxiYhzF5BNEGErkdH4lRHfJ5QYQh5/4os6A/litjAVo71Ukb
0z9gKpUZBkcYnNlRF+CC5sIYdX8pavFWFsO+IO6e/CxPbmiHLMd/aMEEwORmbKButHkqT60p70L5
IGeQ3LDL+lu84E997xk7P6pioytuQS/Yw71Mrkea0EOajsQ/EPVhu/mmGqrlMLTRdkjN4TD76poV
EcFsNlFSukP3N4+0ZqsR/STBs/tAGWLtSxfduQuRtNChsxXahP8yAgjzU/rjijiABwIxyb0XpHEj
GnZS7xoTihOD7F3ST8YmG7PvMJNqK/lHzIhJIK3LeT/m/Xr5bZbRdLQfH8kCcHB8RtswrEdlOkzH
1g3Q8aMThE9dGnBpaRaDI68PE6xkOQUzIyUelN6wqhjrOSQi1R0Bh6e7wEBUbjTfY43ZQs3WLSVT
fKVYCrCJyh/cXjlRF8GMTcj2eJb6u4esNzYC7hJFTXBEvoq82S7mZ0yQZ18tiBMwB+0IHE19cXPt
0HkKIexVVbDAT6bJPLnbcBLBcenSV5FNza6KcMgl4xiwIoRxMc7YXV0g0RlRWbZHbMA8wrAgI43k
obk9ETyRP/LTt9kMj/2xEU3CvUgad/HMZOA8TeVLA2Jsl8jyXmJXfKJubZ8FMK3UEuJ9Fi3rVi9/
/fsTtIKCUjJfsKR/jI1tkVMm3SdGfWLdV0a6awmE2SOxTddk2nPVmSDGaWQaMe1x92z19p9BZ8da
tOJeQuh3Xabw4bB821n7lImyW9UkQ6y42KT09JHzwaVdhfhbT7PZTWcQJRw5y+GiGAlvm8VWK4E3
ATm/kz+mU1aKuHxERp6SrRDONvZnaD5o0weeugn9BOPdR2QlwA0JJYAQOT+gE+/LbSQf2Qr4Dm9p
9uMyWGYw8kAoENW6IdrmJpYlZMnvcx47dKoe79SlnXB0JUXIrLQcyTgPD55HAqQNx+ZBTDkLN0Ix
J8Y2bqbyQw6ueSYglZQmXH1nZsGa2ZAs4xArMXIYurFJxWBCpjRGbFm8+zOWwMIBYTkS2nFkTwfo
jeEOClD24UP/OqeK6V2Xk75UdqO/nwj4PA4tLohJR8OLR4pCUpEZ03RXsqZaJvSmD9DB1usyW6x1
YuUdLYffjcMuAvJmQScdnsbcVQfUXq/5aJn7kYqMdUK1JxLZvX1lQI+3YKhfTL5W/O8vuITNJujU
jkUJd3le3pjA34pF6ZfGQU/eyvRZGQkwZtq/T37UNJcOzxNGnOIZYWC+TczoNcW9axgOepoy+ZIe
UvScqI+LsPBsFeULOdOoQFx9DKdFxdZkDccwyIdvbNOVORrHbJH1xsGyvSuQMOfrmuP9NGMuNUVx
GrQLz0t3/oRkSR6CwLgVYxvd3TEEU6R7ccI74qSoJjUm6SlwEIrP3NVFCco4K2LyOLy2dOrRydNi
COfq21DRs2P49bUECqM8DacrDOZz053BSzgY2hL7qILpEgzajzOBxLhN3StCgHEL/0FNTnoIXcKm
CWkAAehTl3XJ+EstYXqzyJ1p7D7aeAMj/45HNtHOC7fouGT+mep0wLbeYXq0jE+d1zjIoqZ+I8/h
UhXFLi0Lcea0BahzkgsO5ReEDgY8xhH6RwJ2EsZpe7Kl+8JxmmZsLYxrZs7ZxfBZWsOvuUnTG0UE
I038J3vGFOijMLrRNGxRbwfqTT9IHkoU4Mtlrt5UWHqsmcgsl6UHv8LbNodt/1ZbnwttzX06cnta
IrsyEVys1sNQET7wanbggmbFowx/Y3kZ8tw6w/krd4PZ2h+5vQsd5Z+iARu5FUzeuRvykxHZbL5q
qM8FQb5Jo41jJ22i5uCUbPGzsO9DEIMdl3W7zs2d86jp5CcA9szJRPYJkfet5/laR5E3bzI//RYc
Rq55McLowUK3L1JUq9IZcX22eXuApwDPVotrVMBsXCLMapk9bXpc/ZcyMNJjti2EUZ26gkRxuyuC
NzzqXyx9K6fLh7d8GrYO3k5+dZ44qjDst1Pa88e8Ogd9/V9RtAYh4vgDlkJ5n/Biy/QLZ6tG1K8h
ikqTYFiBDtNih7zOynmOZhxRLPggKsh3ijsv87de3g076maxMyTn6XlJ3WP64B4a7iD2FnaReClx
/dpytl7aji9XNmBsp3b4GCQ+VTMNujfTRk1fazf77WmEZjjU3sSCwgmggTEF4q2B64Jzc2JV75fu
lyxo6zeWkZ5gXNqEOPk2zvH2J6iFPqbEqMPzbjzCWvo3YANhZ2U/xSiuXlvHMP3bJ8hZfpzQ5IqJ
fZMrFWLS7ivoPdPAQafw1XtWl+YhIcYn9jya+TRxdz6rHcsUhJMEnj90jj+y9mkSjgHFU8Z2jmIf
PKbP08F1NQxy4JuaIjkRHzOklLObphzliD7fYgp3DvQamD0CT7WLzD/RnynjtG5ABKog/MzqhLa3
793nWTMWCwWMRhmuiqgmUYKG9lMbFd98leTU9H64DgJ4MOj17KuTIRTMo5GW+ESqVDJZn7ilETCn
z+mU4gckbHPf1hnEPtOUB8viuhcpXX4c2zdMgdjRG5nCKQR9a5L4sK2ywNp51fB3ctrsBREj+o1g
/GiEHmPi4aoDZF7ANql7WBbnEgLWJrHP5TH26NiMeXLTVXJXmefx5hh/m84pDr5xIFIXyz35Hk1d
ij3OzAUt3qDXyL7gRqRMu8O523eJNBgmz+eC7VOy2OM4AX1ZhKBF4HVUpyyv+1hyRXMSOy5UX1ds
OZyM7NKlBywPbBKo/1SbHxrP+8nGxdrKAkKSGXVQplMZ7HINzdFQdXuZKuRjangdo67cU/mildUd
wEU/PXd9F8aDbbd8ZbCPIo32cuErB73z10twq/S2+RCENsWV5YZ6o7PksyhgF8wMEdZ1MRDAhpB8
BU80IR+XFnGQohcyqDBiP0mfpjpUT8kvWhBMYSMpSF/2AelMJjCBGtP6MAf3XBrDfpqaYEXWEmR1
H6egq0sgpNVl8aBlsDPByFHADJIs+KQFu6tFUL01iXk14Ls3dVbDYkVIWfdA6pYC/zF3rcBPHA/M
h+J2bBDclDiBA2Hax4bkOiPVvOojW/5YkwS7ENqhyoWLTNqwUcAoMAIezMLa5A3mO6cb/jBY7k+E
p/PTN/63SInQGV3do+4YzKOxkDFFgklELk+xTgsICEL66k7YyC8rw0CH7Tql6nNsojjdamcUqLH1
rDPy+4DMloWznx/RJiEcpL1nglLp5/qWY1LfdLDBtpYfDscOE/gwR+3JmyG6KPDuiWche+vL8Rwk
4xVY+GYMlugeVYW66LZ8Nepnz1HZCzPr/NK71s000uXY6fbZEC34zwi9/Yph9QXw8LkuKPQyF8h3
5kfXzINe2MCerPt8Nw+uezKC3yZS6JMNG28VFD33suqPZvuCqM9Bh8VfJTQIlV8hDYQ3eghtwrl7
myz51PC3s3SSVxeXEKzydjMt3ddQS54g69aIIPulAaqLst9Omf0kNYmxVisaRKIEWjmmqLcRMv44
fOy4AWmkrJj1tB8gSpAkqu5TIHl6x8Lck3SMcRJIVeY/8nyEAhoGQ0G34XAqcie2WosCMZSvczTj
/R8Yx/jEF8emzuyNDRFr05AutB2cCnVBBHfKK77Yqm2IkM189NUIqz4F2CPduOAUeABG8waBA1vX
3OIOs8n9g+hgH/23ylhPqOjOpL5jcY2cdkXEq0+4Wvbu42k+pxXvE0qmYMsWsOp+YOlOd5jz9XrR
+reFaDhrlUv0OKaGsfc2c+7+6c3oj1dNNnkB9X/0lMUBsvUW6oB/4TBMS9t/qCWFb7877iFD+/Vm
R813OYL6WaKF4tXqwCMoWip+fxlgWnHSxounLLIMsN910KzkC1fi05VIQtqckWqe3ZtlDzWZCtE2
q89seOrtZv5IUjKdeeeceGaO9Vw7RMa06XwwiKTSWr1b9D4YMEZsB1mLzdwADWmMML2E1WyWIQzv
LeBajMOHlHb/f3zES1euSwyYL1nhAAjSW2OkhR0Egidej6AQbWyrlEvXPJc2KHakniltJ9+Qu9Ll
is7w2EGtil8+IXorcAnp5oErTaGjPjdG/jJpSk9weMlOfc5whDm+q+0orC7mvxUbGm1ybTSEFRpb
nLYjlCOP/uBAB30YACwS/c5IUQ/rmuZKDFWfjMVlDMn+hBrAbC9imvXdL3W7udnB9KFHGv3B1D5k
OLbYq8Vcc8vnJzWG7o2l37tVtU/GZMVG6avunsg2BDAL38s2QioyIlZ7sE6/7EwfOFBVXyRfbtwH
aVDlfXapIyenUpewAaeeXJk+c7i2dGLkpOSV+dEDd2UksZ8lv72yrdaL8Ou1K/ARzEZdHHQx3BtI
GTdpOAQ8hiRmTQ5tDzOSar8U/NJ+bph4BmZJWWNle8Ej16OoM8EJjE73p0459VskCluoNaAUR9nN
TZkfjpUY2P3RQhEd7F0i3+o2wayCzRDa39WCmbFPL1XzkIGxoSuPVTkkTM6365bQjeScg7g+FWGz
Q2dZv3okBSDKz7dKuS/5GLYYVu2TyNVGR94rCrskro9TyfVnIKgfH5nffPXgxe9ezQPKqc9Pu201
TsM61BCSlLSukREH6ohhi5CHHhxympVrQh8vNor0Grgb1nfLhPYGtIIQ4dj2Iwh7ogNfYPCEEf79
Y2hYw1HPoAUhi5q/p9z+wl22E4mHwFk0VzEibekWVqxowEepnTeusoYho66e3f2aEnePzXJX4fle
2Aepc1C3NKFDggjZVk75A7OJvfNNeNGtC7NX30Yes0oe3efUl3/d3Iej2mabkAjWVUXFs2pm+zr9
y5f0dmpUJ9rWAuQhoPeGNG3e47d0nFHa9G9Z5aZxmxtvwNYiyk6V0bolz3nJMl459Qt1JnYI7wJh
D6U2cDl6AD6s0AiL2FTUH6NNYZ12pOTRGzGoN7yx3vUzXswGCz7u+3HVtcsvO79lGZVCVyF0Bf9c
A1LQjUNYii9/DZkLAdBK3qOk+K8E97CDK428W43wOoP1yAZguzDJsdPFiz27K7uwnr2Zxik9CrAP
RNKVFUEmj4fXzWivGM+BhdfUG53gRPPtPZ2hhFVZ09EhcFEZ1fbOBdCxSsPizW3lwa4qwvG8iUNm
aywxWmgmCgZ2cEmWWUvPshXcPrMpfin6g7C+0VYs2llD9cDaXS9/KyM8l+kS2xP7pDVtwu7sk+QK
fRSrcaf2gYT7Tf/yR4XTDxkitI1pHxCySe00m3tRG97JsjbSSv04GGS0hoLB0bL/4+fJ1+LDaGf8
yX2qnlQRBhtCEE/UDFBtjkHU7/FMnmyoi2t3Kc9MLUE8zUzqaotgM2hRPGou84Zh3Iejl2EjlF8J
ESKBBW7FXDi9W5E8zYxDrKDcu9GxH3W5aWmzcJgm1bhobfBnJ9F1/6UBhdyC20T0ugHWhnxg+TGr
2gB7NkRbs1Anb8x/UneUBxz1a/p3t8KcrYPVh4CS4IK4ijUqDJyzz1+BNAP6SlzNuuzkn6T3xuuC
Y6O20v9G29WfVCoFSwwD1DzYjfifAmrutWugizQTKrvW4dKKbgIZ16n+i+BAgAtGUF6HmZZDbxDI
hGgI6CfEnsGj4z1HvAHcOB1DpzlMCzmNXkGIDFoYB+S6/QTLjtRh5h2Go94f82BfH4Je1V+mYxRx
bfw1Clsd1cITVz26C57jrEajyGNzqNFyhtB1l4fXbWb2j+ZCvWXRNMERkLcoQE6d29V5cIzwiMJB
47CkMqsGHgTGG/2rR0k7WQY7R8NplnyCm6sJbigllDEgz8OucfsPjmTiV+F3nFsnbewTbyECz5Bo
vRLig3AmQBDXk9obJUSVqB5QjnvnqOnuVHfWWt2Mh78a4Wq/swK6MNJ82OqjEIZL1h9kxsFz0s0T
rO5nfxqYDICtgBSHslq6d38EXYRX2lxISa4jYgPTyu1W2YivwzbosPetcXPIhJcsvDbGSqXaK9LZ
58UktBWZHDS0p1rUSChtxyVxERQGWSfXtIcPIvXyldjmj7LhcwuoJWvOMT8sN9aQtDvDrEa4Uj8p
Arutzi65Vo9NXc/bIPXIsJTk41REXWyATYht5GfBTvL8FVVanRuzQktDfYALJtq640c2J9w+ydQd
Je/BGed8PQB+BvZJ8LFI/ib58ncuXfeOE1lBjJ3upeIkmZdsCo+uletDhAhAB/L2kH7hCeM16L+m
jo3BW9LPzCPaV5IH1U93i+jajbSBFYjUO9W5cWtKiSoOfXNlWkPsQhGwkt55iuzuhyeihiGnAcNc
XGOpH+BQBOIRFQWDpZSUp+Ft1BB6CW8ezk7VHSBoA48LYTPm/RLXrXgvIgxVfQvjtmcoV+NbZhJE
hY5xsKkID6Yz/z63oGDxJFqxQrqz1WL2z0FHlNsQvJFcZK0w3wK8JnBpL3LodWaxY6+DHW9EP1Fb
j5+V+dUiLoXtlcn93EMJ7mcDaNSiM5Ymmez7g/JHjjnj1i6DD6evXwN6zpskktPHCCJ+WhhxJvlu
qe2vsU28NYm8b5buwTpZRrkXAdruPLfTL0uEGyJa6mtQp3vGkituREiaZ7Zv8k9NWXkpCHKZDXqw
i1+htqJpltBGWGrz0FlUeFE3ozty1KZ3mBKS98B3sJ8N1kjOh7CKkoT9qGuOCPyPMzJ1ZrqT2HbT
I2mc79Sp2V9Di/zTeC7WPALuu5reeeeS/F1C4LAmSv++vqqeK0bgiZPazO9IPKiZJe0VbALy59Xa
1IjOaxhBTG/U82CbsGSLcJvogBluMP6u/Uwcjdqc7/4Q3LVk3eonYuMFAGnPfxB2jFE8VVawDhG2
Z7a6AyCmVQVEqODfifIA1nbZu014oKVOPM1o71Jmb+sxreeDJzu8KhrB16g+IlGEuM3epdQzaI7g
VS/tmz2oF78INnkn9ylS27QecYBqs7x1mgSBgrLw6JkPn6U2T6FLXy7z9ZP3AKE5vnFl9uV3l1oM
7VkPbLJmkB+CDKn0bHOURo/QfDZ43jqLxbuU4W2q+xuldh+PmXMAUmwRnW2Wu7xjr6rz99Jz7HNN
10R4iXnjHaYA7tm32GjWEgdjP7cVCP7pcaCfgc8JoPSwB+PRpFfudU9hM15HssRXbKxIQA+ArO7a
MakL3f5TgY8HHQvi7wuWXb5rzJoEYFW9kE3AdctNtAhTtzE0fl28ZZuwpUUBpyCelk05ohXo54jT
z1I3qxoya+LN9l1Y+RYgTBqjIWdKUetdaHB75N5PIqxak7o88oRqoaAAJAl9h6o7git9ZOawJxSQ
Y2TA2B+WRtUxHukz9y2NCGXtFGtG6ZyKgNLLnM+LwUS0L1qmqcFE1FdQ7QaLpS7zHoeOqASChA9Z
pvdheKztJB3tCCK4LJEtUEbbrE5MARgfUMPzYGbDT9FZVhxkDabT0VwtFit0a8nxaYx+dIfAs1jm
V0CRFMXOSHYNh0q3tP9UOCXjcmE8mRn+O6ZYVTh/xkWcu8B3NxPR8JswbaCSdTT1whxE4YKvqR+t
4B6kwYFIA4jhdGij/p3+Wn0cnOE96CwNP8e75pxKmbXUzjWqQRmNye8StShOBc849EYAv2bEK0JU
0ab3ni2LdVQC+gmX8HlKBFEoUHfPwLMPtj+6nIw1vU/R/reogqPDUqZ7HYQWWINh140Od4NyF5xR
Rv7m9K0tH05cR/JB8D0Fin579U0KBWkHffTwjYBabE2sk8qBn5Qv4OUUwVCOQwJBaxRPuibqyyYC
VehraCZ3ruDWT5Kbl9n9TpekcqskFiOMBSTbzZrnt4yrebgZ6WNy5UGA0rAgIJ3YjMPwYCwOkcpt
sINj+McoP/qOzTlAzSl852kpp3yjljZG88HMxbnT+/20HjT1gMOldDYhBoQ4Iothr71bEw7Z57SI
ceNrcnSGSjCo5lSPEdoksAt325B3TwXcQqMlCcicx9/8QuAZHWXsMnDrZvMc3RfwMm8MvLaeH3YX
f/CePEaIc+lp6JMcaL0keS7rIKTZ2W4eo71VVvQ0fcp+x+Nz8XtMzLYHQ3/Inq08RW5HoIrlTOBf
vQB/AEoY6H0bO4+qg8rlR4KPnzkHrhXFDVoe+SEIIHYkhCykBjOfz5Zl1SYLEL+ARgZpzgStpRz8
J39V1KyubYWZ3O/DDT2gR9JKSHdMjBglF4puu7/qNvtk5IdaMAeGERnIbIJrlXj33sJwajrPqiej
nQ7dxUuRMVg2vSBFJA/C7LrGH97NNroMRMxWxQnQfwA5HMJfCM7gfWvYjox5rQan+8Q07J0e2iZq
V1LQlRz1hgBQ6Hwzwew8EZjVTBU7veriLBit3RTiF/FRcMdBMGqMWj4CPk1OgUGLgdNeeca89CnD
ARzGWJ36Wh2n9AGQH/xjmlv7wuLY5U4TEpSqPVk+MVUqFyNubPdJ1Zj7fOZP66kAips18ktlHJ6y
qF6JiuFK4h+mBF0S0NCtCBW7Jv5ks2u+H3+bj9DToN+RSnHi4LWhtUcA5HvBT/4wLnY+HQnSrVwX
cU423qdBvmM2hPdhvLaDHs9VZ7+ae1mS1JOJi+UwqpBl1BwUdgWiFJ6jHPd3UhkbKythtsEf3/Z9
tk1DKCNpShhQl2r6AzqlMztYoEEKfsBg7i6LYhDwKIHt4N8sL485msOM8zOGYul3z+F67cxgKvw8
rpQXbodJv0wWRVIauSQGmBXKZtMHISc9Afq2iDadi6RJlilJRQQKc9tMd2ORDrahqbLcylRdgpGm
aJJnOakoLx6yDzAAbGtt0lySTGbMi2zrkFN21VDjbaQajUYghV/kagbYhyaO92NaLWcb61bJPVl7
4bgNUzrYTjN+jzNjZ4ifXKJwag86BGYLsqt0wo3jEPToGr29dqxmL6uS90zsjbAMYkiOeF9+JeX0
oZKq3ICmJqgjHCJyhY5Vpnx2uRNxBJdsjiZOV1mye7y1gOTBMejJbGBPJdeBEB0TD6Hl5WCwH4eG
uaeZTbxKq2VBOIP2Dw8HoFBPPtFuwgRFFYpvJOHmivN6tYFGJ062mV5VQWcX3Nofd16KrWtOvzMS
SDVHNafQ0a5KOSM7nVZ339h3iKT2rU0GQ2FV+4IhDI4jRUJDA44Pi3ppOJjzfBPV0Uxknw6eTdfb
5VRccQZ1kn/d6dgMrXy9eMMVMWN+sJOc4jskJUJcGxwY1CT9i+08WjdZs3dQ7ion3MmKoYKeMt4T
u3NhzVXFpgCviY4PVzftvZcikf3O79/UAiT3EZvKzksMLPkappzfotp7K2zahXNBJCzRkjqgaYRO
/+GK+45aO9vrn2H2P2emD8ATkO+MufVc1cCjvZm+SJT7P1lYAWrJe6jKbY9haz0Zj+FtA/2r8ijZ
e04jQVu/yYlNFvthuOlDi1ldKs29isAH5D6+ehoQOKcXghOKCdU6m8SR5B3wx8MENjMFttmQk9Xy
PhEZ3HyWJcy5pvjdePVRQAo/OcBvm4gicGK7kvRBMWiVh5Zy8X3uL1LM+svLPFj/pYnM8kAtFvG/
NeRtr730Znl26cnTYX5povbuKFsSH0d2tuAXcFPw0lHqcPiMJhK1AmjoreJxouyCRjJ37bcwALK0
wt54rF4HI492yvkLe8Q9mbj7iMqB2esdvA7hpl/bGcTTSrEIoOUqbUJxM8TQ6McpZay/hE7lj8Hn
q2Vipx59PBGu2uW1D97GUNaN7py10imNYYexMKO9ZZ0wkgOdiA9iGkmHnTRGTpwPDD9MM+XIncFB
c0fvV23l47Wy71P0lA+N/cE+we9dgITIYZHP3qLoqYT2Jg1QU5U5+VwuVvbKhD7fcl+7kl6sJRWn
pYiFDN0ZkB4cIoP+ShgZnhZTVIQjqjtPUb3TQx4HMjlXhqA4DR7NWgZNsrvlevE3oSAfuOd8typF
/kGwi2UM9ZuY6utAn3jbjNh12GY2GeO8deqTDzFD2IbK/IIy6jYnM9HxFVDzunqe/fCi++bXEIQE
uEZiXXo2ipUSfp+PXcOwfcZRM4rYoatmBvgOAEIEV3USlHEg/pPFg2s+rynDj54kr5EYDjqpi3FH
Y04J2UUMu8FYTa2z9YZ6XLt+lcOgfJwMXFntmhJxf1tPG5n0hM5WcQVPkLPeGK07Ip6XGrmm6VZY
Na2eBxuDgHyYNYJ6OdQZRqfC9mguK9ZUjeBwPQTtj2bDPy4hZECDqClV0N517eajZF2kt51cUaO0
q9HM8GWKrRT1vgJPuPeRVR5Ln36GHxHpDfLLIl03i0AzSN4JZ3ngfXuP0VpSb1Fe/dSZ7nelDeZS
1Jp1mcvtCNpNUIYAsAcQYbvMzxAQY3WOKKBCcgVo/nVIw8KOBkvGK4gP7UJqEOkGkRen2mcl8IyL
7Os/SVHAVwTKY/6C7sl0bpnQ0j57atYnEYjhYFQWdGVNfV8vRF463GOHVOE0Ct19hTBmpoFb6JZI
CG3FXrOQm1R4T9mgETHSR2NL5QDXIMvjsQMWxWNJ1uCGERCnMbiVp4W52TwVz11Tc+6SyZstvy0B
6P6fHphs2X8pRwTq5UxAM5diZe68hJzHHu3EQ/PX5Pkhd/Hzm4X1Z5nrcpM6D6lykdRHUH+MN/3x
QLCyd6gfbJeKASEC7qKCxCleq8iutpVh2Wth8rz8G6hpBITplJRHs58AMyU9O8gA66Pqs4MXDQQF
dmD4IRuujZ7m3JS9u/lLYIFYUV2CdaPqt/8knk3f4UCT9t4LJ3iZ5Neu/4kt2Qmu7oKELMK56js2
NuYon+D45hdazzRXhu5V6rQ96nmw9pkpkU+MV/wscpckNMBXEjL9UZCXQTQwLJnHj5P4AT1J/khS
0ssoTDRhc+rGNQTK1f+ov5eHajDXwzPN7h4+t98eDVvApdeJGWu9jMuahASmqUwyytjw1F0l3bwj
gsLBRL/u+7Bdm8AwV7LmrvrEEq19K6IlHiFAS4n/g9YMMhNBwLY18/+6sN2PIy+Hb0CfrDJwstEs
+00U/cbzDchFIxm3/P1Y5DQmZbFewC9sZV0/K/Zh8KkPUWn70N0aQfPdmrW9wQHvVSvtRvES6mKD
Hf/XQ4nBmCZ4XUwVojpEzbm2ROruAg/XbFbXG7kYXwQyKsYrzX2wEo/8X6LLeG1BkQ0FY1H7q1ki
88i8iI9+bA85sMguIxDcTalhInux/h9757XctrZl0S/at4GNtPHKHCVR2X5ByQk5Z3x9D9CnW7bO
7eO6712uYpE0KVEgsMNac44Jgypm4UUAhy3vYw3UdmRWtMQS9urzDREVBy64YTspUpb6OHy1MySv
unZjN/GxH6lrt/5wiEJ9M1gZvTo0Jz5PrRE83sLsfZqcN0P5HaoO1MKJa24NK7IZuKx9rMsfvuhc
plmyQ2LXm+luEV+zAuiZFKW5LpE4scyMWUh6MUxBRZyUaSHbbnQs1lI3tiWDnOt02T6i7n7wYk8d
MHGsZEYkpwKqvKQmNWtpg9H+kkg5SxgzrJsQ35n+bUA/TfHGFvdFDdC2xtQ5MwGG5A224KkSuvwq
j8xN2ZT3SKf7dZg69y7bAYsdCXEU29QH2p5kVDXHMTlSeS6RO3H1gUXTH+ohf54CMycmSrza9SDZ
+3rojZO3q3LYYfXxU+s8UkTFLOhe2DiweBrfrHg2BzRTvCXm7RZOu3+YtE3W+jeotecIsKZcRqyF
fX8OUPCyYUmj2Txk2dJz+cqQnW40iyuhZYqmvaWvhEsps7CsalMZycP1qtI9qiG9DOp1oQVHYXp3
Bj97fT0tr6rn681U5XT2PVJtsEE04uKU+EyoiGu4Rcp0I9X4nOgukU0D9UkH2jhTj78ZLfhIQqLA
81oNqA2pN62H7m7USD/gbe38aasc9Uo5nymap0VHkwiOlRZRGx/sfp4dxk+BbtQHUfr8CAvLS4Gb
ADA9U0zvlbfWxHalzL3XzBBnz47CmRCwtLv0PsGfAMWNgBw6V+Bxi87/TuoH81wVscZA4IxqNN10
NkW1SIpdU85ndwTw0ecja7Pcvgl8cydHNvs2zZ/eTCiY+d62nEyUl0a6J/FsRWFuWGoepFrXAwCx
C+kPI9UdvlEgZ963MlqMTOjXC9A3GBKEJP9aCYrVoW+SIDgPcjJ+aPV2jc80qcmu0a2WAEaih6iJ
3XcxDVW3SwC4zVG0c5h5UXO5mTnaKydmj/oHAyH2pt/cRcA8LYX1hnQnU8f38sF/62OcY2M+VCjU
o++TZXqryFLxIrNpJo2BBWi+4/wFRWMeEJ6QS+/QNRvtN5cy3h/8krzpbx/GNHSFU9Jw2IpIa/6w
vzgmSZYYcYjXOZBC5NOOZVYb0lSQHMXaWRblAzsSKOQV0WyorygFBRUNDwPSi64mdMu5/0xoccyl
dSJTKzvNSmhKzdBCiA61qZRlQMcicwyoPpGx2gfAexwZiFtzNhw7hOPRrTMOTZICagBVePJMBxFl
Q6dTD5tq2ahoPKiMhVMfp9tQN+P7ppFEu043BcF8P+jcf9E6Te10WQTocpEaMeW0XPD0Y7WU4JFG
tObTaG2wBPgk7ITaRRQho3vfWfskpmtg5aztTYv1j58wbfpmpRZ9RMC8mYhPORpeo9zncxWlL8WN
HGgWpgFRm6rQwpfJZWlpJ0BKXAOHSuDvI1t1BGA3e08r7FszLF5l1acnPxD5MTTY2Ixedi+KSh0o
Q2ArqDr9hsACf1VUIcOkBW8CjDwz5qSMW23uL2aDd3Ij4T9TREl8eubsuo2NsqIbIAdUYWq6Ekhu
jW2SeAja8kjtAXVPdLUTdysZStcUfpot4gd9kwvtNbEmEq8sdW+WyXTOKUavmsKU6zIsOihcUQ3c
lbjSway+xF5GuhtqXzwShGLqMhEnKoffmCr0QzzyMeOIImKvp+poesaWlNvh5GQMgsQxDWeUgmKZ
mtat1pc5uEhMqurCLJG9ITTACx0EO7qW1puL6HGlZPEcekN8EnQpUbWZnPdefArMiYme0mKeSvko
yZRn6Rh9wnayc4pErVG1NSgEzeklBca8DIvkh1FIALkpJxN+lBH9dFw9u07zWU8g51QdpbB+TLSz
aVfp3vTSu3Z+FNmk8ZJmz92ME+pskMKyIQuGpDNVEurgoFWjIki3XxtaDHm+I4fV9Z3X9wAvo2I0
ZsHPF2qOILO9G8cdEQskDnNqH8yGPOUWL9tiwqdM3yQk/gUZ3T6w3AHjfVVhgEfmNtSUfNQzjNb+
kNGIDoh6WOa+M6GZTR7yMS/PuUv8ghZHYO4LaqkTKylUIDDWuSazh7o/oh1K77TU8XeFbSxpyY8n
1+0x0dqIx4LG3tt6CZtHVN9LEUhm9poZIKeKgdsL1jCJuPesN1FVk89Tcuq3rYful4CijZ+D40s5
sLdND6Le7WOFFTeLWImb5LJSLLxHf54vUuXCTye8fdF6uPa6jGj7IipuY+tH6Xf9k0JJY+mNv65j
qnQoM61jGGmbxMP4EqsGBn+CwtexI2qBo/NF+Xm1U7IzT57fPtTCL85DZ9PH1IdNWBj9pikqbIvt
RCkvr5IVx6zaeCaRuxaFHIGmAivRtPYGG8Ie6+IgM24iW+sPRo6NP87bY2RU1xoT4JiOHE4/JwWk
AYRxdEAarGhOkzLnFCFc/+kLJd5qidgv2WojIKNEhSvLpyzzh4nC+dvY7Fg29GfFUA+k4yOgI650
6dm1lu9QFCxZ+lZLQtehuMo0Olk9gWl+FH+vOI9xzCRIBlSYo38fYjBJWngi9vdWL9koZRkmEnot
P6gm/uEjXg31v3rh8ahakLNNXLymMuTHuUxVNkU+NFC7QY+Mde1j1OgVDTy0XvKoJTVnfErapsdQ
bsYEjDSJZHVqGeKui/qVrl0SOFRQEIZ82U2q2XbV4JxtxGphrgDg94ZOoZt+FTXDYlGzoKfUmcs/
zIL6R1KBqynNUK5rK1NzDdf6wGgpBFJ6bRxyZGNZeTZ96w4D3sJm8wEy1srOdXoo8u7kMwZSwyq3
4ZCZdDQR5DH69OjbiyezCkNyld9oJ6Gay4lEE32KJ+yfTwnzI4xu/qSm1Igq0h3D/dvxxoYovNyr
UMJHNkKokqTJutCgPageCFaJQ4b86cGvLmWjqtfG/jqMtOIdu662TYaxQ3np0TYInSGahXTj1H3J
SueYZuNwUoi41xXAfxqWpcsCW8rF4KVsWLLCOgDlRNhIA3RRpI6x7fpKrtw03Ur2FC/ErX3vplsx
quFSFD4aaLBlfujauGWR+msN5Z3YQRhBZT+kmrSrNDp510Pz/4b8PxrylQl76b9+Re3/BsJ/easD
oPHUoH+35F/f9pclX9ftf7EgtWwSIF0Dmz1D0V+WfF2a/5qd8LNPn8Xj/zDw3X9pmsTGqitpQ0ud
ITJ/ufFN61+WaWHDBoHvmKxw9f/EjX8lVL2PMKayuCpB6pkaKkZMZh8HwSlHtivq1r7E6J1XGWE/
+7rx9zhMyQhv02ydGtYS/BVVP1ePiQLLj5mm5ZucVQlOY1Vu3MrdRTjMziCof/xyJO9+foxf6aPy
9+vx+ukAUs58KdeEBvJx+exbg5k4QYP2CM9wOeW4r1x0BUherH2Y6Jfc9O4tPScnJo/aFarrZEkV
BmekX5tLJ1XhOvaR1HhTBW/Qik7e1NLLIqmcbNg+uG29cJPSyc8nm/Zw7n35w8eftxofDq7rGvgZ
FNYam+//99V/hWW5r3LdvEwu2v8KBuxNOSFyiJ056GkyMUPrgXsXaCxc+k/0rpu7RpdHGprByUAU
SYRScmCoyW4cRLtKxOhmG2IxZmJcLtQqS6lAhhL2TdfV99KR9ZHeMk3ROaal0JwTxaLLH/6m37dX
81fi4CfWGSMZ0Q39498kjdDP3CgxLpzo2baqNQd9IQ1Yrff3raQ06gS6hV0CBnZBCQQIeikOlh5A
3zE9mrmqfFJ4Bo9OamzcqNTJ3nyUM/5HRrF5z7IEmTURBIPrN+t//uhX8tLvXwcfnWvH5IriqjI+
bMayIvNaytDyQlgMe2IR3Y+Y6VOYd3QHASD7XXDMEE9TkQeM0ibD54I6Mi05yxIIxEPdXRNhEW4H
fxo2BCgRChH34G4xv5T8CUfEgWfR0RkendpFSpYFt0oY6ybvtWNgYixA1zQuCVdwD17OeM25QYnN
DGiFKWlwStLZaVLpsleYomXcI8Et7Tzcih5vlmPcWn4OuM/MCXfzpuDCDm1VeoByW+Hq+3L0b0LM
GufrDc1Tp7PTLfuullWndh6HMtzTzIMMz/LL9CBwghEYP7sw/PBthy+dyNtzJMxkzVAxbGsMT+RV
6HPLDijm9V4PoRune7xGDVnfGziFbrTS2+e6u1Ul81XfA+u240d7Mis0fLG+FjoeqTGqSgqILPN6
UXwb7cHdp2H9CtiiJ3hWmZdAL8C34Qf65+9b/rtT9coYAYWia4b5Af6letyNgxPIi5DtqXOoPyaq
qnBg0yxpE3MPVglYE/iMfKyfAnai6zgFpZX7ORp66ennIC+2rStoB1fTKWn1Sy9WflxB/p4JG1Pl
ngnqdl/+8LHnj/XxNLVBLtuOmtNP3A+jhi00EoesSr9MFt4nzQ7u0WSB/4pT1OcIG0ogC3zxPpsZ
R2VQ+mFGiPihdmHGaRLbQPjjup7HW2Ds69RlfR5g2y2zaTXSJv3T6u7fHGVKHIai7+oyLHwcozsy
TuOSOs6FgO/yThvp9o7x57BPTkGbt0ulMgLOMuATGcb0KYtPuh89hWxC/kBeM2Yw1IfjZuismJFn
82n+Bl7zRqdhauJbIqH8oYzxwVcvsM5w84YGCa6ifU67TzFw54c5hMGXg4uAW8rb66Ec62YTjth3
AUyYK0jnS38ptEjuixKRdlXr1iqMxIkvB74p5sJuSJ29DDvqW7C4s5Kisqe7G9/TEW47pXYSAo+Q
iJLXKCbb7j8/RQwD7iPQZMcy/jaSSVPkbknB8ULO1Fez7aMZNEaqfGU4qySy7sc6/mHn6iLof6zh
1SSfgcWf9RGFggyNCTlg025HHFT7wJFH2SCJg0ZH/dDNxKoUIGf++QPbf5/IoSCa85zBP+dv5DD2
ploojA6tXN0oohzCbssgvZ2c9msxNs4tWzS6IwldIUiaMJQdfB9pFRHvYMhVG1t3Olb6tZkPXy3V
qRPqEHJXVf7Z1PRueTUUGsqI94GMkP5Rh5R2h7TQfLEbX+20wKgOcR4Ui4zfsJsdanBf6b0QE7ip
NINgcN1JT206piet4OL28yP1B/oIUmGX7ty1iip9h0U3hf8BD0F1JBAQ5iswDCObAk6dyTsMpRb6
8HaZhYV+Ea1zMKLWJzVYf9Bpej+lg6C4J3OT7ih4jQzAsmcbAjpQtQZ1pk5yDhf+5+NuzmPFh2vC
kVwSGh4Aw2VA+X0FgnjSa9Xo6hcXL+i0dKbufgwmWswO9RBb4NUXLhWbkPXFaRwnDHn9yNZrdNed
SDH1aYSptzWZAkrfIla+aVujWVom1YtIoxsSocv0VT4eC/+p7eqlxzaQTsVVDdSSbN6wNsxG88HP
bHfTRdEt2Qf2o0KxnOBYnJAHnFUO2rZEkn3GzrqZ+nhHYyp56Ci5Ld3G3KRBS+AA8yBVQwdooBW7
eyoo7R/OUP33Su11XeMYVAPAqXK8rI9EUzHItrPJBrwgB34xS3ZZqg1e49mAVJe6CbNJkJvWV+XS
C9MU2yWQfzoAmEGG4kj9sqYHiaXGoNb2z9/hdZP/63doaxZjGhsHTcftCaHr9+8wbXwZaShNLn1h
4IbqY9wEFoV5N37ySownlSMgG5rEuBQhQk/qpYBbkN+p2Tt7PX0LI+5o3Vdz+qAwzuRDUXhtO+00
eu6ZYGOxRP+ckKxKiil5N+EmrvFpN20wrjNj57emdt8bL73NvIh6DpZ3YWNZcpo3kSUoFb1FJqZw
i3u1XOcmMqaBKLmxxN4VAEpfmDXiwHo++Q26wVpXGKh8wUd6Ac2Y0A1ABlNazEwIB4GPrsnAHASL
g8w7XR9viNCK4rE94fIqEoZm1h6k7ObyOU7J4YJpU8GcKPCE+n21hLznL2sf2QKQKOSjYe7jyQ2T
P42/rvl7TYNwMr4HLiiDUU1C6PrIMJsUoThlOPoXEfc5qblThx4rIesvo4aZi5Nlld+otwIEnEa1
b6Lw4BpZ8NhMotr3VpwsA6puQxXPnHETR5Mz4TsqEJqy9IadQcsRANCI2NLHiBjR9at99ja0Ltaj
22s3eY0LronjO03/1DSlfg9G4gkKhnZu87vIjW+1jkBGDpi2DaLqa9jaWxIQMV0pywru+07aD2kj
CAdDACcj2SEcoswbDhtUyGyO8rA9ZyN/UmcSTphHBHe6PjXRucXVRjQ3hwRgWpKspoBVUme7O7w6
y0jRwC4Cmi22GrOtVhUaeeIm9iGYyCeDLMHTz3uyvQypeSBOmDDy0PNOegioFufXrVUS85EDejJA
RG+dBDUl3CZs9ujSkPXqyNPlvTv13mVcGnZ7yuzeWzVl9KL3TrWL6HwNFY7iKaZRV02waNNkqrfB
XFkqnRAkvXIXZVR0WyfCFs+PNWi+E05GtZXNGK7uRWwN0UrLUW4NLHpRI7yOla7vW+IzllOtwfwZ
5KErseu7hQ4BrV7XsFZ2ldcPF09RSdfB3d4A54go77j22hhS5McAk7Iq4O+0zBssaCdh8WmSJQjU
6hYtRImECi5cZ2DsI/IGbbnW4IvWFerc7jvBF8lR6+ubtEsANCgPAUgL/XcS7cXsOXv4epMthaNv
eoShtQpGcZ76EkWu1t0gsjPuuiYiRWh6AwkGTSOGATBm44I5Q0dWaN+ZlfdaReRuIVXamHkarqjU
QRMzBTIEmldkiyYbK6+/mTSf94OD96rqlPaI4h9lGKlrfG3wBVR+YGGs74Ac+su5ExgKVPMR+QIL
LU6KYzLadwWXyg6vTHMuVux/vK2bBSeVt9+VnitqCXUEbW+cmMDhiyPrqW+8MaxvkgpNQdpWe6Wr
9Ah0c005o0S8wXzrlmRQTzUJBV5Rn9uQ2qJmUipzMN2vCikwVPFnEZc73qpEAuBQQYG9ZJa9k7hK
0ENa0ZlAGElfkNNh2jv4bm765EeecIENiePudK2clTtnjyVX7tfDeTQQcrSWaa9CSU0Hb5uA5Eni
y0oY9rGxu3bbV7M2Ia6qW3j49a2ZoPyeiLpYAx9NjngA6GpbJopf1MnkpA/PJu+iHKtllAaEehkE
f3837eiWNgSxmdodXjHtbpzG/i7aW1kKxKvhIF0pIW0KTSB1C9Q2QejfFJ0Hoci0Tmlgv4EpDdeW
M+3CZrBvEStjNc1BUnuWsMgXnug3O0axlpX7daQqjz/1MynMYttFNUYpWCFzv7rW1iCspoMBK2/j
Bs13hzCuG3e+cQoNiYeiKMTezjl6gRdvuyH5hlTMv5uaHoWS9O5yNAbkjJmP5HGeUUf559A2UAu7
VbfTg+oZXIN8sH15DMhWvgm1rUPtAWk7bkbBafslnKZvoyecLTR7cqUatztNhY4pipFS16vhWFhP
QcFeKEZkRltMX5ju5Nxd1zJ+FN7WgwhvPKe6IZYi2PlF6kHxAQxOKYP1XYexkIHAXgd1R2feQU5D
CMtdmw+fS+h+CdnYD2aM7sIiawNM0qsVII9OS8clGKKMV2Xn5I+9eQueZsHwpQOPwKDeFtGulhYM
yaD2yI7pVoadpsvGBiKrd7Sog058Dxrd2LcVygVEDovapZ+q6/JJEFSxHpSHKCO0EGa1tGgOv9xl
987j7SCh5rGbLQ/djJpkW1T8fCgRblz3ueVBRSAcVDxtrkogC6e3tr6KjX4+1gLk5WE9m6WQHJV4
WH/eAJfE8FY7m0FwWFtkkb/cVO5BCwtr72Qm58fAKLtGb/sNyFR1MA3WRbQXcYlYzngI5xvHn0by
Y5Bt27LblUh0r/oNEDzdVsp0H/liXKdj9/bzabBegS3jbdFk7aGab67czzZM5wg7K0IcSLBVSnPf
YUu/C4dhxBcnyLm63vzUXGgIL5ok+GqnfbWxE9C+ONDGtcRLs+mz5Ant51Nlt9VWdTT34Dsl60gZ
2SEZEYMbQeCujE4Pj07GxTJBzlvA1nxAa6KvUplCwKWB2A7WvgPswh+JbuJ68+Hh1EcZCMSSODG3
jmioYq7u6uwZE2bG4gAdyPVmcgDrvT+sRmHuUFpjvw1gu8w3zMXg8f73nt+D7cGdyP9EQ76p9Ll3
62A2H/SHCFP3Xsx5207iiC1RYyMyqnFRBdJdtUQ9b3M7f9ShciKAbetVF493WhhVKwEZo8LGuXb0
7zTYz5j1ooWhWXD3nA4vqrL7RVNO5dL0S281mLa2bspeWyV9v1R9RCiV+9gAvd34NJfXQiZvvVtv
AeRYCNmRx7ZdDJGoLzYwT8UiKLwlzBwEayPoKsx74J5L+KIO9YoDErkfwhVvroxXoaBH6wfscEFD
76uIPnPj74Y6NpFKoghniXNS8ZjtZw+tKpn7EyR0cP3fQD1sSDRqVw3oMpYRPjIzWk1yII2Gvfrs
3RAPthXGqDAQK1R+ARxTd7rlaNRHSkO7bEYUJmlPADGdFS61+Ybpa+/6Vb29PhWJMjtcX3e9d33u
/bU/3/t//vf7T7ACioNNJwLSq3//nWnNkLp4/zVFqYVbdwQWf/1c15fH19fIsku2euYcihGp2c9P
fH1fMa+K4Kt+r2rgPoiA+StyhifkydhWPNxbu5+/5f3Tv/++n3+MX0jW/Bjj/VGsLKJ35qjMTRRx
hdBMRFgv2CCpvPmGf2ArhhkviGRxJV105jADacdfbyaJyrKNNGNpRQ0D/qhv5AhIgxw2JJhEXiyV
FbO9tBztqNmgF2O3Y8dhSophhfwaRKG9D7XAOmRdaR3i3kJKlhEPsxFN8ICckSv5+t/Xm5Z9EAJA
N6aXVyBryYzQXF7/h1nQAiMcHSsoZ9vr665PXW+uD1OLGDBhWat6/iHX561E/XWvSJB9dVoEOWn+
Qdc3sJJPkLXReUgJFNtZXgrDSTT7NG6mg1UxeXpCqyWxOGKp0gkQ2qvfew+gKRQUslkk71vNtLze
zVIBxaa+isWuT1xvelsrtHU0C7xyeKyLtjRc4MXMANcbiJV/3bs+DGZ9LZIjTt3316j/ffX7c9f3
XV/94ccMfp2s3VoxxvTanCblQGJfyvn0jE1DTfOa/dFv+nAj6QGwAILEc3i/Adpl//rkaGEyeP/v
Dw+v/9HUYfbLS/wxUOPyn9/CcoBECR35Z9BS6/j56jQlr+fn3ckY+BTvv6wO4wbRbLq3zJZRXnrk
XYT/8+HfX/b+S0XIcXx/eL334XXXbtj7c7/84df/+fCW3qV/DUbMNYo7AKAUHH8euaF1DB1473yY
kLzXzYM23/XSOE131yNTxF2W7ibNQeNLUMf1O3v/Rq8P3UayAUvzhNuf969Pv7/0eu/6RYeQsyeK
LPMbuk7Hrpahpt8aqBA7TbLu7ye3WMPaWpVsxNt5mKvG3oK4O58BwySj+pUGOF/YdfCxK3ZH+gyX
Hep6YWVIyuMZIp0h4/15UxHvlyzeH3uWD0KuDiy8wTbi/clihzH/6PmHBvOMakndpy7hEelC4r0l
KhhoGPuvR/X6vVQsfDeyzB9Rv3R7DAn5Qc5f8DSncjbr6wH8cPivz/3yFRXX0/TnUX+/68UFp03Y
tp9V6391REgXywpzAj3xck+twrNTOtmlHbzj4AmAApM13OdxjAqrYMel4eEWGLnDqHC22EDJ8Jh7
mGbcx2sHscy6wKSLrLzNMCKx2YzkVJ1pQZyHUpYv1p2wPeOksounW/4+dse9D0EQkCrYwzbQv0wz
DrbMtUcLIsBeNjdtrFVHNzUvparkjkLLl5DEDmu8MZ04WZsMwcx5dIlqol9yWcKIaoNHCFoOSwTz
MSIDD3eT+pIzWC1aQpsWYY+bX4TM9UPofi6rTL/J295BuGZ4e20UR+RwlMZs7TMBPAj2ZTTtGqV/
gq44rUfADa1MBcKqBlHShJOwzeAxad6AJYUNvTDHt3AaPmeQTlEmUYHSNDZPdJgkawPX3lR1zA4f
7+8CIt+wd/XhKyo8cNepcLeeX/t3Wk343arOzOoS+eOzZed4izPnG+mv4wanhgsdA9eyo7n3ZeaH
92DBym3RRU9dajZrmsNYg0fAn8aYoxZPe+tNdhTMDH3yt7Uf7nsuhls/p1pFAjUmoDA/u5H2Yo1Y
zoiYhWCQDqi8tYo8TwWio8q+ikzLzl0xREyN0Y466B0DUnk0JzvAnZXcRMjg9okdX0xXSx/bzjdY
FplfBjlqz1WyQ9iaEwrtOBtXaDmSvXHb2vjQm6lD7KV8mJQxU2FUuofaoGbA9/F1cowbfMPIuzC8
Zwj8NnNmOygIuswa6F2tzvSlVeK5PqT0gfDVq+xZQecUxuNQV+ot8XH4+bKVOz33E6D7y6IZ2lNs
MyhYel3eSeKjF3ilcEbq7qnMUR81YmCd7U0QPzoQ6W25I99kvA+Dame1qOYcvAmITCmhGCM9ylTF
R3+2vzpJxEaPiU4oortNrBFYt9DnZrCog2TbNpemJaWt7Ux1SrriGS6fvjfhGpadlwCCpoaoWUAK
Kw/gnurwpgy9+Nzukti8jEPsnpIgJV8GP84x1L8I7LJL0dFOGGsf58+EB9KzS2sPwGjr3nUoBaUC
KY/32aWIvfZAwX1LXT+8iVz9mf4NK1h26BsdXSNXd34zlJxYMLaXRlplR70CTlbMqIK3iZbzc+N+
kXBTxjDzLnpofjZKkyCawbMO+TieaeGlN5YTMYi5WrevcmJlx7x+robKepBlfE5kFZ1qbfgKigQy
URvYZ9hc/art6SO5UJsmmuuPSiSkYkYDJmuIklmdP/eGKvbsT/eIIrRtaAynq5bICbt9Qd8EQmh1
7PTJXV9x2CMHeFF5ptgl4/QUFUn1GA+EScuB0JGNb/v1ReGUJeHmIEIroVRMV1SHkr1tIZDCAyCX
GvvilqbNsGSx6cMA8NHDB3ZOTA/9gzIb/SNuRmKN8QNL5tUqbqwVLgfz2Ezuy9DBwEG3iAuJCJ2V
NlEjHLUpWRmeaRxZRw3LLJXRTi8NAAgO9GSiNa00wjnJJ2e3T5ZR1byKvHcWEujmGfPJd/TRr0Hh
bHhJtjGkx9mttcWxHNr2HunBg6wk9QQerrypMOi2CCBYzhc3mVAHF+qmDaCyjI74pGHBuQHyFqIU
l8vCsAmrSyayA1P1VWo51u/6sfFHtfELZ5dbE/D34jUX1Y1tVcNW8+i1usMnrYl1kFHxuI7cyoOu
BQzd+K5F+153qzf9VXrZdBaBWFfVvgAi8BiOn0PHIJyvMz/3srV3eDnuG8gKFpzhHWZPdJ051dw0
WHXsZR9rOtQLOg3VPh3vVVhqa+ItbQx12fTQd1QYAUIvM8NGa8yuNbEj8aRLbec4UDQj+RgYama5
VSerhOxN58FZpkJgKlDgPUZf2+dBtUHY/zKZIPMBQTQ3VkdAR04w6Np1HkgIqFDrNRT6g4FU+05t
BaR0lNOOv42oRy3sAWl62M/sHXEmZ9Fs2uJB1oqSlgElu+3TlQr19pROX/J+rC6Kcl0r+weWcva6
p3swQMd7Ner4bBjJqTai4MH17WCL57Y8lHVVgP7vgydheN3FAZkRTqStjpONZXL8Gkq01aK2MYuX
OEuamJOWamTGNhrmoOMM47LqEDj7RVxcxoY5TSVkJrRzo48LYsbzXbqG9O3rM57hV0djyL5jCU92
ttnCdsltwBrZSZmW2E01ayg5hcGq9rhgijwCZMLvMaOuOPvRAFXQ6rkuYFZQGo6jp7EBs4n+dTmq
NLptvJZg2iml4+FW3AzZ7QDt91CFSbXmnFjWtjy2NRMDKFSMhM34zbaam5HghoU/hm9Cq5y9n83D
dkotesxMrm8WlSy9KneTNLCE2xHRQ9vsJtZQd47dbA+Gllv7QYlZu142TL2meEhiCPCm+YNw6v65
sKJDDGkPoUgS3tdIesGJ+FtyWae7wI3fjGDMz3WXAcajT31oIKTSBLRLcxMx0G9pu7CVNx1QLRnY
VwDPq4aqqLT3XW73T5RWOH1FMy0qy1jmBihlZdvzWql/ozivbZOILbzCFEUYsIt4aJKkZ8ZEKvYX
HyyyYUz7nqOwGfXpNbArPDkaHspYYIag5o813KRk6nFksDY7Tw2onqUmrAo7AERXKCcvWBE8Onpg
boOeYLjKHinN4WLeFAQlLbSa6EZWqq+mmTx1syVJAmJ2vbJZjWFvsx4YHmMrk4jLzHjT9/7tUFH9
RDJaLCNhOMtQJbveGNWWsjDFFQTRmv1G806/0cDociANwjY+GVmt47Dxv/sVnbmcPtNlIA/FLZvg
5Lh3Ay5QHGBo0n1O5S5UHa4Qhn+WMJwV43QLIYQgN/bKfePUt5NO8oTtD89AgmMqyFP46Nnt2UcD
vyytcdpOo4sPn7DkyP0WlgPi6o7LtUFAtI6IThcxOcHDaKyj2nReNPMHq7pk58reWWVWxunSgnkc
THynUvtmiJBCsmu/MHsV63h0VrqJrqqAEBFM6fQW+NCx2mjKOD8w8w5wcY4ErFSLQpZiS6RZsBDA
PPY1dO/C0J61MvviFMXaDUlX8EIdQoc5CcpsXnua/MA9FUDgddthXY96ZB0mbQhEgp0GqKj2xFYc
bIpzEfW88vKSHdEq8ZaggMtUZhXOKMol2hTSZdOLfHaJFhsgISvcUS1lYYL4grRHABHFbJQR/n5y
/eSzwpq4sBK7PPV6t+r7wT9qzRiQcdBrO0h+Lmwl405lqbqzsn7rOVQwkj480hLcUcqmrmJOn0rC
B48lg0FNO2alk8m3yg3AAGjbvAO41PsIzcwSc3+zK0XNatmOkz3NKt490LBLWOwHiYE/y5UnRAnU
i038U9FT4YCqbTTE542jIURy1V0xuOMhltqnIU2KVaIzoTg0VcG5kebAmr5m4tuRb/6ttPTbYdwU
vc1YnTresSTUBhXordT/m73zSnJc2bLsiFAGLX4JgppBhsyI/IGlBODQcIccfS/wvqpX1dZtPYH+
oZFxM/MySMD9+Dl7r02zxWirY754eQiPd5uVjneHN/TVGPk56xttrxsmKeqLB0aL6dtejrwdyiqB
JkINx9QoX8SsDcfA7/F5a/5fCh7rrHWgNIHzL+DtxqPL3naDonnsCH3d98PqWPKnH65kAGNrffbu
6PmttOVpmmLKJtiHu6xr8yhXHt0ly+GmtxVCdzL3UgtGWv7daWbvD7D1H3b9lVkk1rpCvxW99VUj
Lb15QfMNnoFxUqZdRmYjZ+pNwhNb4TgHzejPdQ48LgV9BQvFIOW65QTMxoLcciif0GKd0vXfLB1V
hGbotoHxNhQNzpq4ZNK2+LjsHEZfuv+Ss/4WM8ymokaPL0B8cVppy73eDObesCcf78Tyl974S5pW
fFg1GFQP+oHbuPNhSYyveoyvlEfy5FvuHpff8qRnqA266T7kF1DaX609GnczDZqN0bbN1qnr5Tbx
TWwaq4sjX6OPb/WbGgfZPp7VfVZ+fyQp6lTbry4mVAK9SfKcEqMmNX14LjCw5rWbXYOYEOEG1dSu
MHAKB/j2Pd9P9w95ZpIVZmRrabFjfQ3pl0iGHCshYQJOBgYOYO5ajOfa9PRzgH/GfDjZPOQlZUp+
ka57T+MsfxmYk0Gfu5fBHw8AabFikwIW8inMjIDJH7CgqDyucWSy2zwpodtl419kiPvUaPm7uc20
n2HNZjIZV2cTNaVun9u++INKf9kiw8EkveYRuqhH3bg0XnCYf6S+dmFKUz+R0qU1CDV9mpB3BNHA
ZVr2+8dDjtj12pbztzH3+gOVXwlAzjmUfsv5DFoGBkuUSIWvwtSeS6jpzpsEPqvyT9nZSCUD4Hyx
28Rgb0AQjiNnkMfYqTaHkxhj6yri9uNfrYFCs45Jrp1rfogbiz837GbkpovTBJeK88hGcHDe5mw2
hzzwfzPxBw7r9udW5s9tnhvnRLj2LhbzebaIDoh1MAE2HM4wbqH9G5P2Yo/zH87X8gBX+Kc5AfcX
WpUexrSGoapxcHecTwZ8/tHP0wBBrv67XoAuekul7TAxynPfpyADA8j0cMOZiMFpYqoSb3VTodK1
MXpWNn2hmh683YH/IBeeOFfg4GSLzOYRnzFp0Q24EauewaF7mNFqG2KXrOohxKs6wmVnLyi5uULa
NsW5wuwTzeVyd1eW6Cq0IRNEnipYKBtQIYiRogr1VSQHeJ/eYH1z6t9QKCNvrkeAmqC3qcO/cc3I
s7ReFF2N5zwPnsh8aFgmday6qT7dZ0IRlUrdkMsUalGyEh4D7Ux/AeuLqEBxknWTlNbBJd2dNdpP
d0sTUCLE4NVMOq8nU2CAHApJPY+sa4dhZQ2jyr5JeopXp8MO6SRKrQ0uwppSL9inM9g5dJjjXsPh
Fjaofs/8YzMZIaE3t/PBlS5qtw6zkbY2SAolfzfZEF+nJrmbCREVa3bZpMi8LCrdOLPvqo1o4Dln
nBZ1hIGnyjYoSXGYHwKEgpHlFejknD5i6ts+lST87lVuiZAwkzLSLDFta2CfmjJf7Fn8qUdmrNAH
pn0eO/0lKPPg4DAoCytl/NWkbl29NU+j79rbOI5y62bZaeEqDSfIUIfKZXxOeJq8pXEBxK885LJO
LySwC4YrxCsxH5pOtReM93QRJ5f+jJbC5pPue9NoV9cCyml7YDD7QD8i7pivSgT2RpUrWikpblrb
QfReDyQJsV1P5dJ/W/p05wGH+D0OHjSBgJQKuzffSTOg2elmb0OHt80evKdWmu33oBx2nV38Ms0g
4TxuvraOlh3Af+h7YgszsgT78rl3qUgU8XGx1sRRHSySyryBRVJUd+SXFskW3A0F/leKMbkRyiXf
gt5DiFpHbNFSrkeGEb4WI09pIqDzBsAFLaKo2oy82I0PXUPWncWahuK7WrgiZ07ra1EiVoBd0nBG
YHzJpL3pDm2K+HLJEDtiu3uzwAsym1UWA4PYjCaBF0MBJFpJRWbsb22zJ4sH7zUTDCwMUtkZ8zsd
bB02o7bjM86bzyHPtVPvmOLFsBiGQOeD/B0+LAm+z+EFqIrL/UqS1ZAkPwETDIwZXxKWi6dUq/6W
KznQ4kju55j/JZww0hRRwcq+Yt1fCp1MrgxmqxDabiiyUyLgkHvVKC7+jGcJajthj5D1U2PZ+/Jd
E1UQ5X6mHRnBW6iZFo/ACFPBKGBmL0vbO+VqpkzLe3On6sxg4GTvuKNJdugeHrWtirWbiW09H4i8
S4Ten/Xcx++Kuqm4J2pKj826zI6zjcfQS5t9PbSvEKJ9ROBXixH+AZ13ycDX3v3TX9PliwioqLsm
mG/zwnEB9oEA5Rt/m5sOnJbpJxu7aOTNGu/sRtmFEJjPRwum8EYb1JlpHPIvqy4MZrgIgupQcbst
9sQQcdC3Msn7PW7QrHOgOmWjfa/A+jsl0TtFPEZS6Cj1i9EJyeB5dWSlhW3tIJtoZ6qDOngewBAe
8wZ4XWJNMV3S5i+/9rPVZu9llZhbsgQCKHowvvGSURwNdFHg/APvi/XvyhCCtONcR3arStJMJq6d
lFBIs9dP2WzvIANm+wYRN2znatlpadweTK+m/UeuyMaymuLFNIp3f8hegoksjSTJpsgeKEBg3pU7
PajJXSqdp0l6PdTusNJJnonnk9NYf3okFhejdLYYGMELBKgnYD1xuQUueN5SmzYJ/BaUKT45gRl0
5rY38hCvDgXGgMZRNs4Vzm95Fnl8Gyt9568ZMGNzNZfUv1glfaRS4D5xxPI71zpohjq0GtUtIGiz
DMpSX/95iOHjyf9ZARv/tqFXRSiI48d7nV8yItVI3twRuKD5Dv9h/LsQ3wzeh2rasofDYPyk4Mpu
ajHp+3VTcbX8+j64Gc3GurB2okaemnM3gwIdoWn03bUe/YsD4vGFvi223Mz1tlRT70oQnsG4GfVA
5vgXBEdfdtN05zbBI9F75Pt1RWxuhCxAhLQSxYM/Mfro3Isbu+GM4/qJCfs5HnqdyXbAbD9I0reZ
kQRSXfQhFbBo0brOFlVxf5C6cVmKxr7GyKInnCr2/DoXaUMCQ5fsaCth/1xbjyIhy0lTdzOf6NKT
CowAVHy2HIYvwtU+BrLe9j6az3OSNzeZreLFgJQ5i6FnNRrJaQxeGk9458dDodlccxJ4hRfjM87t
PylnVITDqOc2I4F+s3iiSq4vFa7kb3nmoTtNIwIFsDeAf3pr7OC14EY4JzKIXBmsd3VOM24qaHHl
qbqhhJM3iPP7INYL1vhIB2xHo9eKvKD42waDTkTawkYmm6uVlzrRzFId54VMxbROyTNF82/k2qUt
+oLkKJE/dz9NwG5VVufv7M7GpVrN3l27tzVTvOoo66PSmBnZGPZ8DUhn0pZc7idZ+Ig4OgIF196C
0b1wRNEO+tjANM5QGKbMP3S/yw767ynV0nM7sNrnlvZaKV6ZvbMFHBRc5zI/anXmIbnv2hMGuO9Z
28ONJ45qV/vQDEefLi9ZopuRotazq+mAx4EeVmrCTIfNTcMmO8yirFmCjPiAQmRluAAinUvfDwcS
QLYcRtwtETyvurSm/WikO5Va3kvlzXsLeJFV+8ZTWeXf1bIqaIZGvlQ5OSnjWCM77cW5AapzFBWN
QiOr1RlD+76eTP2WVvUHHwEsv4USfLaMu5Xy61dMKEPE7SX5qcINIfkQCUZFvEejC5CHDkuKGTlo
XfMyF9pPbRxcgkoJWvOIeNk12Yci8PqQxtACVOUONFYzMsgIWksIhb8UPgkH8dSXT13+M6iJWPbN
8odgNYUmSCTM6CfXJldjVJmW2BGIw2rkZvXWmTBxaKNhfToDzeFcfSMFI4Ydq71ZjWqeZMK65dkG
cBR87ukULM8dpvp7PP2tGMpHQ8rpgpbPfCdCQ9wmuKBw6T87vZEnkulbpHlAoIZsAT8YV+QmVg08
QYfzg0kIAiyMK6Yj5+oG+a8yaYtjTTjbjWH/K2554D5B0D1NI7xvYgVoBr2y5wQgxkrvLIEqybTY
aLg0D0PwQt87f9W0v4Bj6z0zwyEEsWC8jE1+wX6OdhJQekjAD1cb2KaLm1s3Ydf1LTC88qmQ7/+8
MAeuCyTZoZYh2HPtyjtrFoJVrRrtKLNtPmQOZ2+ZOXKRGMlwsZSjNkMPVmEksOzwMFyYIxWUKTlR
Miqq976OvBE8x6UdGFmZiVZfxll860c6ebqh32sGVhL8ZFRMLbk9jdHRiTIPj5MivwKqX6GRk6D4
fmFVn31HIbB1PRAbSx96OkzINKN5N4np7iScOJP4uUuN6cY7oEKHnluMJtjJuJ4iNL/7mi8rpKYx
tqhDV897+2Mp4VdNPRKONjFglHb5V7KuJ54XV2ELFiiRwCT0YZ4O6Bi1LWWkdwDhGHGo/sdIz9xA
g9VE0mq7jh0BOBgHsA8ysInrIq7xhlKxPyCJEZumZ3Og2eWvQXzBplI5ZamszzpwM/JHSkbqEk0W
mY6QJc+tA+5aNsjmhgG/Gb8TmkQFR7qnIZdMxsdQcyxrx180MPMDWcbpLh5LPzSaztvY2RrXairr
0ozGudEXceOc3HAUyJwQIheziKoBMVwmNFyVY7zR0B/odNNjPTjeOL/ZwhbPRKzSUAaep3vz6ygd
/oSe+ejKyIZs1vIsM6J4MS80FzAaCbIF53r2t3EHhKTBQjMTbfUG4gydtLiWtom9xqLNO/rNH9fK
7aNGXfxUjU1II26ba5n73cKj6AGv8npLsTD1/tlYF8/S0/uDzve24k07wpUp/ox824msO5i1R/+u
PA+o+XDRpg4a6dU+mdEiZIh1qpNW3Af6GaE70eqVSpCUhdyCmab71PiQFBcOXJfONTHVf58SV33w
ZUG19UfmFSsSy+pRF7jEeBh6au9S23wfrPqnbbbjU+zvzZKojMLhANTEAfWHW76AtmXO2e0rp2++
TE+L4BK8liZhh1rvqvtSQ0FpRVg7aRE+JnN5wa3eGKN/UAYcUdvMEjYc03gybXH25rfeRoC+YjVZ
IIv5VqcTAi13/FqhRxcRxFuztg4aJ6VLYf/UkOPuk56MaMAlbJs9wcgBbN+5cNOzqnVWDiOPP8pU
RX6Ke6Qi93JDuCAQsC6jG5KgYC4WImDkbDX7qqQFq8YzaMHx/pYgVjo7NvRa8UHp1G4RMws25E6P
enc5+LHFqGTN+CPo6h2p9HQO7Gk8z0yKJulYEHjy9tohWNkH/vLTs5LqrJtWeX48q52mOo+58ZG0
XbOLrXo5JTYPj2fTQoTfpM30kgp5BaAYuaDZ98pBJ9AZ8RyaJrIxP0tQTvf1y4h9iEnyg6+bIksU
gb6pvWpluCzG29wlhOZ62Ni7xLc3U5VO147x/cNeVjFefV3EL4RYt9aO3S/JeSUNjK8GAviLBcv8
7I0t5veR7BpXA4+ar6aCjGagrJerCZ/i2RLfkSU6r8omcA46PAKznvSVFaQGNbo2wfiov3VWfqZU
/nvGD3R1Ua+zKS/ejtr2xMiM+qvMTlkyfdp6yTIHsmMb+BaHyFL8eOgjpmSmPU3q8nWxCeJAKY26
fKxoZPo++bspEWGBgFtNukVEG+pHzxsRaPU2qCn+GsoB1eJwG3e6u+pV1Hmw7Y+S3HvkecEWDuYv
kS3l3oi1LSR84+QsztWO/XorFe7dAMKLyGYOhj7QScZFZ9iXl6Yn9XJssPHaNVW3pXrsGkF9Ymb8
nuB7P1EmuVvFlJvuKbuD8pbNPxLZznzKmtnaZatwudL8hnEgwNWihxXc4KOL0Hf7O1nSPclGSyPP
PGWW3Lz1hd9GxLqxoAJ1DVEFZKGoyFvIAXNv5ETDvAsM2oqjirGl5wR5lf3AaK92nrPMLdCnOkdx
RQMZv1uSNEGH1T4MXBQpAIbpjVbzD6Th7UF3TommuVdaWZT9phZlUjff/cL7U7bootg39yWTl7KH
lQc3Faa0oKe7OOT3wdE7IKwCuIYEoUppPLcDqW26ftDKnxhd6v1A1HNKQ3aDs0QepHQj6Y77vBfe
r/Eg6y4al7F/qc3u5qdjt+0crYCJSP8TsIRLDskAMywPDCpt07i1g7oKG9tyWX+WtNQ22Ik81heA
LmbjKRj3nPI8RBNzQPDhISgUvhfXm3YT7EQUfWVxnar+1yQM+pJxfrRm7701GJG0Xq5tJlvgFofW
GqnGoaHKuJJKGmiaHxhXDijPHZmfp8bpvhJLJ6FPlnflmDsrG5Or9I07xG0yrPUiJnaonE9pgqFe
r3TmYcyfOP+tmsfxSbM9/dgt8uXhJ1C28YbAsz4qYkifbFu8CvCmh6VyP4AgFRytvRmXivbbGdkp
yjRvI20OAuw2IzY9pk6hWxDsVyn1I+ladc6GeRWQOv8Yn/8/EeX/QUQxDcfAA/5/J6JcM7DQfZf9
dx7Kv/7Sv3goPngTDO62Z7oODvf/gqEEzn94XmCCJPH+GwtF/w/XgKCimx4IJB3syX+xUCwXTAq8
npXpobP94cL7T07L/R8HpfzfXv8P2ohp/k/rvaMHnocQBQGg79MsxW35P62WneGKtm+T9LTySH07
eW6MSu0fRMUiZfWc88LZEx66f7x6PNDXijpdFwd9zpvjYPwmKRjd4vqAMRYR7+Mp4rYm1NXylGfl
Nl6RD2wh7kFgYVY6zeAgqTrc8c6WmdYfV9ZhklXdVW9p9A7BuJvLYAJ9223461BM0J0lk7kd3N64
xWRyoi1M2ovOIll1VFhEBtFONxCAQ+x65erHR7EstPVHhNg5ozd0yA77BuoiA22nTDHYuRjcu6Ag
A8DEhpfnkTt6p5a83m+0cLG3jzgAiwsxCce4in/KxnW3sMoueDyllfU7F4r/hiK7RO2SWyFEzWrr
G6a7gcAwnkyHCLc4boZoogW9UUlgHdLjwFaO4B+tEKN+aGms6rQdwkzGalcEOSmUybSH0XWbkvSH
keUg+DtRhVOj/7HMt0Aa807MTOElXQtWULqDpoP1e2H4yLyBSUwh0Mo2w3uDIixUMT0lJHW7vj43
VpPvRSL+Enrzkrd42hTpatlgA1ixvDs87LvfzEc6Z9NWdxmJ5esEqpVnA5PwHt2z9Bdyq4osyiKa
SOZafZ1bfN9Qd5nhjWDFwtRMwNi33h1WHTYlBcAuyOWt01z8DPjhN4AxO4xVfB4su28LSQabjKMi
RYA4lfWLMPrlhzSxPo9/piCLj2WsU5W6aotgptjKQnciOlCvjNG3YHj0EF+VvW0x7TK6SPVNHnAS
YlIL3aMT8a5UHXAobZyOqVaclul5xgp4KHCIbnLPfgvKjjAhpR3twb+WXaMd+WjOXlvT+HEs6FMc
TfpYGdvR4Oslhwb6OG/TMcg6I69C57frimI4eJ10d0HvkdaQD+IAbrIiJ1jHOplU83GsZ4g8K9li
IcuoFmaKoM2LqrmSodmiF4N1pjalUtpNN/kwKZWOjj58TT0BTyQ/MisHXlgZboUUcsvZbdjCuABR
SqzGfsCjdcKq8zsrnue0QEOX6zP5Yyh2Us15H5gGb0fTOekCBV9tEfE3TKs1zQiVZXUv4EEtvjSo
uor7zO9GPnHHmV8aV4W9b/8ukEx/T+VRts65t8uTjegTExfc91We4vlvyVJ9IVYztnGW2QcGN8tO
1i80FrIdYaJMZ1DLtFo/H00XJYI170WalTsnza196VHssXm1KQ1RRfzsNkhrRkKkcxlpfx4ywOVZ
0TzVeP5U2zHGmiW2HqBuCHuW5I7CfWc67g51Ev1Q8sXpndjc4Waq71WJEtUzUevV8y5t9DaqQBmG
I11ABGXh0MO9N63g6BRpfjWN7GZODfktYZZZ41M5vyupLXunIcVH8w9IepNXiz9+hcn/BPfoyxv8
oxx71A2EJNelTbgTFzKTmeHcmM5PnWZhtoBRcSXf8QUGpggznuND1oNjknH0gsfY5x0ZH6VE7YxT
x4VdnqRjZC012qSKflLRa8UeGTzXhnOfh2W5DVJ+akP6Tdh5zFCAITJM9frYxf6u5t9onPpnx3ib
MrvYLXAsTexnERQC+LWB/iMxCADHyF+ucU/xmERSlX8R+Z76oPkd53P8ZPoLaxPpt5x3qHvA5pED
Ni/p1tQ50sez7YZth24fkgOxSPihbPIBYft2IQOBq2LK5CzC29mFQfYm3c0sZgrhonDJe/nTLjUA
WkHwJ2vtz74VHScoyBeZ2dyM2crClFbsNmXiuLdGcEhUQFvo3YTrYn1JRa8xMJ5/0AQgKbRZDqSI
yYNe1kOkZ+nVSqzzOCQWO9EE+KQ3w7YaQc7n5cnEaYnJyrwTr9BZ8UEA2cBgR7NHzsnObJL5CR26
Wj68CYVFTAc5Ilfp9wjVGsX4RoJBvqRje2+9pD2IuvjdDtkvyC6CnjRWfkD+wy6dv3kq96Nu9gWA
joknxIrYzvKjy2A2GB2qYmm4wb7RUNw0Zu5sULqNh1wf/0IIrCMjt6+jDOZdprCVkW6Ge3fRomri
FMLW8qzbr21dO7+98cPNik/l5fnrmAXOJoCqwSSas2+hj38Uo7/nChUl0x5/6wfTvKms4CwX7MC2
oX/Pugu91auoYkKr0TCqmu+4XLZ9bJwMwJdEHKxRqkmw9YzVydTwKalh+FU6jJmT5FUnPKSWklWl
fJoD00JfBNh8CvQPSz73VldEJHeWmyzom4iTG3TlnxB9GWbP9Lz9cdjPmfWqo7Z/MtOUhbnND4oj
584j09XGdsPt1xoRgTfftXkGZFCYpEUHhDmAT8ixPddWlLrTu5sunxlThJDB7NYYHTBnov9eQ5OK
al19KZcu8OJyTFaGNyKaETtp1DsPOSM3v4tJA7F7aNCxx2RKHy0wsk/LM8XZcamufUhPOfDiqBPW
GoqKK46Y2/YpmzU600mcXcegiJxxOPqlsu61sYbGQXfdeDRu+goWKlh6+L20Ql1SLE8OaexMTvFr
5Y2zyptWUz7eHTjcMUFmAvN/evIbpq1AN1I4nMVR6y0cyElA2L3XcUZz5KHtEkzOfeHSMdY/en34
tDKdLURWkW4V+mYimw4LrvUrRdPnds6TJhtakHhJqwa/n+mynqMKPHq99gJM+D5yGYGnOOud5DbO
pPaLREHLHrW3QCfo3hqSK06cJwTYhVrUKQCwSCeSIEEkeJ95w81rm0NwSBIxb5pKfrLrOLtqRveL
qZvBscOotNMXbQMIHcwbk3yWzeRWI0GQhHHFnkSY2k2kbXFgrlQx7nStknC9m2M3kdS61MixZy8j
TsD4kynqjHipDgKwz95h8NWiKsQy5utHJyEwzSmB4bV+Va/dbIJOUFajtCveJ4PwKnRdRuiZeoyQ
sloijtgMkVb6dS60fIsWjE7qp0aTnHc5hzIAQpYZkJGl080MWPZ2ApqyHygiO1i2jUcsV16iFOX2
KjDdkXsAGPlI3CY6CHbrLVkBrGC+dbHLGJxKnrELNjh++iynIh3N/LluzJOzem91+DAAPXYl+j7q
UJehgCJ+13AOcrCMA0cSRPmEUepTzFnYsX8jkq9RTyCLd6hYeueN69OMIK0B+Xb1fAvF4ISAC4DC
2BtHNm+uDEttSaCnExb4tF3bgzXAjA8s8ARl31LAaOafJLckEx/3u63sdjt1cjtV+Xhsk2mbVAOn
e+ZocO3qHXtOisSNVoVFwFGU8Xki58elvS6dIAM2WP1uVmN/n0yulczuzksAla/Mne8V6V4RiLjh
TekpU9me7fHxklBdEmkEd+OqDjg4QXBHDGQesSYdaeDgJyfXnVDT+lXv7Iqov2y5jGvmsywCOpL2
irUgaJRVsH5prRX2kqPaGob2o0zQ07mNEzktKZWUI+IMZ+AqFAU7QBAUD+22bZ+BW6EdrLx05+S0
4IDacjBoxdmtvLvBGSOMtS6LSD44lUTRb8omi7kImQO1pXtd4uzGQPZbo9kETBiafTZGEry2rY+T
zB9NfLouHk5P5HuJomYT1LG4gI7/OYmF+IFUgA2ZEIYT+HG2DeVi0m1uQUouuBGUpFbh5yO5g65f
317dzFxusr0kk9tGubT2NgQX9BfDjjOH/LYUCEHzsjjPQUZRoNevNXnmZIqBzlZjdVYgIy9jjsFe
5mQWwJIOnJxRjfkCBehLZsGRzvzXjB8fLkcK4bnG37qGeYqRZXQySNIJhLUbGlIp6T3zTq8dg8En
3eAX8QkKdJKFy0zKaEm+p3hxsbCHIuYEw8HhE/yO2EtMr6Gphj1L4y8yEu3nwijPXRmsYvb6aKmJ
mPGmck+20xxQyUoPIVwy/HJQ5l0NNvYwTsVGoCR61cTwuwhoRE1OpvBKvwxJpz5SB/xflv6W2qTv
+rabLssisNGZZ3M+oUyAdNJ/BU453DjK6ADDr15L63vQ4JutXqIOwkfYLp8D3xpzW+hcU179JeZA
DFe+c/AjOrKToF1ujfK4p1O/xZBhmrtiWmizB7se10zlQQjQR8K3OzM5dm4G3ImoBL5wd6MneCpc
hKyjZtro51gZ20G+J40UB6eBjMlNmlZwP8yZ62gJXrwU3kvC4EEAOT+0Htw+25j3ti9fILUxVJwC
+0cpnKgWdQSsrfptCiJQBoNbu2lbKtwKvQpKe7w4KP/G/GmCy4ua4dYps3hDPsQC7fD7N4bWnaxp
wOJvxkekJE7UkRMaUodXocndvV10YONLYdT7HOQPzLtb446vfYbAkOM+Qnl9uJDAZh1kybY61+o2
jcuX1ZT3SV9ZhDY2t8ykJ1riFi7qai2sJLkXdsXtaCxRomfTBj/4swkSBkFF8VF6zIRdDvfwdHDH
ObOKKm84TkPj7jLbmfY0QMl3ZLChrAxVQzyOBAOZ4yYwfknfL7hPy78ib3cpg5SrMaDB5bBNlUmT
rxemPA7x8IZM1j13NnLKNGePn6DJJdQF6BJXj3/ZFqFlxZSWNVNWErtpiLsRY/XIKbzXrOfDFhYC
9dw38PQ0dAAInm6vrUjDaew+gIRmUcA6sIMbYO0MfTCufsdEStfDoV0lM+heoK3YEYF8m0xm3zq3
I8lNw9Gg6eYrXHVqx8HDeeaN28XzqHU0SizGA5uE98bXNvyRmfFOG9g+ejgMOjTbMRHmquEIo0c0
iLUUvzaLSRP0zr43c0RwNtHpoDzGDKEbPQgVujEyb4LrmdXl8uTNPTiZXOdwXhOwqeUzO58CQuFU
72ad/UEW4jLpmjkeoxkupuInle8P03QEHQd1SUau7armbtPLAGVa19iYzfjnqb8BrwOupXhrvZ7b
weNXqBJ4H9j7vyFRGZBkUdzPDfa97qb5b9mIlU3EeA1no79XrmmeWl0zT6xTgOker5e+tk6PZ4+H
ptzEPewM35UDEs7ntqvFNtDoST8eWoeE83p9eLxk8TZCHdYQDqzCPDXrQ1qMZNcoYplc1xV78nwd
qrbg7pJRc3z83+T6Fh4PTAHlacCk+l9vQld6gojelNHkxQv/jYfHs//TSzl2m7rS5NFb36BeOvqJ
7DyyR43j48Xjx5M5TRG6rz86hKItJQhH73mhcFrf7OOZNQBWoszf4cxFH/74GTZW9GlZgveSDw15
IbLJ9ZklKjs0EL6Hdi/8k6v6gVrE8sSpT++KgKONpxhkzpquDn1XRS0Lz6leHx7PAvpz/zzr+Joe
f0JRAJiR2RE95442KUWdUid6JupkSVBbg16PWw3jp0Em7kjuw/r3JkIp5Io4seOAyOIhYV7bDqcF
ruw/D5PKg4LP5j9/OLCjcJVgJ+ase9e6HM+E7g2UkTwL1od//6yiWj9gCloHouNJuca/HgqNlHtk
eG+Tu7bbPOMlgbF3ovtXn4Z0NBhgD9nWnCB6/fvBKIitoshuTi1jwq2vJ4TvoCA/GgFxvkrLm8PM
9nxCXQOKhhqdCxolpd1pTHlKgn0ovPp/XhKAYmyDvm039tohFKU7Yl+w56PhfvXET5x0I6n2LRwY
9LnjiSHseHr83K8RUtIHHbRN7S9OWANepwKee4ZT3pr0VAQ91zM5S/lSfhniilmtP+WTU8hDk4ke
PTK5TKhZwSskjTr9+6FYfeq5O0+7eqqeHz/n/4/FJgB2uIx6mKxJPkC35Kmp9JQuHrSueTaafVID
eyTuKBRNihh3Nb3/+6Fa/6fSVliwHz+8W+u/YKBaP2XrP9iu76InGYMaen3dacBHqwL3BiD6txpZ
MSAuwlk1UlESj2XSY1Jv6RyTqkrHs5VAf0nVRzA2lOsBXMzUsL8PU4tQOB/piyzuL/ylwcYTSCJz
UoYGefQ70C9aPONkJ6MFXz2GlbFuZTg48RcSu2eCaPaDPji7HnwllIlvc1mNEbRpLRMIgJiyMw2c
OEq36gqfm3Gn6/4W2isuoDaayjQIQaF/zE5ysYSNdZdqfROkY7Ar599lhvnI5z4GZxZgfGcqp9kO
zjECuwlUzbdkFvgHYUNkc30CmEqch1bxkfgT+dOElOVFuVM9hj9ZJgNLKg6pxre2San+UtL1x96h
KtXyjywH5+YK1kt9PxSzs7VhEvwv9s5kOW5k27L/UnNcA+COblCT6Fv2okROYJIooW8djQNfXwuR
r15mKq1SVjWuSVySyssIRgDufs7Ze+21u7TLmQys5iocCHjz+vu04tf64MvoUlZXoY1yXTRjtkvb
0l3l47AysezpXnx0YiRjF9hyjpKHV268SZProppcj1sL3VOIOnMYkf0wdP1q5K+qIFfEaV1cXTkF
l40eHfyOAT3dO6oghU0CWHSV5a179cr2SMDaa1AO16GtphNOa47y/GWEKjX9A3GRa2WIT/gUMH5z
WC5G43MlyhejrxDWdkuVWUJVNcjClIR7zg7C27chKDqcoqgmTkXZfsbS25/o3dPbMOyjZ1lvPVi+
lefa3rYqtX2Mxte0G9sXOlkr12YoGaC+CXKo7+SUPOrIWRz3KKs89jesMHrrWf2XwYH62Tc0oDr3
KwOb/Bsks7fSwxxkefG3bvbI95oNJE0jH4YR9RotVvmNN/wzftQtU9UdEApIbKLaR4P9MRTDMwPE
FWwAZPrhwxwC1dQ9fc/AcvYdNJectsRKuzrZt3iRskKSLcJ4g5NMFWxpv9+X4yE08Xgh9zL3ovKy
fSBH8mujNt7nOvohMtdZkaG1YrawdNcGrGKA6Sw7WwPEp7Iza6bwCxRVps1GqOATFYImBpESs+OM
kKh3egXvoyZIB0o96Wh0GBmFLOLVpHqYSlSLWU0wq/CZhkzxp6FFt6c8jH6g4CuIiPG5sB7aJ3A4
aOj98coR/G0Wfrdza8aVTK1phKLI1dWIB5ZBtmMPkLyv3FpcXVAE0wmbSeQ4b7JIikPJvLggYlUL
/WpaBUEyQ/ceGn1OTqBJDpLHZabSmM5FysGnwocbl28RHwx1OPHlEVqXtDNp21AxKj89tiXD8XKa
ASQ1yxCqCF/miVcaAt3dWR5UKMuJr9xcq2WUkXt9h6uapLEBKjKW3XqXJ2DGvaJPn+RDXST4u70I
CRRvN70YQXCj/xXPvXkJYdZQnjv3tY120UlDpvW0+ibXiM5N+j7h1QYbhtXIAl8VJSS+xnD/rdD8
4qbZO41tOHbRQmKvj7VvRWfW1m1Zdfif+GPbzt0amtIudmtkfZC3evbePVHc6JXs9gWhX0Jp8mEs
8aBhLFA/acOBf9Fs8D64hIob3x1ZzCts1D/bUa3HGS1WlYzzDpIW2gdZvBBjQqh0hvWUQMp+60ng
FUW4uPsH+s+YOVmz6CUHNLrRwBf1PRZPsvbgZLqfxqyzH4jDbjDTcOWFNXCCqlIRVlb3K+b+T6XO
N3BWAak1oiAFuzk0jizXZeYMxBWVOJVZ2O0cS2QZ+VsRsZ0mIyt4Hw87v5sutnDuWLBQFScUN7bo
eW5akxSXd3H+6gwIxNy2ebXnlKQ76MMNzkT6s8n8OhI3jdDeprM2O8fWdu+IjKNFa+/wmk2H3Eou
MgleM5CzIPIlBjc8Q/RDiv00JVc8rxZFFw6QHKxLPH2LwBntF8fTikTSFw6en81YGLSx9N4L2P9x
nG+J0Rog8QMGTHDSmQH51VO6xndncc+Mr3FY0032TuYoKEZq9A/e5D2PkkiiydxLexKrlHkMBZ9T
UypXX6t8+IxsMkdNk61Qn32FbmlT11pPSuNMBYW7KpoleKmKxstg9veqyH/QDJSDS7QiBJpB0hdj
bgk4rAqTY3qj0vz3Q7LwcIoFV5NG+St9zXQHWXk83R4azOccgNBwFzFtMWzQh8SVixNuBSHvqSjU
uI9QJDUjZKm237tg+E+3B2zLkLKWb6ewC00cckm4U6G1qfXWhw+b1Dajld4YgA5LtNkMJvwl2DQB
vpPQk2RMBxWP8WezChn53URVnlT6kIfZtcjZeEBB38eabTxILd9al2OrTzU4/Mw0J074BJ3qYETT
RuN2UQ/T8/Q9xQmFQ6zrwZFJVXW8/byZc3sPj4CinuAx2vc4hRhPJtnTGHbuzhRFcBJuwMF6WOvO
SU613dMpLGaqUkZZR8/nIETAGnmLnYNm16gIxyIobzuZaPyIaMvPs9UXZxmR+UnluY4mAshWo9sh
sY4qB+EOsxnXBqsnI46d7vJw++r2MKY5JdXtS0InQWbthtjMziWZ0WedCYv5sPWj7qHqTT73di45
wE0ERm/pln1EZtqeOsNtTnBP29PtW0o9hLFGd4CCRP9j+Yy8G9fs9tUw42sDRNdor4HdgoxzboGZ
+J430bBPCEGk+MMazlNJXdI7xyM/83ak0fhoFomxF9ItDkRZg0HkGPjngyB95qTQwZK+u3x5+5fJ
bXahTb2QZXFxjjt8PEOZ4Imt37LlmpxM3WAjTtorol5kZn/+rHPVFSBIyo1K5efOXbTTOCrH5cK2
lv/s9hXz6A7o7esIOB6PthanYoi4E6BxLtKGGzny9mAtJcI8yyxfgdDbBKKgN7NUEb/QJJ0UGbs1
VvVGjSo52+QjpSV96iRtib6gn3cy1L4McYQnQUsvT2hvbdeNT7d5OdbLLoyQgLVcY8tR//bgJX2w
syPvrliKuS7xf4DtjTds60eP0XwvYo7hHOHKhGvnFglKWilmDBM/RLJA1BjYEcapF/ZaX3uETruT
u7KX6Mw/HwLfzA9WRAlbxhAkeV8x9iTGzxuO8QZmvD38yWkUTeBAYuQadbrY3+mkv8tECEN0EZC4
fUMemlsfiGKYPXMN0c0+dC5B90uNWCzVYuAI6pmIPu7tg4gWDFY+Lzg/1Xruxmd8TeejGxnicySv
K9TIfls650ZY544REA1KUPN7tGgFXqyZfipOztjrmLxFdTXs+0ke+gWzVpCFHAZBubs9z1gUQILA
6bHkKRViMRXjY7ekUGKx56weVjR+ZceLHSRRcf16vBVChuNth6z6cotDFsulYSYO59bAm+FBA9Nc
NvhTs4Ql376VZdvtBfzEbinywHeXm1CY5mqcJQulWGrBIG4Sdg64nIOamQzFDJ78gaaw6L+59vSU
zikOpqUKvdFOc/gKrErL9yAT6Hm2Ce/FQOacl5N5UtNWuElwdKnj/I8vq+X6bBX6VaYHm9tLj5sv
E+EzkIaWlSKnObxGUo39kY8QvyFh1LdA5gab3kx8V8STgBElXdA93H77hN3ov3777XszI/R6eW5G
Vc0/iKy3Hw6DUOtSzo9Gn73Hkdi75Hfu1YDsl04qyxJXiIX9dDYOoV4Wl+VnrXQbkMUS+cPyF0uv
hwJ6ex9SQ32ZpeVjhdYrc/nH+FIixjl5ee+eOqXWeAfEH/fm7SUibceojNVogxaEs2Xhfwun6lO+
tEdUM0V7d2mlLN+BYP4g8GKA0AavNGR8uJawmdeAMrlVlpd1u19u394ebjTTsY/7DfRpTkDLf6In
o9kJeEmBcu4imaMu4dNNPYTRbJAxIvJdllAEDmN/HIoCIzeMZQ7CzMPr6Qs7GNZot4BznbWPBpHg
Tf0sel8cgqy/s0qL8iFCLktNs9H0Woiraq9DYj5wgqAZycplk6q4aYfcZtqKLFa4tK8bK+YehAFV
8a7a9fC9pq+5qoLiya/tL1g939zcv2tqK9hQUco9gGXJu+1c8nSe93WKONI0sRUtJDSvfnN60ioa
x3wyHKkQsqPKwU4EJKV4jwJgI/1gF9u8TtZlHDJxpbM4CD+DEiI/9dNZNOG1wk5Z2c4IVrq/S8f8
vVI5i628gswpV15Wfacdr54GepVDrplZx9NTHkKk4DzmR7BcOBUevWbhG+Em2bS5e6VN/+CnpPl4
jxbE9W0ts4nNPbnXOSfjBMLu1p/kVtgUxhxSOah047Fuq+/ckfMKqfCwspPQZ2dWmhoCeqevkD8w
LSjP+OSI/BEl4LWm/1aZD44Xyu8E2k6MJpYRT8UZdSginDnmaySN+4DGxTZFA310x+6ndSMZgCLQ
jYJpUhnB7nYz0nRebBQpw7fW3I+uv7+tIkELZG59+zLTEUbz6YgMgXUNMxU4ktkATF0GJ42D4I9s
mf+v9fyN1lOA3SFm5/+s9fycqO8Iy5K/h9/98f/632JP9z++icrTIv6YQCJGuX/qPe3/+L7l2kEA
LRTtssM/lVXbxf/zf0jvPyZyT+lb/IvteUvaD6rS2z/Z/yHv10NBSjAmaIb/O9Wn9Ws0TRDQrRCk
7Ql+neWKJULlLxHNNkaPrHdivLgLYYUhuL6X3RPKNmB2DaQUvxriO6fE0gNw50hDE0KZOW0TT5j7
Xo7Xv7x9/yVK/asI1fq7BJWIHF4OulgC75a0D9daUo7+8nIy3hRK4cI5E1OMaLuGVZ/a34fJq+/N
8mtQh8wD0FvQHKnvx2DMT//+/L/mWtyeXrq8u6S7+f5NIfuXpw9Sd1aB7clzq8O3yh/6Z0czqugU
bg0zBD7n4l0a6u6CQ+i3UVK/ptXw5FwqXCuO45qeKX/529t4jKM+gxSXLThGPMQEDlLWFVPPrtYm
9ouRRmfG9VnlcVxM0w/2A4J9UuzBNFj3An/qCu1jzNBfzb9JE/tHQMzy4iy6loGPXw1E0S/XCYyL
YTKNVgK+VKxhqnlzFpJQ04TIFhQQxV7hd4IpTsulJAcgKfZ5H1G/D/ZzXhnTsVQrvGP+7t8/sFtC
41/jYXhd3A1WgMDP8hH0/PKmQXmny6gTeY6HUO7hcms8G1D1QFT+JAc0+iTNdC/s3NikOEcQjg4w
jMFsn7gRsQkeVCoBhqoBQnoDVIQ0pp1BIPx69KL03mQ2FAwbSfftWVSNvZrIGsJ8kljn0dUfiG7d
x756cxvlsRHLQzKjJIiTqHqnSMPrb8snpgIP3GQZ9tlyY3ap9eia6S6P7Bq53fTYR+FPVeKmCyuD
VBrlc6ZKvTcw8Z9Nuwwu//5uWWR3/i0QCYs5+hrXJUjHcz1p/6LwTi1oHoQiyXNSVSaUCjSzrgOC
Aj+oQkeBTmXW2LWSyiVNu2y/V0CzGYr9v70Qa0nvsrjTuaF+SfVBbWrm8cT4EZ0Vow0zvhZE7j3N
vd7XdvcMhQDV5aQI/pYYIYpj5xv65d/fjOVv/fuVw4xeQqnDyM+N92tyW9LVqJGrXp6HMP5p2AfE
uvNao1CVKE9kAsTDrn+3vP1zteU5XdtaPgeLLeGXq9UcUslMLZdnqPIH3VbOxlA2iDP/gdRKY4d1
az6jKbqzO5RwkKiutJNXbWOJVyBpv7l17H+uN64pbA9NiCAe65ay+te1FgebNcwInmBAdWjbR3Gh
Mrn6MK4Jnw6eTH9Cb2Ekm6L0knWejMOOAPCrpVE5qblMNjierSt7lo8YzHFOIx3QbeDmT8IEmFZN
CGFJJg+PflddgPNNu6xi8bYGHEWQbH4TYGX/c+V2Tck+hnuBL+xfr+zQRiofupk8Uxxg9Jvr8L5t
F8Ksjou9hujbLJbFeuGMNQ7tnlxBiQknfJhV3TxB5KSHilat7rNy54OVXSM+zTZVHQ/HfhTnwbEN
HMTRNjQJRnALsm9MYm2w3kRMF/D0LRHp08qpFVyTQP0uzJGE3H9cq1IKZDzL5er9GoKVAZvTRVZz
3WROc9BGXaxNk5c7luj5m+FLzxjsN3mhi7HkH8/pusKH8sIx5B/ps5ohSNV6jTgnS4Q8ss/pgXbn
g1XDNwoc8IoBUTJ7CG3++fbg22vpfmRNWfxmU/5l72GjlyRnm14gOaFwcP/1Tq3jrsohfhmnLmR6
lFjms8wDYL1uxLxBY0azR9LdacO5qyIi4ctWip1QtYJKXaHSyTGM0FF4Li0U4/++iDh/X1GX14Yv
x6MdzkyLC3A5w/31JqqJplkyjANmwsXaJQNrazldCpyFJAc3CqbN0KfFmtd2NT0bC0WHPBvs3f2y
r0QjcDG7IbEnGoRxHp0EUIxG+oaCeUfz/AyWKNi3FZdxWTreQY/+NuBURvsGQoS2+T+mk4OcfoLC
bfXORTd5BKaZWFk/cZvD1PkBMRXhI2KjVR35wbZUzqlr64jYHN/c65jWw40PQheNBLNM79BIFFuO
Rxk80cTepGiJLAOBJ6Z482E8JFZVnf/9HeQj/PuVttj2PPZwbtzAFMLl9Pf397D0mSPpQshTFKFR
VY77yZzjeVclrrFzy+Ie6guN4qY3N6nRKezXPmUigow1JzTaJuEy80+XnlADl3Sb+LRFzYpMSoQp
2TGFC5d3k32isEt3HLveC1kcZ6bDXDtYx2/dvWnp8wWe+6hHUBW4eWF/kpQBUAxzZWZ7p9JXKaXY
eNdExIExeQWGZ9AXjmUETzUI0/UfTcBbPzAl8nymCZTUp9v3GkP6RgXE7ZitYJOpUbHtSGVei7mO
0SkN9B9r7MlJDFOAjPfgNOpD2I8TjvF5F+ILPdsjut/OdrsdxwMuoTE7d40W65moBdaN5NHtBOZ8
6JarpPycQ8o/znH5RDQFdAQzpoWyUW0+vE/AawChqGe8HliMCBXZguPXa6aiIZhdJDkmLoaONfR+
NLpqQxBhvCV3gZoYgBFiJnUplF+saifytpnIJyQmKrh0UQsOLyAGSzm2PoE8CVHP5aRQkye4MQuj
RAGyAFrsL55J5Z5EPWqqQX9VbMLPOQGdZfpFOAeQxMnW6mlVeMSxXRRazjXag884SslXtpyvPXlM
25o6nMDOaVGAhNVeLUFp2jMRGReDOO2QioiVrBN5dIY7+qDulWHzftbVcC5bOt1dwOAESd2qckM4
HV23D1DknYiW+pQu2F6YggfbMWOEN+6PUkPtAPtE49JbgiurBGqX1WPep+v8MAwWPRBwnCJX8XtW
TvfSLw/ofYcnz+YzHwUH+a5/YkKWXcKcbmzkhChp0tzjGB+/yKzxCABmDONHHDyKot3D5uyOiU+r
LSnzn8pV0ZMxhD9D0w63o5MV0DjyYK87FCjKyedrGTGGInaIxIdN0pfxXQcBfmXPvv9lrNsIRy4a
tHEJppL1noNqv85Cb4RqjY8W4kH70g/9lub8vjfCtfDV9MTQZk+UjL4zSL4R4Hq2c23iR+KyRuqS
MfHyDMwR9Z3dzMjOc2c+cK0JmM+QXQyLzwavIlNHu/S5lfJx00T4AG5XOEJCMp5DrtSAr6wm/Bkw
7TpXc/URROzBQTBXD6O/wMZze1PHc7CPRJqhUDfBgPeutVHqm8Gt8SkUb2k5PgVZYl9m+uprQSW9
r2MoAqgorsx+dxjjm2clon0kx/ChwzuWYhxi+SjQ3rg/ktJHu4fza4cwzloH2VAdgUScFR4W+MVp
vHPnNHqc0uarhBp1aBWdZHIIv4ZQK1kwgrtByuaBPxBrXgqHOLSBcAbhdO6K6qchh/Ea9WgBcSuQ
t82nukKKk7zg+L3oMjkxZ5xe0a+2dsJV0ffeR3dx5iHG+azIWiJ1ZC090d6rMtvM5GadcrMU6Dd+
BqNlXOGXfFV519xLb6BLOH+LzHIJZJrU1skQEjD6+JKYR2iv3mc81e+JFW4UFIZ7t4KWFIURui4/
yK5hNKIG8sTJwQe51kjp1jc22w0dS5/2rpfttEeTb26R8CFzQrNNToaRXgg2f20ph/fOCH65zVFR
Q/76jhJGrDKFQMOy6oc6i9BW+tmlqJIQ7CZqC3sun00dhzs3QEtpzO+xs2B3G2AQluHltKDlJmyG
d/QOaV8oEvKUR2oR428kPeOat9S9JL51mFR4TSGSP4pgV4a+vXM7JALSaVNuuwrbxhK1a1S29VJ6
h6jzopfeEgN6vOJTK1N9uZEhGil/RCb2GH+eMspoXslQ9uIxr2t/hSgreAWtW90xwAAjySBmU8Z4
R9msy0PiQVNoc1wtYfNZc0IjUDBqD23f60sxBC/xBPCqUcNeaEveG7G7vZGgG00fUZTO9BJdtInI
rJCIObzIvEuqIHsfIoDGVhrtLElNXZCvpVRjHIfOemjCxt80pCcSC+hfjRm4BOHst+KspDLe2dAd
V2nbxqgF/KTakznhIcyYc86Lz7OyUXtoCcyA1ekR21iH4gXWku+cp2x+KDuGzq2Nh6kokhaZs3qh
zeWdo4JoAPRT72HhVk8FCcnrtCOBirk/zBBbi8+DtMAaweTXBouTABB1KWz1YyZ1YFOOYjiWYYja
imqI8UrTI0/Yj9QMmxia6Bbkr+YisR+ZkDNTdKglAjuMuXURe3puJ7d1mb94hs4vQl2moTUOQdX0
G8wjEXyMuaZarPWDwmTQStInCZpzLrVtfApaC1W1MWAojCJnr/uaMj5jOhSTF7vNURAx+gfkaBjF
SZuky9tj1uMFZbQCePtLo6Yv0Pzagy5kDy2xeTMajtkRXGaY/IW7NYHwbEpCqA/ZDC7zxkPx5ag+
phShfOcl5jkDK7xChplvGwlHUIl44xuOuDSx94i4pbj3AVqjG6z1ruiB8w1d+8g5fObpgmgbhM4u
r9v4nCusGJHVVifD2YEwxi8TU7+IaeuYs9i5FY5W3F0gEX1hbsc4c0H/aapL/B4yMIY9NEVzp5nu
GhotMcEUZCSAK9x2adryOfbkzmq8G0rSv7HIT7k0iE5gwdWgA+x83c4Dw7Zgb6Lk2wWIDqjHh3Hj
VliCrMC9b6sGl1pFtEMqY2hjrmUy3szvgr79aDB6vi+ckryz/wjm1EpuZZb2dyp0E8KbsmDbDsFd
2ggafXNd7XXJxMTvaHkx3nXZ/O1019EI3xABvJyTM/8QVoXeArsd8RjYpLYFKE1TUeDyFUl6nXIa
DqumMZCtx0SBkuja72scYqvMeYM3NYLKCZbRI2m6s506l3geYGEWrX2R+UkUHdTEcnKOSIT8bYhe
7arZwffCVTAWWt/E6UsuKN0oOBUBOZD+z7gaxqPykR2W7kddp5S7Ek9WCPKPwPZvmYFXzFakF4zG
8DAUnUPQp+b6twmLbkW7Ddv5YgrwQC4kGxw0b7YRHDt9Jgmy3hdW/UM61rsIGJ4IG91WqNO9pRP2
Dvm9qscYGGHxpa+y+DBkeMFMwhHwGD4xBtW70HfcTVPG7657XpphOhbx3qs0AaLOT13O+Dft4hsq
wM+OyvAqYKJNNI7qqog4xDk7sutgiszqWXPLbhVhwsRSvCsfA3mhUepPBRqLBiNxHkThDlvOpp0g
vIaxdZVNC4QkVVfD9vXBLHeYg3Fivgwj+PNWi1ef/50sPraxm94dnaHkj/XRdxZBhINPJxqqr2Yx
fe2t9NBP1ndnO8DnXsUm8djTSLyvn0oUgvJQtK+Qs+01+FZiaRxmKa3zYedOucbfQqihBeOvz7MV
/sRvmH84YiPTXGG+Kle1du6mIUbA1gCCn3JCmEWtSEpPDT4WJATjVElymcvHwWzICZ/6rSU6kFhw
DEEaZOYELo8osrhdXAdeg/wBdA0U9XSlxqjdlGipOEVuqiVGKjelQh9S3VUpETzdsIPG4PNWdM99
jTsub+zhCCQSbqMpA2utLOZ4clyYnkO+A2p5sFx4qPNQU3vgvIphCG2TTh0mm/yOAdOKMTjZtjZA
+OGGAKZWK7kCPAn/B2GmhZltS9FXdQnWFC+P11jKOqgF9012Z4jsrc/Md+Q6/o6oQnfdAbYSTnlv
eJisQ7NbDwELOpXahjMiUbUq6Tc+yNK+SX5Q8R5kiROilSEY1Va+sjE8cBb9gHRcsSaxc0deveHc
OW4kMFPfANFmK7kTrdNAT2+e8tIqASvDaMkAD3NCXyH7PhYVGvZes8p55qE2mh+TQ4khKvSMXf2Z
0GGiw2glOaLgWBkZ1qqK7MWcStZB0RNw41VniT9tXYjsmaoCPbmqQCSWHdy4cl9GYmIdcw/YVJNN
qrDSs2kFq7z3in2Yffix82PUcC1BoHs7NaEZ0d5LEjbTNmtiNoI03BZFLDZuFF1MSzDf7VDWDv6w
xFGEj0Wd3SF4eao5BLN+4JeWRvB9MFgqh5Y2PWOfaBfolesb33XjErfpPItRzitzDD+NrfjAMVOd
RU/jvPAY3jbJsGlAIgTZNrRcNPQVbkcwFFxrnVuQxPpNlA9zHuvVGBgOyrltZLiI9soliVRUm2Jw
xlVVfcsNWIddGakDJOFsGNU2qDD35cgdPaPZWvAILqhvV2NnvQ22067dLr9EHATXGYyD0kPMjC3L
Y6XV8WcgkI2680NnWIeIetARqUcbNsHWCOt4eSFHkgCZD5vEOg8Drn5+HWnhmaxbhCs51Tps2yEG
rizwVphWfnLcN6fFsOjISt9PwyFMbWslUqdYp0NsIGXjPebS9Xn/8Q8PESnUFuW4pFm1lYWEOzJX
LBXfkvdKB+B7tP6ao5zURsBJ2bfZXXqBOmUNqo1zvlMAvWslQTCNR8UVPUm3J6ghgySPiBK8RuRe
0pbdtUB8C0X3M+7QtW72uMysg02ytucOX1vnS253H0aQcTwh7Y0tzNZTv4mUBMmNqI4qRxDda12w
gaNpMNE0Ins4yTE+eEX0Wpr1Tytiee41KL0xoBx2fISF+V3ELhfaADyywH0wuol8+ByRLu3pg+fi
XrbN4GmEvJGrcrjQAh2fo6CyttQW5NQFdInETOSZgyWW3QcdrYWcR1jEBa4FgRhhIN/peJqnNkT+
yLgg3MRDvwh+fI8W1mKdM0pjkyO/WTcN3CHE9/ZeV80PJ/Ctq+tWl4Fl+GQlHLQ3gbczhxYJkVm5
UJZ1esfvSe9uX+W6TO/iqHgQKH+Of/5cdRIYAe5xVp0qoaIy0dTa3Be3b28PFCW1ydvMjlsLMmF7
iRxFq6FD1t7EdzX6YJPT7IBmPByP3fKz9vazqYs/iJOID5Vuo7vRNg6RqcyT18TR3e3B+e+vEFuY
RANMLYpo/5MY3S8yF8OhdzVNp1yR1RFHxoWZD996Y3PBws0lRNAIKP1d1CT2toZQ8Z7vqrrHkGrk
aJKTYaRMnHxUGXgJe4PUMbsw36mK9QZly7i75VW7fIQW2sWi/kBaviQ6pN1aEexDUEBQUv94wON3
tYHfA3/6KovhoE/E+Fqm6534kwbc0r2TQXs01LV1xl1M2vkmZ3jIwlnIjbd42Z32gpxBrbKI/hhS
amIR+uc0je77PEY8WsU7fu09TZloncxUc4GF42bFlDYjlcYOVhh8XlQjvmKTd2GgpD/7mSRDVzbc
QEuPMRac/tGeFQ5d6jUtURrprdcelZzjJ98aLsoW8QMJVpkFpGGU5V4ndESFcofLslKOEzQHhFMc
a8slMiMCBu1jjD9C45abalYFAWmBf9Z131181WBf6Mt7BSj8ro6An7BJ6SX8a6Fn4gB1eusg7dHe
UETbR2VqQikK8rNFFT8zvbh6Nhkzvg+zFtQL54IpDO5hY5SOah/NzAsOLUeL1UwS7rPlsJmEESEo
RpwVZ+UU98pBOJJHYBvSgjyELJsCVuwOKW8ZcKKpuUXjJkIIZqVHXcGeN+DuqW4mbVjFSPbtoXow
aZURdY9PHaTiJUznrWePnwvSxDaMN5yLKstnt2nunSTNLmRprVTjkUdcJ/HOt3nJYK/9PfvmuHeb
h9JUHpZH33p04iekjg0egCT6PKjizq+t+FtV7zoMJ6vEhbWLyFpsDKy3W+6Wt8rI80OBtX/1B5d0
yttD5X1KvY7lfdTkdPGnZkATsOi31N5J+5ynx9yW1dmJq+9t0yqi3avkMA8+EqSJ3dV29HsweK9I
+yHatNh6+dPjfV2gstQ6OlWjOHFQzfYYgck8CSREvpIsaIrbTAbRdZwe7JkUIR0tZJKcUDGklAQM
AuCAQcKSvfjxn2qO9x2C13MVYaOoCnONrcY5eFDbLn5TPgegnAOjana+y/7fdXkBnoX+STRQ+Ogg
+gyV/qvh2wliY/9pwiV1QXDxycod62xpe15h/M5P2DY+mVNcgY4XR8ptf1M1llzfik+7aqJjN7hX
OkXRQ6+Q9hclLKsMHfq+oH94rc3BvOYyta7KzCuEnBKBjwKVsbr98PbfjKUzXP3nEkW2IV31GEsz
fh7HTO0SZsA0rDgCrEdSmSbSFiChy+7IVogdTpNtsOkrQu6rUItt4SLfJwCzHBDxMwkA5El3pIz2
oHmsGkOvJJ4apAzumRJcTEP5cxhH92XhHwKVKKYNBOKVS1sUSwQ6a5/sIYI/iPbocL8e65TyGT73
mlhSb7mOn+LZ+mLqL+kY9htAkah6RXZROH/5DGIwzLWGrwvfeoPEEezfBJ4Fqj+MdpFwN/JqWeRI
+ohS5FvoUA8obcmtr+KPRFSLb3Fjy/LKOF+umsTB7S+J7m7vAwqy1UhcQLFqsvi7WPBjM7EbJ3KR
MWG7wcFXGDKl3btHM3qtgfaebg/cR0+zTL9Lw1+cc7ph2aXVMvv06Ptx0fAuX1V6EfLWGIK35LvR
O+0ifLAU/Qh7YXiBwQFzohzeldynpXnTug85CGzXOpFJmpyHJRpgpO4fu5WD0WQz+NYKRgiZLBF+
IMSg0DVq+idgIVzyds4mS7MZGRrtlnUEGeuh3Mvzo2opQuzJfZ5G97uKPAca9W19tV7GRjv7waof
xxYPvWa53mpH36MdpCc1oEImVqsVQ7qq+gT6FIrTjRI4p40+JctHccYTHdmhPShHqY9o48/GPDKr
4qi+cQvnmGV0o9GX/3RaglpY/Q904Wq0qXI6ZP4+qSn5JleM+7Jvc4AlwacaI81jghPJJ82rl417
qiZesXaMdDt0rI6UZEgy2+gKuqpf1UWwBIWlnLLKtALcGArSWbZRjk+qYeVcwVWAldiQoBK3OSHs
ZMaaHXlUJq0IzMjBqxjw8Y+58axbc+mArDwjconmo7nvR0s0+hjcmxkNqiBv3wdqySP03P1oAbXx
8FozNAsHQJFb4uub1azMbNfnBe93imARaiuiFtpgE6AAys4VQSHzg7COwMMUQXrxPnIl0HcX5/uM
nNkADYrlF7VzEmwJ9pa0QYjqKwzmGE4tNylnEvJicRJ5REiHhnhLCCPcG3l7xWFbHHNtQbOrwBvU
+Z6Rgr/GJeNubf2d1pxBtUZLz+UYSn/Rixaa9Nx8mDSJCqzim6lZWj666LZx/dXL7P/F3pk0x61s
2/m/eI4X6JuBJ4WmWjZFskSJEwQpUuiBRKLHr/cHnufbHNsvwuGpb8RVSDoiWYUCMnPvvda30vt0
vq4pEue1UB81rJV7lDO4VGv3PqtMIhZ1CLGDAgeqmQa/aSRjbC0PhS6TkGbIiFi8CqB9Q9W3B96b
C4vLqdlvhP3VmtUQESZ+NaizKXxyv1SaV5uNIUogN7uaSeRs/Kvy1ClsNY9ARDTzu6pYt3S3evRX
QS7M7JCyRl3NN2OYAsQ9QD16HYs4jjTx0dEMP9jedGhSL6b/+pSYYxn0evyJifDLSowyHGM08Rz8
3jL0PDucSzhWSkZprUMdlKUYZFphRiwQt1SrnlWiK0LS2H5N2MOCfHTraIY37k8duoaCZX+PMc0I
+so5lKoRkpD+I06SX56EOyAMzOe17SYBnh4o0l7GqkC1isONPTFmmGrEQa+0I0qZuUQVT4e9M/R7
Z8l/9CkE6qmQT7kcfq8z9kTvz5RxWmgZO+nZJM5xjcWO6Z6b0xTBdbGqPwmioIWf4WJC1M0yBNV7
9caMGFY7cJKqOFPAwwj57YmtxcFEGgdW4eeSkC2lSTimg3vI1T0TYXa8ckacpS0XjRZFhIyMdAei
kKYO35MtRZBxsgInxqHZE3jdsgq3XVHaV3gDb4uKd8s2XYDSWR0uttmEMJ4w5HbdFGC7YbEgiYe5
8B8rX9RAyhZT1QJhlOY0LQ/tDEoYqpuxsMYv7ScSMR4PwmXVuNNhTcF/7vNUBPqgRYVGE2iiHvcc
DuDrSCOD6Gii0W5K1Vy9laiDzX3e9ZN6asXYhsJcyANTz/l2kKT5BTUjy5iR0tVmEDdLJGBa/jxT
wp+nJjDQzgULR++T4eWcSfGt+ihrAExPNrFlJDaerExyB7XrLyfp+xvUeOvBTseHYfSSq97FB8+a
ipfSdxmsypg0iqlkTSArBxqAwjx5UgV2WXMZzxNnO91JmmiojggtxaUjWMGzbrXrvttlIw7u4hza
onceRDPsPPr00UqMUURG6GWqdMonrSsfYOifq8GYnytGhjjl+pc1UeJzatbuxRxSzldmMBlevF8H
E4yYw0FJVF1Oy8mgDtapjiqAU2vWhk1nM85faqx9LXxvb9BupK3AfDGxGBfipIxm8myt2degGLRy
mrW+q5r53hrcab/oRhuqovpdryMlRt51B0Nx35Fs6bgoDPUHds/Y70l21euiw1ieYZ10WwbuM2SG
irE4/AjT9F6bbdgR68QPzc0rXikNs+SUHDiV/tYb3k0zwid2q4qR0bp2+z6HCI/nCtyMrT3C9lH3
xFDDggZDeMiEEmkjyVJFFtWeCUQvMf2qxmHv0WoiKa5RGQUzJfoOibWS+rNxht9mqxbEPGp3VgOd
38jGQ4Ga5AiQVIBBLCHvNMaegBeAexY7NDMkN+hSoneHDUBR8+W7unCBQgwJkbyq29GzGjDftcYH
82joJnl7xcJr7g23zP3FbgGddhL9Yd0DqLEXQqgUDydSzMdD9zKzBBOu2bwmWrW3QcTfE5eIeEEG
VsbqNgBu2i1xxWnLbPUwwUDJoVfbD5n3NEiYEHFiwCGeXTtEmOp3bXVXW1OCmak4odVJwlEBhgFR
hbEk83AtrcgOTdh043Rx4BLrv+KRTy5FHIHfX6AzKI4qK6fvZgxFaegWGA6PBG57u3iXmrOkC8kZ
mo5g0OXdISb/4gRcrWQ7Z56Zz236QwztlukEJY/Jja+iSw3HtaBf4IwLWw2AdIuA60jH2OePK/Io
b7XF2UvzM9bOYz3Kn9Kp6v24zQbxk7u+Fed/lmxpd2IyPrCvqofBXU9muVCht0kS9N2yx99XXmRh
olKc4T07WZqQvlYoz3G7dwtYrpnDxNBEO2J/B0F+Objak1mYl6bHF41EBS6Jgv7TtvQDqZgANBTi
CziqGlikK9QzWDzkQRmcjOnZRLN18sKFyRpGEhiZtuAOTQHF0AYlCwNPXDxraM1ayuuOyCtiRYZj
TjaKA9x7l+iMxOEXzD69cQoEJyWcvqL4TKC96LLw8MHb+SMiqhcVVdquyfR7wCMKHlZOcLnexnsN
HJ79U59JiqA/U11M5uvKnP+iynbZXT01iqX1B/KZFuYukkEtO+CLTpiAZNu2gcdFeNOJDfR+LPu9
SVn6YHUEVShad9GlhNtoJ0hoB3EZbYwjLVAM0uvO5tiQM7Nq1J8gS+kcfAdvcu3kMoOXA7PAoaRL
2bwWwJ9je3MWHhVSum9CHUQEhod+udqd1y7VA9wQ7Pajtd4PXDn0ND3+HX606Ea5W4HkB/GSMFTL
hiO6mEOi9wfDa3UqXEXzaUhIRg/UrjmJ2jvygvBXJMiuNtU8hjAmKJDu/VyrmhDu3vI4WSqHzrhz
Q3doL6gWIAaZ66Ni111oUIX5ug4QbCVQxvc6k0QVoS37ccHiKHVnDohOoAQ13PhUjD/Ah3Sq/uA0
UC7nWO0iZ0ZBko4OhuqWnAtCw8JlZpIjRmYmbjU+JUgFn8lnO4N7dTgNYTCOVc8n6wxe7/iacfl8
NbFWwAAyyBPvPM3eDWbmhzakB86FA1sv3Ix//vL9d+O//4fvv1NKtWVHMEj/UgslNAXD6M3R9+3w
+8te9P3b77/8/qV1IICAXYdpLGu5b5Boxi0mz1zH86msWl+yY/Dnf/6lQ8wypBcw/5y0+e33v8Qk
h+exZ8heOQ7198RqQYCsXJje89VVvZ7jhm2ygGb4ny7D9Nvt9P0i1KqujngP/u43bP/yf/3DhOgs
nEMzO//9bTNseXunFYeRnIAWmVZj7RW92//Th/j9D9QWvhZEBdfvGMn89Wq1ZO0wm25v8fuXdPud
M4yXsc1yjvWYWSsdAEq1XfaJx7+siuXwbfhirPrcFhjQrc3+RSrTA4A+WqHbn77/CsYfRLzEfDar
vGIFxemfFLgwMzqsPU14ggUawv4OY8yYta2Sd3uF4Ll9+TdaW5iu3Gv1S2eS40R03uorHpKHb5Xd
/7fwvCzi67//t3ewKcQdkcaQ/e7/lbyu4Y9BTvh/tvDcvWf11//mK/7TvmPb/+EZACVsBLC2a0Bt
/4d9x9Hw6CCk36T0Oog8A2noP+07Jm4f3XU8KgxDV9GB/0/7jvEfKgpeC4MHw19T95z/G2j7t+3i
nyJ2C6wj0knEsSZxGJ6t2X8TlPdOzu4zw+4YEB/vSD3INUb8AcAu/bd2km/Di3JMAiaU1hGkyL9c
qMe/fsq/mXX+pn3lh2+WEHwhnse7sf5u1mlqq2lpEq8HY/NcAivrz+V0XzVIcfYq/U0SuuwvYMP/
jz8WWP6/Sm4Hk2GTzPixEnww5fLDoOxD9IRbWGR3tkTEMOy//pH/bhXYrvK/v9G/iXwB5oFWHvmJ
RFEO61VzcGqE+C2XjI3ix3/9sxBx/S8/ztU0dMWODtsfTunfXQJdSXmRjK1EtjTFp5QYKMc0Huae
9rJRuy0JBEUacsYAqQGxIlgApNx51YTkzmGGBkvjjhPVGuYKPGjuXM+vl4rDawt5ZZWkEWou0y2j
U4doddTX2KE91eSIRBagJUNufm49kpkPfmdMTn2ok8IIJMKIfQHEhVxVsqjy6SEmoCio8unOtAl8
ylaKEGvu6sBusQzzPxgiR4Tb6tFs9CcABKa/qrTQ5oVTyWpRFtjVfdxn6SluKBpN+Vp4qMaIFrkZ
rhhJbHWeZ6eMn+8Y7c+4U2kRTqsaxg7o8gSNA9xe7WDL926ZufOMd5gVGyVsuVnIRtDFM+MtrRMT
BoztBjE6KElxXp3qdDhOev/baLx7PWbsTs3/ZVXDXSbaN0Mfb9OCR79DtmBNrwv5777Tc2XXHGQ7
R7ugYPw3TIq5swHt+Riow9L+GLIOCPHCJryOUJdc9IlzlwtfCPlGm3HTQjZ+nW3oagV7VuNAZtqE
AkZDRfhbq/UvQ+HrUEvx9BbA03S+lZ6g2XHdytfq9doAWxTUnqEcpjjksh2UdvlZK7SvUV31Pc27
QfhaBS2kzrR5J5osNM3mjYLUz9EmOMPyBR7qltpGYCWzn8n5tkyMRUvQ3OhWZrRP65dhVBAoPxk7
vQ8dCtSFIcnOy/FMoAZYCnY3B/lHDIlKcWCu1y4TfHu8WaL6AnOJGAGZ3PZ9qAPpm1sPS/Noo4sP
im4LN139TFjgqKFNu3b6lFgsVwIlDMnL/BPo16beXWij1ExFUI0OimjpAc1MIAxjDKqOq4YvOQAa
8Ifol3l3nKGh0T80v4CagWDpM98kM2dXKI+xPmkgv7I/HWUp4DHayKnSX8BewOoyVsazpfyZG+a8
y5vu02voKSmpM4dDUZyqgn+trMaXSv4Rgx7uOX2FP42mQ9MQmrYuL6Q17dgnLxQfxgjRU831u9Kj
vrdbLAmwQneAja8kJj6ZK7dJqWmXJmc6Piowow2VAqpUUmaVyIRI5EDuxv3D+Qr4aFnviI0Oshi4
WVq0kluGLxhbGCl80B5Ct6WN37HpPfK9EvhvrPExF2PSJVRxUGRpi+woRXsq9Cvg5L9u31r3ek51
zW8tt0fQzOU1WaAYjUlHIK/pPhWS0DBGCgLGLV7yBhXfzrDwGjp2cdzum3mpX7Al3pOOlPhG2b9p
LUBczrLE2wpieR1PoRmH8XnUVX6AQ+fMGr5KhdJzSdXDOJD+O61nR3fy4wBOjsx2G3KCfMzqWdt3
Q3fniv6m1BCi8oHL933n4d8LWHdrmufiDVEBd0JGsytHd5HJOAkRjs5EXancMHu1TSMPojHTPJ7Z
1iSxd7QQ5upA55OEHl2/bri3BOK6on5VWv+MaeS+0JFRmDyp2vaLgZDE7wbWeBNVsGdPt9HhGjNw
enMIJAkcb7jKBWsccbl7t07AKBE45Y8/4hGo/IAQdkfGrPBRRJmIGS1fS0qqGhpC2+3kNspIuhSL
WUISmyOyW2n8kK1uRip6qp1V2VcLNFVu80Cm8IWXZvnRCzERcs4nnxKosOJCgMnIdSjoVHfQtpaq
h/48MOstYdBXMW8KkS5+ZG7sxPzqOxYqfJtjULos/vME6yvG3M+lyPlQzVX/kuXEWux5h9Wwn1Jj
2du8MHp0BE14zTUzs6scpz2Vwk3RCxnJDMUTaobvr5/XHhZa8+rp042D+016VUeu14NqczvDcAX2
ns830KxR4mTPw0q3nG4a6Zrml97wOodpW2Nk9SYz69bW4ZjQE6X3+tXky023uBtZy47qbFwns7xq
anVFgvzHW50AOxZl9fYcm3yi68zl6hTCW0daa6oLI87inO0DTtubCDzjtbsbVC5FNfPpDPmFBs+0
m7fFHSvVDjsGI4Qe+aNV5JTrEzSEjP0H8DhkY5rcpEUnxKtI/QvcKmtnnr2U/cMIQGHtfyzFYR5Z
PxWPt4beATIbbtfOk2/bJaHXjeTZZBxDGUAzvFzQVazfb1BTSkIqhvT0fcNbon9ru/xUe46gRRJ2
/Ex4POyjGVWO0/W/2JFxnuhpKHM+cHTmcah21ZUJzh1b+1tqJD9lkWo7hMl7e+OaL2zjg7MBpAFV
e+A/6KQbIVObj5X+pE9+pk2zhVgVCJ30ikgNRgPUy102ZSEAXYAZU4EMAd4VWW60lAV9osnprsTO
bN0eiQdA2pCvSBQUNY9QKhdfm6qrrHko9Hl6RFhwP8TdXVtb6HYki96286U9KcJ5f8VgM4T4DJ7Z
o898hDH9ebgkBfpZd7qJ2amo8JjEFjm4dWa2f3qQmISz6EFaYUfQCBSBJ41SjYZ8gBguVFaXpi5P
LGmNhHPb/XLzHGRuNqpIVlllC2FFE0CvCHpYHOEulRPtVUYgTvHQMwIJSrulMzG7PyWJeawdnrFL
rR0OrTGsNMjvzgKSt0+6MlQtvhWb6mdnraHAMpOjUmIDnC8F/4fKCSsn7g/QqvTXKVUC18IPPXKs
ifPhPOX9cGagx11qRWNd4WBQbFhNNKp3pKegALd+2Q63cttM/KhZf5sAl3ZNATlDADKRK4wQ0N/N
lHgPq5yvKTGMrLHm+xzDqyhKvELIugDyljVtUoM3hZiVy1naFR7T4mVcG4AfNp3Aoiw/lAbps2uv
7BXgX3bpQIzakkpYHiZQzYbm7Lwm5gkFOQjXqT/mLYN0T5lsP3Gugx1/mAgnSflT3hSY62y0C1cD
4RYBxyRSdgB5JhfgnI6PxT1Kj45Brls7txMWPbg5cnIOcLwVEVSU9bhpVvegMI/X15bAcbsmtqL4
kSgsPuNMFJ1BjAIkqdka1QMxbFVkayIQjE38GSYBxzIGta1WZTvypKi53en3iuLvlBvE2owW/TOU
VUs/vqAxZpqmK1gDR7CiqeoiLXVPi8GeLglACNfuk9VuOtPmuiQGw+t+HsqdOw0vhBNBbrLi92ZL
7fnrRWRt6o+LdTCXB11ZL96cvWmVlwWtOsEDMsil1dKUswGAO9/IPB0iUxLlivrKkBxuSS8OMJ9U
ApvIVvQYKmxJjUwkexo0FKHofswXwlGemBBXgdOPCazaTW3ba1rIOIDGJbpOX4yG3M+ze496aeM+
nSR7b8785Qi3VISWgyDF+YjxRAelUul7Ien5zp+jw0OFZlfcZXl5ZAHmUAC+ees/ZruULvyh15un
GhnjTmm73x2PZtiIz6zihkjH9LepE2KwrA7YE8A7OzjHJPjoDeqFPg5ngfpw/lwBXgORKkcOWgw1
9bXgaWHJbTf4YGnw4r/vKBaKzCFQ0LXiO1zo8JoRMTuSVElWj4Rx1iQQmA2QTOFm1ORBj+Cz7Erb
pRr8xZxYjsusxI+l9Zkg5aAZ28COrOs7iP5lCGsXg9q8hnNjZeHixm1oZNlHgb4WamtGBYIAC4Kh
gsuSUTPFLScbF68EocZEcra2jGh3stNr3aahUW8ZgVtDohdhSfUFKLR19gXohor+PYet4+rK8bHK
FpYB1ItWEu8Jr3CjvLM5XQGAmSUbMS34D6qi0df02oBrbHIWxgbGUIZ+oUjY0fESchsTsGPgpQP8
FtWq/sPSCWtiluUGMnEzX2vunYyGs5FqXKuYZGSRFk9CBW+bj/FL0QwA7zSIR3Lg2KKTFhSNOetR
r/teWrAqVmMewPkHa1h8pPUEfBiqnkPq+1DqyAxM894md2agYPUdIMN7SZxm6FJuSdP5rBL9D91V
ZhAWR1uxmQFanc/VNjusanZ7hNpT+J2ao7UshtfSxh4nnA7EKH4jK06PiSu5C/S4J9UYy6yjTaip
83tgqcgQ5ji0BLEQWMpvGzYgUnTw7pxR4ZKUoLCIG8u2Fpymj+2542jRazAcQE/OJFWHnCntXSw2
92E3UGxgsUxtyKBUCsxFs26fODEznXn0y8792RdbEpypPGfCeQKJZFNNIMIrjRXdCYEjJjMA+NX0
8SRSJLGIbh/nB28kp9uw4uf4rqwt66krGkksc5EG9chwB5m6Cq8vZqI3wiSj5nCswFr7+sifPpy1
TwNtC0b2RpORTw9CYtlUSliHzFfPnfr3ufSekcz0R05WDJ+BVu+4anaQMzb1ueMuHISrPWMlK/DQ
PkxrQkVOyyDFQ0rvWhIZA+0k6lX9BSYBNPX5w5Qlmh8N5mmZgFrypmON3z0uieKsxPzhWhbNy5Tn
TOtUJNxxTe3udiRANeTilGSMN3nOWNpMsCpMzPJdU3Z44LGhmyDz53573HI5HezBDtZqdFGzrN5W
bXJ7ekWOvEtGk4PCYZy2O6001QAizN5g6sXPjqaUilFq6HfJ2fbQDlgcKBXjNMwYW5EaRmnLeJyP
Km2SgA7EocY37tsOvQdgooS4h+BzWWtyBzeHuh4wJJ6bSdz1hArvPHvZ6wylnUzAizZpwatpJOZZ
Deza+AVMa1MUF6exKj/Arr9NeVhkv0mxQVe0hRdb7XtjKtQFs3YC14LrOL4MuDNWd94rY+vQI6mu
6tp+FQueTrZg2IcEsKe5urD+c//SLyS8pf6lLkmKHks7Lo24NpnyLhLSbzlnQ8/CbjAupl+PGnsa
x5xdZ3tPPXkgwQPxHQt3rPxUpwLyvcBPqyOf3ztZG60F+MVmmD3EHU+goDFB9eR46E3xkRvwytXa
RJhhCprMevFcm3QOi3U5xHGIug0YyGBol9hxzxg196P1Q5mder/iy4pwPRELRguMyVwA6rAMqxpn
KDli6IzWyBQIijoBmit9dur4R02+IEGkaBncdHO9liyqjrJhL5SgSk15zKzmVfQWjM3abvCphLge
OfBMeLc9p/Bl4a5nsRp+mfAKuLqXWRrXLjPvDJuBvVSbfJ8LDeGOMR9Nk1dT2jihLfPirfhRmyS/
U2I6KTkfG6da41EoJa8yWRQE4SRiLIq5h/XpBE5RRVXZ3tSa/slMqAj2mjUisAmyMYEVdmeyMtNN
ChdBedePNTo0DvZI5VgEY4Eiox0fe2OblNos4oNq/7A5JEUacQ6VHKTvmIN9Nkgoyh4V1R0PS9rP
ZEoPf+wUzUWOarShQSe4XHqXcEZyGECXK/J7o8RwICsGRa0Wn8p47oGbkkNR1Afi6cFDus5NLJkX
bfUdWAgZLu2rTgcDFUjqpzXLW57DDlMZQ5gp76AV9wNZC6wuZQrCjePPYiqnRtWfyqn76dREjpkL
qUdjtdwXjvRYUAhQMzJ7vzgFzF/LDAZNIzyv6xbS2FjC0jjzixpXi5ESX1PM4x3yDgBRWUq+Ci3B
w1ItxHdqzXxQEJB4BEVETSmM1yF3LkM7TdGqyHpvmmsDhGQO7Rx5jKGSvzha+ZOTKBWKJetqtIZx
rjkEbcmSWaEi8ombiPknCTMuErLUiZHlLXR+jSSp/JZcooOhzkw9V+Mj7eTL1IkH3UmdwIglcoFl
OZfaJCPAWyaPs3c3VasE81EeR11/KNvGOs+rHpgJ+lrBMNivmD3LMaXh1J5ZcCjst73aJhPU3zwP
eUrV5Hls2LhoOerGBCAV5EMFKAFfG8Y/1WBy1kxZ2eeVEl6TqB502+Uk58SP3mbNmJD0VEgkI6Ez
2AaB2MzrQmzK9BrnDWpUXSX9cUlPwlM4LOMLPrbkvrEu5rdxe/GeRqeYnIugAxexn+IRw45elThy
aLW21mvcrAaistgnVeRTVMqvstiEDsVMGmbBrlBakMO3C4jf44gQxeVA6UaCMLCkWJCceJmHFCOX
/sjaC0XIirra++Fa+Kktk2uKDATnsVtElctAczZP5SLPtlVdU4WuYYe2hYNOw4mlgOHAB4ErJZps
rJjcNcCtiWRsPFSCpopjJc2XaBmHLoCySLk1GNleBa+904g5CSfunFJROsq333Zs0q6z9B9eQv+2
ZPYOIjsoZEJp9MuWWP0SRE3LvJ+lPDaVpp76ieZjvWJ8XLTyT22D5i3SfIgsi2N5PPR92Gnc89zc
MxIj59MaWpqCJa9MKuZdaSgPYy4jGwtljXrTX2e9eDSF8oFHO0sKJ9BV8e5JQuAwf5UHtiLtlLzZ
yh99Fd7eKVmAk25hXo2+bW/lCcjPkaGCg5ICX0W5LOmdJqtD03HP8VY4ZQ3TNTPqi2JSQHirZvmt
V3zWM+v74pGBVt8aYpwqR2C1swjubMksxe3Fia2AWTgP1uwb2uj5nVNdLC+lPYcQC9i/fW+hYGEe
WisvTo0QgLhLy+/VlFl+DBTDkfAWCSy69ViDWIASImdgP35/Z7V3XzqXBB7UGEGhF7+nCcubt1TX
bHlfN9QCXZQ7G+MIh3KP1aT8yBTgKF6N0wMdAXZ1zBO6szUBV3rjzdQ+TDo6CYq9HnZZc5t6U9kl
knFArLFLaMN2tt5yfzQbKgUN6B5nO5E51Vi94G6IY1ImGddX5epAnLSAMWdRLwwyARQzssY0aoU4
Ikx9BzC+yAKbMFGj0BPiDzvOojh37zlcRZ4pw9VDf+FkGvGptvtqzMbZBow1OoCl6167KDZt7LaL
qo7nfeJduI18L6SO79pjOaU3Ouy6sJHjp6fTUs608t4uUt8qEg7uuMvD5mm2L4a9KLT4ZyXsLVyh
pESRWCrjSNjdJRFx47uD9qIIJAoulrtxKzJS/IaqlV6TOj1astHoDGBaVAvjNS7yndm272T7MrQZ
lCsn1HehQygYltc8cS/MCa6dxmIH6FMQ875bdfk+F2gbJ0GGHEYhLIjNO43B12w2XhAAvkxg8KGl
3CnMHHeFgRckEblA2Ve9d/b6bCr1L1PyF4Uiz16HJWaxFM5anghtRTyVIgXiwmaJ8lNBF6EhktJ+
9i16KJF5l4p7YdcYzW9DUTXeN+uZRE7oLz8gBry1i8tlIUSGqSZVYmHS8GxYyYcKzSgJTNgxEN5u
64LMqIFLBzDVciDniF2kzTvqmKlCH5XejR6JZ5S1JfOhALFs4lvmU2Ob3jNm/l2SUQTiy/XrGIHX
3IEhlYIzt8WYxUZw64+9ngXySNQo6dRxPO5VMqx3k1uht8vz6dqMLUL3+U3PYxQrxkNHfykkiN70
hT0/Ukg69M8PdQz8M9Ptu6LDdrJ0zutq2T9VyLKBXnF0SlPsXWZ9n/bTuAmODPLvqNzVZODQCeub
qFo6UDbGme8irwTWoJmkW/Qg5FIl+5DFMt93KHnIPYNwX0HCz01qPzB0XdA7Dn4Yr3nWwKxeLfTQ
cJXxb9b2Io6oX9qI7BvvOlV7tfqaRu+jdo1HRecxJ+fy1zyyWoAKQtj7QkAjPy+XRB14C6PkBAAG
ByPwqGrp+liEmSbmpKl8F7a9cbBiiR2Rx6o0UEU5FQK5no8wZ4GcU4LBC5tqf+BY4mjOy6glT7Id
aKCOU4pOCaEM/6VtaRFp01ieLeWKMQqbN2HSc143l4mJw9VWjyM6xGrSsqiTqo1hPXvNCS8/KVrZ
RcViREpDvmHDrA7huH2z2sk8lOYjbQE8OLEdnyvOLuhJsIoL/SCr4mlEHH5vo9xq+lLu1y7J96a2
z91VuSsaA6DD/NkpLbMhmv5nDnvybBkprvrKC2qFEUxMNT/MK7tJ17DpJnwQemyzUnHNSJXxaADK
F2nd0IYnR5BsyUF5bWWwaD2tAukS9ED/qt3Oqd97YaLwDXL9CQUAu8Fs3ydoMwPive+J0OHDpqka
ltZdi0gp+Iu5KJwXyzQ6nuc05UP0oizumI3OjBFVPrzvhR7FQr3rpvjaW0RXkPDz8X3rKrlPiQ/L
hejsdjuBprT9JuVPqZkchAzvolbuo0ocPBmOQHVWojfJdmMcGANRFuObOTv37qjSUNiec+qVP4bk
c9fzD5lp9JVb8WdI0tCN+bZel+ZkBTUGgq8UuR53A1E4L972GpvtuNUWa9C7tC7aZjsR0Uds86Yh
F6phJrbQCO093xaMexFuHOas4VsKdrM0F11AWGs0QIoku9PST3ruvXsTY9IsBiVRusshR/65y50K
RJQ2bAtRDoLbpN9RjvF1MJ8NGosnp1lp0JHlRi0bZuWw0vynVFPBb63syms3MPqWEyW78icfp+Wk
gTNG8rkGyA15BskS43zCi9SpN/R1Ug69QrRWS/lE7cXJUcWKPat/Mk1ooZd6zml0TlpvfyKUIzSg
S4iO0U0jSJ1+vv/+3dCNWsCNipASQljkxWSKDFvQaclRIFPZIvpknEBBwUKAVNqgXnfrQFnEzerB
DWvFwZmvusIzm/eVBSYUS0c9L81pcVmtE+0VyPGZeWV50kZSuHMUdTsADNqDUI3k2JCpvEm0gxSt
2j5mfzxIZX6Eqoi8yauyh14tv+AuyGi25UBLwQ3sWC9/trmxl6q3N0rzF4ACvAmgrqM4e0zpzETJ
mn/WqsOYVHeZ2mhGYA7xm4WElXE/zBxRveHzRzU6lZwanbuavMl1IFvU7vN7zyMxql2hCSZZ+1oX
Md0oiikF313XEQKV/1x45TyTQ362JLWdIM04Kyha2bQvjUVnQW+x8g+tyPBY2r8nBvCWXvLMiqzx
LTeJaiIUfjlN+zhtG9pqEWgqVTY8KN2pkY8hY7AapeXyZ+jHc94jzEUX8ThSR8BZ735hZt/T+v+M
RXan9LUWlIZK6y21sOeDw4aBhW0Bavdr0ivKG+GdGHOALK0vTYunfXa6L4+5fKBgajHp94rewTxl
0Gox85EDMqPVwMT2FPWO9aZvCQIqxBFeFOU+zsAHLWsvok4ZIlVjd2zxolcCNWWttwMHEjJKDQZY
Wjy+E0ZUv8wDrViypfb0tW71IpojTl9f58SKCpLMe9Vj/pkZCJA77AI0xu6dYiGp0kiWPaebrQs+
jxdoDGlI8mUtzPimU56JEbeAEqcvmkkkMBufyzFwMY9EiB8bWd8zHT/FNjF5k5N7p6R27xYNFZGo
tPeyR9g5l6W2n7gbg5KbN4qLZA0bZ5T4axh+mnVxMYrlj85AJBjGZT3p9Jb2ZlH/rFOGnZ4+0xxi
yh+lczTG9nTWW+/YYZnf21bP6UjXQUOSaK4iPmdO1ODSSfCs5MpAFteU5dw0m3ZCCy3ToVG61NOz
UJcGZipbKAcbzyeu7Og6AAyQ8qZDa5Mu5D3CLKH5sc4U4a59qIErRH0+PhTmpGEpJJWXjmtYrzHN
FOqhpLXcSCvxBTiJRtnhpd3p+xfiHLqTodW40FEa/OO3usoNpkH8VekPm3bU1t39X1/K/JD/9P1v
216uxs/v75CpL3ms4yVYt8qC5IPeBHgi+Rzpx/Nt86rPIiOPb+jtrSM2gJc6c+VDORkJQzbA/FQ2
ID1GHb8ByJOrxxOAiY1EojkV3kEjulipE3/GTuylUnl/sleshF3nxfeLw81S6x9173wV1wVCwzHD
ihmJJX4Q3XQuUm995D1kJ1UM3Ncwf/DC7IQ6YuDSUeiT0RwuiZ5d64zpcTmkBQKYL4ssbTpkJNeC
8WO+z8971tjQVxcB+IStqPQuymQea6tvolyI/0HZee24rXVd9l3+6ybAHBroG4rKuSSVquqGqMic
M5++B/010L/Lbhf64hg+ThLJzR3WmnPM58iPaioJ3TPor1nSu+1exOSx7EwVvSYHLfY1yt4r1Rrj
EM9QCcZbn3fNgr4+sWYENm+TpF9aAXckyRMOLzhn9kUWpihaevTjnPVktkxJmC4CS9mWgRuxs44I
usnKhRBlt15GmBG6CTZDlR2k0vMEk+ZeZ+5Oj/LLEAm0aeX6pE/iZjCDaE6qcktNKkVvBh6wnrDF
giwwxRARTz6uAdhf7KcTVsaEAKTQyL4oLbJJ1+I78TJOEhiLTnNzHu+m9ACzESCeSQQfJ9ObriLP
s5Q+eEiV7NB2BmmiVA7nBH1YG7r460Kku9zJ2aIuLY4+0FbCBCuBh7TKnFJCfAspWBd05gKIRXXA
Do6anZxwRZST5ThaKIH70FpWtNWoPmjNDZVOyMF7WPiBnK8pAAZHX7RWpG3WnEg3AKI/h9SM7ggq
sFNJhDB6/Tqt0H4EPt3mIh1QzwM8stMW67Juyc0iShnsqLXsgmzWLfhpWl/wxua6q8t2I/D+R3n+
MfqKsch98yHPOyoTOV3cYqA1HU4ypNbXwq3aQ1pKSgCAsp6gMe2+ZDhjzcRJs+jdGWP2FSrao9YN
741fICsK1J1maFt6bw6FIYqRkkJImlvekeXhY2zSK4NYO6iDBGWrxFFd+6N60U9QT5ozSUUcuz0K
lhjvHEUcU7hsLtZLiWyiNNFpYCekJNDd2pToUXlVWmMPp6EjwjamaMaBfFXWibkNKRet/UqwNmA1
rHWhVP6m07gMhj9J9JYO11fMKs4glrzTG3dc9pGs7EM3NxeR0mqHzKXDHvr7CrvWAT2UPPmHxJMh
ASiEoJiuRro9KFxK06lJ5XqQqEM6mqS1D1RgG6cTNOFB6UynFdjAmV7SX2oQUk4p1MG1UAV1JpSF
eG2sYph5qpHckOxMNr2MDbCv0+SkUb6WXA5UJJvgXEvd8rHjGDMjXLt8xB/FCCeo49Fz2Zv2YpM+
AhqBuNDr8SMsY8zCHX1hsczx8HRV+FhN/6g8lP4jtVBEc1LkPboD/aWaTeqNQNt0FoeWeWNimiT/
uXFDXpXNJET1JxcMVTBkMhVu5FET9xaFAP8b+qN80NxMnPfBE4GeOp4UeuuuBf8QLNvJD8kmD/Sq
OwDUaw91HXSHLs2VXePTx5x+vS66ep5bSUufytD2lVRvy9BYSY1uPtaReas7dJHp+Bb3XeA00dRe
AEw3T0zvORxrDXsSrgbVI7dH71WJuxSSz9lBaKuahNp6y4MQ+kxy0Lq9068cFkFZEn3e6uq8yOiN
lqI0wN1jQA9+pMyjOnkFK7UTRSk7YTrplmN+6DqAgXERGaeRbyyEOjnT5H6GRfyQaEzHdICBzrsW
81mboovi+6PzN7ZRJ7ssRHQE1RylBLyoSbAj1DPizCiAC/My8HV0AUa719SW7knnmhtEO4qTls1D
7YXbuiS8sagw+ApadCqDYNWUXbgBuUmu3cgkj586t3slJijP7Gb1iCnB0OcU9tnZsZ1iEahfUjEb
ictQSa4fyg/TDSm4AYaZZm0vzgVbT3AlNmniCHmp0RudzrV0SUDjodBSpt1a2lY7PPDcXr+g66cv
CcIUFgjBcgQC4C9MX7HmqCh18J+4q624FRlV5rhTNB3/P5tNDk0W/LWh2UoqJt2UEjB2EQLek3Zb
leVoqy7Jgfjc5TUTQr9i+OGiTI4A6gpErOOiawOK58bg8XcxKqgGwZNa7GsgSHTO9D0Q1YF9CKwy
Tg4hjUU1vFW6VJw8QulshaIY0/a4BFIPBgVbnhc8jmM7PniUEXZGgbYlVUR3X5ExMMPiNGss0dog
iZulmYIt2Y+ZSjwAPw0UnKGnJsBFjuvYr8eTMcJTy8e9KUrRoTL1xdA16i4Gb0IGt2Fu1FYPbMK/
SUYWsdB44OhwVR3pCiJUVZS7EOafcCVuPkJmRtZw1KHXot+QFCCGzLh+1bZ2xay1ij2NomVGrbYp
wx3mHYoCIVxIAtlgALMlZjoGCpdsWPtdjKl+OsN4ds96+iODaA0z+Kcl/R21gxvP0UM2jrUKeKvy
adg0uZyAzmsBNPnNrkdetjYHEC2hmRU7dmYHLI3tomG80VqPZoroZ1eOdQQnJqSC91a/qXsikaWy
rZa52sxpxzYLTiYAiwyhnHcDSrzMexZEC9k7JePl0BSnoU9YGmARrlhDn2SZY5CvgLab3F9GebBk
QZypVRwu0oKQcjfCdmm5iKtq3ds0ZsLimZfnSuEE3LIhcJIGU7uQgpwa+55erCvu2NkMDMZ2Zxj1
ouvjcttX+vHXwZE7aZeJLiz9YlwZRAtSLkBB0GqwcD39LOilPCsaDdch17OIZWOvGchx47TV55HI
OboQZZThgncYExk/68jxQlCGZJ7oKmUd16JKiBhv1pHnR+EqfFQ8l0CKMV3roqxvLb3eDaEGGiwM
T1o2UCWJPYCyhdoQUNZxFqq9WNp6WSNtx5b+YD4t/r9+7dcP7fS77mghS4P4QbE6qTQn0Q1lVerV
iixWcYuMzRQAOYYL1S2StdIPIrRyfuPXz+SUNj8W3KkiXruOSd76Qj239VKTibp1UCrom2C0UYma
5/apQ+5+9ZxiHTjSKX0yX9p3awegUfXvEsA/Cr9ztlXqI8cF9VwwENR5dzaHvfuqhHbdnbH7kufD
fDOVVXA+qwsfJOizBxxzGa7EVbxM5/o7v3DMLjp/FRk9sGtSrJNH+RxUBxzIoc2LgchOO6W4jSlf
34xdsADCIi6E1WMJ7jikyG2PR7z31pUWofhmrFmlgNVfojfdWKiZM+Y2YG+nwOT7kV8jCm3FnvCU
1nf0s/eoJsRtvrX5ngkBuhyWtYpWZrqVKuB3NvFNjbeIQ7vZo4xOiPOAqwwBYKI+cGKIFyEM4yVS
GPmhIO7IbkDH7E3jKgh40m3EeQvlFtUzpD3UmLqPYo2wpKYV+YpxrD+oyLRw+22gEEfX5MKuWyU5
SZqLyBWZO854SJp1+hg+Ci9ICSglYXuYZ8tGmyuP6lssb2XRVvrZ6H/We+VmbUKGKmwKtMcrj2ai
3W6LHfq2uLDDl/Y1aW3lDHHzxMUNM/W9X3b3vN+0T/61eZQWpTJDarsXqEmP9nBhVUNCtOTECTxD
t9sDptIcqC0qDDu9iZmDmkS4hoLdh3bfQrVw3PowHvHDhzsLJiEaShwJxCNrM3J2q8146VbYX7IF
zR4oGHS3tkRO82yGTbpLHqWjdk27mUp6iLyKUfju1Q1ApbbZkLhjXcSzcZUhoDBwBCDUa7aXT80G
b8BIbRig0C7ZmnsKxxwkr9B4+mkEeJw4hpV3p2HXLtLPcg+y9NxvYhT6S3Dnc3V7Qzg5J2eDiyHX
aIaghmrye8WW97V0qP0dpI+ecr+tOQU2h2PJGveCHeLOBJxAjsiBii0BJqDEqFlUDyCxEF9XM2M9
gOZQ1uHNFGcNJ9l+Y1Bk5lV1miu4hAPncLQEw0wQN/5jPOmqHZ4INE0PMskOdOfGu/Q38hAP2jJY
G7cyPWnBWvfALjl36SyfXAJYIe7Z6b2u7eiz3CYzpsGKYgm11YWnsu7Y1XPlZE/llqAv/94sVEd4
AEhKzGlt1yvfX6Am8Q+A4Dbl3jjly9eeOOmdssznqHLJq3T6e/SCIeRinNG4ZE8q9l4HpwrorcCb
+7DYvsKvGIJzh+faRoR4EJVTvZK2FH26F6Yy5Y0+3ySoRwG+pPodI8s7AC8UUWquwBG9AQsrXrKb
MKNlki/Va73FlF90K+mtehGjOY1Way7si7VIRDTq3lk/M5+KtXmR/Fn3rtuZA4bxmFwmRw9SXBiB
q+gCgkq4UisCNEoJrHHEq7qQ36un8NWlTTU3ltp5NOzynseOeeGcOH6RKlIDfNqJF+Vsnf1wTRnM
XY8UkA/cIQ7r4SYizuNNUB3QIXM/ndMm0jf+JjvqT93CeHF35dZbpqv8q8LeOwvfiqnTBHloa9A9
4R+3c9Um2c3NVvTpto3xEJ9hJAcLAutxBZ/pfiiz6EhutMamCafNClg5YmSkdd2XJ+5V9LqAh+j6
fKDjhCBhmocOaY0CbcAur3gWCtYaBo2MHMzOsamnjsbekxQAZc2dt/NH/1Uw8BrNqndOrP0ckijq
RJqxuFXn1Uo6+aiPl0ST6tsGHB8Pm8GUSrNpaZq0D7Z5zM8ilMDMcVmygq3QLaHZIIBGXqfPq417
U/OZOkANBLaFNPYkXGT6jg/hDT23QCnYjpMlmFtpP6ww3qkrurH1jFn33TuY+zx0Wgda5Q56zcna
jUeQX9D4zL2187S9+4kBPtwRckEFmI7olRVRYu/2pF2Nk/HsXVgSno218iHsqhXvX8ihnoIBgZ7V
zF+Vj+VmguujFJ2JRxgtM371Wf/ytsjEPZqvtvwsUeifuHR2S490JR0szw6WNHKtTeWhU5ghABYV
KKRz81ImTvlFrq6wCV9EHumDtJaORfMa7pI7iYJU7UjlDKB5zDi1IZPJHP4nq48xU9ngrgrmQ7Fb
qusKfvE6GRbhl1U/CqNtOlrHkqnue77LZBshQ9zhzcJPbDrNc7KucH83HJ1tg3G+BnZe2aisB0dB
LEMDZDWe/XQpynY6hwYAnnNuIM0+K4MtL+pHay+Jy3yLCVIz7GLZ7/SlxWsiHYWnaF6v2LrLp+DT
24eZY36I7VpnTj3B9EC70DhGskQnzCZIfU9X9ZYeZ8IlFre2toduJqezfovM159nh/TZemKPLu0K
wTaMGW1A4ZU6P3Jc90M7RJ0tnyJ88u6InsWu3ywRnR4C433pMi04wlm/eO1Z7zfjNnaqZTXzMAAt
iz0BkG/pXb4OTwltlDdKP/7G3KaHRJ1Xz8AWhnn1zis3cbm2ypvwwN1dSBswW9wwoztyI0Y4tZUT
XOEBW9YZ6kkjrWXaaOAaBJ4S77St3EW4Z+a8h6+3k+x2JS1HRBpP9WpCGhAVQqzwh0sAEdSHmS5u
XaCH+/arFlfQ2CCVhMkyfawQDM7am/A8cqcJsOAwdjS3AZEU/TwdHuJtnG7Bp3D2t4udv1LfVOvc
HBEmQh+eDYvq3V0rwswKFs1DqK2EblHdBBwYiV2TdIxni5u3xaA4zOWA9vOqO2rNDrASbgx5Z3xl
jO3A1jTb2NOT184Ny71wGdhvBDPtsTwTM5y9pWgu5wJOj5Ow8JDUoKw1UCbbAG14MdNlvjRXCXnG
45ERVp2SfE1Gly/OaFghf2i2ce2YWJHSjfzAnzcEO8Vt0M6Hh77dGtFi0lbCrMAzmZBtvlAIDiJd
hSOmfmanEGY3Xd0D+qzMKwdJodmzYcs/y4fautThymUb+hLigT8zQSF/koMbRcH0oToGxxRP5aYr
5t6luUfFMqLxojFHYRxyjLXJxiV/Fw2otDPvUTsSAlLiRtfnKAP0lZcd4IlQnGM7hwopOHiv5ou8
Z5KIP8Nz+0LAB5zoufKS7Yq1v2m29TM0q3g50BFGU0rKmW9Ds8ID5Y8rP3HyeUG02QuYfxNFUbLN
lNmQHlPDwQLoz0z36I2X7CN/yX2cGzZHv8Bka/4Jnhi7R/qFtytRP/GWDU94F7FhxbqNSg7h4CT4
BqexMI6lbAMgXQjXdBk02+pCt9O9w7sc9+NXttMv2VMI63VlXj22X5v0EQ/qTKlnPd68fa4BNMT3
5IT6rOBl5Skx2M6FNCtRoMziG/u4On2FzUfycrrvqevd+Z6YQzEPsHxtInTdkW0+0HFz87vWnoVT
csEpA3yM7Tjd6xCp6Btiz/GTha3AGLH12ErYprsV7+hWLhWnjo0A+4Ne+8FcQark9rXjTDtre3T0
4eOwcNmjvjHwhU0bb9i3YvhxKJinL0HhlJ/NriJmZo5hBOXzgCD/MWWq3rgr9i1Oco62CmyYBSHI
C3Md7ImwwgtmsgueGXsfytnce+GdibdttsmxwKjLmvCIiz5uctBCnJkjFOzz0rq6WGMYbdpGOxiJ
3W+pq1OnUFcuDr6caC7wX7P8QvvXe5GYsNhRwbpgnt3CfIsfCWAnouNZeMn7FxFeV+wUT1SdPWHt
LthBBUskCgip2Z715ZWUgaX5AB+PANv4XOPbZ+8j2tYHD4NVNWIbz4FmDRNln1z7mwkO+cUyHBiF
vk2V/WPQbO2KoYXupASj/VTS8lsUd3HFY5wym2ec2oMKJhKK8QWFYFNe+Tde0Azl+ELdJGdvicjW
ZP7cxOt4l722pu1t46t3yDlCWeyVGgQ7nxQCHtQ3+jMcRNmwmnNsMtYOxbIHppShEZzSB762dBJf
xLNypZjBx+KO4ozwjNenRZGMnH2bOTxcYRu/ULvjoBB/Vu4WAcnUZb96H8zGibBBUVUfzDuG3bfw
q1yFtPTW+Vx9d3cmZk2XMx97ZDvbWw94Ganr5buO7G6iewH1fSQhPSzOQ6vaRiXzBMBizhrFeGme
KBWwXjdPlD5qMjgwtjiy4x3VB+E5WYjv4rDIgcHzqp4i5kOEn9zy+hV8rvpefrFqdYVTj7MMKvna
bx1l7r672+ruldsQMe9a3gmOsUmwufkOlLPGXIuL4tkiUbznDeVmE7AICd+2NvhADLQSjtsvtKV1
Ls/1DTHn3RxgtzpUfXnTOZZFi2Hnv7KrDr+Y/aTYIQEgfhso8Hn2Z5ujslywbZoihVKnvjdnX9nF
H9oTo/MheHWXycpynT5wrK1xkPAXftBbQHRhjY8+Bcy5Qco5s/GLsBNXBUb5uTXYgcPsr29pnTj+
nmHVV/NwDZ0KC/xJukyTzSQS4wxnrKVTPh1iTToMS+p53mG4SU9PRMSTjkjZh6YtnnMWxuIlRss+
6xfqgYHDQ/LP8tb/xP5qPgD5DL7Ca/vOIiBcpEX6nF4H4B+sE2d3CWzxwhzFS2F80HXbKTuwlRiF
n6fcuHg2XvjH+ufac5pxrUaEjLBLm/lrdsTuJ8pxjutob8NPmEcJOyMV5aTt77FXiQ/M8p7dY7fY
h3hgrgDmX5GjW7upvinQ9Zm7D97F532y3Xv8yRhun9hCDxv0mOI5ODIdyUw5WM5s2l3Vvbprz9Wd
6dF/ALRmB6di0d05u6r7dCctjO06Ootz46nkbSsQlGYLJk8mS+2ZvfWtfelWdGPu+Q2BmuAM6Eg3
LVvpxfDEgZ2AyWqXo5MsnGoh0vKj2fdobRhNb+W5ECjLzCJEYanTXc2nod9aTntw37v+Tua5QNQM
+HqVs6WNqn9lHCJK/7w2OHw4xMHdlGzxeXqB+kPRbfMvdwHcaVQXCTuAZiEWK2/JH8yWJJ4c8iOz
IJpDa0OMyL1clg/apl9yB8SdMq9oCN7wGPt2RD0ofewhGFIXYqGkuXWYts94Cd9StmX+vJ+LH4W5
jKo5E/hdYCKfhAt2vjL2+Wv1hJ0CKmMvnYVboM08rQbh3jbq0kAE3VmxuxFozWx+/SzqdeJpotxy
qlEkX6rklUa8j6HpxYuIJqev2RHY0AVSsMUr64vRNvj16yB/yT6oC4aKFW0rqTXnYck6jufJdYIQ
w5Qyxk9CrAAuqjWuW58YqaIGWg3DarTBcUjHL8RdErD3QqWMQrSDICaGxTKGr+b4kPc4i/EygN2R
NiGym1lDZwOP96ggg6t2qtSzXepJnf/1Q2+W+0bNdfhafrzpu5QWpcqGMi5Jg7c+rc+sstqdBV+y
sZFzUYRFnzBPcoGTyq8f9PEWA/WE5wbWndwkpIWgX9g++OYdkWW58nM25ugesSBSeFbxnqLkoEQ7
jB+iFl6F6ORRsehyz0Q0IGF9Lg+dKn/IEWE7KTy7mW6eXa53E4BTRcvUQPblzOUKnL8t3N1kpH8q
ubt3a6C3nuo1mMeeQl2ueFVE/Mc8iEYlM1QUElvoRpbH/mxUTbQcsVpQmaFx5uaPanUfVNSr088D
oLOoRaoPCGlXK84vZV891MJIyOSozuD5vnZ6Tgl1uA+5oCxrVVxRWV9Ig3GKBpB5gnxQOHharfuQ
SurFcDkcAVu2I33gxELWoRy7Z5fmzryrTahso7aIPNRAbj/eulE+8jjYwGQqccZD/mEKrQ8MtXFK
sX83ZU3YWC7sXWDprlKCn+6rdYPLinkGGi2QMSatftXBQj6UxPwQhIJT3C2aZSt65KarUxezMsgO
tfptm7LJtFqKgQVhEpIwqkvLkt/hSCpzUwYTGyDOINHGxT96HxvtSyXrAJEIbx2BUwstZrvQiM0G
Azu5MD6nYcn8Dw3pvf+f3mf2N3LN7zHTmkq0syUamm6puDP50G9AF72P5bQVzHLVqfAhMgtMQct6
IbvBukpqO0mKZamGm5xYeBAVw+2//i9h6C8f/yffZfp0S1JEU6dDpH6D9hi91tdaZpQrILVfbq86
YuVROgipYgiTQAnOJNUuEa/0vz9X+j1+9j+XLcmKYZkazS14/r+Tc8RKz3u5l0o6LQmJSTjFSn0Z
GN1p0PHCjyJq+qTcY8Pb6xZ6TtrJnGwzZa0Cj/vhq0zX+Bu4iCdA8K+sgIEk/NH69gSkSBMH5KHl
yhXBIoRkXDWi8OmTO7ESjv7Ry+lPTkAYhm9P96y9aS5kLIudcOsNPwyH39NV/3NbZAktqmKqmkw2
7++3hdhNSRaygF454aVMDyzwE1YgHvJXHy+aOwHc/335yt8GoIzFw8BiIuqq/u1JRHTsxhwu90pP
KfcZXXIzFA2dJDutZoQdPd1+Q6pf8hykOHjECidq0bO1Rw6Ay4SgohjerUIRDRgwPAiZvb6q8Zfc
aIHtFsdVWT6aaECgR5KBlfB484YWeAE5ggMR4jCSN+rzv6/qb89UVhQDi6w5Ua++jevBU3NWJXJF
zISFUAcPY+tF98PL82uQfh85isy7o4nwtwxD/v1p9Tidh9qSy1VbalfYNOc2AfZqUPyueWNySrBG
l57HvAXHYPGTzlz3obbH/9FjX4/Pus+Iiqv81O1c1dzx7Je5qX5a9cQsIcOhKPfjAEAj14ulWLkn
sfG/ACWXi3/fLPkPehZvgCLrmiySlWFJ6rfUU0tTe8mTFY4DFltTz8igFehonGi1DAnPFBxwskoM
Zd1DexKnsrK5SMv40ZM6BI4RhBG9//Qs+dOMyls1MRcUD1rB2HknNzHLH96Rv84dikrjbmKOyfqv
339/fSASpfpf/yX9D6Wy9MwI+LqMrFkjQbXBcDUbJ+yUlLS3iJb65Ol/IWwhVKhdegjgqMlASic8
6N+3Tvrb26MwcYsqinqEod+GgIewRBLMoVxFGt0To4iIvoQ2MvjUhAq5WHoa71NNpo3u0cbo/OTj
31/gr6+vYmmyKsJ50xmIv49BC7/Jf8Zgj6DIKSWZInMbIBIdbmYTkrKmZHY1vXn4sgiYmCgxSitf
QpO60oST6bHJYWPvP90JiDIi9p/VofRZGxEFV2+fxznsnphTtlVj7x+ure++wYkAnE9hRAjbzURZ
qicM1b8v7P9xZ03dYDWWVfOPeQkNKgNILFcVCQ8NJXZdwRWIam0BZXxfh2iJR8laE42HIje7//vT
/7YuMsIm4pkIcE/5Ng+rvas2asKaMEycHoHSRIfBjZeWwDOPVAotpUDS1T9c899mLVWEmER6M6Ab
4xtOLuqbtB3irlyNPc8Swc2LbmYv/76ynz7j25UFWi3jE2XAIvLbj3q5VM3kh8n3r2OSl0EiXJVR
afwxJq0QVotc81IU0kLpaAEMzCJWzwDTsvTc/8IEqcGcEMY9fpkzpiaa8eiH43gXu8U2KNt9K+IP
NWXJ6YaYLpVBxcAf/JeAxOi6QgHcKozkRhhufs7aPEzAKM94ANj/NgHHSJTvf3g431LIp7VZEUXN
VEzmHgvJ/rc1RdXyRhGABa2IQKR5xTJuq3EylxFBzcKE18yo4hvubloO4G48oaBrkrP1za3U+fcz
/D1h/v98E8O02KxqsmR8n3QKMsjMIVeKVZF+CaS+q75M/dqoJfq4w7kva3erAKzwlR8Csv/cnaCa
NBHWGbopK+avO/TfJl7Lk+qxjOJiNY6+Y8i8kxU3e5blLX40Jt3S/Wk/NI3431dYheszNQPjvKao
33fHQI2DcRhM3GGkGdshymy2sk95GT7++47+9XNUWZR4wMzm6nTl/+3KdM5wilUa2cqkdjO68lLo
MDMU7g97TfPPbS/X898+59tmS1BinfhSPgckRU1cpIPmm1O+DkIZWYCUqfQVH+IgW2dV2DNv589q
uDaK8MrlU2tom3ZBtBeaKxjrCnosSfHFRchOyB79hG+cDia/B/mgQ8FWqABuGo+akWr12O9zMV3C
DxVI6RBR9EL3aawpVsH1Ll6CD0x2OeaHULKLyluQjJaRwbfrSJ2wpZaAIMtTEcBnJDxk4zs+c2Hd
caDEM9khj6SXnzfvrUlegxH5pAUW+MUAirx2hsPxlFab19fo1cxnyUApAfYxx9zU1U62RoYkXfEx
bkzPfyYdQUS4Cl1Hm9Dkuf8lwsRzIpcOtqGZ1DDBPy9KTXsSFzJxGByai6VLhTWzaIC3OnabMEI8
YPb+YzCOVy84/nukSH9ZmNhQGhqTgYgyTPu+W4rjUVA4pmWELgEEkP3u0sbpWenki1lab1QjiAYZ
ojN2nruVhKfK8lUgTR1W/10WaJshVS+Y1580qZhLfn4bhfhF0pWYlbou7SyWl+PgU9gpdCcgOKZs
iasbfTJwMCUuYT5/lBX+aiM6Y2ujS6X6jxkJAbYAEFSx3uKuu2i1dRjr5iJHlFxbd6GG5GYIiXUo
CyI6sRHWpBsByCG/sG8cv8PLGZ4TWd3hJTnLdXvBMueVH+GQrhVF+hg8aekKxgEeTGQrpfzapNIy
72k9Btz2KVJXDci+oBtQlCPiCjwLs+l7ymoXOZXRXHxd+vj191p9V2XVGfWtU7UQKmTkfHVsbXrF
XWm0BZtSfK1CcvZ65jRJfVLkdI3PYhMH6X705ZOnqUcvgg3hlzdhzPa4XWDu+P7N76Ln0s/HXe3D
5HE94aFOq73aGB9EKVHNN8s7SZfjKWotvFvpCWtc9sAZlDHlYrj6YYRMe75vk5ZsQUul+KShyjS+
TSYw8wsOBQPqaDBkmVcOGyIOYSFY1CGTUoO4bn0ECNiRZJTIWUQee1T1NEFdpVv98F2m5fzbd1Fk
QwU3YcHysL4fUaiytG1HctMKHAjy9E0kCMFkVEvmJnq5RpdaMgIzcSbk3Wtv1O9SJl6qEmWN75vq
PGtzuomm4K27uv9hEZP+PHUonNBEXSdbFCrm97m99IZW8Bs9XXlYBqYgCxOpLI0XxOXe1u3LZzcZ
oRMacryqDDhbvtCtm0Z0f1jUJjjy91sE35b1zDQ1/vt+VqyHyOzcoQEva94gAiRL/H+JMP/FDcHU
YfdhP2zTGHGikq3LiaZRT55ztbWQFZO0YIr6u5ZsY+wElOX7E7y/cZ+5AvInjCUywSiyhXLWLWtn
1IWT0sZcS1DLEOdga6kZmSFESWHZiP//DycK5yMFJINGbUOWv50Nqqgm8BNPFYTW5lDLFq338hUG
Fak15bXo0mvcDEh/lBFYTPb675H35w5anVZTyQAJbVia9m2fGbU57iYpxI5i0m7Cr0TaznClWrcI
9GLXycnDKCAe+veH/mVMsWsHd20YbIwUUf92xXmVZY3XNvEqi5B8oiXMo+p11BugH+QMuOikUzxy
/WsSGmdU1B///vhfW8Df3zZVVLhsWVIlXde+b8y8IM5TNS7i1ajVKr3FltGhy0jvxBml1WNIrE2L
OYD2NsFpqQDaghgUtuPkt4vmvWyUK8lhaE+C6DhUePnz3qRikr0Ow4PS7MH4bcIMi75R/vS0/pwm
+OIcOti0axpff5rS/tv+p9CoW+tNwhfHdO8ruIFH8yPEhA+C8ofTwd8GhkLRT+c2sRPSvn2Uj1TY
NWvySaMIrgEpK6lnLBOt2RvovLGMcaKsrfu/H8yfG2YuD2K6AuR8mmy+b7vUHLCmYEYogfjnrfw1
G6QrSAZHzKXbr1sekYqiysYP4/HPbaUqciRXxGmzzgd/ewm0iiJG7RoR8R3NZiCyVlWjY6CLu39f
nvS3e0qKBOxtE7Kg/L2My7arDwL+7ZWXame95Qyf8aJRcGOpzJ4LQdlFqrwIRSIhYAuoFbNsqeC0
aoZ1gCgQSJUGB2407oL708j6y3aJe0AGqMRaKOqcCH8fWr0gE7gaYvst8QGNgX8h3YY5wN3VQb1t
2mfJDRH5hDCipJ+GmjattN/fx2nqMzQgYaw03z6bBaS2oByRhasBl1Ax+lEBgbUgGhnzekZGK0w3
G4MmuAZIJKnisUqbqIoT7+hjgre71h1nwAf3v4C3poQR0OSlViS8xwSMQqxhJfAC8uNUCmaSXDo4
4xCF5E26cKv0IVYxkfcTQeYXdKzOVQz0uEnwicWTo+36i2UgFOZc64AX/frjAPEs2ElAnzCRU2oF
B9d1L3WlbcoWJMOYiZMp3lv4plLMYB+D5AjeqOuhfOuB+wlZuwLEZc1kqXgF8LzIp2PADwNuekn/
uLGmNZVmJNNSvw+4MYTh6qtMdEMnvLjhlL+hzfVhk5So0QqAKK5GZkgKiQTT1AfunLmSV6d/f4m/
vlxEDtC+sGSw+N8mkkQt2Dx4WbzC04mkissWI+lqGvUPh7a/1BsZwZbOuZdJXafW9/sIxu2mpHmR
xqtOoemENtFsQHYwT1dFu2ELdYV5gB6cZ1Mr2tlv5F3ptruOqKB/X/BfVzedjaUpmxQ/ufu/f5Ex
FLERg2ZdSRXci4YfnL5cVt5rlAxP2mTlrKr4rSy0w2SET8y3f3/+3244d0FlQVdNUfxekeM10NvI
ZzYbIvdjut8l+rKkdH+YrOU/D8kUwZgZ6TNQvpe/v7V9FaXSmDFjEDxmwDxBcB3nMeos4xwNEpQH
5qxQIYar1S27qxnlAMnt9n+Tdl67cWtbun6VxrrnbuYA9N7AKVVOUkmyJPuGkC2tyZzz0/dHyr1L
LutYDTRgE+TkJFlimGGMP4AxUQtUxMPRzR1FThzrEHYmfedj/xWjmaO6mA10wANLBYDT583wR60N
7gw6M3zng7CMbRY2En5NCLKz3kpttZUyvBDBxiequu/lT1v9D++TqqF1h+yF/VvmJuImWSbRr3Xf
XUtKjSRymD3XhE2RhLRB1kT+9zr6riP80krIVbWMSM186ycAYP78YljjF3DZHPCgSPLqioY5yUU/
59QqAk8iD9eQjGHpIPRvI/yAAmWOaqUP9guSVFqVNx6jCYYEJ8cuV7L91bL1e1zr9+lrJ6Cu+HGz
LhkuBXSQSE17WDmwaJzRmK8zDobjHvpKvcdAGK00XgZZy571KnxwtOouztJnp5P3GUL1sxLkpF58
LWxjkQsJdC3jJULVhCCd+0HJbzXUmjLHH4WHX/2UZLtnx3iJqeYejvFtoyEBk1kFJlQa8hbykgz/
3LUsBE/NR1wpFzmvvQzitJORtVT3Hq/DLDR8tHa+TeuWGS+mu5zlRFS89Hsgf9ar6h8+e4sIK+0f
3L7LoX3hlmNIIaZny4ttgtiSHTbbliTnfPwgirYFH+T1a0PBQr4Lvpvc6cBR7oMieQ5E8aP2ys0g
6/eSzyizammw8yK/Q4vjZtCLlmEpRnGF9wMXKAfJkdoDlGD2NzC81ilaZOGoM2VFJshoyXxpeLns
zCivGg3c49gWaxa7ZBTwkZfCxSpqYBKk4rYqyWdZ0ifdwEcDDEXWmUZC8Mb98XJwF1l1F/gIiKyl
SpkpXXIrOncrYzAv8i9p0T/LePelbnRy0v6TOY76QYuo0BiOg2aStdrleF9V+Kp16NvrwVVekGt7
Quz/wVK8Re4kd0H2rVa0tbbuX82RWGYA3PGe5NTCJ1l7tpvqLskR1LMzsn7ZGKlalR0ACtVNlsR7
oFQ51R22s5s/f6sfta7EtBST8T7jsd+m3Q1qq10h0nTdBiDarGSTYyLoxu1dESabIQu3cos/nwdD
C5Rmn/DjwJHMWrm+iyrQEZYHdca7jqzhR9DpT7EtvwxowQX2FyXun8NS/mRO9eHjVRTSkuRimNNd
9r665GCZa5fpGjrdMTdbvKHLB1FlO1n2T4LBVhJ1GK3hPIjp7ycN20cDa649Rp5VxXBoq3/tcWny
2qrUc96t0aNZ5W1WOn3PV7My0jmuwncw67e41L5kkfxCnHqJYtsqad2jodZ3UPNnYWUDY0Z8WpOT
w5+f5EfDAX4c0xmNMRgzt4tWN3YLHcF5nuRQpU/IjS37wXgKDJpL4Vkz5qd7OSG2JAzjaApnq3fi
4ZNf8MG8iicjO5ptMsGyL4eBGeZ3FfZpeMf0zd34fFp8r0WJiHn1pDvNnSyHD2ls7rsQ11/4ZOA8
0kB7CsrhpbLESUr0pwSRfUmHNWspn3ydH3THigaqxtF0+qTfsvMN+pbJQBwaJHTNvDp9NYz8Pip5
gXyRn+war9c/344PZmE0yLKqGooKpOSyIeLNcFO1HJI10YFlgUlngZ7JDOXVeWZ6d4HXU9h98jmP
z/ii5yVfLxuaRgZaV52xhXo3cc+GFudpl+AVjOXHARxjBzfcqg4iTT4LfFsfPe3317p43xwpCANd
HwNlDvpYpe9CMFVQ6mKGo/jPeYc9vG8Da9S1lSfnxyFLLUg49s7uHT5acw5l/X5U9I11aynI5xVZ
v5FT/RGh+phMPu4kyC1F2L4rtY8Mj7wppeweSqyHhL5WEaxFRWJn7bK6uJ+Uj4FoxqQf0ebLXvVE
Wfca40KjQXYlGDYlLuZ5Yi2StLnu/RehWgunTEDSWVsbDjYhF7VL11Xar+Tc2WVFc3RiRF+kflUM
5VFq8/sQAZ9agmoKATRqDnHTb7Qallpe/x0E1X1T8itFcuwSFExid7gzIjIlqoOlUQpJ+8q3kLCJ
OowVv9sbL2R6hjsmmi+u/ISVzdewNNcFkmVSjwE9QtpON29kTHI0FGmWOXy0SeHS4U9Z6qAkYePp
WxNMkBWIfBl3IKXl+DkDmkVkscQHq9oNoo/QQk3oR8wcJ5+UNxB5gZWuDSqiSMLf8gXDBCXVsgpE
C3CzatGmQyiq7QMMIurwto4ZJGqOjjBIJEecYlTdB5aIVoJx9DrLW6EsBGScCPYME4YnNwdnHTja
KsEWyJayEzJ6cHR46wc7OSF1PtcyxmOW3G3KhK7QQDUuhC/c4B3khK/4WM8tv7y3XXtn2MVr46cn
USQnqazAUrhgnnBFttIfpa08qhG8xSRMH4Jug5bhzDKRuyVx8GghjuRmkLwRKXa8tWdwrtA9yJha
1QgHaJ6xrKTN+Ep0Zn5yemtnmz0kUn7k2A4gkr4C37rSQnQPXW/f+vVTaoluntT96s/tw4ffj2JZ
Co2DBmzlYsJq5mVeYcubrHFznhcmLbLX3vQZjheghPTeXNSDs+NP/KQd/GiQQvyD2StgCrBKF5c1
vB4NFdHDIiP9o8jOMQlj4vnJJy3Rh92RwQhzzNiSRnQurqMDDkK83knWbe+s67aGE4USfAxbl2hK
CpwO0U3v5BTqwccWJ1c+Hyl81OLTqVom95go7OXE0cniPM5ag4wCHI4oB3Fag39vJXNP8RGgAJM+
e+aK4ZbGf+H5IF6RRNzLBQLJNsHHGkOeqipuQhVLLdvcubFKBstALNnFiKZFOXMWKwmfIG7cIsLV
WVS3tSfwmOb16xvEFHCbaowChkJCNF9gFCIgEMct1t+pea/VyMCFNJd1P+YII+lKLVAr9fqR6ST3
z1oyrJMBwx3PwmXWOsaeDJD/RS1DgDkNBHx8vWaW5t/m2amwUzDsOqQBuRqex6eZogwG/6sL53Zg
PjCVCmMT0YYe+azgVKC3hHIvI5FvrtQCXBgzdh7thoaO3lwRPoGaJjjYDFLxKgiQUyAKVcZWNVeD
RhBlQMZRQUI4cv0Vlh+4EABQr6LsFSIVwqQy2txdgyw/wIhW6FgaVPp91rX5sgfzb2WVQN7BgaGt
oENB7tFqzG0pQ6KMCjGrOzi2TfAwhBnqG/EIEofz6btcYJQV/PM3+FF/aWpM0R3wbryq4zf6rr/0
5dKIk7BJUD8kx6R+ic1o17fyKlSwq/k/XepyitZk6A2nSD6uPQslxQR94YQYOzKJV20lffJnfThK
NplXgUsBjsZ07te/S87VLM31gr8rXJcebnoiWXhduhzH7YHSf1UE9mIw2ZEb/uTP/GjUQ5SGkBRD
LeZhF0NkswBWkEQ0Lx1pXxTQ4xjKS1UdLc/ZKRnPl+0/39iPr2gQyR+NTX+LNiBODboFHcN1ERQQ
wIp7VGWeFbd/TKPitaIPQdVp8edLTk3H5ThrxMcS6wStbF2Cf4YyQ9UfB4V10EXelY7JYQPGEbKl
g9GojGt0Zd6VaDPhBddGd7Z9n4eoOBY9Y4SiHVN9KRzz6iTRUZWQXeGZxhUjUn9YOT3QBkNKUZ3A
ecSKjV0I6I1AlwspbtiYmWVeDcWwEm5WXVk231sLKw2vAWLbuwYd3Tnfys730ZcieVteKe5dEUGM
q9CEix1tncbql87JbxIp6WcukVgAzXOv8lATdqRwruKfQGy2hXU8ss/zEtEkAICYhKVXzD6TK3T8
vwY2qhMG4nh/vqsfvrW8sxqpIFLTYFB/fWvbzsUrzXPidZtnr1H/4KA2ErrDBvm6o6ovqhpH6qth
+CyQ+dELhB4QgUwCuvpvM4OykTBQV814jUL1azDw+JyhfO6j6jkeMRhdkZ3Q/bn/8x/7Ue9P5gnE
uzwuptH1u5ZHdooQQDLKhyFdSIpczZUDTmvs+ovU2Aa2ch2l+f04PvnzdT9q8d5d93L+HAx61KSG
HENs7lZ2xDsW2OWxVZXHIm2Of76Wo/DALj8TQqCAxJiW0ipchMqr1sbQA1OmtZYEt13XtHMf2Log
GqsWUYWNS/a3gZkb2adh1cseXHYbzQzihgoP2nVLa2aUa028RCnqR6bZXQdCO6FV2cUuAqdaBMhP
Ul6ECRer1BHLc42vARjJhaoCy+uw3SvRGPQChHOM4UtVI2kyhHe0jWj3ojy19JINY1po0bBNStja
OLc9TuQS0w5kbJ+g3TnHMIWNlEvMNxTkr2fMvAgYp4z1peQem40SSghxZ1dZicbA464qcdPDGBIo
1SIx2q/NoLeYwDHtUSpjBdzr6JoCJecW8Us8TeiCKzQmwiuhoiEcat1Jj7ztOG7OC+3RZkTclbwb
WCoshNc96mLABqu6D9L6iN1DtrBCadeFxqJFftaXvL+loegXhldt8Zitjkbh4RYF+RWH3k+6mI8+
Gmc0oCbxwNd6CeqMoqwEd5kRV8+YXaXaY4McRSXrj0Zm7Ej4PlZYlH3S0qsfvbwOmAzYEBap4sv3
ifmlwLeQBsKMrKOK4D2wW1edK+VVjhKuP7pDKWMKrvSdtekGWBrG7rHzg2AtgviuqElrZipp3xjX
DjX4O3GzJ/D2mFs1wygtEe7Q4kUvoUZQHdmsRdRAAVYM1CD+/F18wBTQ4ViA81BpbohVXnwXQuoj
MJURmkduvAQ/BcNdJuLdFcpRj/mr8N/KZj6kPqlHfz2UPMz2HAdgdp8SIRcQESWnWjU1rXCV3OGq
B34LqtMK1wKYuOi3Y+kRPTTa0jU1xOMzFC8rCQOKSB6toWV8X/3GW//5j/rd8RvpR0ADyjiYsgn/
jG/MuxbNMXs7rlQtWndqsMgJqiOlZt9XKVYWhdotFcfN5mmMdHisKvce+grM4RPovQJvkCoJV37I
NADVStuzP2mHPgJiANomdTSOEqzfArOiM4bMbWhsM9vb1370LEX5yUshRhs6ROQKj5MCHe/S6O4R
f7z2uupgkPqaNS4zz6q0Htpl7CWvVciDQqUemFv82uNWYLWcok7sHaY1oH106e9P7qn8QQsKNgKo
AAA3EjuXWU05cIVJ2CgGn11gpBTC96t7mg1X3uL8DEaEu9sNqb9pva3TIj2QBuFwcGS0G1rvRe5z
9ZoEGtntCMUgzR39Oesc1JvSP4uBz6WPvuMPmSzapLpGHRXdE5wVnYwYR2LytRh+I80DdFXx7eRj
61EdN2z/lsYKgcoktdZR6Oi47SbMpWxtm6o45GgeceEx84VuirdFQA2RvogARdOMuqbuKzzF28cy
1zywho60kPMM5Kmk3dqG/5gAQ5ppta7M2oyxki3Z+9D5YbU0wWZQvwhDnrsGo5mkWQNkm+fmNxRL
X4Urtp1A+0kExlxo6WnsTxrrCzaY38ZBYRVpj2VR3Ct1/aKS6yNv/tj4qkL2nxNrcnXvMeZv22bj
ZBUJcm9nJHYzF37798GVtaNDbyD0IFwRLYSSXuRYpjjWCTtkpo8oAtLENmh+ZdV6iEbd0V7+lqT9
j0/ehY9eBQBpmgxohUntZVatJ5kQlZUWr7sgjZCF1GbI+97GouxWzOe4P75zanQJE8+x/YJnE8bK
J8iSDwYtEARtcObG2KNfBnixu87zeBygOSmPr42yB9NCYrhxcu4NcNK10+eLAR7pzEdr+bOv+IPW
n1AJOR3CuIwQL6PvCTn2uo39ZB3WmEhmSbDWUzTMLITu51oOvSqFjLS3jTuDb2AZux7ioeXazVJ8
n73KXqlJcHTrXN1o/WgB2DiIEOLLJRubpu7cA2qZcwyT7n0b41DGFitGNYwJi+KtF/vPX0ie5b/+
i+0faYbxqvCqi81/HbBlS8v07+q/xsP+Xe3Xg/51n8b8+2OV1Wt6fI5fy8tKv5yWq//8dfPn6vmX
jUUCrqY/1a9Ff/ta1lE1/QTIqmPN/+3O/3idznLfZ6///Ov5hUeAGjG05x/VXz93bV6gYskjNvo/
31/g597xL/jnX/8vei5DgllvJzsf8fpcVv/8SyJM9g9mBTYjJ0BNTCzpX9rXcZdiqf/QR3jhyH9w
6FV5bZO0qLx//mUp/+BloTq5GoO+acQdlmk97jLYZci8RSPsFJigpv/1Pz/t5m0M+/bQPibuglT9
Zaw7/h6FpBBAv5H9Jf82DbWtpo/jWtZfh7L6u+h6sffweT2CPozmWBIPz37AAE+pgpc8qVWmiop2
KoIy2BAibFZpARXcaztSWM2wqAncYPVppHcFqp5IMxO7smFmTwsxRrHqKDZWnuizO5FnOlbb9g1R
sJGt1TjVrAzlZvtWGTbattaJqQyDoG+FwLXU/EYcGGC4ZZQezgsra9IDAwfUu3p8kXDKyUl0f1Bn
KmsaS9q7iLSNFaZDMep5KKwYjTshtfPSy5WnyFKORo4wuhJ2O7Aa9de+QDG26QzzGAkUSlHzjCHF
Vf6dLhNxyy21WVgDvnxo5xaHGArCQa/cbO2m7pdz0VQ+Lc5lyJSifGw426lcQuN439YnSUuJ3WHy
0e2ScVGGottNm7xp0dop4t/KbRWASZtmwCKm2tPibTvtQvZNJ/LtFsHctl4DZaYMsNt4VJKgDW4A
K7GKspnRApQn0Qp0khEQRSBTj3dSUyPr6YUoFkGeN39fdf043uHchd3tlWahKp/Y7YFIf3eY1oY2
RZXDBuuzG/dOO6ocZzUk5e2lDGB5VoRF/tWHtTJ3G+wZAPfbTxkTjNjJvjIGEytkma9wjO8I4aNx
1/ZW9lVRfKzSCr3c2UGtPyhqemW1Wf61UwFkWxpzpala68unlITOrRWYRFD/fXguGlS1iYCsMqs2
0GCSFH9r2/nN26brh7i0utIoiGQ2KzORJXWm29ck8V0+kKzhjcilea479rWlpM41bkfOtWMqYC4U
fXcur73E3VqqOE1F06JG1P1aj0KchshWvJ3Dc8SAKkoXk/8I2j3R13bfyEYzqh5HC6nj/brYMVU5
l5V+jDyaV6aLzAqsXanp3kop88dpqx50ogLT6uW2J5EUx/K+snZRRPoKxJs2P9dMClzS0SRTyVqN
550WNM8LNxfoqtBS304LOYJTa8GxiPF3RK9o1OZO/FMeO8FLo5RHpsrxs5b5CkAoR3zpy1jDjN1S
r9XMG1Zmp8Q7N2izneWLjsy0U++EnEntF6+q3WLhIvJ79Ep0gHDgUtZd0/s3b4sI24okYnp9LhrX
JDs3RqswZ3He4TeOf/OiIvb789ixYkwkfBEkANoDNWXSXAFkDBTnvuEPup0Wuspzrk0oMOcyTIH3
TiBph7juqttCj+q9bCMfOR7k+oFAk5cJNarnWGjWQ7IP49W04QcDwhvvVr2+1Pe9k9kLUWg/97Tj
YQEozAa9XBdkAOkKLCZk72j3YpQx1g9BTbtXR7l3rMZyQyiUY0UtULwO9dVbvXpwf+6PwTRosbLt
G69aSahh3JZgKG6t+bT+tmhRSMVPD3ugPFRup7LBonUMXUg/Y1En4mQPqfbpfFDlIQJ+cVL37QSp
aK5zoWg8Ri+5wbNqMcgqXMmBrbeisC6XQWuhujTWiJQyuXF6NT7XPZcbfYJPnCQ1Vxrf9DYe0HUY
9MY9tIHqXHlgRn+ghSXh9vRdrjACleo4PNh9RAXjZ6/weQUDz+bsc/zFFFU4B5R0cwQXqMSz+W8A
Nr0cA6dEaQCODcar6Vj1uuLu7ztUrPeq4SBJYkWGucrj6gtUInLfsY52S+UP6Sob73lto/qDvPa1
qHloSoPOtgz7alaMO6cyZtYVciIJs5bWNw5KHGxiHcPXDYjl7xHoM6Rii1U2gLBUeUOjJu9OWZ8s
p61pwRQCHFR8/7aR+XvZG/ybymule6MC5M8svt5PO7MYz7Qkwf9x2pRz+Ndm6pBNspPrKEL3RBt6
pKcjOXgcIuTUvTh4UWT/KQxr5Utq+toy8UMLD1N7H3uNeZW1eCT4gW6tikjzscNplIMeD1jfuXLy
RUkyjH7LLmTGhyNUUKvhVmXSh016gypXzQJMLTo2seVu+i4YN5voGA9iP21N1ewyypnmcGkc4/Tb
t2qbWsHhzVO1+Ca1Sx1X7UBaOZVvfSGGc20WovnuCrSTeLuGmwFO2K52BKLXJK2/u8fWUmoygtgI
DFHG8KcKzc+mDeqvsxZeGozImDHBvjJMDT7nOK94F5iwArWL07IQL4AIMDtqivAWp+zhpIlFGKgN
GnANsZWhym9Mu4+XvcssVwu6+F7OmE9YCb4krQi6nZYT60c1xt3Rnki7EQM2c2MMEDE0cHfnHdPa
VDbVmzYvys7HXuz4qPK5jBGmOms6C5q7igKurxuHTA+lDWB7dxU2enODeR/iy5hcPPVQ7Ryt1f8u
UIDOSk2A8oPCnsyEZuxbPBfIpZfati1kQBrTtscQAUTBWPq2OpWalVFCa/SxFhmrjwdOC0dtO9Cc
dbRv8WtY56pcbjI3zq6dQCPjB4H2yUZzFY9d99WXCMw1ebaJHZO8hNPKx0itEQQKGvSem5jNKgaW
MK12UX6NNlS4nepNRb1rpgsjDujmQiumazC+d3no7CuNb22AmLoo8ZRYuIEcnkTIQs4qmTJGBYWe
Qr5spPBk65C5Qh+DhalsqqdLubSOAd/Nps1p0dq5tK2D/ulcpHdNfLAGbaNxy+cqKZw1V0HCNAsR
Fi9QiOtMczctdC1vF26kIIQ3dvHnHdPaVFb6NZPKj3bXBRGmTsUD9OK4ShXliHTTnokwFHvADq96
1CnHzq6NBytCzFQT/r0yiPaO/PEiDrBAyWQp3eN/Ia6UylO+mxaaisJWH60hNpaE3aJNKzz5js7l
x1RBDaPXzDDQuTR8JLt6XV6i9yQRY7JXetYq32EGw3VQ8TwwQzvb0/sM82lHtBLE78SgxlcJ4Kur
1B3EIewTpO1MlciP4ambtlTFkaGxd5e71Y2fojib6+CglFRy1oHVYEY67pwWjVTc9IUiH6atc41c
gy8yHfXvc0w11CRx385Roc00g02mLsDaDglZLJw93laDVLG3kmZT+m61uxlaRNOsWgOladTSg9t4
w5xpHEbNni09AJtEI8ymN5j2mijwShZuTl6YSLctEoTGWKvB1+wTdIg6JrvedXWWTEcHTZP8kKGM
IfaLZJjrhZ0vhVHyGqpOc5OqTTZrwfZ8z0Jv14RFjyjVUfHjAki0aPZBZakofKT6tgqkvRfZQ3zl
axjHu8TellPvhhSBti17dM/8BmvvZVC1/XKwECjAzbP9JEN6QaPUCc+DsjPASoK9AJJ8SYuWFCFZ
aWRpP4Qm7cwiRZww88MGGALidm/bju95N5j8lECSAc2+Fdq5nR26oVhYIxNz5nmadzPIJFj7npZ2
OqQKUabEoEUHMNEG1xCRG4xb0KXXJDO4nsqmhRk55qr0SR1NO4xxr1WoYtXYg/tpcmKKb//6wIh+
j+kQkDV0M5eZtR4SjzOYnfsitcEBxG/60PW4ZEW29lTCANpgtIH7IMGtpwAs76xpcqZQhAju8xQd
fDeD4Gxr/hrXSBuvYzbdOn1BG6+4gXIrnSxD3L0dnSXwocnYrqZzQ685leiT+/U2ab/5HcZpIs7K
ncwdQexmXH3brqyfa9gQZfHSyPpyV6W1tEj7pJkDHMUJznPqq9KANR3gboDhcr0JbaMhB9qESChH
lvW2CLoJNzlutySD8XYgmNrEEnqSY3+vk/b2q8p+gkZYLjs17TZOmhV3tBovU4WC9gwYmGTfDkNk
bdy0CJdl55RfI8O+0rHKey5LL1zi264tjKFSvwyOLC8TUjULmXjyu01wUuQ+UFiOLR3pbMX3DtPa
tPAyJtiEVOvlxQ5sQuNPktcT2+bi8TPLh+6JJghos2n/u1GGAqZKdroAAHxpF+Zx9CcSjVkculi+
RrcCyqZTsbBQecBqzFsa4+a0I5KqRaCa/Vs1gQfqxhMRxJYWoy8FR+mZVKk20s2hewKG7+zkOn5o
Uts96QN+qb2ShStDACZsohT7NTlBYiUkHIxJA0dMFQchHumijN10xFSOFN541qkgEbo9nXXamo6Y
zhornnp1PovX404RGLm/mur5YbrNRbkkKmxslbBC+eltddye1qZFa3vGtjWZ8RCVZrUOhrlcaDgI
hWGyfBcx/BmW+4+kZijpJ9Uo73SR6qHdIZhn6wooXyI4vzPcVZgWYeYb6gsJygJTpTwETRrdOrYf
ba1MhNfToukVtP59dPXTzM6WU9lUd1orKktbtIqD08d4xHlHl7fVBv/hp4tyIPThMWvvLorD8eqq
AEWW9t7ufJqpWikFMAtxbn+7+lT2ttCacFHWgILelY2/gzTLsFarEe347z9kWktKER4EM7pz+fli
kkIkO1Gk3bRzKvf1Kt56oLNWcQJnbWg9FlWInfbb9uXqVME1FSpcrr47zMPjCVTR5cnG7UrKMBbP
ENSvi846mLgzH6Y1UCqqXncHI6jv/E7caaKw93laotjV1umSRHbfzNTUs/fTHmDn9n7a7InILasW
0k4YIIXuSF77pQTEMDgYwhFz645WaqH+Kg3y1ygGa6Y0obIfhJ3cZzi2TOWED4JlW9nZOvZ8pJPN
215tiieTuNwmUwo0hsejPzirkqDI/OcXF4W93/p7YKDqKLyo0ofQnv06S8FHWAnbRo1fCPPwhE30
BUEgqvYhbItl5RbhbtpKA9WT554aRwtizNXVVPhuTxusOzfKD1NR1cs+KllAtRh0g0M4V+4G4bzV
KbMwxg4JR0BURVYygFcQ1PXKV7rqqAytfYKUx4gPUWbHSpzTVJSgp7HVjdHhPbHtkzouMtSjlnEg
YUU0bk71oDvUVxBx69VU1kbIqDIC2dhFYuwSpTV209p5MZWZnoddJU3WbNphqXlUvK1+dNy73ViJ
92vJYfqOq/Ll+f+/lztfPS/pEntz/lFVp6qsbcQ92g3YW+5TK5H205rvlw9NaEiri/JurHYu0wrG
/E6qj4MxIufn4y/qtTqGCzg4G/OLHWmau81sOmEp8FSx+bVX7wqnM5oEBdcOkUOvNkA0hq2+IygX
7EASizIs0CquKJ922l3oF7NY8423eucjiDeeXMzOQXf/z0nOh03n9PSV794Rz5b3Nr9lIUtV+1Cp
xldtDPajFzyviKw8Qz3H8t3wkOQhVnvTYS5ZmHb+ze7tYR71BXMqbN32XmkZc0gf5leH0NQU6DBx
DJ1JnhzddWqLRTQiwOskGFOOuXut4k+b2Vb2IJWluM6i6mvspvlDIMIMuyXQ/NMmxm/WJoabdvVW
N67VVVEPwSIcK7fFRrL2sY/StJfU7Y3WBcWml03oBobk37UpQfwE6ZEX2QHu1pXkEEBpuJI/3NqI
IWyaAIXgItTGHr0ebjNwHmRgC9zTxjIDSstN75MdHg+Yikhv1MvEy+u5EMFwO+1wBWY3WeodphpN
h7VPS1BvIVxElEwnIC7eF5gRvbV4ndE1wOCJe/VKTvCClnJaTHvPLeN5B1qeS0MlEn8ugjjJSc4N
6vlK57KpNoo/P0/vrpXN1G+LYaAfR6qBDP3Yw79tjz16rwDtRjf3cC46d//KB6OBqd55cHBxuvOx
3ILo59V0pfU+GSxMeMJfhmwGkytAIbi+gYP/TVNQK6KycIKw/KEXYqOafraPMldd1nnw2kH9lJdI
X2X7t1XhPFaZZG1pKeUfQnLvoW+YD4qn4YjbGc6udKzywABXx389VedFmHs7Cw2DmVqazWHoNOfe
jNWl78n2U6IgwtIADFp0wGKfsAJ8ztzSvIlSEZ2EI74S1j/9uX8Zc6C/TicNG8qaDvRPBwz/G3pA
cUJb7VQ5+WHC07sqgs68dUMXjwnPvJm20DTFhJvIxVUk9TlgURP2hcJkbNobtwgnRSoC7y68uGWY
B94V0Ex31/W5u5vWMq29buSBQNRYTsbTRMhoXJ0WRl/OzaGXt60wXJISprvNpabYVWGFCVdaVdee
39HlEoW4t71cXNXOaNhUJNi0lbbEdQ1f7IXJgkiqtJvWprIBYMSmttzVuehcbapbh40o0f3kWExj
OZfvN0fRY5/DIMxYWrYPxxKl34eqj+WrSHfxSRs3dU3B78MxrqctWYWEM1QP8Iq1mzofTozHgs9A
VJdpZObNDi8kwwN5IjheBitdSZE77ECl775kZKs6kb5pUYOe2LhwjS4iQRPc8DOhuzD7lw++nKzr
3kxOvhGAHa1FfB0i++BIuSuuKtBDN759hYen35NVfjZayb2ezqWMJ7Sxi4T3WxzP10BzeNcBwdpP
55vKJb/4IjCgAf40nOpM4HCcu86udg1llwbVAO7SVG+jIPau/LZpoR8o+O+l+t921K4SgNLPagtE
UhiOuOuDoVo2SoJLSWhVi6bAxFc30+M5HaQPOT9Vw2v2XOYX5q3jGNp+ShH1yK0dIiX/8CC/rsCQ
jQcgQ6SR9iOLJNkdxoFcpfIirA2zPnx/BUPKb3yjba+yPK1uUdiuD4VfHP1Qrm6nIj6KfpF7WriY
NpXGwT7Pi0SHYV1vmXvdLV6TEF3oVgOC02n2XctX9VSY5bCsO3q/BEWnp9yrD03jBHdd7KFe0CJg
mI3lTdz5yLDZ0SZx+34WwAiZE7lLdzr8LRMp1cN54cnmz82i6r64YUOM/c5TG21HHPvnQoUGsotq
w8mhtpT6JjIi/Dgpm6r0FdhHDzbcKpSZORcASR/VH4XVYL1U5f0hzmUS1+OmJGXdEjV1c2kWvvZY
0EHO2iYRx5/HpCLXbxXhmSusW/OjjX3mVcSf8aM0DwMk629+jCeAKTX7pqjTO9CBt7gHJN/y3ujn
hi/pW6ut+i+AH9AS7pJvcIwVXDwhI6W17z8FwBCm+rGHwt8QZDoDLA53QLtz8NdEow0lkFt/gs2E
R3wButMtuLOWMUWtHGgMyuVQ3BBtVuDNm363S2Y0Wmab18q4yAevu6piOVhOZW2dFSQTZXUNITnb
n+t5dtbu3Mjd562GnR6hkFltdSCE+9p5bES7CBp1eA6cGDCZbIu9nrr9VkNfT0hqcZMYJh1SYm4s
zy9vpqJKB8HZGCUe3/8um3YYg8kHDB3RdTkyL8A1FXGqLBF1YmoUa8AuSBf8N1/nteS2smTRL0IE
vHmla3qy2V4vCFmYgvfA189CUUd9rubOvFQgsxKgxAaBqsyde/cHLXQRtgPzNlcP+kMQFAi02dX4
z6H02nat+/AY/AmQh0VBzSemzU5azTx7j57PRg0bKSFf2AeQZyRKFb94Mocw2tbCJdc3ZuotqOwG
gXWnWVqxg9ZanYdHOfgEHsciK5cUMrLVp08eufPs/+lDcUIcfPv5M0qGUiNDmE+F1i8sapUSZOus
FaVEDsdMHNg/bF/fAe1DYWHeytiA/WpfA6Iyu6A1zi9KOq2M2ZIuVN6TPYUJxKN0P77q6HU/52zL
6FwdP8oqCbZmYJSbtrDHD5psDjrLqWc/EWDKQsh4ZBh/GGuBgHyE/rZv3LrKvEk/aJh+XY1OsJOm
zg4nntIPC453AEwLL87FIbZqNAXHMHxu5qHT1gPonqe7J0yNRZAMxT60K+sisrQ4hFZzgHqj4k/A
oJj8bZIQ2epJs6unOgxQs4q1eiFnEWwG3aCOxU5h4bCiYz5CGF6p9vWQ5A/gcdubPqnegg2r/60v
m2WEUMZP2y7fqGlXb33dWyt1PokWIkQrAjveJAEyxwu9EmyU5KEDFc/+PijU4ZfyELVn/6GIIVoi
h10aK0hEXKpQNIpD3oFAXpCh8qGkW1nbyToqjhY4J9DBFH7UNOt3AGD2LqicNxYRCeBXLzn5oUvD
bTGes3kjH/iZhaC4Msz80PHeGibnGpqNd9QsZSetkl7kqzyCoRTl5tw+u0lEVcIdNkId0caTz1w3
GhE30qMP+dy1EKz/PSHtdBpW01joh7+ez5Fl3PoWaZY0jgreUahNh17ePyK7na+CCj21xKPQ24g0
/DBz+4cj1OL7kI/7zk3hefD6R0UAnm0Fht10/lkObmmnx9i316rToSspfYpi+ec8096jCS7C+4TS
evq5KLsHmmfUoz9ODG6qIQaL6TbJ1IJtwKbhod6WTnG9x82u+6y0+Xmo91NkHLfYVV5qqJNLRD/R
Sgtj9OHphX6Sg0ZqHtjXzc6pQPkItK96W1QPci7Iw/xUaB1KWIS3ftY9lVX8DRFxBO0MUoCFa/kX
OXhlDPUWMJT1p6+1hXLpffRU09o+fvod4cx7uO4nn6RcdLVkB8azPF2Og6VtpFMGq1kX7yo6iKCV
bHYAQZL30fC2jZVS+yLFeqXN85t0x5EpHkSKerY0O270BcxW0cXOfPfZa5SV9Deuk8PeFtEspbnJ
uxhCbTmKqN+4Gg09VzvXvuRK4ZFZ5EGQDaN3LTKks8gnVl99QRke+E7wCPYJ2ILR+/x7u35jjl20
GnylOciBllMD0PYfe1CmbBn0yGF2sy+V00FctAdh6w2NdU6yaxNocstYya6Op6BCWCnRD0S0nKEZ
vlPjHehnjloIF2qbymrLO0wkzuuQDo8yMtLV17j33BdLG8eNkiCY7YXqX9cKXOgrhV1cHZRlDn2i
OeVGHtLta5TIG+AdzAgCkzbYqXCCH+zue4vUxAKS/m7nQDj0UqYIV9lJH207yjwvqh816543yIZl
a/WSjy5fZIiYvZz10p73vg/sW846biV2tZ2ZS2nWKY80FH4U+HY4Fwn17Nh2rFOkmfEHcxLTvgUT
sltm1iGGBfNA6/coVqkolFMZcL7EPop3keZmT1NdQzPsayjJ1ojWKW4YbHuNhrellgi4RsYiXEON
oz+bGcwyjVOMAFfVA6StyhehmztS08GzXYfudTLGNZlq1NRyRXz4dp2edCUOn3M16tZWawbLPENi
mhLseKDZq0nH9CgHjXrf/UiarebAuDwPnyGKbw9rzcpIBTXBuNGyeK0C7zzIgTxwczDDmMJP49qU
d1JXeVAqs90abJ8vcsi9NNp1WfP10yWPJqXSNmaUa1slTZtVZBrjl1T3LgBxxHPjROVB+oPZH6vK
RRHj09BVxqEHsrOqUIJawsien0mv5md5pEJMeU46tC/l7Dib0idnvQQoTO9X07tZh8VSH1XrbNhD
faooAC2VokaYtkJ4q7DTjxFlpU2tp93OKkr9qTCCr/rEChi46Db0muqcj3F1lkc62S+kMl17SeaI
v5PiMi1nXDoIlujZVDyO8X1OyJPHml5nwxmzBzkhffcrWHr0hNqT/2Dq9dHjNQZCF22yvqBmXbro
Uc7mWAf93fRJXC9sBaW8CuKhnH6sQ1P0SD9ojrhOBVh1aDD5p7NdXtjt0F7rBllqoUUWBdLYeMlc
qyRDl1qL6j9NpbL7jT+S5Eq/+m7OTUwf07Oq59FHZ5gDYiwgis0msTdD2ZiHPFHrg9eO0QNCF8Uj
cA0UUEubdHAEMJ5fbnLpPPM1izJ1Z8yWdKGqkcDmA3uY3cbVJrMohfO1MJ2Goly7kAogWVWeXDhM
blrfTQ8NLAMbIM3tR5gmwMns9lmLaE8v1ARF1LTsPuCAQiCzjYZTpNvTU6ObJw/SvA89y9PNEOmA
R+bTwe8slA7u6VKJH2ThngSFC8UpdXs5OGGGSOVsyolcVvg/Y8wEtdnMgkZbac0n3Yw3XdI1bwm/
T8S7UhoKzbB5i42+2PSh4t5n+dtpEPf1DpIrzKpZvcyM1H02m9K/ZiW4vnhUT7nqx0Cxcv9KkTI+
5TbV3NmSLjlk2cc42MbFBCh4negc3InEu6oii1alnuY7v6zrV512AwhcK0gxZjPRh68N7btnaWW+
vlXVMr5Jy1XWgTO0T2pqIydQljBn2NBlj719nCtW3aKcD6Uth4jm2UVZ1XP37j+BcuIvs3VyA2xY
8a/rfV7kr9j/dk1II/Sl2rcIv4C2u7R6EG2NCunJiMSKWCesm1HditO1Kt5Gu7V/NB0/K9OI4CYv
60sZJcpH7VnVcjKM4NbPd2uHetdhTGgb9PNeQ1eMBlAfcYjtoGXpwSooTsMZNn4JrPhSBXDASH8U
Rr/9mZZckK/zb3r3tUmj8FoOpN2KYqi+NVZ5dmKIjiy/ZrGesQerR3d8rcg/yABaSuanvzlcojHW
jvbUFvw+ghqF3mgxgE37kiq2ua5iF8nPMOlv9kBzizzVjWNoZNLiaQhqYwe5OGwr3OMfU94tZYBR
Kf5yaKaC0pzpnAsDUHU2/6v6xNyGOZLUFPoQX43BgktAuBwk/ltCxeXR58RfcX+ZMriMQgFRxRCg
wsNFPy/w1/U+P0NnQQ8ybypm/kOxsfJx2Nbl2Hy4MPd1rfhSw55AmzB/plhzxReSPMvOd0ZyocYE
oqEsIQUnLM2bo0cS5dm3kwgKcUWlE3asDkMPcV6kivrwaXazT7gKHXNyWtr3wD+nfPqKuUsvFxUK
m/N5nxPygiFdKNvKiuZmdzQuhcFdQA/Rc1vH38PCQq94tiq4wFC5tqZto/goukW8shDebVJnKRNK
fD3Win52/18pJ3eIDjD7hfckk+uReYvr6O2eQfo84W7H6APWc7A6FeqKn3S4V9Dzpt6FoGuk078r
j2afYsblL9MolkACvCO8GWxL5kGan0MeAHxvtJ+fnr+iJthdl1OT9MDc0Kqs8vqG0lH6PIIlAs7X
tHtpao1isrgU3grqiewZTsoM3JXyEfcAcqD6hpgoT7STogl1hZpJ9oHK1D4Uvv1jHJxXww56VH9t
a21WtX5A4UA9tVGprupkBBRZoCCrOykIbV+LFplhKxfb7H4PAxJJi55dy4OtJcFVTjRK31zUdiON
MTYh9XAQztmQtNvXXrzMmqBaGIEqfmrNvgi95FcXhT8j1aXWowh2BeE0nUJKU/tq6pG8dPviBjQx
XE68oL8lQ0IEJ7FGujaFZ7+rtYmAbWaNl9YGSG4M5lqLqk3oewhVKVPzrew2EvEcla6zHNIyOtsz
qk+jLWfMp/zRVJBx0s1M/9ZMqL81wn/Rmsh8sFST9avQqhfT9W91ZhdfBsd6mdQ0vznwidxUuueW
bG8TejYx5YRS1duUnoyzdNF6SC2bslhjvLFbBgWgFT80Ub9VqU+zi1M3GwP2qL06ienC1nBYQmuY
fTfzgzuJ8geqApRsPU08Jr5S7vin1w8e5ePnsIlpnJxD6tF+MBqt/6CVw14FpeMfJ1p3j0h0oMLR
Tc2H1aVb+bkkxLlRWaPeCquy13Xm9+fBnn4POWCnQxp0tFP84/fcISaZFIPwL9k2LT+DP2PGnnIB
1Nr+ohXWY+Sr8UM8lOErSz11hWJECnvGbLq1u0xC/hPSnDSYKmI/mfbStAQN912tegeSaeGr1VDt
LzVRneQsuqDvJKSdM4/SCIUP41wMTnu9X4iyc5AG4iZP1Ax74fdN+tiOw/L+3oZyY9sLRVvIl7b0
tX1MDbGyEYvgPf75egck15dkkxs72LHhi5ubWbXhA3DNrzDFAB8tx6Tc5cn0HeDwtG3VOr3kJT+U
MjfK13akP1OIGgVpSq40cQPhKI363JJJ/hJlVrZUp7K9+f68EVSA2trIUBw8kheQn2XNI1l1dQl5
XrxKJtdf2f4IsqUEa114VnyTg9cmOxVc0PluRTV5WlvZ2VMi7gGuYk0PRgz3ptPkCyRV9oolhpMc
fFg/UGCe7dF776Z4M9WB/5r7Tnjoa5rKTDF5r5E+ehs9c8KNPpte7ztLbi9vJ2crI/lRZKZ7lqda
CaRHKukyEh/FzUise5ANu+WxMATk2/Ml8sCGrjnNgrXaBGvfZGky9WZ17PPR0zZj4ZTrgacTBG5Q
frErjOqjGud0pcmp3Mu1hYw35J8gHQttFSSpvqxZCF201u32sZE+Siu3gubyn35V75G3kz49SXoZ
a4R6fQ8Ds/qva0i/dA3QGhxJVb3QbLqWmyGqWPq6a6koO3oavQ1Tcven6qCv7Tyvdt7s/8946e9o
On+uArYctuFDft6CIp+P9BR4Oaqp1VoRJMuHUZm2eTnxYPqz6ERrxDhOfXmQLhfC+au8ZSt/31Dh
25VFqVSUV/q3/3N5Jyf0xvpZQIDMuug/1pOfS8FW9Bq55xY2afudpEn/QQYcURYr9tbObIZRfyE/
ykIoifVTUFPqkX5DeNzY1cS7TbWz5451fsV+I9CNF2Q1IprcTLpLUlX5ELryBY5s6xF+W3GOvIqN
wOy34RZZsDUvSGh53VrP4YnqVQ9ZYt8h0f2nb6PWHASXIX7YBnNrB+sN5eojkCot2ftRxGq1mXod
edc5InUsfT3Fbb3Wym4NNEO/VkNlPcWJU6wsryof+HqtJ5Lm6qG0DfQaC8V8kiF/ThgAN7JVjgEs
IhDyPOg1SvVO9EgDNf0fFc/EPI2fYzR4oeF29p09kbbLmsE/pw6sFFaQXgdLz/dU/ffIiTSHLkAC
Ziqa0ziD0+SgzxsvYTnvft/VO+mK5w1aOA82Sa0l+EdBgYYSnjL5ymJSgtFbZXmr7Q1/ON1NmSs0
RXGKClvfS6uakP8oXSRmqRM+sAjyn+QAwPHNGOyStgLPf5qENq1ZvDvrajZbnxWLWShfTNE41RJC
+g2rq/EqY6Gw8Zbx1Cr3qxnRnHd2Yote0lJ5MnREBqfvsG3b1VIZc3Vhm1G3H5remmlA7Z0Zv2ag
VX6pPr0qntW8B2ERrJzM/mFHtQntWMr2OhINRQzTPqtaXD9WmVk9anARS1eWdezH54hmaJyznJRh
s8v1tT29HQUMPzOgjHZg9+jYeVit0Kx+gvAt37KgmUBGzLAHOX2PLLVpWg2GUS//daYMsoLgh+hb
ZQnNZ3SrauMxNc3xfVLZ6pM+6jbSpF/gS8LD61pH0z1Ka8ipuQ2w84iN4jywpuFmnDpgtH98WZCF
OyqkJW2Mjaks1GSC0RykK9zGvAjrCLYyOzxIUw5TDsMXaIkcJeWCpbB0aokShht5KECkoIU1ny7P
bDbUN4ttAzfkNgm7+haUIf23ptP9ACjEgd59UxMVMEBl1JfGb/t9oPF68nsboF2nfKE00f3QY529
uPaYJqq6T4O0DR7azqKEHlHtd7MqPJGrY0HVtdPV6NV+DYmF8dLRwZAmlnq1MtV4GbDEbMm5no4b
OafOkfNcUQntPve/z5Nz2owI/nOe6SVgq0MRLqG9qJG0yqiojX67A3PdP/AaKJ5yA9rOfAb32ArS
ZOQEY7tZt2lkfutBCS3GNtWvEOnkh16UOcTRJPhK1mbFZHxrIdxfDiq5jK6LxBnQpb6UE0ivLW2N
rVDV86Op6tDYR+jrPGqlw6twvnYS9xdYKqLXUCNtoiPvttUaoRyB9CCkFZiwPpWpta+T7vfRYOdb
6PnCrZGnMwxmDvmclUefp4VmodJP5sdnluuLoTTs98DRx4dCiOFhQND9fUi1RZiZ6VdeU81a19Cr
sHk8P/M1XeHTASseooRexlP37FcwzlSiVTfeqHTPML0OZM5rVHrn2U6t6Ucky2Bkjt+QA6uXfWuI
m0V77TN98iSCVXM6fF6phj5ok8+nEg8BuFEdKl+0xxSyXmSRYmVZSLN2+OPPQ+faBmLX8+E9cD4S
SvyqcSc9SP/nUE7BI9gzWu2L6pXHfv2rmnMOdDb8YMnbLbrIS54L2wmAk7bFsR4i9WDCCbQslOEs
Kmd47Jx0fBySiiURQAHpkoM1QPIc1u1FWmSwh8f7rDwhrFghdGoDNfo/10AOvjklyL1/XiMy3fHg
hdWrdKU8Ss5a0QMSmluBgWs7h25uF27m4dNMleAtUpvoIZAdxXIClLvabMy5e1jacqiFL0BUl0t5
gb+v+i87joJbqZsuDekWbDJAaleao6ivsNs1a7vRugc/aLTXTkO6vvUGa19OWrJDKVZZBDpIpTCL
8k2ShelL6HjTQ9La2iq0s+QlzmDUQIKtXkKcmLx0lgiPdmZUENPNZkiXku7lL9IqFbCsUNQ3y8kT
5aGKjfIgjz4HJXIpkUgb5TjPvUfWQVse4qaBWKRotbWttM++Z8G0FTT9S1TH9b4aXLGUZmxbCfRO
CCSWajq85CFUDD5ExfdgZ4BTphuSZJHYVv8CRbF1glLiO3Q3/UtGuuMcx+OrnGvKxLh4UXGVlxWB
b1zHIETqlsjEjKzH0lE2ci4vCufmBzANzHNexhuvyX7KqcEMxYvG0yiIoxExwm3mpOazjMvGdhFX
ZETlZzs98o/x4K7CtoajobWzF78fdwI99ivY+fxlCslP5l59lnNuDChWjwdxlJP8zFP4/ap4L2cV
J8pXJivqrTTzjjxBNgwq4n8adf/CPcB9FZ2K/xxGqHHUXjtK99RWBRlqc/odFsM9vofCAQnJSK9X
Mga+AWKmZpq2iV49/jbliXJenh23sbrxQzTkych4+8Lu1T3LAXJOvLKB9FiJcTRad1gqFNNXjW94
/KlmZ1/OjMj3IDiGV6Y6kVzs9en0OUxDoJ702Ez2IPx2iD+DiJojpF+M5L/pEPeqh35C5Eg6M40u
9sVnEPnzaF1X7bygUX51kJhvKPmCW+01scoHOznKIQyASXf3biU5um2T3qfSMrtFozPzcfyJkYeK
EqdHhy87d9DkEM7YLfUoKPalGdevUcnbffCsgHwMZqWXt0mo8VVaZpusJqMbn1i9sNXIjyIooWqo
ynzl6xTIo0kx5ieW+RiiMb0ZI1Q9Yi8OERjzQWoZXZ5vhMk9t0wdKu3oJovd3dYgXQ9Tdzqmpm4+
yuu4BS/wzLhO8/XyOII3DtJpOSVdtB9N+1E0v6Tr7p8SOEtCs17Kf4T0dW5OW28HQ1XYaTl8X73J
qolnpJiC+hIgui1M3zg18+asmgfpV6CgCDXVOMlQs+yhs+Sbuvs+w+RZf2KlP3XH8qjp3Pcok49f
fCgBFSgv34fIabZD6zWbmN4+6Q98e3p3q6nZWmrZbjyzjBYsVMKjWcb9silL86FNu+42Oml/C7Vt
6Dbmo/SwQtG35DmVhTN5frKMM1WlpmTVO5R2uxuEXeZVY/9/nwUQRCtOFHpLeXKYip8dwNqV3Y7i
tR3K3YBW9qPRJoLGQojZ2aQ9aWnkvoRfpbOO3PapQuVGnpANpCtyuznIOZv1/sVTxjc5F5CuPel6
nUEgGOk3t7Neg6n6oft59xyXgf1U2JtaabxmyeVeFM9XTtDR83pOamfpirzZytDOhSkLshKUpebZ
dPK945/r6GMtrxML1qt9ROtwrekXY94ZlfNuqciMJy3ujZO0ArUhF9QM/VrJ2Sx5kV+d53g5mc/x
kO3+HU/+tl/LSd+YqrMzmhcnDQEtJX68mNzB3duFJRZFX5g3XlLmDboCaxGPXr5rqtC6QZ0XXMYi
2spJGRZCvL+qA9Lxn2dZ/VNO69ajPEcvjPYBpS5r+XnSoFU319fjkzzHV3J3j4aJWJjzZ/71wdIM
4vgoqujFtjvtUlnQgqki9F+hS/nlwT72MzSec8VI6Lym81hz9emjiQIYcScD8BGvmU1ZWdNB5D6J
NYVNUA5C8jFyxmbZO6716hcp4m0d9A9D+lTPQxX0dGAoIGSyPEmfkCWrz3pkHaUlI5wSvkzPM5ud
PMvr0vhYjd43x3QsuPgdOCtBJbcgtZx+RzdwsdBFKM6dO+i71OkuICIGdVHJMfK94KSpHzLi7qIR
UZylXVJlAhmnHrTZJf32xOYki8thpeZtd8mNmi1IIsqPqTaqValq476uYWfvq2c31YuPqVf9bd81
7dqKREkOMqFFREw1j1BFXZZeUdzyeTD9BjmeKSx20mdoGglftkGtG9xobstvPklY0B15t5BzMqqA
6IE2hfJk9Z1xMebByqxu2VtNvJG+WhPGBTIJ4+KEziMbF33/6SrhnztH2qNesy5YyNMLoOL84NMl
v2gaTH5MtrCOclBcj1SXPMy7ksPcDMZVyu4IfuV/guqh/R1OvddiBfqPGcIEOlCZ3Zl+/J3nxk/Y
sCl2DtN01Pww4hecd080/M7c16r/NbOdB003lF9W522UQC2/jbZtLNImtZ7GUHhQrzn2MTZqDZEr
tZth1cEjlAv72ArAaVkrY6idjzBJ3Y0WW8ODNpsKxTtYkqw31/CdXdxpwToXFNnzEEqKZPKNrZUo
xpsXZC803FnXWb/veaK6Kt21CKESD7NhKc3A8L1V2qXm/3uSUYhsaU0V6C2S04UWfrNDS18VTWPw
axiDy0xoiQE7p6p+mCqoms60rFtZIhM4uyuNTuKxquo1ZI7leyZsJJqG3qbAPESvVGLuZw+6ThrR
Sdtr4qZ7tNLCD1IxMHiAE9okxRh8GGN49XsweQqP0Qtp/FlbDD9sN9qKH8ac3ESGupw2fWwV72Gm
2Sw0JsTU88Fn62Jqa/CWR9UngdKxYzx1mh4tlbm6XfWkgMbOiE8gZ8Uzr5eDLHNXUdhtJhcyWFkc
p9sLdtdofEUZpjyMRQUp91wNR1MaHnS7yi4mTB6P42i9y8uWiJutoUACyjR/Srt2W7/8qBP4qBy7
ideyst5NPsSzUU/us655ok6I/c4XnQolWlmgA3b1+M3q1HhcaMb4FEPVvy2oTeYPoe6G24wOoONk
UUcQbeM9qE1o0tbQdM256WhhGOL+QHJV07jzpC+PTk2A5t5sWWaHVHhRiJ2C3NOhgod8Ufep9xyV
o3KxvOQoLWGY0/PMeTJPuV3fHvI8bea0Bb01NKwd84o6fdTSzeejeMLdlYfvqet9LzpL+QE18JJi
RYRYFQsdt6/G7/QdJ9BR9NYr3DHRDDCCb1sdunUfDdXTpAwjVFollBOz2dGne/Wg+R81rSG9bYDW
RGSOXY7h++dCd7unAGgVD/JbNPQYfVquhAHJgZxTwmI4oXdIyyKTYS2IENoP4Y3iKGgp2PC5FLWE
0SyLjv3FVKbmpWhVWC1nEJg+lL8ydUzhD6Co5rDAXUm/1g2bjE3/m1bVxdYwLTBvg2F/VDkp17r+
yq94WCdoQa15tP7S/XCkk71Ea7GD72hVGyNPYBGxCBqcvRxo3wCQKQ8J5DAfbWdfzsPf8/8K/Tzf
aNru9/nSKU+/T1cN+YIy0x/dlrzRUIjuq6MCC3FU1AvE2S3hlgCoHV4iTwm/6kGmL9C19Z7hzjTZ
eAr1Qnpce/DoH4WBraoPSlxDFK/ayR5SRv8RyqnuIfRCVsxD4z9KX083BILvpbHpMuSy6WDgPoRq
fpMVU/nQAnl+Hyv7qwvD0rWiheEpS5Ge4QHBbrWdlmKyQSLz3ENZYyBJBIqhPfp63bunsQDG4IX9
yhopQGZgP24NIImtGupoPVFIuYU9v6GCddOLITSXX02dUlvzq7epGODltS1xsmZT8ZRF6eYRGuQK
ENPOuUl3kw3eThRpCH1pVb/xjvcB5SNQI2ddz/pFk6p3lpPSJc0m7w8m/e8vw9BPW68X7trsW+2D
jNip7XzrSc+04OSE9bMYXMR11A5KzGzgw3Ut3rT54K312QRjV6EukwlaMzFpTFD2ik8lHIKr6MWI
iuCsheT1Fesjy8M31RqtZ9id9Q1YsXxd8wU8G/6MpHWqcNnVivXsUpw4QxX7kvS1t9CbftgolXFs
Lad96maEZwZBDQDfWBzGGfUJm1SA/I0qQA8wK+PiJlpWLAAfpdWPOuwIKZBLt/QeAQkXe3B29jWk
4s99Ww/ftbZke5GlX3wzDtes7VneQER8bgtLX8qIAlY5JY+/o/KqLGuXerwPSe7RqRx9NXnQNtWt
s+iV6WyX0dGv6uzdiTVoaFXR7i3DT9971Bl7XkMvrQOneF+E1BD4It67xPLXrET1B6Maq0UIofAe
0q9gMWlAXPIuXCcltzmUsv7SMQ3lHIPs3A8Frxl+/9azHmjBwiiLYmb3jrepoSgnr9d+D2pS3iDa
zXaf/gbkZWIODYprvU4HwjB8oHB/acE4//JTsapsNfmO+OC8mQfsRA+i2HQt+0R1UPuDPfHBqp7a
t6bQfUSI/OCbU6CkqFvjLyNAXYtszJdaz6ulOgbe0bLiYKGICpU+mo1fI9ja91DzjEtpVqFtP4BZ
oUo3z+oCfoow9a0N+LTqlcJtvnI0x92O86ytkzCyzZLkzjzLYogu3oa/hEJy4nXSNfjPCvEor1S0
9CDkdf8MTGd8Ho18RrzxAYaezayt9qUdhq8Autpfvrsz1ab+STE4RdJKK15s2mnW9Whmp1QjuW+F
KVzG5HkfVeCSyzG08q/Crbb06DW/0tLa9SRavsRhUC2zqJoehR7R4qykzT4rwvFkqiKH7qLVX4y5
VOvSuolI35L1X/OLR8CP1Bbqa5MkDmACL+eOo0M8oRX1YYDH4Gp5IID12NlYNd8jMP5uDzc8oFEt
2pVOUx1gq6nJaY1OTInEFNVBDnLq07T1CFCVC2/Zv87JEroqtNJTtrw+8nM1DzWYk5VW9QjMkJ4+
k18CwiantdoV/5qJ2NOxYidGztLV8uKxk2iGXe7yLr4PVh6wOuqbTdkn4FXnib70AWZktf4BYZa/
a6VZxbELCyGA1TlEtSYTeky/o/iiRQcq4lW+kIdjoM2HU1ajstid7zNl50eHrvPLcCMP/xUfupeR
BMujZ9abiOwIqmVGdqKmCKRsNqMmQALA4OGg+V3wprZoWpI0mbZyljd1iQRy25/kLEV1mLsU9cka
y/JpvuTQaMqrvGTUTs1CmvKSPdWvlTQDljf3S0oTroQHyyydLb9BdY/0lLpHNJQyQIqw16dPHvWO
P+2tvhrS+4x0/hXz33wsWLa115yo8Ji01r80RUp7tNG51zZw3KtLL1di59Px028Og75IEzATMoL9
rXuFzR1ydzKxVKj+OVWv+Gp0G9UzGTfsTYOiLM9n8dCHrXuq5iPNjX8fSR9bpd+zf8X9t1lACe79
enkSnHzYXIXQnX0z0E8IExEdslIgeikPTXNi1SEP7wEylmKevgjdrr6fKn2VPF8e/uskyiXOvtCs
ZjWGTkqjgFJtow6gbopS0HVKg4CeDY1lZQVMp8w8io9/JkbhBGeayZcy7NPvCThmeV4AtydV7S7k
dGPqJ1DF/eEzTon1aF9H4/tgWc6u8T1149TqsNeFN+w7y5zF12Z7cpNxH6m5b64/580iY16GSuc9
/m7rZqCDCwQECuvTIlYvmZtNX1GTrdZqkjX7MIr6J11r3qXfr4qFNY5DrdOozjIv0YPgMa015Zq5
MKhxszerqrYVlh2hUW8pPar/w9l5LcmtK2v6iRhBb27L266qtmrdMGRa9J6ge/rzEaWlXltnz8TE
3DCIBMiyJIHM36BWNyA6O1WtfQRleR8tD2Fy6V2S8lk2qP1xVG8pG48S11nG5MZIwRYD4eWuoob+
onObOXk6s2QXfZObJHkSjysrVw5dn0BNDcYX38jaW6nq1S0tk1ezLMcvKAigTripwlJ9aV9q3+le
Gr8z2NeTrnuRWOff+7aB8GQWTJfZSGQZ24W+6Y1SZ32FbBKQpY/aEM5Jj9LhOapBaIYqq6co9odn
prrBDvdauBhzr9IU6bmZvO+yM60MjSnSEVxCKpbRVG80I7gYYwei0ay8s9xkgiL3wvJH/BQUL17c
25/9cs+pxE41U/0gRKIKvBQif1XmZFe9uOyOVkeuYuH7ijjKtjMH5d5fMTfVEb8iM8lEzEBQQzfB
+7hGdGo7J7gIt/+9sRzkgod4qjZ/dUAYQPWpctXFZwf5veCSmXl85v+y/Csuz4kQ+tOIcsVetgZb
76mqkUieuUGS7TNpfbG3zAKu1j+0Hxm3WKRBRfskEjFmbzDuM3Tfc2EPfZ5OxuQ5/4yVob/OrofB
UbOrZmcOU6LAZka6wvLFzkuyuISJIEbKdH1R7Ds3mXdpy70cpdSFkUYnPSy5+zi+8YCglflg6lOA
os640jqlfLBHHyFiLcq1VazEOaD7uddk/tAj/N5M/FHAKvPp6jF6G3X+RrnZZWvZzPEYWCFlUu3B
DcdvhhZ/6DO0SXYm1iNXifPCGP9KgfFaaUr0BpbRO9gdcoZyUDBUNberSgfdwPm5rNMleMjmKAcP
oX+uKUffXNumnsZ/QoabzKqRpbWj+5vSTdZyytc79KHM36vETq4S0sAcpbkRgcGTXj+RDmDQ/4oU
2nucdMkVsHBzx0v8n89zf53G+vJ5jn6ALAZd+SDyEUwBiebwiL3oaC8B0AMNmzcwG9tVPqXcJ/JS
QFdUcM3LIKye5F4rg9NkszjX25CV2zxI9keN3v4efx8lD0gyKuoIfwHN/esksvt+UOyEyUkcClZE
x8QTDVYo3jMJXuUYmoNVn+Vu1OcBDCuCIxckNw1IDaD9nA6MHURH/geRTzYk9pVjRHZkUWDe6f1s
XT9ezWnEciGLjrIS+d+LkrILQEB1lCMVI9y0fZ0fTG9ALgSCaqXPaFI8eIK7KNm9/ae7UXulf/jT
HCJ0qhdSqUxDDahZpQnecJWVHActboPtp65Zi0eofAHcfb3+4U/zfgb0fAbEY7IeUufU37R327KM
m9zUti7OMf4WYxpy9+pCnEQjp8747YRxy5vUvCUVztOp4qvLz5jHPXjVJA6F1/lUsqNwarxkdCqM
nzFVtb94ydQe5ZlknPvqqgE/Do2IIw2tiK+KU99fT4Zq18wpz4pHeUzsQLjtWn0fscaCvF8OJ6Pl
ftX5XscMtYoXOYIdghfG5QIiXW1R7JoHjH6wUsp4OATzgaUcJHf9gMKjhsfV+nMiVs8zu8/m/8OE
7f8+pEkanHiAv2yGjoXPBL4hEEF98YEzozY8b+z+GozWcBA85i2AacSqwnklA2vuZctJ6vqSG1p1
cbzq52BVoKr/hOSIEW8dkCRTuRstpIiTrlTOqKxGCz/sxrd0gk45CL99HPrMXqel4p+9ttN2ptak
Bx0B51PjTsHWKNr6qphWv4qzKHuZpopFc2e5r6kYuqMiVPBRFEhcYJpsgmzITmV11PLIO+l+QKfo
zN+dcoSuj/HJxABeZWGsplZ8LebCYhzFzoNrd2vZkhuFu8AhNdqfuNQl8dJpo35berN/rO3bq8ZO
zUMTQDYPolDZmuPkPndKzaI114+tBaaQkvbVix4cy0oQQ2ST8DS+tUj3Zq7TXmTrHsfdmrWgcqIA
gSlwkTdffTuyDnKEmqbpzUV8eUHp2tqZToAdEgQNIAlNHW4/z65mCIH2OYXzz1jRpMp6MtJsJU8j
TygqnGEpq/OJ5jdlzZshT9p9GYbF4v4WPNVgbmBrz2YzjcHSRpniHLbd9vM9C9vIrwXp0//8dP0w
IiCTAZqf37Ycjg77/dN9hv58ws93EJsuJZE4sHf3l8xZbgBUYfrw+Zqx46CZmVOB+3zVLlL8NVS4
359QnrCO8t+f8P5tRaGL1O/86e7n1q2A+Q6fTo6W55efsEFG7PNN9vMnzDCCnD/h/WvpS0jgyfD7
08kO1bEOSuCCipqHyaOLLP8a67V1+Dy9Q9lxMdRKvAKGVz2BO5r5rmp5Lm3hPlIqe2p0x3uHfIPi
XO4DsNT86q3Q8mVpK9lDgbnM2puwEmid4sKNyXrKdTJy4eRzl4kSqp6pqZ8UzfgmO+WmAoxhWN54
H193kOZbEqAbWQ/t41Cc3DL5+Tne08gf8sxnwumqK2EozPWqWaY9G4ZVg8HfYxgU+iMCUSd3aJVz
PLfGyukPYcxXKzvlMNtHsp7ZdogqJEP8NkSOAnc52Sk3elsO66xzyn/F/KTZeLbTXO6vMsYNOX9f
X8iXkUe1ZoQriF1mB9kctLHBlb2/t+RRQ4ucUWVXiHP+eb+h3oM+0NyrDMUIPuwQk8Accn5vMoZm
+K9CTZujbKVtHJ4dvbn3yRDa7uRB8Qem2vfPQcZ7EnTi/pUA9i+3apwB4ze+Dt7Z8PP8oVE0CKxj
EF3knpVmUKf6utzJpmOlKLlXOgiEyGzj1V+jvQTL6Rq24+cJ5Ai54RX8fPz9Cp9hOyljyPj/vMJn
R1qJ369SQEJBP575kNqhkayG2RooM6ltJh0b3VIMKPVBsmc6j5j15A1Hqs4u5fa6evA8rBIGLA9v
BuiCFfUc+1kJ3WDZGfnwxWp6DHYHY/weF+25xiD7lzdRq8nDgTkhTkdIpaNKnro68Ck1/OGY2kfr
BMqXMPNc1LlE/qLD61llqI3eoC6xNMW38IG3q23tsHOOjtK5ey936/2g8M818DicbViYeWn+Dy6u
8QRUqxSLRm41pvyt0WV72TMY3sw4yqklL/QuG0/3qGN4i4EHwRpERc5P0PIr50t8gsj3K1q6ERrT
k2WVz+Vs7ZYnjflYoT+0jZpyH9VaRM7UCy6qBx4EfLGCHGOXLhM9a89TY6uPsdq8yLgbJMYqnur2
wN1dg1NprPLSUd7Bs2obT/dtCskcPvTnQhdI0PZmuOfS0NYyzArx2FcD5os3awpdaGB22iKF6sGz
3DBNJAlJxTc99oOZHpumbOEoz7uTjmqFa2mHXgsK8oshfmdduZ7GPHvxbMpnYsAcwXXs9KVUsFWw
C/AdstkJKFdxof6SrUlpXRTSvbM8Es0X6xGV9CVKwTyL542b70CWtM+y0SflFuX29iaPzeLpxQwi
9UG2+CTo8vphfJJD0x4QoCBVvyd9oDxnrD/3XAqlujDLJiJXz8YYtGipOrmxnqLod2zK4HOhcN0A
FLZI+8mB8aD/0z0PtMVUHvyxAG/8J15ac6KhUxNupNNrgtsKsOoqfeuUUUf+nye/bBp4Dy6N2AwO
ASCtN+YAr6pVxVfo6tOrsFZykJZ76cUoO/7HnMHVY/hMtsZMYD4kdS3K+YoPSmDuHTVujr0zuWfZ
O1H/BocUvIygq26W0T7UbZq9mZobHac2qknHc1DRTcXGBmOxkQdZpaqA8o1YPOCwckS9398EM2NS
bmLpy+NF+PCks2WPDBpgCcmOIgUzBXX9FJPWGhOh30Ri1GgPR8m64BveyM5+dP0LdcZ7S4Zq0QdL
bJG5hObDPUraR621qHgNJQVIZEFfFBHELBM4E4lgbx9DLgDB/Euzmu8oOwD7iWaauOmUV6yEZyfR
aebMDaj0KTyyPWE3M7PaWyDtXX5rHOhT2lxG1wRmUUCXfth+VS6SrFBfytCm1GLqOols09v1KETt
PWWa8SRltEZZtXhpUpZm/Cn7H+TXVvczVXmyL/vO/JaYMBVsiOFPoiXr1aZRdjbUgspdMgS7SHX8
S+gYxcrVkuwtspWfmeNYH+lwu58H06ubgtXKu7B6PGCrTrl5qD6s/GnCpWlIXyZsrZ4j/CCeuwYn
qMSBPzeH4sacFrA2QFbPnZXIqk1BOn0te7k3JqfO7IGIzr0l6sLP7fHzXNTj5qxW0p5kv+Nl2Vo4
/MmU99wT3fPYZasKOeM3vLQ04BeRsZBNo7ScjR2KCiHrtnljJYaVUzJAn5gHG5m/ofDRPWl+Vj9C
rbqHBzsLj3kxo6PnUWnBNQd9ZMDlVljHXmnThWkp/XnWp1ipTdgvTXsazjImN0ARhnM6b6a4tVdY
OjFkPqJHyHYEu0qPbOsqgqWf3TIme5GDAz2FFb3apPFS9JP/0NiBc24LZ1iOxuR+IwV3CAZ/ei0n
DBwKv6m2cDKjL4E54S2Rut8UCM2rXJ/MU9Rp8TWnfAOtV3e+5fH4pmE+EVDZWIR+3oNr7KPr58Zp
/XPDROcImbFyF4nrJftJscOFHJJGzu/BQYQGsanm58SG2rSwSdUtKqttuP5lm9XFBsfBfhlZ+Xht
EDQ7TD1QHskO6Mb0Rz2hrCSZAy0tID0hak6wCnD4+6HaInqQ7IC5r51H/n8cJ89iWsPe1erook5Q
BZSGQrxvJd5jaPXeo9sAH3Ft5PmIjCpJH2RyWkx/6ZMx2203g9dOF9lKrQRT9h7lshATuHxp+80V
0drhHM8HFL7ubiZcpCJ8QR9DPFYQvc9YmBit/agXk3tLHWAu9MlIY1vK2ofPvsJiE9XGOInXBgSQ
swYq260x9IzjpH7Vivz3noxBsxJP41AuwVBEX73+l2EX9RentPO9A8FtLcN+EB09R5gUe7lbYR2D
lEHWR1/jSf0BZb+7hYkoHkZjdBZyfJMbSEUUTv/gGWp283XzQ8Ytr/SZB1Q2sjVcZ55bnWSce2uL
dmYm9rGVBV9ik+L8/HaUXkm3KRJsW9nk3Vl/3l3fu8O6mN8FCjPHSji/313HVGrZ6/6mQUolrvri
o3K0CxnZ4ssUF9bKTgb17LdedaxQFt/0fZS8TB0QBdIoxQds8GXSDuZFGHq2EqbhI3UZYAIy731u
MqGMW7tLTp4t/h2XY03VfA1MN3zpOvOopbb+xR8wWg3zJDxXmoAer/oYU2e+8zbo6cWPXO1nbBSP
oOKyNyPgY/V1oRxjY+rPqFPAHDXD5h2s/D5g7v1T88uvWHOZL2qt5Bu3JPluRK360AdTNItm+l8T
JVjLocgh4ejklc1zAft705kiOKhQ2S+oRw1LXRu5iEezQ4p79EG1TaazN2JvxwIjkWJBb1Net4t+
GtOvVhl9L7PG/04m4aFAoOOj0qe1ym0/XHjdGdGTIl4IG/kbGCMLqB8bs8jqDy9Ur5ipie9GF31M
XWjtFNvrNyrOI08+4L2ifEIuonjq6ooF6OhrGxnDKru+QBzb5UVf3EcgVxgsvdQkjYHD3FhEj2Ee
e5cyskAxz3sw8ZuVSIto3brIiaxDFMf4BbxjrVOU5vHKutGqksd7b+vDS4rdNlonDuJFlLsF5/nn
kHuMb/V+iDx/qBXaOh6idpO6nbKIlVS5+G6vH9MRoFwSFPW3Ln4Ff+x8T2vhL5He1s78YPbZRHZ4
Wc8dYvyRwUP+Ftt9vA5q1gH2CESlVHvk1ZLY+T6ZJYwMEX4p+6TbRJiP75XSUh/dOMQyah4xdPaz
AQfzJcrNYIc+qAt4z65fRKY9yQFIEmULRP2AnDVNvdWVSOcroF4EFBN4XfPFAZO9U9Ks3NQYwTgi
CV/Rv9f3qen1a3dQra/2KFaRk49vfj2YO1fHN0TGa/V7O0Tpu8DObSuAH201L7K/pllmfTVcMgpD
qjrbSvTpO27Csi+B47xhWW3ssGyZ3kajWcm4ZrFQjZtMJ+c1hK8klHfyJcjvOKtIibaGnSrL2gqx
OmMtcZR75dz8jMkOM6z/15De9Ez4FMJc/XXsANL+gKo7jpZI/MlNHYNTrqLS+Fcsz/riwpuIt1QK
8CL6MzidO1Drd1Gdtn7+FddbKLdh0J7/ivtBkZ8FiP8uscdlA2t52ff9W2419a2amYsuGj7HPyFY
780Nc5p7iCpbTRIJVqzCsjY0R21V4qh3CwrLWLfmgOBJ53mb0jDLs8dKbwcrdjiqLb8nZXF/H9he
ecyKsNs1qHyeLR9FnTYpqWAouPglaCFfw7hBE8Cvg6dM61CIjZmMxrr6AAyguNS2oW5srfMXeW75
LKzv34U67tBIYGVq2/lFxuSen3rWAWbQg2wZXhwgZZSF1bmhIBWlfX65x+I6w0IwU9NVOI7qE2Tw
4NBO+BhnvjlWrPXCJQDo/iZ7rbStVk6EPahsGonbn8qx+F7UmfrUmLV4QGzxlAY+qr16HFHRtZKd
bJqm1mMPHPv33qiftqaX+I9UT4PnVhcrOcqdmL/UJvN4FbYiwC+0ZkZrok7Y+/EprM32NTLxUB4N
5JgdMoWT2Ym1bIo2+Qk3fry6WZfcctaeVpsCEvVMY13aVYvuJQdluFUVVEx2aoG/q4Ob9mPtkgU2
0+gsZlXapLWic8fDX/bJTdC39VroYb22bW1KAUKLq2nZ6jYAQbLPIz+7yI1mVslKrWwM7Ywiv8ei
dspgKwUhLqA2cMZ5sIzJPRic9U4VFDg/Y74S+ivUXrQFyMNyWnfpQG1k1uDJPJEdYkhN25T2leOQ
s+uE4AblvXi64f+K0gMPDPcjrvxfuhjU16xWJmBJTXhpi8bdoY8eobVomw+9Bn+3NMrqVYvLiPpG
1X2A5bUMw/tl1PFz/JzXqskTarTvmzZzUKjrsluVFFia/me8mzv/ipHbwH9ELFIr/FVZQaM/eOCZ
oWSo09oEWHAuJhzT8fD7wJJoRNVlHI9y73PjWFq21RIBixp7N2/ehMxDYD3Ou7FRP3c6FeJPozcZ
1xV4+jJ2H/xnnOz9HDzUWrVOVdPfKbDRtpitjqCN7OhN1xQF7UAcqOMmiN7CJPsW2V5z4cEdvZlz
FTxtXgPfGUgNZ0/ykKlq9AMlw34pB6WsYEF+wfYgC8szZeSxMfUwi6zBMV7s2NRWWTI2l1TT052m
Vhn4BcM+VXGabsJ60B4dSGLLHjrJez85jyTZZyA/0y+KVpjMZ8+RzzQkNI16Cd2xfTQbniBZpakn
Da3aQ+4qwW6q1OlShvm4GjEyfe17VsnlF+452cm0SkoAcdMvSHCpyQp4a3oKZpqUJ6BCLmRbboDk
xSAcxIRHY/JPjzyHHC7H3I+RbV1BsbXv3sfGzG7hLH2tDX1xGvIKKTZC8RwCgWCd477dypDc9KYu
LuQKFvKYz7jc02dN7HuMEfehf86PNNj2fkI1I0+XJc3FDfPiJMerU6RsfGtqAGIZ3tYisXWcqrg6
tEXvkYIX4dltDGMDvi254mTlrli4jE/FaLUUjI1qfuaWWBUZwcoV8M7MxNSOKLYgYpDNaiFa3SYb
GYy13K3uu26AQrNPNm08qqMOBE1jPV0Eonnq+hQkuOmTrM7UbKuKHmHEoTT3Y1ZX+3zOTMYoMm4m
r06vpSJT2XrwbKpFtrTVpvqCj3CITiipxQ5hUticOVPlcevPi6gFwMJ111dIjfmFs3XccWHNgI+u
UqIDC3D83uamEwp/AV9COcVp1r3+GSYc0IXuAGOmCI3fw/zG9jEtY5jH2WRcns2eh4Fr+fcwZiE2
OIEpPSVtW2+V1KW4n4z6U2Tb9S3kDm63oVUtfR1SQIciwaH2Uv3JsXN9VwQWTP55sIvVy1MOtWce
apZZsdTAuu3kUE1t04NQgGvLpum0GF56lb7rHUpCyAapT1mIsqblWclrGbDqEZNuf2ljJsP8/Nq3
ZEJKImy1n0reMedKEdomV7FwSXPFi6DesszAdBU8zbpJsuqmKI25bARU8zru0GgSGalDigDfIJGf
i1CQt4jdXVAX7i/qcy/+EFfvZWaVS0epzEcDlNymRUf1bMeJsRdjZuwwTese5BmR+skR5fJRze6G
8FtdMDvl2TXnju9nrDLQO/MZzc4rl+MsUmgCi9rLNc5/WwX9FaMiVh3CjNT2ZO1CSIpxYQ45fjNj
ts7QH0KlWzHK7Ba1ZfFSieql6A39YfS7/IV3WQButMjIzJ2TUiB15xr1QfY6oonR77S6neyl6lGh
7uTb+HNyLGlYa9OQ6x4a8QCGpgL/bqTvbqSerNmDxHZYngS+9yU37VluNBIPXtwAzOw0n+V5CyEs
qbpFYzjtx7TxA6X8qNN0ACCCJJZa9u9QO7yTr9S/N61oxnVapMbir46/mnbdsNqCHCnjU1SgHeJh
IZhNpncKW9LQiK+zaI0tVvhVNPxkRoYg89D/QvnwFUPx8IuXoRMMr6i/xOlg7Rp4OXBd3PKSURBe
IbNtb21z9JY83vja542AYHC0NRcducHAXlwGC8fxMJYeEyrTls/za4oWkRmYp75p/Gc/6OcLRW8x
ZqSZdV69roWF5cU8GJcAezsZJnIbczMUHjrOmCHfT+WUnngIFfEiD51YFT8ieLR05qF2K/olU59o
k7KegBcZTMmqTFl4FoYyGG8i4/bTrFg3DOECSPKA80OE6IC1KpOx/1BL7SmnyvjN7+xmoTu294qf
17jEczd7UoUarRGePnqZg05gOKLZGk/FfgCJg/KJphTLtu4OTDVc8Oz0ao6ZbhXLTVdF4udP2bwZ
qSxQabjJiOoHJ8+Z9ipd5zC0vbOuFdaEbzf0adX2sxUQoV5dyf56JCNcdOgVN8I/x+Tll5U5uIs8
VJ8TB/aVjSTDdqT8tLH9vF5KZSEpHBTPBNi2KGfreGCt6tTgiJjqr47Jx3MT/SJbKil0kNfPeKo2
Vw3N4UNd5PUqyB3rfeyKn05mZbfSa5QH5KEpels91xE+D3M28kY1ufmeheKnxXf2zsNF4H0JLCA2
RLREsfmK23z/UEBiWkeuC5LYc7DM1PpmXwfQrX30Jke8c7DbUacTV8tXbeIGiQ8I/m9tF2xsD4Ql
em/RT48fxqgVbZdosbIjAfh9rBE2z0wEyCv00H9zWVCIzPXSeTNH099idZJv7aoUt9Auz6k/6phy
GSz96+yH2qLsQtI5vDpxdeuVMN4PQ2QfEfFGEXLeWOklKL8VVdgGi6CHL1pE3a9e36iGuh2iyvsS
Fn6/bg21ProsIC4Bb3EZCyZZBgoOG1y3zUs9iWDZk4uELVTFKEV7YbJoReJA+1Qvhiamb9pssYp4
Sr7wnbLkHzVuCtV9C9Ha/e66EcoqPYQzHijx1q5RRvFVq3/zbOBatRl2PwJr3NZBReFOGM9dbnqw
9JRbYOe71kRsYXQQHRkTfdm2mEz3WehuEzTJj8XQDDvbVQ7+VORrbfSOU9p0C5WkB4kYMWy6yLA3
hS++hE7e4vDuRosmH6Pv6DJdXatyPkouHqSc8YBFBn3jKW17QPr14MFvfmDAbGYOQ+EhH8GlJ8BA
hiCMb3KDQJl2VBJU6edQoijIimWutaa2o517Z9TOal9+GdzyWtk52fiifoY+nl4QdlZfCkVDwEtz
HvS4bM6jVV/7GChPmcXxMfI+YlXkJxXRCS8exn3goIACvL8wT8qDL2Aqhnb23oPK2IJNR5ppbiqj
fZkzW4+23vUPwm4hriuA2kwljla1KsKj7omz1goXzfoZcTgDE0OPPaYIP5MyBCM1Il8g43IDGQs8
vRwi217YfGXSn6OiPb4MeAtdqjR+abWieSDRypU09VT4+qZ7Vd08XkCyyLZ11P10qYTcsAk2zsPg
QG00w2jJbKM4sXeTnYjG9zd8EYArT8l30vqM6DVr3HtRUi7u7Uh3hsXY6Cmgurxbl4NbvVZGLNaY
QpZb2bQNm8ePp6EvG0zw37xyXPYtNFCybEZ+vO86rFqPvgnTbzmDKo5JYD5SClaWYY8JYegd8ma8
VmNsXdwMVGvfrk3P+Mm6rlqocfu9N63uOrUZZacCmc86ep9qrsNY0ZejiJtfvfnUuw4qP0nonSrK
TAtUqLrVkECeETFW5JEi/B1GcSScuJyvGUqe13zeowx9zfS0gsRJSHZ2BUSpvudeKZuqbmYPilZ/
T0D1FPh+PdeJ2vEMQhZKNp0omM6jS7KM59wzmM/+MRPFEhqE/VwWaraIgAlQOB/+7a02zc00MXjq
hva3/2atJkfIDo/Hw94YefU/Dm4OStljlP6q/NI9DBXaj67A3wbWTbaLTBhW8DNhJtdok7HkHjdG
aVSXya0dyJaqIIcTXL22KnYFU/Vj7lKXC7n8dzxDKM4VSCkgeDhdEGUu1n4UqY9iShxchnr1uUxv
dc0EdLbrvXVdHO86E0f4OPDayxjNxRcvrd91Pz+rFVd6kg64rQNnIstlLG0Hy3VDWOZO+JO6AyuN
k3mhp2vNcqq9ZnM2wN3zI6OvqEwzL4WQvNbV2v5wy+xJG7EJagpVxbZGWfdWXP5ilfcQci98Dzre
YR8mBRJNkdjVY/vgciltE93tt4PljlfVcYMVGtD6m0qBUrez+Fdun6lkAR3nYr7aQ+u8OyE6p1Wn
NY8UmMSmStsCrEsNNpo0FnOu5lo0pljmjZN8r4phGRZ1+qGGNSYIeZS+2EADNx3SJ8dpMlBpscDy
hl6vUdMfz3prus+u52ncsjdkuapvUWhB73TV6uCbvQOesP/QgoQbpesAxbcaGyC8iI9IEcdrMjfj
Q+bZ5aKzrO+xVgbPUBHHnYZw6hbRU++FNTpSkXnwAxkLAIR5Nj6OmdlD+6nVTZ134g1d1IMcEdnt
BGuN/JzeN8VWDM1OdYJ0jyaEvdeoP5z4LRNKf619QXrCW0UI+a/FQNJ91KPxlJP2XQyR5z9bpkk6
qB4OM/akN1AIrgbQgkObniOAejBq6nZdW9hUB3yXKxv/yz0PF+VVxFO4cDuX8vfc2wgXxxnLfFZV
xEcpPDApanmQ1kAqDLPr90KQvZ5cLX/3UuejB2l6rbzYvBZG+BOz9hwCtLcowVEv4fGhsOCp9h4T
qXE7dEn+GOhz5roQzQ8b8awsEtoHq5yPSo2clwrpp7WmJe/uWJcr6p7eNZs3YJZRUqV2tPNtRVfQ
92i01VSDWQr92rvKgZ5nA82PKWJ/xkplsMn+cmOZzyKHpeSVru793PeTpTbmOuIydD3JZiUI125R
5mclaDAgmFKEnzojPYG6+OoAmDxHhrUuwuYJCepoqU/6aWq8o5mRx3U8VzuXmLovpzHUVlbbDjsv
bfQ9PiTjpZw30S4fSbmAMoh2ZeBFK9MW+ps9oqdfD8MvyHBT2LNiR9bqpSbfvmhar1j3CCRxu0yD
6UAFYRmaioVRVGns1BEQW1rZGrmawNn5iZIv+ctzvWrpl9DTkYFxMYEx1HI8TZBVl5lBOTq2jWHV
WwkZenV0oNQJ0S2SVjwhFpTtZOxzAyvsnyGNq/fr3umNBbORs0mp4M1tetIwjhm9zmqUqy6zjGvi
hd4mhJztZ9aWitR0gmCU7wILx5ter1D8idpzXxvZE4oKzKtx2QN7ZQ57GdMyoC+oywIHVdwrSwHn
Q9NJQ02zHZn7GBjMknGb+KYqyngIzWI6gMfm2/GpYESQ+k8C7BETweSL0lB26CHhrjsEmHdZNbg3
FXtP1dE7Fj04zcN7JVcascYJI7FMgyw6gRnO99FEwsIF5rGqnElfGaHnI+7SPwZkwz3LpoQ/xYp9
bkEo+vDVbkoRFDfm0jPbGduIyWbWFIDefbExAsCOPGSSl7b1Cy5fJNET85n/jw1GZ4nCe351xewr
LF4cyMhXMp/ZfVNRl15VKIStx3mU7Iirxn9oyx+ygdGpuqZgmqwcp56uKEx5C0NrB6osxnS9x1TL
3uqpa4J/ZYjsYLVgXiwgknOk7ONkqVoYuLeKqE+D51QnIdLfeylSCyh0I8OI6DUgZTnmvsudiP9V
qnablCfhubZw91VUq9xmmufDqmTD38Dbi9Yhf59PZ6u2eQBk8a2tlITLn9siM1gHp1cUujE2gUJS
W85Nxlq3INHYIFsauzrLpManSEdWF9TfdlLzfFVU44NADuiqomywNPwwuIW86y2puZRqYY9qfjBd
XcBEJy66ptdW6AqaPKZ98+iVerZtY/O9C7vkHHY/SYLXD6kYy43n+qjFRDgQNT6im3IPTWVkcuTu
56Z1HoZqGEmdYj8y2KqN0YSDXrWSvvuoony1sLdYWKbS/g9r59UcN7JE6V+ECHjz2t6RTSdKmheE
NFcD7z1+/X5VLREc7uia2NVDRVVmVqFFNgFU5clzXrnfa+s29oPnyq1Raotr/2qrfCmiBNKeKDnb
Hdq8emfxaBFD2QyQelAF6RVjsZIufeTcOh82ypDqD0bzFElyJtVOkefhB3zjblI5jjtSFUb6Yqao
hF2vLo76EHCTBEuyqUKN14LQ7nZaoBo3Aqe67RAjHXX4hQSFk4wb0LWCL9q+JAU8AmUcpJvO0cxT
G1Gv7wHmetFCu3liO71Sx6x4gflxC0xSeRQv6n7XaJ+N1KsudRb5t6FVZtk6noZ4B4ELGit5Pypb
xEuVfQpM96kxiz8pnQAjlg/Dib+1aDWQqXq0igS8nJfOe8vzAVzVymuIttXTMGVrs6ubl2Ca6pci
cx9KyITvy0CpXzxjsNb9NHXcYRm6rubvSVHEG7/1762iHO76cvLvc8TW4eeMPwdZXB8jNSwp3AiS
z3bC2STnkNFBehPqqMHIkyqTXl9BuCpPlGfVNdUnnh8HaR6dPr+kYQGyiY0mAMk5hLyBDKZlNOmG
egj7k5UmEHjrcIdTUWV/yhrOvgGaqRtXDK1J1fZlweNdSRzrU0aVEpBQLd3KubrXB3sYvrvtbW4H
cpinvQHDL8G84TW7YvYDeNJYKunHCNJ26r/kUEekcgszv7qTwfkAJt2EdvTmVYMk5+gmLPe3uePo
byD8Ufcy2KCYYlOHrn/zpnbTbRzK7A8yWI0GQE+9SMPK686hsjbbNtmDGz1Yjtdf+2Bydlk0lxc3
ORec0FFjt+41dXgRlTQvWT2+kp/z7gqYBQ4wPMCub4zDtWvTIyXt3tkxFNhYpK3VvlUzlVk3U28M
yb0JUsFXSz2CujQ3z2RHTu7gDlcZn9dRumH/HCFfjrqJkw+84kXkidU4RcGO3EWmjX/mpdV/K8tQ
R9XWsK7UpceHCN6olnTYQ2clnzoVqTDby/UTZ+r9OvbG4HPN0fHOgOdgJ71ag+xHW6WoiwhvYQLp
a4r+IYhc47X71lRZcNDDAtLygWO7OLPrTaNU9R40M88tN5ink4dMhbWNLedXNxVdU8sqff0u4F3X
zLRyl4hqr8B68qcheLX571G0PG0UaIBeDb5tj36KEJEYKdZgXuNgepKjeM6L+wp0nhyBsbIuBgo9
q0jwqc81JE/uOMJ3LlZFoNPYCXatTWwrxnXy1Z+NqRwdhZLDxcwLf3lKfcCUImixpyaci+EU2esP
jiKI1VXlZ9N+CZYhnEew17Hhmn+7nN+zYbRqTfuEMMGO+u7pqzvb/mZuveEyabl6p+ocd3U6wMGY
PXI4QTYRCUUh2VRCVkj2UsMSPBgIw84OikLSpr310kIkmXvkaT84ZLD0wtqL6IdYWU5D8zeARwEi
i+0MiPq2asPZMrAnklLdCiTzJpnm/FQ00c+G2sD8xMl3fpK9xbHELY4Pcf9FyLI8cDMI7+X6yzw5
XGKWK/0XIR+WWub+9lP+9mrLJ1hCPizfBMqvj//bKy3LLCEflllC/refx2+X+fdXktPkz0PrJ/Qd
w+hJmpaPsQx/e4nfhiyODz/y/32p5b/xYal/+qQfQv7pah9s/x8/6W+X+vef1A3CmrdDo0C0d+LV
LhJ/hrL5N+N3rqQJmZWTI7zNuo07Mynej28T3k37xytIo1zqtsp/il+uunxqdUCFZrt43q/0n9b7
T9dnM8PWezBj3s6XK95W/fhzeG/9f73u7Yrv/yfy6u00P1jV0O+W/+3yqT7YluHHD/rbKdLx7qMv
S0hPKn7lH2zS8V/Y/ouQ/30p16uhzq2Nb5NiRedO6QVDImCzc/rWSE8yTdVJNx6kWVpkr5ETlljb
r+OzdNckkI5eiiybMQRPhdGZ66CxqK1qLeWxiFII1NrxhV0wRLZilJZUEvbgW4Rfzpkj0z6Rff9L
+qXdhydqN9cwYkmbbJoRtgzbBATWQrZ/gS76CqlHeq1cJT0Orofg80Cdr2sntwaGyvSuzGEgFVFG
kqAkJ72RowBnC9TLzSbdemL+6AFQcXLWQS0jlyrDkTrnUle3t0AfVslNY0UuPMkW9SXFjMQOO3tw
mIip7sIELVcXvhuL+vmhupocGpC3j6nuEcMpcqprpaXVVdM6Yx+YFdB1Obs3mungVyAb3s12Rg9g
ct59hVyQFeXExi6RJbLax2UtuXQ4GA2HmsH5tl6UVd0lzlNoeX9dUobl4zDe6bxY3MLMmS2aox88
tR4pYkYvKBAK9TexeuiRKVF/J1zfqdRfzdOwt/i9nQHlBpewEVr2vsUkaZTTF3cFTsRTPPOUDR2o
CresKDrNYfoonGNZOeFt4GmRBxpG2EvguBBccXh1myGNyzTFmZM1SY92+27OLbKZ6u2QZvn548RZ
m8JjFyuPH9aSQ6uw7zjpto5aY6FVnyK0NqtDcB91WXAve4C9AnRb62DvA5klr413cci4wZuTu5nK
UhG6zLwtZPRPrpuknJtG5kk2M0dnJ5SRzZPsIZg2HTMlW0ln9hYmh75pBjkFJ8woKI5GbFZZ9Z4K
vAy1sRDisa7S73tF0e6ltUdMbgum1lhLx80rwmVvmFWOvPXgImOXCDJO9k4pofQAr/EzdvEmWviM
yJDOge3fnMZcmAdTd78tdhs8oQ6fVl6Q5fHVvfQsF/PQMARVN0BhIj712+e6DXNK9Sg1dLfyQ1hO
oPMTqTMYtlz/JBurKFCsv7WLdUhsrAU1IZwWitgMZAvC1xPKd3M6KO8WMKuSA4N0SJXbgrdJ7xas
R7heFRgaNjrM6GdTNHFcdmc5lL2l+WCjTg/aWDZi68XxPy2wTLtdQx+9XQG1Xc7Gpx4vGVtEFJD1
7CFUw/whtnJ2VzGCEtLBeVuCBjUitUKcEl5a90QpwJyv5Bjs6U+jY4UvCC2oO2kHPeadlhlLbC2F
LeUycu4S82FYBiPVGF57nNXkq9LlZDJKCyY3M06eIwBqR9fh0EDlG/a56o2DjKCAy2PP7YUPjoCx
5wXVdaWd1kCqHCj8BZykF3CSbgLUU86lTepRdKWxFR7ZW2LklGbcOSPyTUuoNP/TMJIQlWWlVJ3v
/b6dHmfPejDbbHip2HCfSlOvt1Od5t8C0yKlBMCKo7MJkjeRglIT/0tlAVxNKujX4rb1V0o7HSXY
WKKQZdM2rr+2LC/bLjYJW86pqttm4LfW0nGDJ/ueH+8Nl6/+O9Bz0PbJEebF77fAjiruJoIxF4Er
/+RVnndi52rmK9mVDVzsFhCCBk37m7Wm1HusdGtnLJGQnfrIcIoY8kbIxIpGTnerNgJgybFAaTcj
jKE5hOrqHLTI5kTNfV3C+yx7simnjGrb3ATV4Tc/HclbLw0AOcDkbO5lsGoYyEEnIZyordNcxzx9
jX3PgXw4BXKqpBO6Ib9sMamsq3SEovc7ezbmr+nbGkn/wrFleWm9MrmD+z+562pn03gcfULq9dMk
nXM1zOBJGq08QkJ7UWd3GlYyphlAUJP3RBk+9xLqA8VaWd820V5208764UZ6sX9nk5eK/yrhBb/I
vsKR6TgaGUR3pnfKRDPaGoyUy1j20AlGl8RuDh/tSu+d/sk2WqF/UhB9QtNdxNxWlVY5lnNk00+U
nqylp6om9UBWubds7cE0w/K15bw5VAGy22lofuLUo7W78jUIchUF9QFcv1q8akjIX63BfpYz4tJN
7+qSl8bS5LTW7rjRmJRcn8M89M+ylw3lH1Pg2js5GqbKPwcNkGQe7r9C4rfeYhuAmaKG46M+IbyL
4zZZriNX/HC5lmqdTd5mghP/b/OW4J9zIxUVCifaqWFU7KvZDB4VtYaFvvLSL5zefbVGU/sLcW3P
Mkn9ukH8nDpJ+9XrE1I6cR8+hbHLPdOKlbPd2un5wzodpF/ncKjhu+FLfNHUxjkOSsn5E7QDqxbx
nEuEvMR018EKuOtjoJdgEez6c5wo3jaFrWvlcFBOwjRLtvCOdZdONCTr3jeLTYZoqrZNalc5LnY5
YRnKMGnLS8M+zImHVtvflrTK+f0VlvlGTDqizbIH37IohEoRd3BgJd/LYaqW2b2XpfcAbJNy3eWo
WQQhaluh0cLzNaLApRnRuIJUayBx/remQK8XvVcLbu+VdMWDBo+17JZBhgpsxbHaO6NfFfbWGGJQ
bl7T7SIt0UTJQfgsm86EQAKt+0c5CioIcJaIQYQNRETO/CuCtybwjxry3lqVNxvSjsFdLUmSqjbl
td0vxq00Qp0Z3k2SECkVQdL4+5hlzhLTCNol6YhjIzioYPVgECqNT3CFJL5WfuoblOh+DX55KqVS
djnVURTDiPueERTbGCqHtbwNLnfFYoIZNxSOxXa7jwqHOfkcpIvbqmyWpRbHMm1ZagkuEGzivDbL
ua+38zO1/uPKJeN+mhP0YvTMCci1UlKUOn5XrRu4SsJOfxqFE2IMd91pILNl7KjY1jlqhN5tYfQV
aZXo7NZ6dJXeqOQ3kmfQmMuhQ2b+3gzGM8JB6nM9bXvqYxqQdEAWhNy5Wxgbv7PDY47QxSVzYOFi
T1QmG9mFWHxqVm4BspMy1HrXTvnYrCpD/Rl68y9TZW+IBAfDxF5FDjllp5ppBISXKMWTS7Xxvd8a
2stE0nNtJI55BDWlvYS148J2H/goTpdQhanmsLZF9tVC8vVoGdWf1ay6bFeFDUxjAAisq4+zyMPK
xgw08xi17Z9y1ImcrYyNKN35x1ix5jJd9uS6WqHUR1i60vOYDBX167xPafwcrmYNYEbaeo1qzdbz
vf1cFcp9SZ3udmp71ObGoFyPTaadZtmkDQCnQsgJrqThnUv4C7g+TkHW/+zJkHfRRhJ9yQu1PoDe
qU+6CrHkm9qglByUwyIqzqRFwrM0tVKVsMlIndlqLij4f+kTyuDapnJOGXWgx0gWvpsxauXZsp3g
fFtAepZV5hy6683bx5j6hkT5HKRrKyp/kEotn8lAVc+Kkv5Brr+/mGKkqdZ4ADKJlJWIKCu9ei6i
bgP1+fwg47VqRoh4pERKOhXLbh71lqN7MV1O8v1UA3CE1vftAm6a3WW5RW2/UZbrgaOSlZ14xVkG
gyKYj/pEpZC8PgoR6nFySUtCXO30xueuqY07RwEeK4dOAKny3FKVI4eV5zQr1UycuzxQ1M8/5/S9
ZtwpGTzjfuUZn5c5vMTGD7qO2l8Ip2XkpN8zMDjXQjSkMLVrqGfWdhTqpYtNOjKzQCchQeVHDmUj
Q0Izeh5BJ54Wk+xRMzraHM4s65A7dE9+DuXv2+VukTq15v7ogXUVH0E2o2PCoJ6H+8FX2rPF3rOE
bUBvz/pYH+whmA6u1rbQ02JKddugakWOZVdab3PkdLshiQgUt2q24Qz+uWuLf5hQqNR8JpFy0Dq2
ELJJ+8AHdSXGjaroNyPlLj/dS+AH2yxmdHbn/Zws3aaR6nsNXP7Hpa3UczO0Pf+2bEnpy8GY4G+E
FyTdJCjOfNE6b+BJayLSaQfFF839BCmy8wrRWX3XxEgGOmOaf8n9qdy6AeXlbLEheq7VlVOo2sYT
yHykoPOzJZCbsidtM0B0YMXCI5virSeH0KTh9qwUWp5BPHiL4ajyznyBl7p70MKsf9A1y98MA4o3
i81Wq+CuKf29NA0UXcIyKyhdjckdj9IomxhiiL0NoEPwXHcPS2M/x61fPIDOdNgqWhRxFk3tAbjn
glVsq3eZBZqNEtNNDL3moSRb/do1/ISa2EJyWCgxU/9LdbXftWdTDIcWBCsVwv5Fem03/DZM3nQv
p4KAvWa1Xj1In2uW+8600yfpi5R2BQInfdE8zfs0ID8Mw4tnKy8RTHkPADabc+GDSBWjDGqDW6/z
UkQItL45SsdoBfWDV7vdASYt3kdE8OLoQuWoamaH4AVhMhYcW7DrAoApS6xcHRG5KgnD2+ybL6yB
YyiGtlWCwN95QwgPQRoUV9moFtJQc4uArhwiaPzT0ZQN1DSqGuyW4Fx4kZwYNmFSQj33tkoyasU1
CHVvO3QlAkFvDjnDGji1ixUHMiZT2dkwbR+5jn3MNVRjBDmlKqT2kOVCK1jSWi7jxY1wIYSXcjy1
bXVoTIqXw2TeF+T/YXkK+gff0Pm+iZ6R3MVoAF7JKf+0xH4xiFMffkEyQDj6sq2pYABMymnx1ldS
6vRjD55ACGiPg9c6D5NoqMpFBbjmdCzVIuchzCznwdJ8Z9+OibNabKamaBcqnM7SJKfKWGhsVm2u
h2AUWU06tSCIbpdZbMtlvJ6K4x5umrMXOv2RwmyK09Ny/mzzyr3JzI7zSDF0YaOibN98HHuleU5M
Zx+o+gzWpA/OKQjTdSSHppNs0y5oDtIbVeO32BepetA5nyq+vTIKbhWI79kQIlrB0lWj5TtoOaK9
HM5xBYpSC707OdRqEJ9K/jk3wu6eJ1V6m4Q+C8zDMDVsZVRpWMqqrsHzy2HuQNipI7htVnxt7bJA
aQE6oGNTOvmem67xTLKBOzlEAv+KbOi3IcT/DkfguHaQ+r5+iDXhCUCLhdg8ReWd18cNxbveplVn
49yLRvZkEyFFdXaq0K/gQMejALda9UbSQrjJMKmbJ8Nr489D0nrxS5l37edS7X5oXbRznap6LAdV
f6EsHXhk3fCmGIXGywjaYxNYg7+X3shkv49qiQEAg+AJ5e9z4gOTSkRwzRniAyXgJ+mU8+Pqz9Rl
NyQtYRl/DWoFhmsRrZQQ+88Qy6uWpW5S/tSeZEPxlWqFT4PVl08Uc86cJamQXc5+kq7dlO1qbpoQ
o77Ft32xN0LLutcd/YefIUg2Dlp6HQrulLxOwo4PGvHaiUY6xjy3j8GYfWrt6pdJTMhzt7yr7Xh9
i+/s4BSH810nKUoF+bzsLU37D7Yps/5T3DItjvn+F0o7bsw0SMBK+zDuTCYVw6LmVG9CHcYgGtnr
S/IkKzn+4AYLGh3CyL9I+20FOeVD3GJ7F1PC1bHj7+GHplY6Lxlc+N2Vlimy9/HT5CZnQyOvdTBj
8jl/e71lbRlnhIq1rbirwNSNRsB6cGGV5lublDtLcEvLMdQmEeBhAI2LbRgNNIzejcXEThrlnKWp
XSc+leWgPAIctJ77Jv9TKazhIkccueo79mbWpud784xwyCFKivGSd66GSg6VGpMd6+ib5vpV2mTT
5xYkl65ebOWwVGawu1U/Hzmz5fvf1eEraOiICjWtQyuwyHemN3V3SdJ41KlEwUkRzK8sysE1AKFw
rgMw6EF4lT1L52lTaB3syH93oDLG6bFvfZZ2e85iaChEiJb+1QwkkuQaWeGGkEOMOrc5xUZBltrQ
28Iytp5IGPh/pgiTnLM2Lc7OGD9GppXt4zeTtFd2HZarj92Rinas/KBvs6X/XdDbatL2+yVL3/u1
elsGe0BO7lYbvPyuSaMeogUqDUpqTFaR3Yc/cmCeFBH9xW/miwE31udZK9qNr7nptShgEoTcTz9M
dqVdbd7RNnbflWtK9z2SD+18CU3g2bs6pJTIaZxx884ou7IxAgDqfWv4wLXAbIPt1ufL4p6guO9W
nc+PCd3kb4sjgh4WJTY0L9WseOJpy+0YOlI5olLCPDfF/FWOZDOUpvjSDPVWb6biSdrUCCKYenb5
48bkI5pNqjbaSp8pTNCf6PtZMbr1Ysuy1l1NPWD1ZaEx+e5raJffVqUc7ESZXLySa0hb7sEt66dj
vJM2Xo6idaVH7QGekWtRTkh8ILP01Hv2eAdv5l0sRpTJV08TLPw7SNPmjRzKhjP8HwDlY04nCUsb
y7v6ZLzlJGlqqbbew2zQr2uIoakTHieQZD7SjGOpX1PQ8WY5R/etGEm7HtrmmXeHkxy56myCUtSn
au8gubWSxlvTqPrV15EKMzqY5qQtHFTj3pziVZPV8db2lOo+Ki2ys1DzHlJHM+75f7sAnh3tU2+T
QFF7M/zXVGrrDDIUirl785SbUfEtrChcdWGlguxIUbbJXDkXE4aSk9eo5t7hUOShpx5yAwWL+tkq
ou9kuOq/nHiPokaw4z5T7x2q5x46T7fXRRVgs7vOWxW8m1+61jtJr60kMN6nE19xtEbtgwoW8pgi
cbMx9Nq+UDb/A0qFkAIKDUlvYVqaxWbD0X4o1I56cyKkXRmnsofL+tc0ajf/X5b7p6tKm/iE7Lv0
bQBSvhbpy1Y0nci8yoZio00M4PeymGREoE/artNVfqEiVtrkfDmkEPQJvLt1lKNlXapkcrhA9gXl
UqcOWLmQWc5eqj6lWNT5Ayp779qQYZuavDoUuhrd50NL9a9l2I+cBqE85fmQK6FDukIWw/pjtLrn
IeEbrIzN2hrIcbLLP9/4Vd9Rrcru5GX6tq5MSmUEs6puWDSyJxoZMgt21k6cWkdz9tesl9OVOxo0
12PYf6dY5VRRVvk5gNxoT315f6giP0bGRv1u8R075K4D/U7hFK8jBUh7z52nrRw2Y9tvEWrK93Lo
z0O8US0jPsqhpwvyK4QuzhO3ytcAJivKjaDeqlRVuUP/GVxzDv1apbr6p1HLfw5rcd4qh17i+VCR
9T+9cpg9lOZ2CtQf/Tx7ML/aKqpDqQnWt80T0NEDOxhbQ7GE/8wmU3r1To5kk4WZILLQf8SDkWfb
0TnqNgf9HBsYlMOoxq0nXtYpjKkGkkAUmkmHiZTDzcufmkmJkohOa0vflvoA9+yb26sso9zIFW/L
Ulm7mnJf2bZIxaz7tC9OVpKhE4hc7GYGf/5dtSBh0L0/lHmwtrMWRqeudvNnIzG+I+KZ7csgAKfT
BcWdbFx/bC+De5WDqamqbrM4DSXQ1laNxNLYVcMBQsNXP68oJvRqfeXpjnLfCsEQsgHBNU9hW7I0
4529rPLAXA0u5JNR23FuQJicBQNtf5x7lC5JX8RfOx2OSttyv7VDwIMuKeGJ76nL6Ia2hzOi8L5B
E/RNK/v62TSm5MSrkraF4nn4lvB6nBreN5OTOjK1pQoWVteezNn9IeexD+DxTdnJ40jFI/mIzuS5
G1k3SjJ1fDY1W/uDilK0O4GIHOXWUTYZW6HQKXlMid2kbKKKsk+1rRAIzx0XpuFydu5Kz97ITagb
C7m2PFhrfqtemyRWr0Xjf62jQDvKkWykM0781UBt3N1iN3TdvHSlMVdIVaqN92rPxnxn+9G06lVE
BWdI5raePrp7OcwU6xOqzmvUWNHEELQ1phaH/NT08CJ7yRxmzUp2g8BNmtXiUt2WTUutgQxnyrvA
n11k/1Zma3uwOc7jJRZNwClMvqmN4YtT2N1eOlDf8pE+iYrPtplTcVjWYcPvegA9JLuhoN2JhaiF
eOBcbo1g8rmNb0EdKTcNrS8IsQRmWqKiG/jcNLafoYPGKLzUCkfF6LnO+qEV2j0NcHme6rFxaDNd
/6T2/k8v1HfxaRpQhuM9wV1RSxd8n51kX8em+RcM+8cm7jjkg6SB7aN/tBuneJAH+alezSs1yMOz
HAZaGG4rFWoyN3E+NeOMPlIy/2H7brlL25HDR8+pvwh7UenTH5TMQsvKV5j0zroCIXUq1DH6YroJ
ZMZe89JNsEBmUf9Dmt1sCPelMa6s7GCzRzvB3A1Ts+iZfx9OyjgI+ULct+4tPARuhXQ45Llvcz6s
c4vWkBfIV8uagec8OtRB7OvcGS5KUAwI3iNlZQ3atUPL3ETMF5v0Juo4XGRT1PmLMgbOPmli27+T
NqhBwNDoZb2SMwCZRBxPi1WrfE4OGvmfEvFXtL6pSSrTYZe8FXPxC3TmlfRaUfy1aNTuMLeaTlWD
mBGFLZmg0o6o0nsLlFVgUPrYAMy+sY1NEqgte15oSl5C6pYkxl6pE3tXwmcG27WuqZsgaP8qS47y
lbRCJ5C6Fyorfom9839F9r0bfjqkAPzNJhgyPjjc3KH4dVlGRkuV+Jtw/N/X/6dlFttNPv5tRm7B
rMLfLp8mEp8mEvLQMnr5rFaoPwVmbqw0pak2nDEUDyiM5Q+O6IEvoIDJvkqLbOYQFbl6sJ13oV7a
TuyHDrcpbyuM1ZRxG/O7rZwplzZdtb+fOMuSJjPrQxQvLJNj5CiMd3NsBd5K47l6V7rDVpNDOS8r
04J0pmru1ICyccr8+u4SgQhdPpm8OvW+Djf8ud8vDq/t+nPDoePtY5iqEAFTNgg5O48Zx06dx0Gp
blXuY9p45h24l5P0qcJUDA5EHcbE25EYSkdbdsO21jxvo8e8h6/ZwfmrBr9Qg3ZuMfxSrzbkPRe5
CneF7hE1m8UP9q89wupy57jJwY066761ipTna0YKVGtUIDowG9zHs2ndy54b1MYxaNvnW5ycEgzp
v3I/nw8Z/wwOvpnh8CdxaBsjWtliVRm3LCVwoZNTFqfbJTW4MiKqsjaDyDYOfRdQgleWBzlE6xwh
YItSJDl0M6g+6u4ZwQD3jL6Ec2s+DKVD2novjnblFMYwD4L9M+IhXaFvUz+iMVc/RjE5L7PUqfga
ppofMw11Ju9tMpinYLtJB9g65FDGybltzLuHyQHzbe6H9ZombPdlQy22hur52Sz6n43XOeeBlwZK
4GFaopjql0NIllcIIUDHacVNUe/gLodzAprBSquCjVzhXVcuK6Olx4dBhD80pJFmFfEoxDeRxCwz
NOHb2LtQMs0h22Chll4Ombq5jalCdS+3qMkLYLCww+/vPJacVIj5sJ6z/aZOkNfwlPcVs/aV80xV
Ie9XNFZSKsgwk/WD0EfXTslYRpeIOlfY541TnKW7gDPOQ+xQVjWXlXUiZ2sfAnN4UoyBKmtYkVfG
3Lc7NlDTHwmnCNSfTl/0AE4EviHtrk77mz236/lmHzL9nV3Gz8BJbvFm2il3qCpCyTJCnzRU1X0t
1HXThO1xW07RaRbau4ODtICGgN6uEWK7BhuXA39R4UZ6A6hZL76d8IASc6t8sh9UJTp0IhbpA/fk
Bv4rFKbzY2P3xqqpYe2BC24FY7fxzdA65DGCPoLO3KTEVW/0VRp7yX0flekzikvXCjbxr8Cs8p0d
NAoEa1751aOSmfOjkmI/NNpJ+KOamN1RolnfQV2NgFCFCNDg1jdTYIcQFJHJr++0WuEsLQOeLYNl
jHTIoWxKhzp2P0CRJwgF58sSKHuKoHQuhj+X5aVZLrLYhjD6o3O+pmMx72qjCbRdNdsULSps1zYI
kVZr7qMNr1HCZcVJdRk7g7t45sXpjgOkbPV/zQJLFZ8Mz9jcFpHr3YLMpP+sKUZ9iI04ul8auwBF
PUzrxQI9UnQPjyVaCXNkvXAkGRylbQmRvaZ057WvacpmcWiTyzROTYO91WfUHYqL3YyyW9QgO2Bv
2hip+f5TGA5HcV3ZfXPrZDgF/tSfPNX52UibHErHMnwXEldKuno3fltGmX1z7SOrtZbeZfJv13LE
hZW2DA9oNh+h9pj30eiEq1pQaLUw+0MF4JabUvGMcx56UG9Jqq0E0qi7hPzOerIiDnv9elJRuWSO
WvBLmWb9LEOgH4hgVkKAKQhK6zCmjsPbY618HQbtSOUcbNxqOJL8Etzlwl7N1Q8jgakjikP9vmzN
UxN2u0HpT3FjFd/DzG14ShrKpyg2q83YKMODrVrR3oFb4+wiPbHu0qlE2k6H/L5tv2WNE38ySsV5
KCgkzqF7++STj3kpgpN0yQbqByDNaoNuING8Vzw2jblCc/fPCq3gl8TQeX4aylqOLMSMXpyRPzI3
6TYT79obx1jZSpQ8B2HXPydjFm/czG/3aWb3z2pRxHfcAV+lUzZj4P/h8rZ4kSPoOJx9Y1K7Gasc
C61ZzBWLeU74c7G5Sbs9B8F3U9eS8JsL3mEEiU8PQzaYEzGE+WTrtPq+SmEDiiJl4CH8S4lHCuNo
aQOxswW+dHFUTfkNmRcHimVOAZQsJMs0Jg8SaQXK8Fq1WfIgQVjC14iR9AVxfG3UVF1NLW8djtWW
pAsTdQVWv3xyCrN44l2aYol8zvdyKB1GQZ1wHDv30tRYfX3RW+flFi8mBYqQSw3Y9KRTH6frwWy/
x17QnWUImQz32s72epmgqe1a5SZ5aTRzlTi8BCdl1FtQBaf+0cuUa1wHCpslgJ/3SJb199nQkP9X
U4pWfKg894ZDzQIaRfXe9zWDH6LfrCsrJEUmHqapnsBtHCP7I0aykc5CRCxh/9429ajwjQ3FvYmy
LWwXdkL21C50I9spztzzOIbVFY2Sao1Ka/bnf47IWGP8+xqdVqFJYhTBoUrS9rmZlC8+n/FSiFGd
d+FhHkZtrShm82wUY/ucpF90M02epMVCYwQlQ2vYSV80ec69OcKTFDTtYxrrwJor8569KcrcWd9/
H3hkh5YSf2kdz9g1nhEdi0S17ztuBvbg+ueax1xNuS7dcfaUrVsCgET13YUOc0ZsaW71TxPUS7eh
3tv6p673nXfDxSuD/2luztnfAc7bbNbbi2w8FeYDHroFVI6/bLKndjBecBTskwXJBcBzypDVVWGW
3NyMnUCTxp1zyGxjPs0l7NiSlL1DAYlnkvPSa7NymPoOqH6uR1/VylhD+hl+BzgJHCxyP+lOjERi
CQYn6SF2NaJ7a1D0+wQGGYqb+DO5ZEG5vTntuHWOdqB+DilpINXjvxYNtwjPnrt9j4DNpvBm46UK
zeZM+qNfyaEOOfhD1CSI9NRKtzaMz5peds/SV0OwkChVeC9HWjmVa/d+jriVP8CB456nREnWAACQ
F5ns6a6vZmON3FL43TGcHW9K1ue+LWEV0WHIsiclfC2FIJgIkDMTIUxSjzA6yZm8Wkff58ra5ZNj
fR6Godz3yTYMoP6eQQzX/4oqdA6nVlNe7X74Xlt1cpUjVX9tulb9BKSueyS5dpemBcrfnU8mU0+D
tRzq+ZDtgQLbW3B6XzLq449VbeczKHtlPpSgrvWUoyFVNFY4wjn11hszmDLYDAw76ZCNVqb2Lc75
P4SdV5PcONam/8oXc72MpSe4sbMX6V1lZllV1Q1Drum956/fh8hulaTp6LmhiAOAWUpDAue8BsGP
I6Jhy4/5SU0RBfujtkYBwgs2ToaL1iBadsbVGJ/dVtW5YybaA0rN/TIuasGbPvmL2qlM5LiMYVkI
Pz/abVmK22nqFflRExYpaKdAkVH52hqoc5Nwy7EaGoCBjzylcqPHFqdt+kfdmz3DUzP6mnjektRj
+0cadVcTMaq3aeQHYxplcW3cuNh1vU2OUEv1sxGV6irQKNij2f1ZThrFvkCF6Ltj9ekiULPqOesw
Wq8cr1tUPg7g1Ac7FEX5zdWjWe2a2G6fyEnMXmNg22VvlQc+RR7zq+x0ct995I2RXfKA3fkL/t3u
nWwZdi2WhuhBnM2XRrr4b68lO0tlEr9eK8TwxDQ0986cJ8trRfqTn6TmSqbdOqtNcDcKmz/zdT+1
u0ERy7RFcaie19aNjvbHhB7MDq0I6ynRImdTdlm8bua1dhdVSN8q3IG7uakOxnQma03dl5aiFfrj
EN/LifJijlXscfDoeebRj0FQCVsrdY/yWqox/P0r+c+FH/LoMXzvdvD1xgI6GsThpu3qdiF73K78
s1s2b2PUtNb24Dz2H5Ojgp2Fj37QQhsNbqMVGLejbuNtBoyVWmDC/XUOebPsuRpoY4gtE6e30WkI
uFbRosOERJ4qtDdLDYAZN6236f18fDcmtKf+CrclSrsyrDp/G/5ltLxINuf0fhktw0EUfXNztI0H
VXQ7dk7WNkaN/skc/a+dXY1fEQl5UBAgejH1yIJcZakwNyu2P+00LeQIZBY3fefC5vSCAkB7+8mI
tGFpUIG/YzWJ8qqqNPmdbLfgxvtZF8rtv7K0xrYrN//I/OKMr4x46/UKt6OSrLZDPnVbobNzcOpW
OXWdq6+nvK+fEDbv0ZWrh695Zcw3HvMPEkNbVIcXbeZOTx3AFvRJVDBe87tmVcA9/iaOh9pdYxbq
ky/Qgu0t68/xIUZRH+M/4vP4bh7vOYyX15dv6K/jP17X5zq/jZd/z6/j/+b68u+v5r/fGfP1QAHl
yXCt74HR9l9bVKCnOMEfRixg0oUI/lvZjpSB/hX/9G9DZDoHRG47FpyWtUM9KNp4whvf0WtDiq1S
Pjk6msflHMe8eHxHkWdp/ohnEO1u8Xn8JMxuR/akWaQYrhxrM66qRZIq9rHsDQcDj05fyR55kB0f
TXlW1QZTfuvOo/bQBsOw+4iPWm+RKQvUR2yd0WVKY/2t6OpnQVX1D/R2U8VBb6yd+t2AR81yQIZl
kxRuhbQfB/y0qpNsyjN5UHrK5b7Z1Cih8EhSoGgVU3MnD3HhNnfhfJBNzxqsJRIvzeojVpkteWzZ
9pUp2himPy3kPDlFdowFqrJwOivk/R31rZsMrN4q/zkXVnjqeke7xccIiZMhsbHTVHEkYW9gnrse
+Zc4SQ+l0+KinoDm2roZxt1otysnEr3w5hyoyJMx699l0+MQsr1xc7ZbzviIO8j0KPAugFLaYb44
x6DdjBi7suAIbWh+tn6F3DY+NoOLBC6wDJSP3apc+oOAUZDoZ9lrhzPPCpTYWjOC6bFFiGveDbOY
bJaGarivUTB+0tAl/COJrw5Khv7CtsFHTDNPEFn9dZuwbtFzYAed2r7rMNz6Lc5zwRkJqHmLafRY
+aLENexUJwAZoCHsppbFQbYGUiMXeVZe6q4cbucKz9iVpSe8ZwNAIDj8sIZSH+p5CTPxrsqKId9W
3ciSGUG9JcXJ4c6CtpWhBYXSj9F98ep8ORSjid5toax9NQ0PsdZPD7UVITmLsNxuUC13LZqg3ogB
x1hN8YeXJp4FH5ss2OtRO7yMItIWbAAzfBjoncqYJwoGeGYaDriUlDwxfhwwgfyzyf4oOihuiR49
WkBnaFDdc+20S9YiVE0ijdtG7OOJMzfh2SN612WraDD4LxnOrK6ZgyUmBb+2i1p/LZTZQ7yO3QsF
t+pogi7BG0rp4EsGwYaLN4uygR2RCaHfywOL+4uhakgZ+miX3eLIDphKca1Bbt/nCcSUUJ+Q3f5r
ihmWPXnD4PUjNCHSuVMNEtofl6FOirENT8bb1BphymUytdlK8zBCrgDj3MWTbnxCir/01eZTbun+
WSDmuZBhNdZx0DDtVw1VS+r9YoMFO7ipmITiStFnuLKa7au4cpVVG1XskfLM3Eydll5E7Ge3Q4rV
CcbQSGDbQFHOOcjKrWrgw2bV7XhJ/c6GfaM570g0bwrTz7/nffOaV9rwYjpqv1b0qD7h8Naf8iYv
V73eNk9dmXorSuThrtbC6YX8AjAav4J80WvjSyDadwWsCTRBWqpvsb5J+0cza8wnFewUH+/0kuHM
cw0m90EOKuevDJwHbeGEKC3rWbtV1CHelCb6fXBfhmejc08Kz93PtkAH0xgA54QhrpNQMtGlG/rm
czlCocudRNwPKIsdew0cwAhS+3NJ8s1wneITyvvJznf8cFs3VvM2l4zkAFx60cAds+5Qdbr+qIfl
S0vedeuTC9hVs/Br42ra04w42sSVEx4w/YUEiZjVErMv/cug/FHqyvgNQCl3P/jiD4HrhDujCI2d
qD31vvHR9kZ4bPoGfggBLeVr5YsE3E2tX30H2+q6c7CcBeqQ5XV0dGcFaXnwxkk9gf1JN+MMrfiI
3c4EItOi4Qt167HmgYHGW+wYJkHnx3V4b2yMULFXK4tsOPiTQ2rx91PZlgfdNIeDCo3kPwepjaJS
dvb74WBFJVcBwBiAEUIqQQVkZoRad/ar0LovqqG7Ru7nyDSwVU/SIDv5o/cg+xy3se6DolN3VQYm
tYdSEC1jKzDXXW5r1LDmto/K7JJbc47sG8NdE43HQmzTEpW/sdC13VRRkobM7rAO1qj41BP4bwws
u/Za1yGwf7U/yxaCt+21sAUZ5izW1zImD7OeAl4F2hkjEy4lY42nv6aa0hxuI6xXPfUPZCgmtEQ7
uFs5WAu8Y2b8Y6k791Tvo0uiupjMBOI+NUrnPkut5oCndriQTd8Z9AtuiqTwOjF9rrX+MOggXRQ3
nnaNYpobFh3qGwBE5E+VfT0o92SeuvvBKeODsHR34Xv+H2YRz0u+2cPaerRL1iYNdbPFgILysx5H
yar2yprXTzACACV459QsWBwHyrqaVuLYBmpNxTbvLt5sV4BE7PjYtqAER1NJX30f22bHQajOtlEX
gOd9X3h1/AUXP3/RpSbGHj2SarGodcwgIqAZTpc+IReLF1YbOfctib/1OAA/hDaubZqyho0B8GBn
Z7px7Fj07v2Ot1Go8z1CtZudOfXxHfRvbkX2EF+wWuSxyC7gfpzNTEq/mB6xN1NJj2DINjjCQntl
0F7xT4hhHPKjdhCybQKn/Gaq477IZhF+z4Ix3E5YHKTBuLA7zXmebOxxw7ZiU+1XMKT1eOXWfvUK
AglnCCNHfNhwqtciWbAX8l9H1c5PSIkkSzkqceB8G4nAdmSehOTLSiQZsqh63Z2t2qv4TdsVVqil
8iICF1KkS3Yi17tHy1eW6ngKrHOXFCGeNUN20LFQ+moU2TdLtaI3VQO+GEYCX1nNpu6aJBNAWRup
i9SvztKuR0e037FFWRgLta+7i5hpZJJJKxm3YDE75PC7BzHTcWWoj33UWZJOP7giKR4nuIsHTKa7
RVnF3W4AE7fBHkm9xE0Yol+hnWULpCzAlPmAcmGzjdEn5gnpm9G6NHp9oRSp/YAci74YB9t779ry
gguE8Bc8au1Z0JZXvQuzGOZImYWbzMh5UvZGrACOSvB01SMHYkbj3JGmMqaVD+GKdWJ7ujXLztM3
jYUgk6AszccQRRsRa6p6UOMany1kRheJ7pV38pDOxZuKd364BeNsh3qNeZKdamqiPkKObF1amHkk
AlRIY/rROTHSja0gfT+CA+NnnJvXqHONa5B35RmCIaquf4Xq+axBYdIbRuf4ER9ixVzadVdstDD2
0YnGsHN3uxx3RLA7o3W7lLwwlqPtqa76P7R6Qlt/CPLv6bnuRfNdia12YYpyfBTV5PI/NfsDO1t3
1Tf5F1YANi4alJA7NQuohEGxk82PjluT4lXs1tndb/HBbNVVhK72Sg77OOQ5KQwzu8qIKdJCrIZR
a5e66WbrwTuout89yEMgeGs9vVP3solSuYbiL0o8Q909KHwLH5C5zLa+ELjLz7NkDDVN2Ota5B7k
uL6B+BJP3uY2YR6W60G2qSdvXMlZfWV2D1WlvmBJmp9kaBB4zXZ1dJaTwO7luI0Eu4IKxVnrScSN
Gs6VRtWTjEWWn7un/qb4qb8xbcM/kFbWHrQJeVc5YnDqL2S31MdaFdW+sup+4zV4Bat5tK/zwjIw
edG9c9nA929d64QqCRKueAmsLHMWqcKacIUMbLUnbylebR4uYeGYL0GoRaceDNqy8GzxagQ1t0K1
ithl59aL5WF/kopg2eQg5jVNxPs6NbQT+LRwG0VRf8mbplijNqo+kK23l2ZdRy9lGWroy6To0tvj
u4IhxNe6i/ZFbBg828S4Db3Jg1fCoQ24ObvZqLO7IRtvewjrJ+ObZyVi2UzudCzjznkOE3sdFBNx
9Fe22oRuqpUZw1umk5XukHX1yETgQm5QApmnjzmwsKAYiktbTNW9F/Sf5fRC6PYqtZBl16lex2F6
R7LZ2LsuUPO2GLqz4TjZOsBt98kqNQsKaxZ+rm3co+WWp+r3YdfbfyBy8GzZcf4W5nm5VGtNf8iG
0d/IK/ZsPW5XdNBtPStpj/nUYOdP5TBYQPu18LMVdHd6rLOJ4ooZqIpvGhWv8evsPWPogXizQ4PP
o7eNk5EG5mPQA8PoE+etN4CyKKgP7E1UpB9VP2EXiUDBVKgZhl7ZDUXnZ2Z75M7RLiWKDlRruxyz
L54oQwyoPLGstErf+S7NvksQS+p7XJPJ14ChbsxtqGARLnuHmB1aACR7KXuNElK7A7UQbz/rqLi6
WKFZ7H9JgjUPf+1L2WoNpl2perLCOrmMipnNVLXhaUaYFbm+r2p7fGavXxx8PQrWElj2azyc4xKI
9mu8YL3wd3E5XhmKiopkau3UJPI3qasFWNAb0XPQGcq2jdE/cLwofu51pTjYOuaXsjfXEoV9x8gT
ae51XR039SG5m7S5iNPUXyTcw1S65ND3yBR8oD9kjHon5fgf6A9lMJODjEmAiOyoLeoCNeBQx0Do
2MWh7U5MBmVkJdLfSsGdvdZtLE+KtwbH65dqFtAnCYjC2Tw0+W7FmzYH1SgzBebYmmd5ps9nCPpf
BmVKDjL0Ec8zu9n2P2bJDgrif071GuunWXowfaum2tzpmhZd2jR2Vjl0n5VVoLIuY/LgQ23Y6YWL
qxUknktddS0LXLh/8LzMZTfFHf/DH1NwB9u6ZSuOt3HyWp4HabKZiSs/BRXVs1fOBN6htepQWXVm
Xu0qhG4XiVsHGG7OrxDzCvLa8jq32fMrmEXnrFJPI+9ktO69PWkw7bSh+uYa34s8Gr5YRWYseRvS
C6Vl6xBgELbRsdu9BFps4ZFWO2slddlZal32Yqsd7JxSb3fD3MysCunlWFQH2YuYQweUKehPoxpm
L1abvrtRb5/hdGcvZsRWnl/VoQn42qgJr1pPavEGhg95o8CMzpHipo8why4ybok8B6EBaXjCUenN
6YvV6NrZC7bv5rHowz+neykSYyEq6mfDTv52ug+o5c2e8tt0RNjNo++4+tJJDdAYRugtY5dsT2yM
7AVEG32q21cXUaPnpqqVq59QSE9F9Kk1AnEgxdPgaVPEnwZ2rRvVqUFL8ZksXMWut/ro4TBnVMF5
aHBnH9CH3tUjFkmKP3arJiislym0/ygS3CnK5B5qMkvsmYQBX2MR2flZGOZwkk670o93DvF9x47D
+sui90eoKvEs7NPIA8JatfsqKR8i1KnVLZyA5qcm3jHtHquoh7JV83MQVzAMPTddGaaJAuJ8SNP2
PUEuZT92JcaBYxOlFw3F8WXkOO1GNuU4de5IR50iYmVktwtUQ7VyjQQUXmeMT4NHFiEy6lccCEsq
5KO1Ao00JxQQ3EaTO7kbeKi9WE2yiK24eTUNWz14g1CWcpbv6+0ytbCJlr3q64i83yuJlvCUJjip
wfFuWL1H6WqsveJQh6q9Iq0ZbLqEJzgaA50Nj5EdmGPeTnOEumsAuSfwQ2RJOqr/cVCne2OWyVmx
9haLpq94vqNRtiT7GD2LJgaZhVfq97QGqefZ3yJgCKSNnenRyLChHQbTP5oWfDakIsK14sC5t6oc
v6KJdDPVdPQRrS89d2FKgz7SltgmbAevcPZwt+1zHbrlyh0T/bXSrYt8ITMMdjFcSKzheJAW6gTU
IPeiizyz6/KbogQOhcBf4mXVuBjY4y6ekvrcDQobzk61ulNn1/1JnrVZ9OeZ01vKUQ2BijPgI/zb
UNzR+1tv2826KnZBYjKmbBa3QbpzsbK6lc16PqC7Uo9eZWcxw0XycDEmInmSxS9HMT+zVMruZBf+
AdlKx99iKztZgiS3a5WhqxzSgXJyEOv+FRM7a4VRE9CmEDa7jHnzGXn3taLqlItxKbzFS0+vdx3V
24Uc8TEhCZGWcp2hBKX510XClD9FhIj8zC8j43JW3Alz5cbYkcuOn67OC5qXMFKLe7YS7XOdibtw
7ECCzC2hpc+KGrpn2XLq/JuXzpocY9o9Ozi64zVZTCdrbhbgmRelKXqgE8xUEa1Z6r7bHdp66p7j
LhiXKT55ezmXjDfWkpE57eTcQeWGPfaBub39DRoKI16Ha4KcKyhybVpDTTayt489C+jj7K9XYsFZ
pTYWil1fvHh2tJtU3Xm3TcVeJYAfIA8FxRP8westjirHKmY/f1KHrHkQpv5ZxuV1wrFGndNtpqud
wb3umkm8D62pcbdtqksQxu7Z1i2bNISGhmCTDqt6wFayFEF/hYXZX5WZnl/xmJxUF8jZj7ilW8GK
wqXFCo0RssO3NMwqMhRY5pBfqIqLsOt4yTArOcpYasbRgjumtSr3TQT4W2MVvy5dfdzHFDaf+ny6
b6oen6CGXODo1N2T7UBGxCHg1M+tWyhAzaRCc1a2IvhqeJkn/VE2Ry/K1n4SjBsvBoMo2tbeZJK5
owZeuyjmU8zjN2bVBfMShlg7s3s0cL3FqokCQDgzDleb4m3qToescJS3hluqlbIiZ2u9Q2SUbxeI
yLcmdXeYqOXPPCTqIwqxs8MucTSCvo643qjao9VnebAar0FZaseQZfbRgCcjWjLkOjfthdUP1UOm
ZO4uGKNhO0TJ+JTqw1dS//bXyOY+gl7Cp7wwk40AeXEgmR5ekcBFTsaO7a8ie7DVof3S6Fj8Op6d
nF0NUEBdg3pVnNQ8oo1QLzzWPdzmaMqDF/fmcU7MAPefgz+dujJqtGW6oT6M5uPc31havHTnrSbL
+yWGBN6J/LUpVr2jhqtQUZxVmzbOGQfvlj1PxK8lKMpdZxgO+Bo6fKsGMNpZAyRFbtY7GaSiJW7d
VhBANnHtbjGg1LVqNfROVMOeHvDOtbazsRQWXmOTcjcevmPuUmHTEE0PvsuGE5GVs2zJCVQP1dUw
b1VVpWhTFrbtskzq6iqHeDzD9lOu2QsDNeAHaz74OuIbfha7e9k0Oj85B+oOxvMVyj1p/erFQn3B
X0Ccf1D5k98CP46xSwrzRxXuylpNsRgoUGXZO94U7Nkt+efEDfFDIvfyGPilsuCH37x3ZfLnFXVq
IH9dsUY3a+tOmbrGKlTfmVqMpkVVea8IMX+vbKO6BjAJsHt0X2R4NFTSK+nkbsU8qnCMraWH2hO7
7QnTd93isybeoY+7GsByH3Cmql+zdCX/DZNTP9gGW17odE5ewMVOhp+buFsqC4pQ9jIdJ4yWerM6
RQqE0804n3azFZA81Frp4B3CmAIBlGYhgx9jDJR7t1aRqsswI+0onYE1fdxlDYWqiN/kwgKj+Tw6
iU4daIIH7Of+uq8a8dLY8zco/4SxmHv2+/CPWwvQ5q5mtbcKzDb/NJZpw63Vy/a+p4Qr4XndRinB
XesuTl1px5PK67stX9n8NUP0pJ0TtyYUmFVcxNh/IkR7b/lOvMDabPrcgiTlCZYm93ocJ5RPfdiK
P6Qa5ZkUXLypMt562GizyvU2H+O6qE+XoZ0aywxvvr7N+us4H5JSkEf3i+9tigaIbMm44YewSMuR
tSj6y7dhblKVl8J6laM+ws3IAsfS83T30VEWJLAiBwCjvJp8vVrtNPCuRhZ/Lnp/bXJrOCf1gM9V
O4YPGViepW6DQh0rAAx9kJfvmta8YHoZfs8MqqF6y13X1bZZqxVsAU3/oIsaUynF+m6MgfHqlmNA
BicdnvQ+HlZZUZrXDgmYjV5H9V2rwyjRe3MmdPbd6gMv3wVDuxSFC0WPghkVlj6o72R3DR8UZ5j+
e80GcVuSDkaKJ4+xicvvp9bGR0cDxpUpBbn3WMf8DaNJPu2wObTg8V5h5snhEXmWfdzVwbKq+3zH
XQrZxToyV8F8w5WHpomK4NaOrSqrFkYNk/xf//O//9///Tr8H/97fiWV4ufZ/2Rtes3DrKn//S9b
/Ot/ilt4/+3f/zIdjdUm9WHXUF3dsTRTpf/r54cQ0OG//6X9L8HKuPdwtP2SaKxuhoz7kzxYAmlF
Xan3fl4Nd4plmP1Ky7XhTsujc+1mzf5jrIyrhf7MF5XcvfD4XKxShXg2OE94oiQ7CsjJSjZbzdKP
FeY7vOX0gkzwLoYXnWSrrz3nCdo7eKNbr8HKEsnLi+zI9QFqVZmjayYQ6jK7ZN02RvHqi1DsxZQ0
K9lEazBbViKNToNZFK/tCkR1+hobFIOSSUuWcpAad93KJRW6N7PwORPZeWqG6qqZXrFz/bxbaEYO
fVwGs1JAVwu8k2yRUq2ulaaM66x245Uo0+qaO93nf/5c5Pv+++cikPkUwtR04Tj6r5/LWKCGQmq2
+dKgnAOmLr8vxqq775X8WZrCGxmYomyy7I20mI869UWOYjeRsJlmR+Br2fdi5szIg9VpLZ4+8Xeg
edU9HznxKG4PP0ZZc6bkR0j1bRNVXrVdFn40vCToVkwe5QLZAhsMGSV8CZqkfcgmAZmXMb7i1efI
MsmKXP/Lm2H8/iU1DF3VTFdTDVODh2f++mYMlZc2fu9YnwfPWxuzGrY2H9g/tSzeOLOQKPJAGPwV
LMUQrCqKHD/F5OiWGv8xzhUTzvg8W7blWTAgDqxOKSnEyUAgqmk35DASFgJ2fK6CJLkduiGLUD2X
AcixqoqcAqNk269csOF+d5RzZPw2hELwM6okProItaYuciuDlWBgV/rP75Pt/P4+sVcTuu4aQtM1
Yajzj/2nH7MOOHTq2FJ/maq62Whmm25M1tB70r3Jc9TnF2FG6udMpBSiWisk7x9El8BNlIXsKIT5
jAax9wgtOzp0qTuu46HEjrBqHjFpxdpzSoKHromS/a0ZzCUWWWdRSVxvWyXCoCdIWriqP3pkLWZE
9z7usXT7qMzIM10xnLuPuXLWx0V/Gsx8+bpyxEfcG4D9IrHIfQHIy7HIRv/owMjPb+3AwO6Td2sr
e+15yMc4hASD2wxXzvjoTqI0s5e9ofv/5W6r6/Pt9NeftWs4mmHpzpxkEIb96ydUq1qN7jsk+E4J
y02fqi4uS+gkCRfiKekY9u9YyJ0jr+pOReMiZtDlzatT6+HRSLrsPrSi7F5LcElNetfcy9jt0MGQ
8YMC49Z5nIwhApyS4+narWy2o53d94UuSDYnzWaUL+55BcXvvOzWUGc85EKgc8emkTWLoVLQrzZi
TkuYB6SSRb2MHa04uUkBX+in0wZh5l00eVdPrWEFRBnveJ9YO+5h9mkayng79EZ4yaNEXwOv7e8j
7hwrDCvjJ78jlUc2w3tRih4q3jApb0kQfFFUQPqKLk7ock9PcNYeKlNrdhMAMtLBbXzVyQlf5Rmc
om9cAAXLH6G8QQwyatIX050GcZtQlD4M1hT87Mf8poN+6ZGuDBXuWvksjDfZeRl/Jv0EgdtBjMpX
S2dpWj1+yLoFPXo+i50JSXt5Wk+hewvKJoB889D8YcXUyP0lmPZ4Tpsma7cJgHrLgx/vTDEqe4rA
MUrfSm0sNRFglYDYwAmrAO+UKE13JC+PUAAtGbf9ir3GT6eAv9eo1k+HjzG5y+J2Jdu2bn+JTL/e
enmzD9UieA7UtlhZ1ChO+WSKs0sdfWnMRYE2nY03E+uVR3G+ocpq7jEup47stdR1K3u80Rkkg2Hw
fKwMBZTXmfAwdi756BpYluwEpBxd+gpdBMubiqVZpeNiVCNswubBRuNSjs7Cd8dwmtPk9uoZVOmf
hyzDqIecgLNlPz/pi7pL1XOkAV9E3n4jx9nad3VsgovTxOJuzLCwHzw7eHd72DHxaLEt62rr6gzo
3bm5Eb5XXQ5ByxMJOCJTeaQcdzY7z3smd9Ut3OhALW08K16l+usOj03Kv8Dt3LK4GAr8CqR7sRhP
p/IoYxmYVzRBteJCRue5L9DYqNip+2u2wiTAwMDuRsSc/XVhsbhVMvAjcp6cIs/cIIJwlPC/+bjW
JBDOT/ixrJMg4Y2NwOCtzckLVg7birXW6KxwUNc/wwbJj5ZX2Zfa0e3LGIE6/Ocnh1xO/HJfMmzH
cIVlC1fTTSGXiT89Oawywt1YsYvPihllS4es0DYvC7xFATK9dRYKdujaveRCtEfyyegXzHERoZSo
FtZ0SSbFu/qW+a0v7BGfWvYvLCfqg6UP6qeoLBYyHnhGuCMbWmxkU8uwCAXB8UTWzjiZwVDdLltq
BQvyRk3PkxWkm0TXeowXknCjC19wT4mdTz3yRvEMiv0tnvpLs2jzd3+MxbrHGGifoLv4KVTzG8A4
Qqv0FsfNvP2UkE+WQN/fxmfEJWDYDZUIHYdjWIn8ca5LroosNDeyqYxNfoGVuovJdxUIL+swvIMu
30dtXjxikE2Fpam/j6Oirf/50xL/8ZznGeJQCLP4vCydMsavT5GqrA1BFTP43AUtTtBa/mmya+8+
Skvn3OdVv2istn8b2gD8gO/asJWF9oxGzgZL7P7N6oZkK1o93Fpm2qzrAKSLAb7kqM0HQWXtKJvy
TMYCS6dW4ziHSI+zK89xJF1UFlwlXshXxAKxix340fSlWpw8bexPBWYZz81oXYIqmi6IEuXPrm59
p97R3MlWMCcpmyKoj7KZtmG/rFyn31fzzNJnq+ZPhrOVvSG48bWRVvXGd/X0EMyQMzCQ7amb+UT2
rB3fLpu6r0+g9oBayojs+xhV9joy4oLdQlajNNVG/TduZvZc30t1m/oYuc0H7s/FLo5qkimJSgoj
VhlqxN08tG78neNBzqzd0blzkHKbFpaZO3d5ZZ6r3Br35dwhe2Vca2znv3zw8oP9+Weqk6O0NNUx
VJPNmvb7Aq9HirrrXd94H3W/WuV2AaLWUvrbIeYLjxqJ+5JXkb1hSxHd2aWw79MJ4V0HgUXZog6e
XKzOBA7KFng2lerWuWeGi6wGVzP2SJnJA1pR2Vk43NP8xlRYZOE5LlCdItUynDuWevt//lKbvy/y
dctQ+TobKkxYwzC035ZGsWmVwtAi7d3RvE81pOa7hrvMT4ehR50PvqPGAmVyFini0negRvqVmXnu
tUz1fBOzvcdICQ1SK8u9QylC+6ACodl1yTTded1QbQqsma/Qz/pFb4zNsQg1cvFmUe8AXYMSSqa1
8FJvb4LfO8izQo2621n24+zvej9iH+MorMX/5Vb9Hz9+3XJtXWimMCx33rz/thliYTKxZx+r9yhN
v2fZhfS8dzdEkX0OZyyPxOdYehqvUDyyVh8xeRa3Qj9pGGzdJpRo1CzkaTTNIGKjHDfyAnKw7EDJ
Zs5+eMeRovX4J9S7Q2GgDMYArRXR393g3/JUHepZqmlM1j05UHAHEEZ1AD1ww/T64kgdkznmhK12
dxsC6uvWNOYhPporC7RmR2Rg6+xa1emTLizzIM2GcCLOrr5qNTsLEV0IWDTlQY7N0/g2NgXvLxZW
GbQ7Xxk2faTX0H1Fqy3aobwDKS/eAzXBnl4AxiND4rCJtV7Nxnff7d5pljAXUBfRenGtEsRY9bkD
sSHSwXmQXUDW+Jdi8hDdnDuykbVL442YgVtBftcO6pweoiOaik8mgMh//pk48nfwyz3AZjfsAmx1
HAEI0fg9M4BkZaKhZftuDyDHyzok+YW7wDpSeuelNL1+ZdW1vQvmptKD4VaNJruTvTy6ce8lKzwW
lvWUsXSS4dEGO8XD7QtqoM5Lq4H/ELmpLmWnq2PD4vFT4TD3ivw+6Psn3InKs/X/OTuvHTm1bQ0/
ERI53ELl2Dn4Bjm0yTnz9Odjtvfu5faWl3R8gZgBql0FM4zxh8qwzkYQqV6HsvI3YO4wqrTpZW5K
UH+4puzzKCgfaql+Fh16KW9cs5vaW+Qek2MYzOk69Ufpaxu5okOh5s6qdMLp6Je5g0+8z9S/3Bo/
vQfWt+YDqxhtN2oSbmSCeGlnJmG/YOD3ReZoKytxczstB+g/v+rqXK9vxQGplH/Wic4f10px37z3
+6hTY5SSWFP8dq/P968sUEFsk1Sy5/eWJV9COCGvqYa9UFKN+b5oJOtliNGNb6zXvoVDl/ZyjVqT
b75aFXbgUBZZmPbgSjAYQeSMeuiVUBOa3Lzp8xHN6xRqqONU+74k8YdQSMprogXYRUP3j6HP1dNw
ZOExhE9O0d7bKtgXtWieHAgC51lv7XvgbNp6cBB3i3Ajvp+CusfmDt+jGOkKj4ULCPOxu4q+44yD
V1pLPqxV+gYKybC6mFNXtL4fitbTnXi+TdkQnYxR0bbqf4VShN7JJ/mTD5EVjLTnLVbMNx9V4oJP
138qfrpdB6NvVRmq6YprhczKx/0yLMcOcomlUWG1634otBujVFoSHHystpyNS51olUtHfT/7e78C
zfCNI5Nj8xeMuyng7uI0KPxHrTP19wZi08rJEQh50WovvcVZOQaAU+iXkCOaNUgQM2sxUNRyfCsO
hd8iZuBHmbegad7rWkOf91a+wIWXft1ykNsOfkuiXj8uja1Ouqhz5w3xpK5RN3rUbWe6teS58ZSh
b7aiKA5jrnTu0NvZvm/L+VbUKRnwYAnSkyiJ+nJy9oVdTuePqs6I0c/v4ptcM9obI3/zFVLFTYqj
EaHW6QVbrzfyjcGNIyn63aiEl3ayxhejMjXQNKg34ZDyz15DwkgDtfIyZSW4fBiDXjxpWeWlwcVH
2uzOkaXxvglidtGkDLdBP4/3ajVpp4V/aDt9XhGfxAMKnAtIQfr2hWRDRmFyUpJ7lTkCXf7plm1g
eS+PWbc2lUFdi+LkJNFtPlWeKL33mCrF0wNV2sJYJnQWsEdG2MuqN5qva8dI7Vn9DfkOm0hrZ+jm
0OxFgzikA7DPjWNoi5bVULuit2hpLfkcpmV1pziIZ1etMZwTy1YufgcgCRBp9S1FgCxD1vG5yLJ8
m6OnuDPkonzE+utWdPgSqYF1CK1GilCjg9fhtPp5tO2RmMo0XqHAZhfIAO57D4WVzFFK9NNHD9Et
KHNc1MwWZLIu2yyWa5vdcYg1+WiMy3eW1kclQEQ+zCimZuvv83zQ1qg1VChrEqiwRj/7piGgUyXm
+AOjIoDFWGre9XOAPE7Wmjs/lifGXtt675Lyzjmm9d0kqSzYFTd5nk175uMMxYrnDqYXJn0jAoBN
8evgLMWPujLT+RkXouUGhJvjhuRyX7Dq84RyQFZb6O7JADHjqrCuocy0LBQD5im9s7JKPZUD3/Jc
Dig+o9r4ZbYXypIijZdMJlSlYyai6mxSQX57ZatUX+ANgT4KnQIuTde9Qs0107z6MgPy3/rNXG5F
MVUP5egDDxunajdPerMRFyMJ6RXw3J4HSULeyU+mtagPm2jXxorxWM5yf0gH3ViJ2yi1dZFTwmB+
PiAd0KE7mRqmDlvQH191bIzdyhIGRfN0i5H7F1GvBGC3wXcLY4PxJRmP4dJdbSV552DYtxa9Stm4
6o1JyhcE9FkzSwnFzmF8nYwWCYDKTfBb84bENh5NubPcsW3mlzZoEtyeoumrEQfw1mv1hxbnO9Ik
ASBM6WcBNzImUHGt2LGHLmnuzVBk9VsSZLfS2Gu3cxDlMKaN8SYHNu9BmPA3SaIu2r5S5+8mtS1Y
641hs/bj1K3RT7w6hpT7rqbAEKz5SjdJHqCSH7+qoeyww6pq6ewPinQeLXTAErU6iqqPenEmD/7A
f4oF56cGPdSk9cyHbevRxKFrTq52GiHbo0v+45RrKYhmR7pxijK4ZYdjuxoUDjKx1JnBkF8MNbwl
RXmKZW04aqOiX+U2MK74hSSLLNtaVIlDBtAGm5axO5CKJDLbsWRwZCV8HBIAt0BfElAkXfSIUod1
TfqK8YpG00/G+0B7K6ooeixltV7ZU4bnkTO253E5lGqMvENe72Q/b8+ybXFYzkSj6FbpWukZkPjW
ou5Tvyodsb00HyDtKKdalefj4GQVBjpN/DCPpMEDwBdvEb4Zre6/9UYYuT7SU+Rbg3kdgBh7vwgC
X7WJU8U1gEofLRXhWAVGWo9gpdbvJL29eS+iKq+fpgZ1GNda6/DtHtscA4O65DWJjax+rCAKrjEG
C7d2YFaPuYacJaO6hVsMRbXSMRK1C0Qvl2JkWdYuREvaE0W766sDC8z4vYiionOElwj+aOmczaZ8
VsvgR6o++MksfwUK/j0Govk6NpXvBrVhPaS12qwK2wxvYf8Vm3gY5fMoVSPB60k+pBM/UmqWSKzg
5+OZstrdwLBNdjL/9qYytRdIecYqqCeFTXb/Q1HC4SevhlSn6c+YlZ2bYI3wVEVTuK5LIMI/7VzN
VomZ8gbIsemchkrdYbPIC1Dq5lNe5dqh9KfpZilVbck3FYT5Iyjg1JUUbUbEVM4erUAHEh1I9UG0
OkqO5iK69kDiaVX7cUDlzpk3okjWON4OBPTW85Rnj+hR6W7WScnJKZrwqqrKTwbD/jkKs2JXwrNZ
mwhTPgeFoxD2K2VUWWh1+vCkhm1x1+aMIEaAsM1SbVV6fYTNLAbU/rlF73Zdjo28Fa08LKjcp3UK
PotbDsOqBqb0pCOjd7UG/R+fCykwW4trtG7cqNgzmnLf3OE4VgBNrrDsSszoEiC1uLLrrHlGLv0Z
ZhLPZzx4ZLydb/bsA9RaLjLgnmzH0MAqfLkotEFqadgaP89h+n6RaQ+eXZf2t2DIEKiw4uYuWD4p
U8N/fhIguOY5r4NnUwqkt6zq//FJsHp3s2S6jKUGKNElGS9S9OJQZ+3mXzZ5S6yjEMn696w86SFV
l00CZwCQ/ozzdLlfhpIMn8KKQw3hzy45qnWuPmVq/DoHcXNF+E99CrUEBGtTP4wVS59h8leiE1xs
bI2BWr9fErbTIdZBFYniApjcokKn8cNxC3uUhhXaJNpO3BGJSFAWZULyaWmdoviaYEFzo7ArPxD9
iS5F4ee7MMVngdUawh/GHJ0CJy3cMGZLWUQj7NJsxBkrNR9Ej2B8RvOtvxftIbYjfHZ7EaVIYSrK
Jjk9TE74ZDeOiWCKxm5cNrd+rUkLkNA+wS2FHrQUGymPd0kSx+CNKDppNSKv6Vg7UdRbE2Zo2arH
0J7uGYifVNvM76ykz+8SthwgMYnQ9yXvghfEvLxRnh1FK4iR7vz3X1DR/ghnkeFzHNkgVmPCEjI+
hbNii9GkauyBHd44bQkQzhpZyZmB0c8Qx2ox047PnSHrR7POeaj4v0K080mgmpNx4+ffVNmO78q6
SO4qTKz3dmK0pMdiiOUOWqIywsTbRo6k9VSU/YvcMzF3mdZeg8ZGbaWc96mk9i9zP8y72QDGGSIO
91JpKG/MhMAupo5DDvjw98uhh7R7u+HVGZa7lR0MWcc2q/OAPcnTBDxbXN6Uc3EoyQ5jwEW3aoFT
5HpWnzLQp8/2r890nCY52k6ue6JXYCDopzA6HsU90EQiWTetJDsevZFI4I2KwtxNiflCwPB2+ahy
DDAx2ohom6gTBx8rno2Ouu77pcg5Kye9Mp9lTHRPAf6Ku0LL0Htbzj7q/tfZ3/tZsfPrfs5/zz7d
JYkcYwt0mhyifNv0kr+Nwyjy2KDNyy5tvlWyMN0YXV+sPuoCpZtXfadoa3GZaOh1tfL0zOq3H3WW
YSOYNqnVxhjmH+DAkcdsFIM3L5D3hkYYazYGlKqbyL5D/73wzDzsXtXeeAA/FgLCkdZUQGCS7eqi
VX3z5e/P9x+JbE1jjwAgw4SFTthWtP8jYZSbbHIitQ1fEaqJkoNp7Rotf4Dg1b6Zdrc1pkb5Ige2
4YWqpV0rNPX3dTibW8j+xalA/d4tAA66IKx4yJeDhKz/ykxAgoqi2rSXv//J2uesiWY5hqUR3DQ1
W7d141PgzFTkIArJSn2Zp3EVO3MD9IGDnpZ4PltWu2ObnLiD7P+qk0cLi2/87Fw10/tXK2+OUPuA
mytQrEgjQJ7KsuE1AK/vZkYmnwc0w+6lKbuamTy8ljU/kIqlzC4LV9CmyyBXz1NbE9ocdfy1i5RJ
3nRsBdtEWsSZOIiOZOAHfKui4l8gCJr9aWDiP25bJiLKpqWDpwGh8nvyCBY9CIN8sR8wGTCNtCpO
5GeCxcibU2s5ZGpQnPwSzjkB7P2nelEUPT76irrUKNBqTXW8/pabfOr3Ufy4tnAg7sBqitGE1Yc7
DXHzY2g4rxAHiIE0+oRBgxUYG1tvaF26wAT1RpjzN6IKtNa4ZySd0aalUdxkkLFxauxI3yFHN97J
ZTUgpnFjxAW3lHqezaDuUG1ZLhA3kfwqdIEFBEdxExhm0yXBOk40Gk2XrP1y0EWi5JgSI2TJSXo+
WQ7irG30wkVmuVt/asgztNpd0dHkVfFUBSHZuist5PSS2Qu1qH+wUnO68IXcdVmPutdyqMZXGFPJ
/Xu7SWiURXJzEm2AM9Q8b09FiueNWbVouQahgmeDJp9Spfp1JurEIVlaP3UWdaK1aXVrbwSo0wxz
UB5lpyP4MKW3hlKWxMX/cxCNs43g/abQp/Ioyh/NcoykMUmDkSStg9+uNEsbbZl5leUgg8uIlS67
2Ms8DDwkOc9tfh3ep2FA8hvMWjvy70vr4uaDBGdOJhG0gLhJX2XyrdFtRJvoFWVzvUd1dWKhsszl
/+tTlX7aR77+61PjbJQ9ezSAImTzjIIuBo0pknuvDUgWWGmlc4W4aV9FcVAn6VUdiOJrCDCc+lHN
r1nefsVfWLugKq9fxJnp6+wAcckwq1JnmzgDLhENMft8bCSaai2KHwdxRY2u60eVTPLB7ZQEmZR2
kM4AXBBjU3N7E8qmdBZ1H4fQDEIvKKP0QPQ4OaLhhQPgciYOjeRPhStOyVqlG7RRr3EXpqc4yFHA
sst8bfMzrOq4rNcZMhuoSqAHTZBrhPjW/QyqAv2Moc/vm5a49TCp8vq92HTdrYNtkKrpfuEZeU3o
pSp7/OjoHDpDd8nj+UTwJz0H5PCQPTVs12917XkcVXPdGc28FcUCc0BXn6fkWoVN8FSzYlGcVH9O
56mHsPzbVWZ/k0GSYbnZxsQF1OYbb/NhArT27JtFvS0Gtj9FEZYoWkZ3ogNKb5Nrhb55M0ZOfzTK
Agnh0Sm/gQZdbmCXkr3KAQQdERZSb7pJn13RAATqlkhJ+9j7QYm6DIKySQ56PbLVg+hgVGhSSwRd
ehs/1dJLMl/vHwaHTauPRhs753qzkHC+jiuEEwEPJRDYWDJrOz9S9Se9AXK0NMd2AprbZL+SDbW5
tkNjPCzgYnhfSM9JoXSshOLcKK9yC/EsQcwIymQfNmUGL9dpj2MR/CJsqGP/g3xCeYsH2nSpq4r0
FBDM10af10rUSlf0Fqa7ySGuVIIh3SW5Ot6pqCzedvpJtImaWrFKUDeh6YkisYtbXdfNA56K4b6J
NG2TyErxMuXNRnwX5tj1XtjOzSVLK1J4k2G8f70IMa/yvMhfFY2XGlceeT+GY3VvYPgkrsyVBAm0
0oCT0ADAkfTAWTvjFH6Bq/H+Q6g+InuDjUanhlfHVU6r3DNrhBGkHsnLXEfbtKngyUFurZz3k0mc
4CT0fvLfpkn+//T58yO4T9509bIs+PgIKVCNf5mW1T9nZZypNBnwpm5ppvN5VjaMoHUysxsfdX22
r0naXbHvqF6VDn/MHo2WrSjmyHaYtUrArCYz6A0dIchpWPlFIPUJX49VejmCeJAEpRhI/H/OJN1y
WGVM8VacvbdW5r+kJpEp+X3buqysSEuaFga5QIi0z3se9g5NVYKhftDrAeFNVHflWlN2lo4Ypzj7
qHP+R53o5xRXXEPdScrISqEZk+4jgtOHfq6IPKaOf+jVcj/lc6xtldG3NlPHzPNexp1mg54xmihj
+tp3bbrSmto6VA6CokZzH1tSyqrMzPdRGGUMzxTjqf+B+6JyA5VJg/QX/RC9iABka83GyUwUa//B
AtLyXAIX3PSNXZuXdMwrtOai8lntWH80YYv/41KMymIVaH79EGSzfsv7x5pvAehMFs5LhYPjZshO
z078dBui5HQdyPKeLH/ciNKUdM5VnNWdLaMyhp9eYiE/7YpKycxeUdDy9x+dxfVEqTbycul7X3Ft
2jEbi8p+xHU8CjRYsprib4NIrlirDOUzIWALJECZHsT/JHacOzKXOsHbqH/s25wIL/8jE78CD075
iOJWbhmvZRZ9DeM5+x7N8ateFzrL/tHnAbVBNmIO+bB0iJgnHiOjYqgbHMDWy3Lp/VSsodQp4ZdV
pq7xdI0/4mNhVStd6XsfSykUSvFcgB23nTs929jRXO1Zj9sPpIlvNS3SvpaGn6CYGGgXTQvLS1A1
TEJLQxfOl5IX69GR82BvRXW/qQYGnCb+LtpJPYfrOcWSXm/lxZvBH9Yay/9LmrKuGBSn/Ko68TMs
rx5ZP9U4kMiVVqKeb92LsQd+WbRUt0NnNVurdKSXEPEa0SHFP2qtDlp9QF89fsgjAjTLDeVArz17
mu0z7GHt2pQ9KZmlofNJ+KJkJd2qfuMf5yyrVmZmODfxAMMFXdKnpi4a5MvK4NFgb1AGyvTcW1Z5
mmod/aQpn56heUSbNtJyEPm0RiXCqhLWTxfRWsN5svT8GZWl8VJjm8CWhF5JNM/bKZAQQ+qi+bmN
u8STsb85iossJ1h3SLc9SM0g3Vg5TrLig+G97C0n7FfiIkwX01Xr2+YeSbPmXMdos8zTDLCjWXZN
Uaw9fhTxifpVrEq/PhJa+mdRtEY1IQdxbbu4K0VVQEg3I/fo6CT+jdA/REFv/Dpl6usXf+rKPyjQ
uKX1H23iCsk31lpiymBC9knu+8ZLNTY1kh0IzgHAJGSfkKDpVXOfFos0nV/K+EpZ8bGcfOM+me27
9/rUMYm6gZC129G/ZTX9JuobliRe1iAIAGkpvcnasnXDBWoiTdi1ZKGtX825Gi7gP/GDiJHV7TuA
NYjzrq28tQ7vp/jVWAdR9knGbLHdRCOHSRYxHP2cT8hYNhVWPe91VWWeI3mWDv8A1yx1gXI7AdX2
GSxYvoJy6+PoWz0Ed1bsR2/9UG1xKi5Ct8y+ZRiEx27ZXdkZG6FbJDGKFsH81kz+1azt4RvuOz/m
ulBe1VkfUQVD4G4k7O2iEo/Mrm9ZSAqm7CAgsDnMQ7KPnmZvE+RaTkUncdZoLV5Rtp15ok6qocy4
Usg9MnEPMgjRFv3On6L54zp7wHosDOdi3fvZ6DrInMM1TYK1ZFb6hT2uDJtVUfa5E3dncFvIxBlh
cy+FrJXtue6/oBR39QPQiq60CvK+f2c3RQupSTCbBIspCDLlGM4gfxb+UzthTWFqWeH29WgBQONA
sA/6Q4lnnRPELEQgs6rc/gYFtf4QhM2LsviziYOzMIm7IDtjEC8dRZXoaoaIQvronK4++lohzoOK
Ee7SuDZWqjoFVzVrZ9yrzAlnulQ/t7Hcr1WnyB/wxVLh3mrBN20EAtOwhnb7pFwlyPp8L8ZkUeBT
9EcnQvxQ3KkOlF93KhaDVs2U1K0p1caZ0FZhROHZXgopy9BzNswpwm5DFW0aS1p8EWixUj2Gh4g/
pwcSkqhJ3O44yU7jchYrVXYKyrrdFTgQvp+F/6371FoEzbCWofKDDpAPDrFRWCXLaWjK8kEyOIii
OBianZvr904oGxoqRht0tRNT8QqljG56pDdTW0ufgfyoB1vvmpVqQnVGLwNlsJDoAHS17MZONXxY
lwb00MrV4HT2oQpC56lOOy819RGPFKD/+dBPG1EE97XHSc54wNsnJl0MASxFfbvDz5WvmtV3ETX+
F0zbIy8rFoEySas3eRrlJ2R5wTIju7ut5qC/VZx58sIQ9rqcknzQlghTsMSa2iHS93ZeP39UiTO7
GvRVtLgZyhj+KElmn3Akt9n0w5tDac7w1KUo6sRhLlm5uHAOsYi0EedDMei2JgDmKeTDENItkVIQ
5Xkpj00AikmUmcX/Uw6y+lmXczS/cvlFBj+c1XL+kw0iop25wX4JoEGY6OYdWGFzE9pldDStLDh3
9pJwktr6sSty1C9Q9n3rvqVpUvzMVTCkda3ajxLDHsCBtD0HQ60eCitLtmnVVXfsOpH4yKr0W4/h
prhK6ctrMDFaAdzzPYbW7d8jf6rxO+2GLKHuWKpMWNgxDE3mcfo95kWMMuxtufS/G8UifzBrwTEj
1ge346faBM23LJnXL0aHzHWMwbqXROdJxRpPaaAVS4YSXTt13OOEhOVf5WusyIpLFNfNvnNWmlVG
26wswrswv0uT9lpogX6QJUM7EC3A0KUoUy/qOxAwOmQDdk36qpAnVL/GVGbo4HYwaNH43HTPii7p
q3ZCv424XbuFVkE4WauhirQhthbKwVzAN5YMKwhB6RdVQVwr117iN5Cz2s1cPGJG54D0QcFYJb+J
c5Sdn2TFV7ZZ3T1KzoxRUUACE669sSObmnkQK6WjFd8T9EDVWx2aqzHhxOX30GwiVKSPkmyRckch
1c3xad1kIFNXg48/lR2mnm8oxQYKl7wZ/FTbzMb3TlfzfU+oZW0RH/cMhEw3RMBHz6pL1t5Gt/fn
KN3BxQUrM4MbSozCRaIXQicealLEn9wU5HgSAw3nrHJHOZrvB0SjYwn3xilkzofei6aImlhrcEzS
GuBduZk0W3WTcCB1n7TVSkaQDecHtGSkQf2aFEj29WZerfPAz11JqrJVFqjlXQwaEEiBekbEWj23
cJwSJepwZAg9FG7GA4Bj54iDIcLnDQQpcobhfQJp0ktHlZAjvm6AEKt6jw7fCj1Mkvlxu5/RsUes
oXTNkYhBPHffM7nSTsBnvgWhtrVC1kxmVcS56/dTdSAaHrRBdso0/WmMTe0QtLK1Sgzke1m1BF6s
OC3ekWZDjuWBXV12gsyfnSoG6SlE9LWDkVHHfnkf6uWDYbTZwYhIVfv6kfD1FVks84Wxdx/amLvj
O26H+bnQzPi5ltKtYg0DplZR4xWkI291wHR9rbtpaIF+KEMM4HDQgykbu33ft+fOPMzAINaLmucG
U99zl9rzOSwAqEgWWXGoWafSx2VWhpG1sUbdOJRV/FRk/nD2J4KyCZoZtlL7u25Sb232oy5Dsr1H
thRRaHW8V+K6u4iDaqGcOFY5FnxhDeiqkrWjNjVA5TTrVJKNvQ4gUVaTGSLfb2FDC9jWG/zZbeVz
UNnGE/RD1w7DY0UU+yBl0rifnP41gz9+1tURbLTGz6gBcPVUDWNhdvSAG8FPrvoagQR/ttXtyEp2
lamWF0nad3mo1mqkMr1M43iW8+ymhZOHOz34WkjyyGNMWrtK8g4j9CxcE7BwtmlgFStElFfmGHw1
Va3/l2FN+X27zahmKIZlQPckaoAFzGckMEpkueXUTv4D2JH6XEzgqfCOsXoJQk5rSWy6IC2jIbUu
/RhqfW+UP/HNsLYhMxo+KQn26UlySMiyd1E/wRrm3f6Xkff3RDZ/oqUTDQCurKhkIiz9E1NFkdW0
zqoyfhtxhkLSG8/BQS5uq1Qp8Kydhp1q4aJSEgfySvaOm1RpXG0AaSVkhMsZVY54QlRcSzeaYjYb
Ei5sW6I2uy3k3FnLc6hu5mWszZMh8hwz1dZ6ZuABVITP7ST/2zf+e5RGfOMArxUD+D2kkD/om8Qy
nSKB2fYjQ9DsgOaieQSxs8JHPsaUKUUPC7MW383hu7qEa32cz1MszVUb5qFhe3//ch3lt3CL+Gvw
ZUci13EUks2fufsjIH+1Z0D54bALQfekqzHwLt56O1xIS1O7mnUncc0YpRZ7tH9qUvK9a9vx1A3O
vC90e1vJFnsWwoY71objwZdCAGdtZG2UsEJXfkZNsuvDFzBg8qWZw0vSWArgjj46Z52abjucOIy1
CH9gVfksFZHvqmX8EHXVPbOYsw7KIcPRLDW2taw9RylGj7GOaptuJqjGLQmGuHM6vi5EiLrKlNdK
0O+zrFG90JB7bwqUGq8uCxrRUqxNM103g3UMoH7h+5C52YgbJEKdP502CrdG1L6q+Yy0YlncFbbu
HNRAOQyRdI82WPyU8Na6iu18ywrEArWpk4/gcvRdHjCBFFIabw1frY+8KfWCa+66n8akXxkPYMHV
6Xoa0I+t/aQ7qXLbgql1MG2Qy2Nbde05zbBjNoOi89ArTtxEtiPiRMoN5gkS+ZsIp9Jmmn/+/fdX
/ljV8CSSwjN483XVsuxPq5oCpVSrMoL8R27J401fOyX2Wr4+eOR17ptQZVtUElVXl6ezrIrw1mAs
+PvfoP7xDC65XzAqPIgaKdXPeWBFspoROuv8QynS77i6tSfQGynqclkAShWlGJGcVpP6DNBjyw4s
2IeTMq4JaQN/Hgp7ExnqN4wJuvOIWS7SMJN0TNEUiKdcXg1Dr57mAVvQv//ZyqdQpRiYsBnQHVtV
nCUX+gmeoSRsJ8E1WT+imodPToyvTjeoK4wHEQnxg2qfWyYQmbl9MsI1wfs94unal8Ie90zdkFXx
IWQRUg4XqS9doq/OobGm1I1tvAkwM/AUfjOWwrbyEFWKvJ7CYoc+lLxqm+Co2GhP+FgYmk22wj/F
3I/B3KyInNrbwSbWN7QpOisZfqGYMy0y3+mzL435xhpQYw7JVR8r4KPryvdRYgmi/mSZE/kc0shQ
cbEk7Yq4cat4+pbr5DZDGJFeIk3degpGa1MYdsg+tOhXTdxXsCEnZxN02iYsjPpWG9oM7nxqrUd8
uza+rsesSBxWq0YwEN2bW/huWrWq9aD1/JKFqxN/hRgYNtU3SdeNMyO7sZIk7HsVG+PQCpq6a8XR
RCzMf4Aq5+wHPfrZse6DtSTWzuO0R4K33JVNC5qYqMuWFYNyQEM3QjT4u6xh64tAiFb3+GoVbbg3
l1ybznYb98sIh8lQ3zdDMK4HJMyYAoz83kGVfef03ZuBlGLGokZVdgqEuJuyYaV6BYDE/k4GN3vw
p5OjlskurAbFnXo9momW5J5Rpd6E9fmNZknYylZoWQ6yE+YumQvpNspfch0AA04USnbEb5O1Ya6s
guEnYuPZfVPo5k7vm9lrCUHLhnKDwP1icwSbsJjb5l+mgU+EoPdHWUf2wSL87iC794kQ1sm+w3tp
+T/MOgpZTfW5m1iSs0lAIG0UOepIOvf9xTSN/qIHCv6ecXAsUqjtLB42o97f94vhIMzFh4wf5e9v
2p8DBCsAx3AAHCimav0hMKOpwzwn45C8DVF3BTas3CsOcPcahLHnM26vpq5Ob1rU0MBJ9J6iTjDS
FFvxWoMljKTh6t00SvFltDsQtImlAYKM+3treHAK+9sUTOVDQM7/38Aizue5lbWKppKJ0TTb0Xnz
ft8xmkrUZA2WBW9SgPDNjKTiUFiPbRozcSFfujFHdXRDyS/2cHZIDwGLvUdt+MZKnUOumMZebKZ6
WTtLzQheL9+rA25ZRcd+R8Gfwg1AV1rt0Jw1pdzHBA63ih0sQhwQa1BMcw71MMuu5jdbrIG+TyDF
XrXEBrjS1uc48+stseHkIetrwmaMPm03Pv/9l/uEYBPPla2zebNlQwXr6nzCy8xZhyLAmMRvdqY2
aycxA+YTH9p3Y99qUZkczVEx13Cl3iYJo6huPEhTYxyzsV7DXkKAeAjP2ijXJyMLS/StlRcL4/ob
zZb2OBb2Uqs/QfbFDRKyxgr0YuRWTdp7BFXQ9IiD6jLn/pdO7hjUfDZV8FwffXg9x7pDi/zv/1ee
nz9+b/A/TKGqzUNqKuanl6geMqOxgzx/Sw1DXoGkHS6wgR2MtvvA2kcseq5ZlKzAyeRnZw7u9Tb8
6Vez6iWyamxS3QnO4lA4hHZR7kHEwABZCd0q7rrklqHK35d284oF83iSCPfabbaOpPqCofKIAAPh
UdiNF52/7UZHcCji2do5eoCnfSrpNyPpvkuSv0bWHkuNFDdLfBzQw8kdzTVKG7qrrD1WZrf2ydFr
ia4cMSUHy9/2Mkq7uIR14GZy6PGlxVxC3GvnB3HodZiGuE2QL8kPtljznZHl7qSbEqYmGRIgEHSu
yBnkp3ZRPQoyp8LCHkFwsDT8YUYnPUlTWq1IUVzBLxYXdXxo2znaseUMiNObkLqzvMRluE89gOCq
N2uPLFCAeDbDW2d2R6eq8fJhtP4/9s6rOU6t3fNf5dS+Z88iQ9W854LQge6WZNlyuqEkWybnzKef
H9jvlveeM+l+qlQU0HSDaHqtJ/wDYuAOTcXsPieoc1YArX6K44lTbDr8ht5iVdyUd0SQ9sUyquRC
E6ty+kzTT3IczsFiLT/mZFDoOpRyEG6OrqFSvsZDg4QDdUwH04D5WuPSETb4UvZo+80MhQedMAWK
HAUPgWjNVgrV9K0CN46mg/XMZR5bRMXS/KOhtXhabg68ikXNDcwQ3Bj50sVLd9PGHzTo+/uc6MFB
HuOM1tt01MI2+wjQPwhbasTV8mLlUnQl6WkOc4Sqdwu0zkkXVIeojYuLvi1gSDs4tNbXKKxf0N55
beGBn+RKv0PYWXvUhmE+maipTujS3isJkMpZL76VQ3vTDFTpeyt6mPDZekAs1e3k4hHniOqHGTEX
GnfU9s1PpbwazkLr4VIK5W7WZeX9IsfHxaqzh4mMB82zpT8xLFHfnuIJC6EYJi14vZORUPpHnpTJ
uC5sP2Uqv4B4X27RQKlqtezuIcL/7P8QX5r/U4xrGrKu6uSPpi2DN/zHODziTMlTpw2vBvYxbhYv
hD0FvCzLHhhDCRnuLavhgewOCl7utZNGCHkYcuTFGDMejWT9VsyJfswzBOdTHeHxr1Q9TAeZLPuc
pVuFijie+e+KQyRkEKTwGOKiG9wMJzPKCfeX0HAUFZp0NC2WJ0cL8v3FtFxF9zXLy5MK6PMRiYAK
A8FyuKFepR/SSv6xq8HAGjniXaKe9ZkeEPJl2ZeiG3MP6hizyBCTmHOuqUj0A5wY5Qh5AG5olFSX
CVGtbPP7LLt2eD+kiuyu44eCzhe6a3PqixJpoHgtX2cLpJExj/0xCmkoZdsjHLbJ3ZiOyy0x9Id+
rdufWf1/+5tqXLeryH2rkBUDDNb/Y/M/P1QFf/99e89fx/z9Hf95S77Rkax+9P/bo46v1d1z8dr9
86C/fTJn/3V13nP//LcNv+yTfnk3vLbL42s35P2/1e+2I/9vX/yP1/1TPiz167/+eP5eJKWXdH2b
fOv/+PXShsvf0gVqMH/p621n+PXy9i/8649zNaHz9vOzfnvD63PX/+sPyRZ/Uq8hBNpmVf2P/0Ai
cN9t/GlQTdijI6rUxoaaKKu2j5HnU//UxYYe1whC+PVpzEodhqXbS+JPJFtsndwFiThze9e///Ff
sn8/v7H/WgZQNu1tgnujHOiCQEdHk4oszkaaV92jgd8AvUvR92NpJrRIVFTGewayNtb9rpTcobEr
V4TpRwuoLz7y3bVL1o7KjD665qI8S6mKInWz5EeqSzdkTmEPwLBvsJRVPRSQkk16xBnq/MeyDDiY
LPb32cRKSJIvWm6C3xulE9Vi5YMqVn+uLQy/CRqoSIm7gSm/Fdm5wOrlMMABVwSc94WmN1FVsNRT
SSMY0LVRStMR7SI7yCbrPfTD1W17U/XwlUYow7pGrQmFYJzPep1FB3WQakenFXeATOSDmincWjaT
M8oyWLjkxqfYpsJYKYXi0Nr06zTCzdSUvRSFTiesNVj3pfFqGrm98aZfE73P/bXVrwleXGfN6p6a
eY0OJiRS4rcCE4JKlS6atpyGqf+Cgrx0lwytN04YHUBrpNYlz0+ZlLq1qt0URNteVDRbKiiDUQXv
bw5LcZYH8Pkb8YY+ykqfVUmP4WIFMvP7IRpNRh/dPFtNnSO3HAoHpaJp9ZGqSd3GnhOPkhAVDz25
tLW5euhGkb3Uy3ppM/WkocrWR97cyPSb9ZMdmx2+yjEBX41Maby8GBIssGWwhW8i+eyoc4mU0iAf
Z4OYoi2/am33tCjJ4A/hRgaOi6Mc6t+bEleLDqHHIKw3j3FlMR17NIvjMmXGucoooNIXGgwKyvIK
/FVugq7yU2Mhc6ROccwT86IiIIHCh2vPk4Wy3hg5tab9UNXyooZTfykl+gKzZF/DyToYH7O+jI5Q
4m75LJkuUnUv2tSMXquIQBszJegjHW+uCu0YPZlPSfUqcXnuEIFrxUoehFWKKSolcS9Zl8Ife+L+
MtTPUKYuKNuU586Mcj9V29KdY8QmV50EmRHWJVb4XlZ66kPqmSDEhd9lI5lOatZpboY4JSgCcG09
oDyXIug7nRqISxMewHWkywfLGL+WIp5PudbfsmitLkATHNyM+3MhVUj8RvZlBUeJH4wF+YYy730N
xfodGtv403ly3FZBxgN2bGQNYwjrsy6p62VpLW+UlPBcKPW7lpr2bawmaIxMTO2c32LYmL5exsKF
5F9hUdY5eM20F6Dt8DdbQZrRikuBltKZcKL0+j75NNASAJIIOzU2C+Mqqm8S+ImjPRZfoqWfHNPK
VwhIahx0mD/bpn6HItIVEbnUi5Im5KlbvqhWYYE2lCe6atL9VIA/BltLwcFZ0licC4vQe9Tel7lW
3go6L45lGNOptA2Y41rn6EuZuZrVU6BEfcjOqOH3pBwnvSemMvOX0hi1Yz7gcZ1MeXS00+xzn2tO
aOIPN+uYrHxN8sQ+4Mjm2LH12CJK58vLAjG0EY5iJRcMtiSnCXlq0vKrvOrJaUpxxI0R8QWHkvui
6t7lyvpDowNmZQVR6OgP9mx5iS5eLRIko5Lo1dJ08EIYj3gGfOO6LY9C3Rnx24UmWtf6VknQblZI
auqrW9FR2LoE8bGHqWggRh12Eo5ceGuOq0UZJn4qGLQdY0FNWs+rycn7GjvKrl7cR8BXjbMih+fp
xpzdSY9R02OvXSZnpc6h/07jYdCNbyMIChfl88gP4W3ASal1B6SZcu56gJV9Tl/DSNFaMUbfzsEt
aVN0LHuj8QqK1pMhWacU9IrdkplmcowkYSRoTGapj4n5wW7W0O2Lzxj5ZAcmqsYtIN1TXhkdrVmv
nVJOHuopq49boR4ZmTdnIUXJCCMYjYhqMVqUTHh+tJn/EnekGn8O81PxOttTDhAXH7e2h0MJQCtO
Kso1iTrRryiBPNhXEZrZXTZIi9PLveSJEQ58OIDv45KrkRwEeJp9LuniOI2i14dBel3BYR6gIDdO
RW7qqdNrhnAq1CtEx7tEjT4y5x76OXlAljHxBMYvHgoZ1xQU1zEvixeSoydJ4AM9AeSIgHMbkTK6
PeT9Zsb7R6ANKmM5kgOs9UsbMlreRe/tYnxssBo4rLPa+hRSM38cGpWojzzDms33C8qJB6uSEOPv
hHKfufkI7coKgwETe7dTzJkM2agdhFUWaOgg24XZQ0BRah3uZyfcCHqKX2nrQ5ihHWcPeL+GHY+P
LlQaW+byQKmq4mFv+W0A1+6JMkBggEm0tKRwsjYj26t11VPQc8ZUTUIIwW6UY6z0+ObVJ+qzZ2mJ
Ck/YFl55HWkR/KIWz7q0D5Do9wyYgFih1I03GoVC1xt51nBiTrBmVDOk/MlacJ+UxuZJiEWG3tvF
vjnOjdMtMyAyofCEK5ia9Sv3rV1laj1jld9p1cLgi78H/lu3ZKivhRFpF6yKWzdSuivSTljQzhXC
g3l/NIAArrU9BegWex1OAZcyKSL6dqcxNOHaSL3szzaQBWb2hu5uiUvN3DKjV9LBkidvxjSGGRkc
EN6z7xIBcbnTShrvJJEmtpwYMk0OWWbqW61pH+UhoXsq0XYqUTRq0ro/6zETcFLgaov2PCLEExgw
xboNtaacoAYltXSKVbV2MCHEmzqucaZbG+jm9ehO8VydKNQx5UJC1g35qodNCa0yJSetcfDp6kNT
S/O10NHtyUf9PGDv7RtTSyEXldf7LiEMsDOqr80xinLpPaYT0Vn0SDFIEqrwxrDmiEniB4xBiKfn
i3CbGW3LapLRVEvDIqDumw7ve9wMzajGgGo15dUdc3yhI1xEvLA2Oi8E+42XXt0EQ2t9B3KPv4ly
jrK4Cfa9+5rW0dk2cVWhL1H6eQd8En3OwBrQtESmYeIpk4ygVgyF/CulBcVjFhi1+jXNltZJyxEA
BBlXyyB2Er046WJYgn2x4mHj65r9nBVT50f6+E1aKcO4xAZVIIrt285F4gBbrYJCX4dTqEv0X+Xa
0+Iod83EnglFs/KSKlaNAbJF37fRehVnGJN5INNHkP5Z74oIgWe5R36ZGNyJUAz+eZEz0h78HI3e
3Xw8g3nQ8d4aEX1UuycMMA47Ugmm9lOIwNEhBbsaWLpVB7LdXdMKx+Z9K6qtq7KO0iFVeRAX+mXB
vqa00q+1fXNfFNCZ1DqxT4M8tcG+6P5aWxRVOid0rMYwgfY6V0FlP6qhSGl8h9l5ZDwpB2qpeom5
aZkakY8PW0GxpzSQB64f9sudTBRy4yw6GWtYBXmk/FrQC0Ck4W2bhqbpR6HxaV5Q19FyqwzGOiIH
Dref/Qy81mnJZZhb2/GcwpE+dlLDgSMaHZgsstpp3N5M4NC4P29CxrJabsAEFHzUiKa2u6/mOj20
Zm0sb/9aM0stuYtDlDs/l/sOWaseYPxDQFXmL1FjVMSZLPa1t4VqJ3XQKtwYTQCdV9bKWddpcRVz
rAN11OpA3xb7ZrtkrwIEu/+2K6uB/ms2MB+5LOuf90bfb8t+rzpFv+oKkvrKh7Lt1yDWUX+lLW9A
9E2xzQIwcNkX3bbWWT8abHCceIK8lQkkqLOIHKXCaySYx9nF39A4QSgZg7eFjUZsIHITaTt7fSqk
WgrqOJaQENmeuYTfZyN1zioNXbAvLNRqfBTvXnOxToIGG/JScWeeJOIO+rvi18J6W8OLLofXrmj+
LPVfNntTnLJYmHLJcAkH+EDgyNg3dA2jOpIcacN/aiTDHbYN0XHW1gEsX9c+ot64HPYXx+3HrjYz
roTNrKCos3Y5FqGoNAvUV+kdMXoY2xDRbifa12QqUAiCbNtjH0G9maLD/qXs38X+RY3ZZqlZ0tlU
0yJ3wpQhpzHsg5nIBlgLntp/PL/dNJFTddCM314AIVcTNp+VoSlXhN54kGdGjdzRlqY7tQQE1n5D
mMd/v1/2jMi3U0CoOpNO/LwF+3+5/78aPt3B23/OsF0erDY+F7hv1WOberFQv1c5qNh4LrWT2cvv
ZDJiOhCFpystsbdqg5pZtS9dhH+TMho+Kg6HZamepBL3ntRCt0dZgYXZ2HkKvhULZ985n5bPbZYx
wFqRjUBjnjCP26rXImNxe1vMdou0g5xcOh3AjQZP0ViBBbTVSZgAs5REfxxjK/YG+9ZIzZ0ShQ+t
Qe4mbaa4GgrxqZw4ErBordMe8eN+32gHZkx8aTSkes2M4F0ussNql7d5vKVl+U02ZSy4ZSSEpIzM
b0o+FeJjGqMemFv152gsPyv4vtC54yeA8BTi6WV+qrT5nWhdvWrSwzQX1yRCsgdRVbhxo4pQEJkn
PmMM7V0HuwhWpFix34vy4UQHk9DHHD+ktVJfora/9epknaAMPDXyYnpboArhTYYMQflcFsyvkejP
g2WWR9q0rrzMD3ZhfUhVzD8oRFysF4k6ASolxWkZrOlRH/CNWawx6DTtlrffZtBL62OdI0kbxijR
NZQP4XK9kJBgpyFJd9IQZY6CeTTGHGTrVCipRIBmM3DxoOYg8Y2171N0ZMr8YbGy7/CeABeDUaTY
Hz13A8GKtIjZhfN2tfTZcmcTRai0fqQpam+pnhKWiEYb0PGwVMpMivbxjHKDVuSYRRa3oWoGor7x
JuaPwKt7p4+M20KQ0bctPwl5SZyu9WJiZg9ey5OVM9epSA+IlLjKynCc6avCm8ERZM+dPn7oDOvr
yE1Y46ZxhknwIBr6+zbHK7oQj03eN1QXUJRo12+ZQk49pjaOVFP3TgtNJzVQ6ENIUXGiPPk4zJTQ
R+VpoVHhRBjKQp1+bVu19VDDOg9KbFKeHh6KevTj6gDm/NLb6ZEf/I8ugZBi93bs1Z2TKbN+beD6
dHrlUknVXLlJTD/VTW6k6B6LGrWO5aQga+lS+ntZlewxtRfVnTPjli8Y6FhZudFuTpgGBH2xXDKN
pvSYAfTVZirq8l2MWs3amu8z2f6CGCg+JPyOUBDSz0LNKgAV1kOOilUp8rspQ7qcmPTYGsPnqioe
uUoaR/aCuk5qHcuYxEvLIWWq5eottIGplAxOUZG5m8nqSXwN0fQw5xqBY+aLkzyu1GtGwwTJi+2H
Ni4uHrE40Rb2QzJ3n9clDEw9XNyw6z4jmoAXcJede8XoQANbUIxaxDz7ORsv+Monx3KVvrT4BYFu
qJgKzgNJj1l15gHCBsltMz6jdMPgJw0+aLOZGJzhwBiAYtGwexg6y3Lxpo2zNnfiiFgZyODFKOUP
nVWOGBxNsLQxx0uV1sJpZWw5vQlyk7IcjY8Ji4Vu8SzUc4FJxk6n9bPbTqI5WqPsDmn5I29oVoxG
/RkbMKBgo+1XsvzaL3bnxdWILTW8hBVWjpPnNu4dtW3i0N54kwaSN0seF3oCl6EYEycaj2qG7VFd
xPZJUL3HXlwK0qmRNrffa4y/MUV8kT7UQ7a4dqseO918tOM2d1EuHD3g846Wg5BIF+MHkUXkqwgO
4YD+YG5Aorn4uHRIxvXGepW15FrZBZG1MfyArd24dkNBolWfZ71FDqcVX8okrfx11S6DSfEeu24M
y+KOp/y7lremD2l9RvMIPmhWuzOslkS1btgP4SdV8ENeDeWgoeuI+gQSd6KU0LAvn2B0PnQl1Vg0
VMaj6DVgEkr+kVkDFCJijeNSXoF6k6qZQPwH8QiQ6cVAyPeGrHDhrqZk3CHadg9MOmFwbjAMRba5
7dHHzQDmFPTbqDKoDrrpP9I0n33SEN1FdG7wUjOB5KHLfqzXnzsq1leGNQ94/uzqUfuDssdyaOfa
U7WsRqsqfN8wBgWl3fyIcwBJasj0iVJYTBXFaQBKpEvlSeXVEijERVr+LonHzMtGoEMoKVz7drjX
mvw7U8y1YyA7FIT3RtJ/xhXplSl9dFWYoy7+KVB+xDlNv2e6sfjTOkxXZPmQtCUmGzTVVTqro3p1
SDuNUJYpjR9SZ/hSNlPwSunxVACd7VGKgiJEGMqGwjEkni4xyhDV4uwsJoVh0KI3vUovIOx0r14s
1RXGpqcD8zjTizv6RPiPFngjD8OEWQATYm4+4KdQuBCva0/SJtUbNb8dbgi1ubKmfYVTUhJnDhNg
F/0k1tfW4idfyPbBrorJUeVe3/grTtWPi6NQPwepPQRguL5UAlbs2nt2g7bGSONVXTsUDnXaVFGR
rL46R8Jfk9lyNPVeG1b06RusVDOlgHYkQ5BUjEcaZYCMrCw9NfpJVZvpKhnWC52wGxLwTLgazIVS
+1BmK4y/NDMpljKgRcP4AFfLHdr6hEx06irFfLdEo3ZTeaqTdTquKY0xTZ30TbpkOMQBBlU4EnQ5
NnIT2b9RrdwaNB/WKvqU6H7RY4pKwRtaO9AfXX6MePSBPqm5edDN6VumZh+Q4sUKUXdGOgleTsPa
HQeFnAkm5VysVOAMbFytHstqKXlYxuMsryh5VdPmtQxXW+gAqJLWeJckykNcgLuHcZ5R33a6LWXc
FyZKnA2UsJNc1h80BrbJm0zY9GaPakNKcahG8sanFoyldhv66J0w+Uc/Cvw1L3BVxdHEvdzZuAIM
hvNJUnPAELAEEGe/QyTGcCCLvk/HF/q1odLofk9I5Jh1qLtYTzy1OPWZ9ZK6vZk92yGdRHoR7WnJ
xy+rPL8QNwGLzL8KzCKmLLfehWnlqSNxS5tg88H1dOb0fQYERaUSGr6l+YWJVGuoPev6Ugc9VD4S
5fMqSK+SPn8dNPOxasrR6bve09X0pVa0F1wvmFfhiTMWkWoOPHWWJd2UZEz9vgobd4YW5vKdMAxn
ZUGBgOhdGgy+TiDYUlS5E17pDiXTR1yooew3ha8XqNzI9hnC/nRQ8nRTndtKSVPxsZWVyh/MrqaY
qW5cq4KSx3BZ5tKAEqTdmwBQsRgFRVsVtuF1SVXf93kGx7WFlDpqvWOOORFKmzXX2LABXBa1R0Gl
A034DMur9IT41tR96Nl8j0UNSngwQB3Wwn6ekEJIIfQ0hUvVaXX5iQN52wrmg7xczeZuWila2G31
ocjNlvxqGdxYVrugX3KRwwGr+2DfFk3UU2oi9fqYIx9A/WOrIxRJOgT79tsCIibDhc5IL5VmMC8y
cBh5Up2Kwr+3bJ8gCU4Al4+czeJ5i5MUmBMnKufyHT2R+UDAwxm2XW+LcZpWxJSs1K22k6aznnen
UWuHQKQ3CLpfLEoZfp3bKJkjWM+JhzEo+7KS3dJadTdNRuaVCvVGAsRoCga6DsG0LbiA6yrjKbfv
F8aXVNFQ1CiMKVCHeaKSQyC4Ljq4HVh0wdx0Aw03OiP7pmngEitVNR6dW2kj2YocsWgKMH6EMxEM
zzPtrs5JynXyUDoiCd8WVG5+X+Q9To2rsuJUvyX22pbJz6H6KPc5kVqSf9AnpT3oczgF+wKQ3Rys
IzKaiSEhCUbinGLdSGmLxb72tq8S00M/odvSmjJF+S0Dj8JlDGwDRYqf2287yzb2KoQTTiKd+GrX
3m8zoz5JOsnROtcxs3tIs6jV08Ghr9sH+VbOQg5dccIGloKep8CAIDn4Usr7DCCzQd2sXbCvadvm
vrYd0ShWf1JtU/O6HsRJH2OcaaaB3m+oPnVIrUAoOFumRqu5BGxKUGATEWBbqgRjCm3RpPMJQR0I
TDZpqPtMtnTAZ+Z+35dGjJz7mjyDXxSDQYGzHF4RN5v9Um+IJqRYDrRwlM9obu8b+26tx+8NXwTo
FaUI9gVUsV9r/9gk4O38rFaxodyuSqrmDbHnyR3/sBgq9edi3730KMzO1TvMZfXCIU3AwzRP72Qt
ZjPfLna/4owgwTUNVXbr7Rq1Bei9sS32zX1hNH3qNe1jVjMTFzlfk1n+PP9vF7FdDgYEZoH9INex
v7LwICQhIXM8ZTrCwB+0pr23sf8GGlVH5FwOmJZPRUSysppNDsgfcFo6k3gtJnKAsxqerAgqEBow
EH9kYnpK2tJINbsL+ytgkNSdrfQ5m/MXYiA3V5fJWZTC8OQqedX18qkCKYZMbAmsV0ZWMRMDnZ5B
ODiFBRRPN9+XhVxConk4Akn0ZQoVB3XB4ZSMpp9LoF0jH9dKsfcDH1HyzeOKmwPBSXTZrEDZc24T
+amSx1cp5z8wRqtzohRY7GIi+0qk6LWjCcgXPrg5iveSJKcwstrkJ0z1Fyzjb5iDvwAh/x808q8/
FFkXICf/16CRW9J1219dJ79jR3697xd2xLL+lAXedxZiCEgw2AZ41X/jR2TwI5qu8jD9BRxR9T8F
SAiTdhtnh38DbOUXcEQFhWJi92Hbikari+H1/wU4QrN7Q2D9BhzRoFTCP+HKDHXjoPxTVi0xE0yE
a/LPfMTe0576r4Nm3NkFc4BWzmGAV52HCdl6LOaMRmIClH5eMlfvY3FqYRU4Gmx6Z+tQtWp/se31
3g776mxI9XM+V2g1ysPrXCD3CS+dhLlAB2ACaj3iFXDtlvo+N1OUhuGE0NdNKYoioxjR5DDbwcfp
9E5NP4uF8qmiYPgw04sVrZkfsbjOnV790Sr5eoAIcNGmIr/oD8MmFEkR+GvRRPR6hgaBkXRQvXVC
VvobBD5qmpb23ihn+CgQJD01iiGFrvkB3bj1VIDDmgeQW7ZoYdNbCcwaubLv04z67ipRF0zjzZIt
zO+yzXFsRl/M1Vbk2ZM5qbHXEwsJTfRNamVcxYpe/dD3eCahTPElViEM2NUY35lhtMEJmB2R46Yz
aa4TDYBREHoUZw0iYQJqrFb8NpVoJNs0UmwzEqds7gavTUwurqH5hn3QyaJz7CQLJF0lK26LDTZd
z8bb0uXtqcrqYxEmuLzG63vLMDHZTbPsvSVeZjyOxrgcX1Fwctcu/DJpg3Axnp5dSQ6H45I2SPNP
HpLGK/rQnemQjWwquMrHMsT9XJGXDzJWfUe7a/mgqnGIsehDhSMOPfp4saZpflhNvtBajZcjEOTq
vDaUQFYpv9oyjduWDwZGrPrw+J/VuCKz5Wjswe70arUvc/II8/hihVoTUDG3MAWeH6Ack1IJLDun
MOm8xcYkUK0l+7RgWQaCvj0y00qYZcgBhPr4Ylp0qKc+oXmup5hesRAxJg77Ym8uvm3ur+7H7fv+
q839hVBLBRgb7bpvSSDyYV8xmbTpMIBm/fs59s+r91f21bXQ7EMTGY9v590vQ9s4J846fELcswje
ruLtUmidLChyNar3tu/tuLfT7vv2TS1TqTILsqT9HW8v7JtRGpGl7Ku/Xd/PI6X1ow43hY4h5d7f
DvxtdT9wPw0+IT6yHBRAFHqmsVWJ677oZAUh9NWiETst4jpFKEUiGYwA15L1gW5T+FWj+UNZXA1K
dr8tpEXLrqaSs09CFDPKtZYMgH3zpJFWhkezmb7s79n3Dta6OFCHV1DsWqBP3acWXxiCsM1dSU3p
CCzjNZaaWzJXpR/bPEqyKKQr4Z4EeZI1NS4s9MUFoRoB+iU35wB1OSALwP99MNUOANzCEfLJgHR+
tS1LvUrbggKMcoVXHClq7YFq/KSbYEX31xXqeCezG6+hKS1gnCAMCEOJDiMqhNcoMrTrvtbnqEB1
y/JI68DuVL5gAtLrqqQ62pTS6IaCe/i2z4wHylmCWH07YmnDby0QGA8rylMyTcalxvLyEk80YeQ4
qw7adt+xbFArL62t9hqrDhIbh5D816k7YCtrbonrftS+gPOFEOv2JojhKdpw2WfFUCsGz/x5Cpvi
SOkyc0J7KYPVHE4K1rcXumeXbhENvI8G/Ea00Y3KbxmNS0dtUmBaQq5vhZl9LOveOLbNVBw6dAGd
pSoUXwyCMslazXCfzPkKfMg62lCki3KZr9W2mFOFzoqMJ6u+HaGAih5XFVDTVASTHt/FD8mkGZ4U
gnUUY6Wf56SCm1bGV6hnMcJ/qRp0aBWImapXrkqe1amNgyi+7Y8JbUEjyaqbig2PKvLriv7RpBFv
dXp7mEoJQbxFXsGntBSw0iI7r/CQ45Vd+/51ihpHaFZ62DfT7cnf114aDcdSq7ou+XmSrPiQIMzH
7eArKO0JzEZWK/elJsZz3ReGK7CckBO0Hsaxza+hzZVEq5SekFct9f49uaCTMW5cl3mVz0sBg6vq
DXwgbfSfyxr1QlWK9GOt6h/3B6tVsUsy4hyKkBXmt0aritvajQBjtKU97JuaRP9lAdtOeWUpbj15
MsWSakBnqHMxoUPDKI3e5VHx0ILVpS1jUVfDbJleZwelFK0pcAuo08wSNAJqCvK9qRfHSkXNI5Fo
A+EFfa8YsXxStv7yrKe4K8XoXJC8/rvpvISbCngLtmmdauE3vUr/Lt2OmcAzBfvaz51v23u3GvB6
/OvIfxy+b5JqrgdbHe73U5sKFPIarxx3f/HtDb999M/VssifulCJD9Xblezn20+PkBOX105h7UZG
0sBn/esifju+LfHNUiLcwSNBguvs/dp9sbdq3zYzJW1J0/ghv+3b14ZRiwGQx3luHRVJpjwUCuNQ
RuadOjRgr6jmVmHKD854acropYfj6ImieTFW86s8YwY0kCNTgU3yY7p+1jXhz9zXcz4b/IA0GlsE
ggoQGe2oKfJ4gglrevVs8A4EM+Dy5P68JvWhy/PljJrqJ8luz/hKOUm3etpKbUiJ5a2CVD8ixXCK
y+URGCDC3hNoyAiRHgnt2CHTvExXExrNWNSoY0FlyZh8A3keYH9Vwiixpucip+uehP0pxxPHBL4o
y4GddhNBmtUgew1qSxspGvV8fGXojmE2ta9HyueppHQmxal5KEy/aAtxM5XGxpGl+wCAhwLgpxiV
M2r6Rn+CmLTQY2hmH+Wnu7Rq8bGIJzcupK9FjYXokOi2G83WqYkzxet0ucAKdQUwOyYDsi1MtQyE
jhAGqS+5F1/7WWotuM5jZ58rlq5tUl3Vq/Cc9XAsBJQNP2zmcwwGjaYsQCKloaKsRilYXUs9xzo1
OU2I2ZebjrrYSi5ndWjfAfBtQLNPn3KZCCzM9dnNVPOdxPfQJl16Ck30w4osom294SqmOOYmTPlz
PXZnnFOPA/JFTkYBF22UQyHeUycDsanVt0VSxVEpus9G1IUe8qWjnyyQmxfbDsK8aM+AI3KPfifF
njH7UANSc+c1rQ/9anyN1jG6xALPxonHk1jMeFj0obgC5P5afjSH3PDWvD7iZ07PSgyfO5wwPHs2
XyZTtL5CJyEDn3+saVCpdrc61gSMUJlA+kVzdDRF1mxCIF8VkcaejRXH9FBTUUWbYpeVg2g0ZacR
+pJL8UVzrf7TuobQgewTja/GQ8vVhRhpnO1VPXHH1FuLapcjLjKiS7eex7FP7I1+bJM05PSUqghx
Vb0OtEq0T5QZYxtwag+3RmvlCMihuCwxh5f/g70zW44b2brzqzh8jxMYEkDiwjeoCVXF4iSSInmD
oEQJ8wwkhqf3B7btVvNvS+F7R5zQEVtkEYUCkDv3Xutbb1UZJttOR8qFOj5GVX/lpYhl6yG+MCk8
eIhMfMthtFqy3/YStVVWuwJD1FGYzuI3hvU6LfN851gdcghs03DBtrp0wgB/TOXTCJp8Wes3raa+
FLQ5VGL4tJgpnxe7RdTu8UkheoR29Oih8t01RNCB1CGAJbTyQwLsCx9A64MZWpH9hbYFPh1tM1rH
GToghrUeTj3+35N7w4wejcZ9EmnLLRVGgcLFj4bdDOLBSU4umii7dC/RXDZbT0dlgwy+Mqobd+YY
bRV0pR35BqYGpjfpEDB1DIxsN1hIbPVcyK2lB+TDzAgu+0fHSt4mhOaoGrJoS1ML48xw3VhIabSe
x4qdZFQgEoIUEABtO8+2u9M173HqrKc0o5GtaHMCkCdqGlmNg/XNW0rgAeZ4sEsL5HzBHpA5mTin
2Y1jZI7fxLHcJDoqkBqPAy7Yis1Rym0ZPYdDrh9xdD6PDLFIWSauIHGBMU31i4RdbOOY3PUwU7fG
2JuBM3na28QUcV8maCqX1NwWWOhAnRKYZDdFsivgDRfom/d2lD3ZcCd3Zgze1STjAaE052eY4fBb
qXZAfJnsdR1hYCIjk5FDd1lLnDwaN46d54eSgSwzoc45JU68qZD5bSZ9BtJVawDht0nIYz/T1N7o
gd/2EN9CiOLnalB0gV2uR8Y8GzVjcHQMxIJlJG8hlWAyBwMxva32R0SS0gtsniEaOUAUUsx9oITQ
IzVrkkpa7yj1nyYA/yBxi3Y7RxE52FnDex/SG0P1OZtwTq1JJmGXF3ucGuV2TYVP7THaWEn9HtlX
af9NWhWSmwkxMGDEV3asE70nA4nawrNK0gpbS7uQ0BEPCm5YcQVb6tK6jJxwyjJPo3GpdXhrjQGk
A3zGY+9hlmUMfx8v7kupWniAQkq0BTzxPmY8fZM+G4i0yBvMT5L6aYmajPpbAGsRKKvjApyRJ62d
3Up3rzTxHtE1Xxhkdpx0P7otsJecwzmSPpa9nzEtDN/skwEDGJlrMWpGZxpj33tBm3psSTC/djXx
amptepqNHRvkmEdzwxieRUn0/c86iQbmqTYroFDmFscJ96M5osyHD7TkyUOLJXRH8XBrKThDiV58
Z3pPuLWFu6Mt4XTYRRqMDOAriTcite8ij0xxUNIih58yq2FbeQh3hpmufNHhgDSAeHAVUKAXNzqx
ASROXSL9nnHxhcYhrF14fBExOfgqcOVUungBivM02nwMDi3B1UaS5gTYLco5lM6oDhC7a3aejY1z
twS3vK0hCUUwpVPDIFrKDdGHl86rKAbUksqDGIchxou/m2lFJIIYe4bmyTl0mWfqHVprVTGFW6G2
zm3Xqc2gETHVpshXBQOTPQkRlbWTjfOllPodqfQxSzkOxazs3vMyYiKZi0M/2d+dBS6S0HAtq2Do
Iu9+QmDgL+yGnMk+WI0RYFx6blMKCznfjiazsamI3sqBy0vLViB9HFEio8zva3AmYs9pVzRt22K7
1MmPsREvDvl7Pg+RaZPWYcYsn28PwzNQdoTbkcmHqMEfkMiZWRhLBEwrY9Gu3voC72jlIOmq0vjF
ZVZllTBTyLioTibxCXFJ0yZ6rIvlHc5ntsvEPDC4ks+LUxsBPvAgNJebquJzjSNjE7Ft2CT29NqX
ReYXck4D4j36eLpPwLcwvvnuoDdp0wPGIF5VC2a9fO0bDbdAr/FMVBVw0vZayTQ5YmRatkUmEMrT
YL9WeAhXjtMr/sNjqWf381i+oopKgwRM1qzm9tDPLZHPUfQo02LefJRcZiYLJPcs0ER6h0wK2fsu
ttfs4U2e3CY6CEPuy9G+oHfTwcEBivZsoKwOKkMvSvZeFvL8QAUGZSfZtd3ytSohaSmHLRA8ig3O
B+8Gq6/f5bZFNEMWJFbmbMTohX7TesthUjC3uja89fLpZh5/2lZPzmahMZjCK7yXQIR3RRF/HYZI
bEWL02TQn+YYKYiM2cKnGDjzyjpH1gmM3Hh8zbIlROvUcppbYVODns0Jh8wEHA6bdPPsuSyqhe3+
0PrqB1Ro6i+yj3zGZ3A6uirdxWsqMdmdlSfGm7mg1aF5IfJywe6TqCLcYkfcapIhAsqjUEISpuDt
r9q7tFv0bZKkxjaX1XI7wJ3vQYX4biPnLWkrzrmp48fA0qvXdb675NZRG9PbBMDDTi88LMrtumV3
7QOxqWsCVA63vGMgmnFDm66IbkYLfxyasK5oQRcM4qdZ6IqJHWwCZN0TjulEbTDCdVfUdVVmfFtR
dUOIQKl2W0yuwOX8nE3pHlDctFwGoBzkdsvT6hMOiU2P53Raybhfs9CjujZRfg5LRz1tXRk5oX3S
Bqi7tEyeijFBA2xddC16LGFV+jYpfX7r5fHWhQqItORLr7DDORP+YttrX2iGO0fETmm/F5n5HVEA
oDBzSY69ZT6Nc3NulxnJbmvJja3f5IaA7WGUrLoYztOBRVGLLn1UX6sOZZWrtRTWeJx3Vt1cmdIO
hnTVpi2AVyZGKKh1B8ATeItVc6vM+F73RLGVqclyNfUPeoTduFQn0S343aZlV5gGZ9/EB+R6g76N
GAttBBahUENaRav0axd2SMvH9aNghxPazrXb0Qkc63QNDiGFOQfeGtm3yNzPdtFfMLijRZgHKJ0J
UoGQuEdh7p1efp0nEp6nqnvC9MDsSzw11kDF23tqW2rZfQ5KGfrLbO/ynZGMoR+/5iOMjYRh8DZL
m0PleCGtjcM8jfdJGsqg1mIy5hr3vAyps/VrJIynTh7mzNwzoC6PaJlGQFzsY5zWPjaGSq+HAVt+
N0279WlBvCe7OQvyfUeXP96D73n2IvQAqBJxO1tYzkvUgyrOLErpSO48zXyvmX6e2QQBf6H5X7dU
yQuqvqI+toSVb7BJEGbJ6KBA4O1Htvek6F1/deKeebDFvHNg+aG1/m7lX4Ymm2nJR/LQy+w+Metk
N7eu3BUsDts6+lHUCISaaBj9ckB8Vk9b3S3snaxJHwrbPNmN6Lz5FMtiX5VJMCGs1JwU/DLMQGz6
gaRPzvQXiWNGTSwKYTMq8/rdgHcj7GguYEE5YR/LNirGFSTCm8gVlyyVCmdUYR/DaXwwU3XbSrii
4YznMwdo6xJYvnV0Uu+y7lgxjfcW5DAk5oxpESzI24D1wm4WYcHSCg8pdxCedQI/W9ca7KBNmzKf
FmkkyUpiW3kkf/pnqKs8SErkry0wZqtEqwFJi+Jj8U4NYZa+cHgGK9ZC3ELZhE8UY8dQ9Q9p15mn
LmbTU2A7P0MYQTObMKbQcRNELuBBeAnNnD4YjlWyhPf3k4sFIUKNsGpg6MUZyIc4VgV9EmIfy/vg
ntTQwS9KZopgrOt+zgVlWHVAkmCDDNSed24iCAZcxRktgcab2Q43yoOvMbBaNjmWF2nYP1zdTM71
GL0kaSD7zGOxE+k+HuzXPq94fhCcCtlp8QkOfJsjwJsyH6iD3TEY2vnao9+8iToQLnOVsmLh3+WM
sbWx0IouY6Am56ENgQ4aKHBJTdDNPWo+5Hc4HInJOIelfIrCduAcl3RrPDAE1sDmWS/NUzbU2G66
+K42liP1G8MjXWeg27xatKyNDugskglQtdVlSbSZj+g5m2N2s632raVJYTBLvuqMptmxI3HraC+L
xr0HnZZxt9ioeKaaNuC8xmmKHwBI0CLiiiviKWOcZCYgCsY38PsF0SHp09JcR2kfXRBWV7dJnqG8
oTbfle0TiZfYSBcaOa6W73tBvlSus35MKMyzIpXbBqnlQY3FA2y3YTf1lKWmXn7tLHrAy2Tulmx5
Zyu42OSDlAyNavJiYj4xetwIfJJbi7xYu0e7nE1T7A+ecyea9Gc2QVIr1EOrje7OdRh5GEQPb7kr
UzZcame9deFUHLQG8oiTsCFdLKfdiDl5yNmZHTHm3w+LeSI+/kAqx6XFjX5g/ldTybNXTZ5oGhV7
hpNPdEUrX4j+vl9vUvqR+AtzDQ2nOI19lEBF8bNvi2rXS00kvgEO3q+s0Nsneb5JB8xcaIkPk7YE
0IEGv9fceU/WbrHzGKkedHckTV48jU5kc4V27Mri5ecyWt2u13B+NBJP1XcQmAcrHr9IRXh5NL1j
Q5oO8aydWtk8h1M07EqypMn/QWrShd7PYnCnfd3Yr4uFyIRlE8xUDrGfKcsNl0W/A8QufEwwYPQL
uNbdujrKWbvVGcz6HvHBXXTVyvrBUoA5E4KTMdsTqdFld7ouHsZ84vLqIHosuUuUYsYQUpQzYsMd
JFn2wMs3Q1Q445r2HLdoGBabrWLUohAJdcwFwkkBrw4gMyZ2OmN1U3OJcF+jw83HKKZ7nD+3mNp2
cW3AsjXw6RomXVt6LNqmKT0vKMDp+HoRniJ3PlqtS2mtb9NIvNua+wCM+YaoOhv2+PRWklPj4wUB
aUHYcNp3F9qTW5Lk80ArvqjuW9rE47mxrNeiL3f1xOwVYitaab0joHN6p8ZMv7jO6qsY1HmR1XFQ
LV1AIr63xbhTgBEz22bTlgyUz3TB/D5X3ToV/bGoxXcdYV/jTeBO6zo6L+Wt6TF4joU2b+MWSaGx
uvSlkteeVRkBCKv4kOPtyKKh3Btt/t5njMDjZgiRNWGWmwdS2gXlpe/y8ERsQYxOzgMNxbdGXzIi
7nPBj56twBFnbo9VS31ojLA/ZHTgBvKNVXHk5Uly1GI8JYlIgixPuDSa+XHuOzTpJpJOtGvHPmlS
rFbp1isEM6hKNmA+OWJyB9FOlkZyJbRLh5KW8rq4EWl3NZc0D7FmVQeX1jFmKLovnfW1Ckd7h66E
+YPTXieUr3bOeHyARdxr462WGC4Ze1QkZZ+RC5SyZo5tuxvGfth2hbZvUgMvrwW1tjK82z7XX5wV
3mig5ldQUa8s5xEPNlYQEot8LZWTX+rDlufTodDLN3ZWl0U/mosmbwh5uZ4gQtMW1F77ml6YolMA
qwZIi5V3aFXh405e2uxm21H7KtaJpy2vFTzUGemuPR5NYjl4Tx5MVCK/lCe+Jw4ZSHH1xcpvxwEH
ZBtq1LNhhExOc5HJliLcNNjMNxpdBk27l1YwdivIz8DCZGfFliYQfXP9VtItPZSaV3JB4Wb3cuuS
COfBdduDLfvh0M4oX2u1EPid5HowxPQGpiuyfzr0qzYKztq4K+V8ttN89mv8Hcckny6mbMptDaFj
aycwN3SgSJqiRJ8SkAzl3ZKZb8ymcN0czQpRYNEiYSNWhy70SJhcon9rYy+659n8041Dmigeg/40
NdUeclG2a41jghDwFoPqVWUATO6j8qocohOu9+JogAoPoNTeMvlHm5dCy0xTg6qBHIH9TILtUTUZ
9yKhMni7v8aoH3dLn3GCs0GCS5gQ0fbxE5UILmIualAdm7jJMZN0tFRn7TV0uz3WZfWM0/Kg6Qrl
FarsjXB6bT/r1YyRkpylsHWHQyXj5TRqkJcZDwwHVnHan9305nIlMJAIej1WXB8degeB298xr2wL
gF+EY2pY50T96jYcuqQ82cXI4PHvrz/+hs3y1+/5+BHgazLzP37m4+uPv/39cx//LWGKvYEKoHMr
8AolJNQFmnia7zVpfvnlZf76rf/6kmAkMcfPnbn965s+fg+rIUPov3/5Xz/ppuW5r8aUKm1kTxmG
yPRlRMG7vsW/j++v18Gtd6V7urf/5WXbdjizZ0oOn1/54+u/vvHjnXTSfovHEJjB+tIxrSdOxf/5
LX//qo8T9/FlXJTxxi3xoHx8+fcZhXdYHhLLOCcEwITKptng0atM0vo1x9+6jXWn2iKuaWneqdhX
ucbORbFiTkBJUNSw6JqGsYV/EEhq5rtrx3KALUymdyRi6uDoAtJiTydsXoZH8j/9tDe3woi+s+WH
5VVhmmCJHVeSCI95jIKjx/je7H0tBPQ5zR3VfFk+4pAPZgs9C9GTufqm8lJHYFL0G3vIrnV9HZnM
2FZnzYU4Hl0Z5XxWTfp9HWG0s7bWCvWltpa3rMNPPjT21WiKg4eWxKfEcO29VmrXVgEDIV9ASVkp
To9OkWVGg8InhvhWJ6N4k7ooBCwbp8wa/iKXGqt/TAHo3TgRj8hSYeWp7HOTQgNsYnhxlug3iXMg
2CmFRhZfpmRRG2IcGXQX5hl257el5fRWjLisGrMuCkI6ht1jX5oIbzPGNS4XrW/l05GFLdBqzEl9
bPixM79Z9PLmUXtGp6Nhrp+ukOasOTrse1cBpp20IKm6cRfH1t7u5hdkOewcekxEXYTAK92LqQt3
GJYYmYv6qcid92q0pq1q5vcRmhwbRAwZllUpIF2sgSBtoKwsz3FkPlQ55W3Nk2yrVA1l7+ug0wWd
sEQ4BggYHSuRltjBmIEtKUF3+bJlgJ6CWUd3JA+NDqrGyCCnJAb2RzoDwirxCuFz3irckf7gGsYR
wa+3WmWfmxEPpyuyB6j1AY6HdMOw52XJTZ9Gmss4qv02b6Mh/zazqO00JB77HgeOkTjjldua20TY
X6CtYJ+Hbm+6TOWLpbzmMbbz1gBfu9e0TQqri2xA70Rk9F3dofVHAlftps55QmGNKLR0NiWCzH0/
7/lXxkxeu8BDr276xXvqFjTRWf9WrByKmamlIN1VnwZnZxOwiZbHdfcfmiendrs/sBDNlev4T0Gf
Y8IU/sBUAZeyPqFx41DMeTLQnJpnhi6F0ryTmzFZSIz8NtdRdyQkfNl1AzqpKE3mM3G4lxFd4WJA
Wa5ZR8A+B2Yo2LuiaACgr3l3YiL1FG7MTcaFULndFx4F0R8O/BMPmXaI7ZiAKk1Gq7aFUvvTgS9k
TqELrllx8LYcNVAk3CQVpD+XyRkgDVqDqWSmn8c3Nti202x51Z+O4V9OHv0PxMirFFJS5XFyf8Fo
YbdLnSkukiNiDUg9uXnMjDQ+UvkZGw8DVlDlwIpCdgdaQ8kw6CfnZonL+uUXCen/Etv+t3Iobquk
7Lv/8d8ttJ+fP0SkogJ0qalLw3E+cfOyap5Fm7nRcSBfnvCOVhwHONedzkNw7NJntUQVEbTOA9TR
5iIzAyISzRZVi2MNgOZC3ElzRUHvt6UcyfCwY9arnBWdyPudiHhMowg1LhhazyGgf9lDMq01yN21
yzy81ZhJl3lY7arEeHOkUsFUNYfMq9yrjz+S9W99vjz//m3/y7ULbt4SwHwNqUuQvv88/QO4i7hX
cC8cw1w9UzVIKS/D3hq5+5okmVgQUqCakb2lWgKbKDlwk8z384WyfbqCkKmCQh9FYNiFOoYixj5F
ZAz5hKE65NDmg8EcvwxhZe0/jvz/y6P/xNTzTAll//8uj8anmHTJW/lPsN5fP/W3OJpL3PQ8QbAz
kmeHT/1/i6PFf5BRmfwPdqTBv/yikbb+o0N71desQuCSv2qkTfkfoL+IQV2SFdBRQ97/f4HrrXrv
X29GwzAsAaPJsElsECQ2rOy9Xx8KczsO3AhMUmx2m0nceQfZzg/NAnlsluDrTGfN6868w9zip5yK
1S8l6w0cKj1uyNig/zq7rNOegyHcsOdD2VymfrDv2rB4NNJ865WjsQXpzxKUkzDVQyGFxkcrvZzg
EBgZ09b+0AzVcHLM9iUXDVq6lg4lRJpmO7TY/duvBODGzM/dtsPMBv21rp5zAJr7kuHrBkf0MWUp
2Ew23VMtdK8W9Gj7aUFcUTOTzRr84WQEHwiMpynRchBN8dbkYgjQIzy0DZOpFhgaW3+E4UrI2ufR
dYiUjUkG75VRasOPHgPCcSCENY/pKLoDkbq1BlSiwMIOI+CtLniBtp4xHM3sSVYu4Tw1E0D1lmyJ
U+3J8aadu4DEUgLiccrvEjUGPJDfO/kSG2299Vwt2ojU0TayMsk2Xe0aOLaczWhY0TaiIPWE0+4L
Q7mbMjEhBWhyCQYnxKvLSptK8TrTbAp+uaL/5Wlt/NcLRAjHFDZXCdfcfwnOTGfZqkrV9RESxAPM
KbX5+COXhIzTSIAwD3+P/s1wAw4ZIgnt0AXh/V8n8/fH8k/wtc21KgRDZEsIyJLufwGuIh3TJyrF
GvkhfYukLl8w3gj04NpwG5nFI1veHwmw7t//VuMTfnL9ta5lGq40pO0RFvJp3Vyw5y1d7ORH3MZX
Om18nwsbOiqkmBYaBvJsuuVMoAmf9sHOpzTA4TeFY3/ibTjHplqefn9En8DlHyeC9dPVgXXz/ND1
dYX95aZNdbMbC1QMx48GTlpSr3cebh2KwsNUUVZoAxR5R+TODr3JeSxxEmggEYjGxJoKaXMTjd4P
NdHqc5zFOHhVfvh4KZROaOtMc9OF6ZffH/TnZf/jNNrCcCSTVOG48tOyH3EHJGWRctCUk/ukm4M+
lfOuV6SvMPI2mHfYydYamxdw2GrTRNyHCUJBn55DtWvN98aZywPdG80nSuTOIdo+TprHPLR2oFxm
H5doaGbeJm/Sb31F2zc3u+ykwoZYQG3+BiXmurHXE2Em75M2sTuwIdbZsXlPa4M5Se49/OEdrxfG
L9Xq+o6ZYvJOXYvBG3DVf35MUwbno8h06J09vFGN6rhtkuIQjY+xXMwrxLQ7r0T+gNczPRli0Tc4
nJhNL07i1yM8jtqiDaZUwYQGPoHOaDPB8MGWcYTY6z2oxoHAEl7Du1O7j3Lbq4d6LW7evBqVos3M
iVrd0MFKDm9NBZi71SAlkE9DQAPpQZEgeif80/2CgefT27b1tcAROmYel1Xvn2+bnBx3LgYrPfat
90Cs7MgpX27aMP8G2nE4ND9LDPalaWhsOeYOzpjd7tqd20VIXDv8eJNzJorC2RSGLf7Ezv+3YzMM
22RWCptWmJ9ySdqGbljfOumxmQOdIvS05NVzJVuWhM55oNEGko5YhY/lwFQ6ndBaIEZyiP7JB0ho
aqf1620+mK+dG39bI8N3EEzuuCwBKKhGIs3AWGcs7U90qhJt0sPiAQgrz1Latw2pMYFmjvquStFs
yLy4pe8p6FwloE/qAs1D8soWxvlD0sG/PMJs3XUMKNWO47k0Iv75kWRROiYRu8njQptvdX3eMhP2
QAX0YFsXyBEYMETZH8beOnshXywzIgujie/TQhRBCVjO//3N8XldWXdEusCdpVPK2BjIPh2SSLTR
ULGXHOOQjgFMqBsde/UBKPsRkY84xjR6gkjpZ9OT9rZ3afi6o4YkwPjTkay34S+36ceRQBPncpCu
jpX/0/WaFj3Rkxq3aZ+EMBjeGTBqKHkjwgrTkRQunkPMw6LTAhQ3Inl1zXYP+qKG8jsyybF69zGX
ZriLh8XZ20w8K3z/vz9b1j9Z4x/7R52NI6hlVj6eJusq/csTf3Dyju7JxKOks689rOtY3Elb96on
zZTdq9Vsl0gvzhjewqCOv7kKbQomZP3aToprCsp3LLLI1+r3zPbSL5OBPr8dARfI4tbUcsIvEzPa
oAQpd3IpFAg67XEY4mZTzWYHtJZqTwKL0lyGN79/Z8a/7AaJuWFNxzu4bpE/3ZFqprXS2H1y1MUM
4LTvt3Gj5nMiZUQiDR0si1lAiYAThXVDWUHM4C60ZsLkugrjl4stvAzcLNX+cM/Yn6qNjy07q6zj
kA5GLS4/XaAqIqZwCWEvjwQXuv2c+l1apaz184Otg++a0mwkDHq5R75qrCeQOBv+3AtkPSa9uMWL
WNjckkzDKdSONjKyqrZcxLSzESCk2C9Mah1yc250VTR7SA/RViXSIOHUCcBJDQ8Iiwx/WFLtrUJx
YFsos8lNeZ8yAQd1MYYNqJ6rkWHYWNnF3QCCYz9XjHf7KmO8ZQKh8aqR4ajs30MFkCIbhuvSzIyb
UvE59hmIjbp/gwd3mRirl0hk+zgPPLTrgxd5By1DPdZXSH/DBAQj8lHt7vcf/see99OtB96b7ZHL
DsnTnU8fPuVqONJ50ALcAW0wguDLG6jUy8IbzwfbubUKdRd6iM1lqMp908h8vxDatncMdOZGZB46
In5BS072EVI5kXxFCrZKRwZWodGoyh+VxSDZERHJEl4XcD/LNVuGGFrKTPqvq7ynF8S9oATa06u7
AYomXmpC1ZkjsnMijRY4Urt4zwzUHNDDzLMtEpqPs7Kq09IJyg46djkAC2qn9fkwneHfgeUYf46d
C8VitHtQW7jmHVrgPhI99k9d+xZ3880CJm3TSvYLFpLXqPOioM8w8iRa3G+Y5seB1fSBwVDcR4ii
tmTMv9qRZt6VkJY54h5lGSAqrWK8tkwnWaP7//0HZHxaL7kJGFNLiz6NTa3qfP6AdK/sqy7nLOHy
hmhcdjcZzO+gngigneG9pjY9s5GRaiP7NbeofHDyjAGrrO5i27BIsjcvmVbla/BH55dd1+/+cISf
iqyPI2QdXxsqa1vlcwpDwnwW2XaHXm0dZjYj2vMwAiaps7ZLyRnnNvOhE5GuVC17iKEoZpvqdU4o
k93Z6pjARnBk3dl3FzZgfzg6+gWf1hapE39msnWwPUmc1z+f27Ps7E5MiBhlSxM+SWDwMgF4zVM3
24dmTejJNM5nZL7Y6YoEUXYaMLQx/b8WPQZZ298fkPXXjv6f9xyJq7oLSImtFIf2qSrN21ozFZi2
YLJyJj1Wl92Ti4MXRB6JU9Ge+ad9H5McDL0+Jj72h5eb9ZtVvTDx1VEkWO33ATGBRvM5GMFxnUX1
g3JmQC47kl0QOvkeo8gtrChyr+JG7kmG4L6GRLpRxmJBbX2K6FJhB+13CijWbYv2BgJTUx/5KC/p
1L1XdZVeCG2pEY2CDTYr7vNIARbjTO5jNFSbxVPWARLAtzaN46vJbhgZVi16oZStMFOdk5W6twMV
xin2OE6FHrwTJHZBLIJWIVrsEtbkBdiNzkPOS6UeMR22AA6W6tG95yzyWMUs/iSswuQNi+RUpyFx
ydWCXkJ1P/m4u02TKmtvzvLdatEG5Tm4c1UAy8GdCoJ4UYFu6ZCIpH2uIrr/LoKgB1O+cLJJHyrH
+1AX4d4dgRlGfZZtHDbQLHLSuHLqHuID0noQefkeSpk4emW7TcAIm1tp1u2ZBfUVPsJyZ6GgEKvI
yV5mKFgjgpx87VxEc0psU5W/uIY2nRPoRP64ErXYNuFzVOKlKIVNrQcC3sMtlWnOZZnkdC4kzM2G
1RespsOKBRsTYXQYH6o2dJ4X85AJ89DGaj72hflzZux7P+TkrC3zSB9o1g4SQ54Pf38V2MiDM1pi
+8xD8LowNO9ipDaBaH14jYOW0Weplk06jXySqNBMLzXx2EHLaeOQobfrjYh8pgYTuhbf1mbRQPCC
6GoK48Duxjz0Jnf1Ug7acREkQ1ukCzA/d58iQ3cIuiuvu3HS9omD7b7Rpw7ekoNJYmFAFpXVB6Zp
64zyO3b7eg9cP7uiB4Rmv8lb5GVT+8C2GarnkLn85LwKLEgExAiebJAu9UenHZkdqYGMK8K/pU2U
CdKVaNvBA6J5cRE2s6fE7c7WlMEoncdHsSCzoqjCKLIMzJ4M5tPsIXfKJKI2r52z8MCrJ2MHM6Nz
D6ZoL3rKJC1zGBPjcEduvQrAjB7wgO2wL66Lac2+uWMyvqLVmVNlA8OMpRq0bUq0jJ+HRQQcrrld
hvVXOO6Vm1f6nd4QKa/YNvaYVT+K7rYM96k3QNU0SJbAUo8WqTQObHHMYwVKEKWesYu0hc5bS4Cy
dAc8/K41gZdCVE/P5WtolO6u68JsQ2pUcpvnve0vHcuXJZ8q1SR3rYGoYshAaIWVri6eMRtP4IBn
rAWPphZNT2YHf010IOZMCqZVQW/6jN3NfeV0hyyMwis0UOzHpLPPrYZ97fRFlbNzoQaqSR0LPM1e
Dg5qLgDOiFaK70ofweeLEB1q5kUXdz3opPNuIKDJlWmyWvQMSjB2yfvMWnCqxhgPPdKKeSofGiuO
rs35u1MY27lpjEumFs0XaVVsWgGeTktL+0ovkZHXgxEdmHY+iAL/UZWmGHQtgQeIpdzT46BHUJmX
jn6ljOkSoqEmGDrW77SJgND1jVctkUyGku1OpMP0JOs+24Xp8pghqKR+hMtdlO2NNDm4LEpwAvbL
k7bohBdqnnFZZAMiBtfIAC71UIyL9bTi44AcxeqsLHa5rIZJDO2U22qPQbq8cixQ626Sia+lGTlb
ixDV82xG1qbCufLSkD7ipxlOB28RB7bunCdJfwL1VJBkDgJhwxw3xiS/M0NFzRsJsvDSXkct4d63
keF9cYhb9Ns5Nc+Gnb7WeR8dqNR6Ssnr2U12FBps/ZvlWbQ8ehq44jn+QGybPwpF14Bd47tZNd2+
sa3haHWaukkW+I154d2pDEKedJHvsc1mh4O5YvAmY1uieOe2DGw3fijGqb3Rq6rfigQVKE7W+pCN
F8TJfJT5EUD1N9fDeQZyrj7mA88hpSkSzAz92aCQKey+O41xEl+KMj/niXlY8uaOLKYMuANWa8uz
J571uEBa5KjQjpGeJcPBase3shJP/aiXqGprcwtbutnXcB6SDIsFnfHrj1edOswcmFzCHdGD7U6X
VrwXxquYWp5Vow1tJ8faOIPeVaVe43E2j5ZVkL1uMc80nQI2uXf6yHPT1dQhPR3LfR2flzRt75oZ
6xxe8NOyBqsDZvoC+Dvd55FF8oHXOvvZSKftUjn3RCsZNzHtcJeU7g1TivwEXB51qtWS6OJVehBF
mKs1fdwhRaP8Ro69yZ38PCfwh2yarmElvM1QNvNlrNrHnGyEEPLjcz5gJaF5w47lf3J1XsuR48oW
/SJG0IN8Le/lTfcLo9WG3oAE7dffheoTdybmYRSjVqkkVZFAInPvtRnQBfltSnAEZS1vcArDdiw9
YuvbAm84Sy7s1Sylqswe6ta7VD5yvhG2KeXaaO8iHHaI+8lyL9kEZVk7L8mfe36cEc7b0JTtMTPq
7ViVwaUbDhVBqwdX1uT8LniDE/tzQRd5SQSxYHlyIpNAbskZgM4Rskc3Ya04RvbqEFb5uQlew4TT
QzirU2l0sDaZ1yKlQvyaZSjKOYKK7dAMNpjTvj2bfrX20ZBsI9xkRAQ3zsHqmBmPubB24RK85VP4
S/QJcXyo15aSJheCblTdNSamPJrPy0g6iQG/zgTExync8znH9Nhv4umBfJFwH45YT4luUyBB88V4
BhaRbLuSGQpMUQkaYWaYOeQnPP32qsTZiiIRbXURophjhoNYuk+Q6dZYgcyxOYZZ+x6k4/fR+JhK
Ir9XKd7Ffl7LIPJecj3wYB0/chcEqzSkMvTa6K0hIM+CgynEoXN4rB271sUuATynWDJoM3LLdWy6
6Qp2fKnHOsveGZu9jzbATDHFsxNPc/kA7GKBEmHSdmp1lrHczVpgMKE0mFEcxCPSA6lFCBZqBIEq
Ib/LE7RQIdKShXmKd4yHb44WM7Ra1tCib8jQOVBSb2wtfOhRQMQpUggGp5B1tDpiG1X9V0O20nqg
GTN3zrdYIKaYUFUEqCtaLbMAKvvZa+HFoCUYoxZjDFqW4WmBBmb0bm1o0Yadn1st4ihRsOda1mEu
CHnauQpXkxZ9MBXwDo4Wggj8LVoYMqAQaT5GLReRWjjSaAlJipZkXD5tLS1BlIlEX8tNLC08mbQE
ZUSL0mhRSoU6BQD+e6blKp4WrmBZQcVFORGhaZnRtgC4+JaidZFa9FK03T5LPdb3qGjwUEMrQSFj
okzEaWx8umhnUjQ0nO1RoRHfmHQct1HZBFpuk2jhTa8lOBFanESLclytzqFsHwaj3sRJ84WY/ozc
qSMaAklPTUUyaJFP5u8zLfrptPynRQdEFs65rRncLbAyCT96gP8dauGQgYJIiBK+vhYVmX3uwceM
Hkf0RkoLjzJVYJbTYqSMzj+ZvMmDA76dXCwtWpo4OPWJuBS6GRQ29g+yNq5SC52QtBLiU/y0UUCF
8WX2YdUScq4vekRSVG43hWeQ7RqlfBJ9gQN/9kX50vjtwR+aN0W/gYQamhwSn+/KrW5tDmSkKs1D
GLPwER8kVwRScmMjr8rRcpVouha0XYkWedFLtDagqTmaGOHRz2Nr872ry+qpxKaasBRs/Bz4RKa7
gSYQ333bJC9Ni6p7jrz2ygiQW0JOOIaX9jvFEVu2lqT5Sfjmp9i9tVit11q+ez4BJiOSBrSoLdXy
tvun9y/cH3L/9O8HLY1L7yq54f6/Wjqn0NDdH+ffJYf3B4Z3UeH9MffPZy3GYxU63z/7+0DicKG+
Tubl76f/+lH6qce74k9q8Z9lgB3QcsBGlrwVWq74zzPbdwXhv59WSwxpxMNB1X/VP4/8+51/f9i/
niUO7ZdKSxnru6rx/muYWuqYadHjP9/+n9/v/uT/epr75/fH/OeFu//bv16av8+j/0TE029hRzNq
jq+xx3HdVWZ59PCAPjAVxiOOOmAU048QFSi1ao88H2FooyWihhaLzlo2umgBqaelpJkWlcYW8lIn
oMDPyvGzTIDR5ukPzJjw22mDdo0HsUrtWi1WbVGtjgr5qtJCVlNLWlMtbrVQucYJcldRFhtpjhFx
SaiwgaD5CPFlCdunQeuOYtbU0lmkxOWxjZJTh4j9om1sPjl1aNGx8IbHyQ8Ic3Q4gnEASbaBluf6
6HQ7LdjNEO5qAa+tpbyVFvVimZt2wZHUUgqSafkB+v4pn5JtPCKl1rJgH32w1EJhR0uGYTVfCy8b
j4VVz8BGzHPWOk/trOcQWnIcTBfSbLX0ySQXSYuStTyZJK1+74t2n7j+a6QlzOY8rYUHuBqZbrIP
jMfe7uWGv3pTOQQgjI1gQO4cYg9pdLxttVA6rrVkWounpZZRIyVmuqml1a5Wi72ktLpRuYufgZZg
K7TYjhZl++PR51JZCftXQc1mO7waKhl3FrqybSbQ9MLUvKZziw3ANtL9pDNOaUxQ90AJq0vjVk4y
fDCCI1GrV/oaP0wU5DVKciyI06rU4vJkJPBAqLfMiYILwIZdCjNm7YTztwZluqcl6q0WqytU6wNK
vw2lYgtBAkl7jba90SJ30tfEAcrao1uwoKI1Pico4geU8aOWyFdaLN86H7YWz/taRi+1oH7S0noH
jX3LifohAH8by5swI0T4s4MZg6t+NWmJfqTF+jFgY5gPGd9LMAUL6C5tJsgfs/mGa5JMlMVID0tZ
75JKMsnxwY4S7Y03IN1H2ixQ4RpYtH0gADLhJEwy57BC6Jn52D7ZAwHMDqtAGxDu9aJv+AN8Zouo
Q7uOcC7H6aGx0l/5BJ6uxM0QAVPaT/NIZrryg1vi5GuA9JzNUUltbIFhee6bR/607loyTaiYK9+M
zKShIX532k5hRBgrCAQEjOphtuhxXRQjvCFMGJHR88pIebTS6QxcoNoEd8vG9MvVFg6+KVmpqcQe
2tfbufa/D4i1zq34ypaXdlmKg1zIRUud7joHsOLTdruQyLxy7eWH51JJVun4ABjrNcddwhTJ1WaT
BNdJ7hknoov4JcsCGbUIDKRgqab5Bt0qjDwH9EDYbNnsPqe+4tJ30kAzOiK6RvLBycgyonNEEFxO
UqxVbxNtjzG1USbVlpkZ74ytTTTw1gNtqqmsrVMiYmi13Yb8lg9bG3CmuxUHT06HN0ePB+YeHAAU
x3TnpN1rjo/H875MB6A/XZ7HVht9Em35Edr8U2gbEAAYtU1xBrXaIlTYOBQDE3O4xD+EhZ1Fw42h
bni4CEWKZsQeS8Bfjfq08uSs8PDse2f5ZWb4e8v5xW7GffqnjzCTT5OPSS/str6w/nABjutxKqgh
sDtZ2J6w+1j7SDuh+rsn6u6OWuZD5NhcgEhRAA+tK+2k4picrOSMR72yi3JbfFFjTNp7VWPCWrQb
K0WJOenhc2wTGwOUB9Di/I6lG9dA+h5i6Wq0t6vTLi8c0Nca29eA/QugJV1U/GAexjCD8Ow1M8V4
IyREkcBwy337y0vBBdUQkZEpLZsq02yi0hHbHvNZRtsCsNif0gieAhwEKxW5UBkXd5s+d6WUu0J2
3CMY2mBMXmftcGNY4Ajrl3Ice9spdSlj+RHOWMwykHR4XspXbYYingLnnDHSAwdd6QNCanaj9tcJ
7bQrsdy1Ls0ES219DH5Ivrr6EcVafDXMW4pdr2nw7TkY+KK7k68A8Dv3M6NrbH4Zdj9b+/463Xpa
Fv+UVWz8XWGLZ0clOwHIZhrJLJLCuWAjXiUYCjttKhnFp9FWHFhau74OiowOz3sXFnBo+X3W3kTH
xp2kyvkYd3jJZCr3gWWelhy2F2W4hCzN7CzRfkcD42OiHZASK6RPoSe1N9LWLslO+yVHjJPEKh0s
7aTEnkadCVfJxyxVpzV5keHIebZkTlpn08HMho1fqIIDffQjcRMT+BAJBD0GzhQjJ/67DMsd3s4Z
M2sSfQ6WSs95aP9GV2uuegicC3EN6zQifVU7RYGA0SzT7lEA9vM20I5SBHnNocQkrb2mgXadjtp/
CudWaT/qEsFAosyX0PlXeZrPlzFaRtyANUEdGFpB11XsrsVr1+8MH8erw+rJURUXbDG0x0L7Ylvt
kIXrap8UptlGu2cD7aMlWxE/o/bWpi4VP1vVyexwfmcp+WKG9uJmmHKxvxTEVmLTxa6LUEXsKUVY
lrWXd9Gu3ljh7zW101d3qEbt/Q21C9jEDjxhC65jEHBA3N2pXLFw+kXvb/BjdhsvT98iGpk6FysA
JDU9gu5+rSoC4zonHXe1STeP5Xv0h7WhncoCy7KhvcuQKA+tdjN72tecD8lm0DepGUbEnhKFE2Xl
nnkrDBIixNwgPuTATHlhMwy+lkFNQwjs1iQTcVt6dEBoVrR3pzVjOjzXv6sUDzbRIME2075sekLP
WV8F+95qZkimL0vtVL/oixcyMdfILJrTwoD2AzDCR+8qeDpZR3FkybMxMUavmmOkXeISuzjUo+UB
Hg9ebJzk3ES/PO0tH7XLfNZ+c4nx3NAOdKBnLA2Y0mMr3QWnGDbegdMOjTpYUqV2sdt1o5n92U0K
/wiMAxwIA8xdJwiA9UlsDLKDaobstOHg5m8C/Prn0M6uc1JCEjXn5ynao56Du0oajJ+Rzce0gE3i
u6399zg4tBu/1L78GoM+jFzisO6e/QbzPib+ue7eZcI4Wyb+R99M9s5YHno3ctAvqaupSQBgYa9I
+M5m7DwaHYD6FsfJqJIHX1MEUITcgKiC/vZ05qrud3bdR4Qvm5VNbNzJBf4+sTVKzmNcI7AKFNAC
r0O0RuTXcLLiSw3WgDlBtg6MEOiJmz0v1qNqcXW7FoonqUKCNedoA70JXX0jDgtBvOgD3e0wASkT
4aJLcXmLzCa54jJ67q2B3ifuB8nk3TIeJhW+lB3IfEJS+hOtW5rSVUo6XdbQTfn7j/3AeL1FHGSL
msFSMY2r0jAattjGeYttZlR9bBirrstsJjKgDNVSE7nm1pCFQg7zB5+0OmiwJpAJPojYmJDfUTpl
avz7wY+WepMIcpO83gSlpT90xIiJBcxVB1JgVfc6zscBeVkJ+zQWBsWiaiwc5R1WYv9NpQlzAqNY
vqHOBWzRC+zn4XRqphYFmlNf/klc+ydQjO3K5+jgBuv7vxHr4E14N3MN9rsnr6X6/0CMMkS1xlj7
KL2jq+PS7tmKUOs1O+n/P3f6UsBhCpi4lsLpzx70itXQKIfODzTEe/RZlXJ+WDmjIs9PBfGHnRfR
lpbQDL7meP+ZlZNgcPznx6d03zqgy4dMM/9pWWdQCaqFEO7FeHF1BED3jUFze0r01+8PmiYUb5Nt
oCxwIhZo1RkBebEjZPfKW/vE1q1iYTbbwmoZo1cJgHaXbkQ7zDPkIXzuTlqtK5m5MKG4GCtzUGvM
jgglbEFYn6k/5F1ZnJYbXCbiHd2IP2fBwpE2UYqfScx72kGHv1+829MWk0Hh9LUETsMMTBMi/xIb
VclfwrD76W8AnD6EZmwVm4m21Qpnyv8yGUvg/ah9b5lfokFtQMxTxVkYAmowqvpDbnRIZhiXq0Ob
gc9Rs31KZ6rtET/gt9xb1DFI8wNabg8LTfxD+tLYOhXXr1Il1C/IAPcP9LM1c4BSeSSQcy7Ix81q
ggTuX7z/X6E/bYOGSQrZUqixGXomxswmrntrYpjeu6JhlANMwdIdHDshZLR/q30HNM+ivrHHfWMF
/FkBTfUDRDRD4VF42sgFcmASg/knxnO5WobxqQjOeWS+uwW2V/oadHnN94Vz7QrJ6qM9OR+Wbb17
wOjXKgIQU/rPUTrs5mVKaJ33R2ri33VM3fw99rBalYxDnYKn9qrqQRjjEwrM9w5nPHKdt8mnAhHE
Tw1gxhZLqo0hv4Tr/kB8+TS15IaFDSgBNEtEQ1dngyb/OhhpmYMNL8+O0sG7js49g2w9lJSMrEpE
YIr5kicLhzr9T/986OhHMXQgw6+awWnoLxZCyr2RcWbXX/vPQ/EJcfHdn/L+ZbNXYttO7sd/HjeE
A/r6+z/eH7d0JAib0r3WOXmkyHGrQzw7xZpRwx/pjVeSwGi1h+lnxBBv09JtKpvZeBNUACtRhuTp
thgejXMJkeXc9gay08K8kgvlr5kLPhld8BC1/gqRhb3qpKOAMPGGAIdZpUP07Dp6EuYZuzgPOcOa
rG4OX+oCRhtDKhkbq0a8cMtZ5p9+qNVDM63Tahq3Xq0tmVl08cXJhaa1CXLCScIhe3bKmkiAmeKm
qvPs5E/ZeerI/vESbqtW9+5IAWWO0agvicxzXyP5lHaJP762D0YtXzn2C2o6ufc8l+VOmTsbjfKm
JABk6/fWC+iI6eD2MUV3xF4cUGPMbNd7x79BRzxMiewep6XYy84keyWyj62XiI0XhO0eA/kh4chC
qYjiOkFkvqcTyVlfWX+EmLhH3XnT5UyScI9+NlNNi8ZdtoI9fx4/TItUPxJQflhpoXa27//siuAq
/O5JyeLRV/Ev16tMmN/GJo4vDVv525jbezPvvGNGDNRoUvzO3V55wXDkOPtWtoHNbJhBnVXOv+ou
eJe2E++kHgR0tbhxd7ylYYLewIqxDTrBLlDJF/DST1Z7/sT66Do2Z4kkeXXD6VF4iJyY98OgxGic
c5+psdkNNYlNiVg0iCT8bfzinDVesgAvlx+PW0SoYoN34hXHiTp50LzAsxbJ2o/Fn6Yeo323XKMK
0CGTthNzzDI00AW30c7LlxeXw0rpge+zyg/Hd3+SJR5z6zL7YK42b7UWWjGNnQS/jxOlWkvVwMxg
iNQPUbNP2/KRVi9VLodzJ9mOBoaprr9UEM52nkEAm+GCxTHTR8OxvgsneRzj4TFDDOAV4DZGNyGk
LopbRGOS1jXeYcOEz8fezs/O/fPc4JZzGF7lKElsr+ecbE+vscUQmJSWX4az2HQXjDMx6wiT+utU
Tt9cwoFWiTM+5rV4an16Fcp7Nkcc7MXwWSXJFSrOIaNn72VNuMrm8nsg0J8tA8AVg9vCHXHLV9UP
3n2okm785BfJT2otosSq5GjP+YWF3mSu9Mvv6kvvj78ny/3dM5Jngf4xATrNOm9kdtI/LlXZQj7R
IGQs66Kcv0pCYTF3UxB7mGZak7vTenS6X2hgvgbL/26/qr6Dsq8XykXWP2fT59VPfk+kNDJPAj0Q
TxlRhc43OM+0AmxmFt3wPof2xJkoQywQxNyiig6FI1YI3L9xXabbjGxrLlOH+C7zXQV+ssnQCdOH
N3dSPw96kZaiPs6YDOVnh7RKi4gtpqojqjODHPqoAycbjVoGKKj1zHUIBIfZLX6Bwl4ujnAY0vOL
553ZgOMdXzOpGoIIQdKV8pz0JM0WZsXo/yMNcqCgbKulBddB4I8+t4TG5m2Da997INdS7q0Kbzi0
nWlCQ25VY7gZrenmDD5dMIDOc5/vh1Ze/InBBofrByzF8KIfGm0bcuVbS5MXYstFzfSuhF6zbI8M
lCg5moRX+cykaK25P0eCiZGAyM0cWMnGjiFFLGb/GnTZ89iNK0nnlbSfVdbXTEAMWr84eVituACh
MtH+K+UBxO+Bu1TrhI/Z2D31jvEDquQzr/BMJcLePjzCzFzPJeD72d/0SXQyevXQ59Gpjr1DbdP5
Gu0tGXDvNJgcYf5B/Fz1IRMCkT/X9fxC2PpHMxIUGFrFaUixoxcMQAzensFD/2jRwLLSnwhD8sJ5
cnIsKkKFX5YHPi8d+mSdjM6uS00UNd4A+jTt9pVTo3LtkJL8iNHSEYcXfV9Gc9ha/B4Fd2ViPJJF
TsjWgqCGeWXvfNGaOC8ePiU3an4qNX249HUgnvqcMn43PTK01o+YXcGfM1T3nqT+G1MLmmg9HeS0
GH+rGn7xYAVPZhrve/ktMknG45R1g6p/zazlZ5CG71PMKJRJIYK4baS8haKhejfgb63qsCGNI6MV
2EARwRC0G4LI2nU09tdzyPHU7T4ZJsGPyIIGn6eNzWsY0LXZJtXDNB9te/gVKc4veb88tr4JuTUp
zQ2yGZrl1R+Ttiib6/AUg9FmuSNUBLwRx+TXpftppNiO+hywjK3U2RoiLiIE/buifClbC+OYRNQG
5RtczkAJXA6wqER6TcP2I65I1fQ7M3yI6aaumCV/WQwFSAlZ0i1cjvKYsJa4BoMIhAnlBh/tvFkM
Xs8sshbUoLRAF9u51GSGbEwxy82QmLdQy+hNCPNx4N2CyXdf5PziDDlKvRp5hYUaz4tUxpzCh0gI
vYftCJSJ8H9GFDVnuQBtJQbe2PYRIX59LA8OB7EtWbjJqnBiGGPk3W1qnVdB7IzF+Ln7k1vjoQiR
PaVE26IvspuNQMu4WlqkVTiX1SklKWU3BY1ce1b4GgVF86KynBaK2w17ys0UfACkHE8RuVt58xMk
bXEJXSUucNJBbwVUjZb06otVhs0mtuxraBdf8SCWC0EB6jgxExtDIS+9/gAeXG0ni7cX755/srXv
ZJ6Kcz3RIjebpTqnDgfEPNedJdSSp7bow522Yc5FCctHigc/Qz13/xD0C8UsfC3phfvcE/MpBY2T
cKFrPiMpmURWXS23J4om7+iPsZXc7h+sGeWeAfFSuAvRXQYagHDUrkREnytLhZeoiNCK+BPOwqxM
QFSnR1vW7mViM1w3UQ+XrZ5AofSd+UKtOryIY5OYJLB4eYWBw7PPfl9DZlJMv4ZybF+VNQH96heq
REgv+yDjkouVZzw59Vvc1+Lx/okfW/PO0jP82qhByXmjy22ApMC1UXTnXbfckiVhX/WpZhoCbkna
5eXx7cq9JEP1u3NVunfs1r8UC84qq4XGyIRu7ctuWcMr3ufgnm6hAEeG7tTY+uBfbgWd4LUrRne7
jLbawyqi55ot/mocWpfS0mC4XiqebWAwDO93SxoEPRcF9ifYj04zv/AsGztTkDokk+6MXBl3sGpk
eMTp+KPPc+6jNLUu8cwW19k5YkbbAB2eT3DE3J4jQwKNbe7NA8GVRyPEYpRQThSZlZ174Bx16x9I
WH1WC6zZPLV2ifZZYqJjiLEY16n1+k2QULv7Pco75DFqw20GhFFFB2PKFi5SOSMY3SrJzpR2fLNj
xkQoDBXochrxRkNfsesUAdID6gvEA5goIYWlCCo7p6NWJHqrcB/rIQPAg2AFxUuHe+kd5AarnDb0
9g1xXmbcrceFk9/o9Pjz2EC3pEdsLTeej9gPrvEkxTXJpmK/qBZCF0kgXVntJtF+ywfjF/RRFy1p
CY9My1tqcrRhNem/A/EgKP9zQTwwg+mIJMSJFWbpv9x5vi1D9VJXA2krgC1WdRcHm4QazqnZNitM
LSkoa6+N021QzjD9BvdPHo3tQdHNQ+I03UQWnfV/i6exz2JcRzKUHwkiMcaaALV0Ro/92szp/BCM
BqdP1n+nCVZku34zivq5BnQ/WXGEkCVH4TUXvEeUKS6zM9ioLNVu7QIbCOjBzGDzXNW7myGIv4oM
BlroEP2YzvVyzdKfReWFR875NFD9rmORmpu9WyHDJPwtJZjUu+aV5ETcYsmOQ5pghALReIWD5GQg
VyJmPF5kMiPzP3DJZI8qHj9lRPmR9P2hijmwLWMG6p2EtqF0CbLstWU6nDAcjzBMVH2IcyemmlHJ
wZk4WWeliR2yhB8ix+jk+AV3JVm4z45lHzL3V5SHCTU4imsS2uhpZslj7w0GAMnhQ8UkxTHTx6eU
WOcugy1aByRw5sVQbkt6hPoaN7e9Q2t4CXN5npW1k0QOwDMNjknftEcT8xVcfIY9w/JUwPVIZOkf
qrAjy46o+As4Z2OVT+KB/fDNnJpv3ELmMTHQepJKGx4F0HvEncYDqVrvNlOovd+rryrLxlPvpc+o
irXbBBRk5l7BHQecgqkvump8b/N2tfgjqhNmHpNPc9aPgZSSc7v2MyYky/JdDm1PW9G7gNHX6WCc
qGyyRFZMkSOslNmJ6yull9c8eu2ynmSP+Uc0uM8rGBcLUpr4qWqI2xW9dw4aIPWIlplKeB8FigjH
GwIcJgOG7sr9shbL2FWaWtwxkdimxA5Eofq6W+Pvr1hZqWGbpw8JxqSowxa6vDXewdRhrE0gSNNQ
6CLbutvULiViYTUxQSeGh8Ic9ycKEfrANCkCN7t0ofc09DMVk7ZQ3M1+5qi8s88Fvo68CcCe54Gk
QNF/a9zn+6OI1EShGeJpBVOA2LuiBhmSDgVUIkPedMDbnkKIYAd7MULux4ZBVZAFN8vpahKCXWDO
VXYVJnMT6SMcyQMoJIjjrnXYgdllNUuU3N2tmWZsfMVz+cpZn5nZkhyYvZxzK6fYxE1T51/JSIiY
5dMM7hYL6ln6VQFa5GAB2vzutbcGdzeODHCrEglTxB3QpKir/EVV+2TL6pBAwQclgAEckyYyPcMl
+bv47gD0hL9uYY0Cqk4dqHhvMM/F4psmRq05Yb5mLk9ZOOCKYxkdC4dXHF3UqcRoRZR9+Nr7aGbJ
BHXlxI/OsRrTMzm4zfDYO1RcRce3JxFqyahtyESL4KvqR4qcA+19Sc098mBjN/qWDdFrrGZWOmZI
yNc47fZzQZ6C8ccZhnBdSuJvh4UJTY6BusUags5qvSAxMqT9i/VUW9jyR6uhF2ePlQMnhZ+Ry2yT
JEghRmLo0my4pJ7zQ1isR7nZ3uqEitpssOnarPMJ82PkjNwL3oMxurxJtvcsuUhmfqugM16nAk95
k83fVM9ZzG80Ej/lzXZJwwEfSWFkoDLrOkjY4SvDyGzF+85IYgJvOaHwoMG5F4gLnbLQobfJ130/
WaQ4FnF1nLPHwfZ+Jg1HhybkW+7tu9aBO8ZDJ2rJqRo+EzBoa6s2DJyaFXZoRCgpb9/Nzh5cy6n2
fjOV5yzMrEOLgaDr1bQrEw65AZzzVVCMxpufKECFlnuQpnlbOr+7trJX15qZe8nM9CjyajrqGtgv
RvlYOCya6ex+6+PRfRwoI83JbjH8FVvDsYfHXOkJz7Jh1lYRxDFlB4i337q4Lc73D8bQf08Scr5n
o4GHXKcXI+7NaE1nbthYHELO1SI+ktFAPuvN9nWezPQQLTjBWUefGbYP+8U2nxtP+TvWEu/s9NEZ
MQr10NRtGo74BxnI72FB8o7srKek5xKFercdfTZJfVGZGuuQ9O6nIRgmZkq/frTXTgSnO8KNTotL
E5S/8jKFR4Y94V6f+edJiRUCJ/OoggMBpOGeJr+/QovA4E6am2I02+Oc43i6y25Bqjlry4aO0PPu
URiQDUaZMOqTmt3a8ZZoWJyLjP64EeNjbaaf2eBR+gjcDNSPTyQ53sQUYynT4Hjx2JUCtWmbci2N
xq2mkkHiQNFU+PmLq6AtltNvHHbBxncQYFuc1lcC7RC/WzOv61Zu5ei/KxLEOAZRLsWoe6pOvrdU
xms5sQbdFyLaKzVwBQdyesd2HBXAswvna6n0aRTm9MpI0wclufsFcwlm9xS3pAZOKYdbpzqWgqk/
nbVhC2CqNHXqYDTLgwklgkoRvYhNNBJTYOq9kNW474YPy8BwHVGWuXBhKPUZGatmrYr2hOsFte3A
pnp/nXz/0xjRpkGY20CRw3esV84GNhlBNAWhX/HbQiG4oXRlr4eBYoGcSxmi7xIuAYQp1u95TqYN
9+TGqF3cWD1iiWCMKFonGpm46ugocK+mJkFvcZXRM2DBsi2Wmhy5j1JDT9WjKUQNM1NxrHPGeGmT
nFqRfGnzv+qKr7LiakJIi9jbMjb2rG3nwfASW+p95rLCowRJ5X+XoNky9M7wfMdu/2pthpwVK59Z
H6tdW8lbHs7sj8ExtZJPXPTdphoxokGFoCzhQbUSezj2HH0JA1nTW/ttYmCnW6aDNVnyo1u5zKzJ
/nildQ1dHRwMGQVq5cWITNAHdCvd9l4HWF2s8plz/M2IMQgKC8GcXq+GbjcgikCzz/rczRz4ch5O
pA1sYskqJuzsK+xmYmcoy7GRQCjjFI9MoqYFl81gO31CvPWSq9k1UaMpF3n52IieIFZ+ulF+KauX
2Ij5axqz3C4VJDeX7M6og3FF+3xl6Pfx75rYjyfDysddOGZfBJIla+lglimsTWoPzrnIEFB4Y7gm
qLTbBPMDZ5LkJplCkTnezx/DkEjcInW8K0Q8f8DTXpljoNsZ/e+Uhs5BTh4o0dr8PU0vcVjb32lU
oHiuluUCTTQ7eM7SEvMgnA1k0p+1aRanWtbH1LP7qzMNR9Ij0QVYrn0dqHHKYkFnXc/RnvxY7pMI
QkqFfBNtP5dzA/JgJUXBE47ENrWdZL5bfXmVBcCD1Ky1vkJaq/+pwvnNtqsrTIHbWIMDidqBBBL2
XROKGL1vDjm9xViPPvOorx7PlCxSVImmXgkmwuWg2rOWFYbDLcUd58bB96WfT6LA5+y7+YdeD7lP
UB2ILWEJX4mIXutcPlWL+6nm5FdR+IdkrFjVMq+Ha+6tEc0MvKXiRVJeOyMdQifVnf2CctfVN5Gc
+EFdTWNvIZAEI0vzEDcJUVisAsRRa0wiTZ4FxtlssiLrpJ1NIQ73DTvibGvaZ0xzGcGVXrHJGHj0
2Xk4223w1ZjBMXdD3IH2MbHI+GlU8zPqAq5ZLi6z916ngDm5W67xM1dhCbhRskTPmFmWis03GLi0
XQYpbH7Zl4+ZWocLHPS9axPzsCv5dSYjeJ0Uy11rkpZjGOrWm9SKvS4nJifauRK3clA/RDoRx6xw
S3e0ur3YvdXo8Fb337wdcGln/vwgA+OFODiDcTz2N6qIZglvtvYGzwsbAbHBJHmTpzskeK0mcZM5
l/8dRHW/XWL4ihgkrgbaaXqLvL8xJoSefLi117AsRYjjMWy8+/qfuR/g+bfOBmMJqwP+2k0J+AP2
7xoC3c2QBa+CK4gLjM3oT+ou1V7/OwDUbEXpSgLlgFQIyVAbSd5Jl4npfHXHqN/cf5Z+bMcCBx6J
DK4GZo4+7jRw4Ne2w53Up1ccUbpLz6aTVKT9BI6Chk47hBDMnfJZbJueiyLA01T4LW9eyR7Wl8WX
XTqnNg+wj2lOFrnEh0LQUYxiLbDz+bOXMCOWqTx7AXyqRJ/tS2O55rX302s4qUQl+zPgzBUBBeG+
MMCoU/m8D0QqGC2HO67+VVFgGbhbcwNFkEhFLrgfTtU2Iu1DdhzFy4ISQQThRgA/YriDIcMYnRdp
E1mDvM1nF291uyJB4MZRQG+bXByE7rTLHouGsV0k7rMc10Ylv9e8c9ssD986jDVWajyRvRcjZQ+Z
mrqEU6C7A6/rmnsLSuEm6roXd+zflT5lFa04q4EUURC3yy4wGZcn42OGt5sc1vRrtLnpWxfyaLhw
YsspayUuDgxI7SFG4o/GkrgSuYS0jPX1ON75SPXg8tv+ua/deOloNFgo2Kf6MKiKEJOat2xynBfS
abKbmN3fRfkFxmz6ZAxqzuKCiw4hfoGmFycz0UbpfJJWm+N+dsONJ7Jmjawhf8joPZDy1tCE8QXo
ojJkBl4HL4xz1tWYgOtkqoFRGHkQ7juLO+joZsV2DKe3vCe1LWxzRDhzx4jfVOma5uG4QdKzNUcr
+j/2zqw3bmTdsn+l0e8skMEZ6NsPOQ+aZcmyXwhZtjgG5yHIX9+LVLmyyvC5tw9wXxpoQEgw51Qm
GYz4vr3XvtYmRizhjp88E00UBz9ujZ7WSuVPh75p7gw+4zlxEbKNdn204qHa1eNtQ8VrQrfkJcGz
nxv1scSWgw7H2fchrsGphKcBM8KIY/jlhl/vWrPjHBsyAcLcUKy9KCeVumrvwB5hahnT7MEwUd4U
DN8YaXpEfaJLrhtW8AQESsI+9PxOsVp8mBBwduhJPpA+/59O+F/QCQXRMFBg/jWd8DrOKX4W7T/o
hH8+6yed0P/DAgbA6h2umuGAVbvQCd0/GKVAcniObtrQH3ivvMBv8B//0/L/AGZo2q5lC9MXtgtB
4M8Ed8v8A6aPCSYNZITt88r/Dp2Qt/knPkH3oa7pwvVmcqahC+MXfIIZpYS1W7S5c1a7EUZXXG+1
eebwtMzt2DBynZ2yNX8EKqK3S9kj83AdBtiFPlWJkOG7a5iD/R2Tc6E9McmovOehBAD4Ho5WVrxO
Lmj571Bw0JUmlDhPk0kFYaVQb89ECw9N7KpQ85qoKCHwPNaU28VGp7r8HAuKj9ukKSOcHww46SEK
a+q/vpf1wZsddYojn2xkcS4RtNymGkKfTTBoEQluhdbSBtI7FdEf8KviXOVUile6F5EZH3ZVgCEe
XY7YCzrX44r/hFR1vcvyr7rnISxr3TDFI57ZTrH2HZsIIzgGFo2zTGuNH4K+aLNuGo3ltIpCpHHg
Q1sHvLPVURWPu8YhwrdDRHnb5ZZQrANb2CgN75aMenOMQhu+OiIIGz6qG9VpeKwcXM0rvcmIAKqG
NE2O2DSHeh9EVIMGh6asSQd4VRSuQf94FKW2q4sg/QamrjOppfh4xtqwJwR+lbmBqA/goDK5l1NE
kIBp06H6ksumIV8wAC+8apBboxGLjfHkD8qkleZLWycVxh194qYid3gyB68yH3mgX353IhU9hf6Q
vemsfZp9k1bYFpK6LuNda1sI6EfbbL860ezWM/2BdYDfFmshAvNTbtgAwBkqw21FWj16gVwvvDVv
K5BnCOs+dzJOPYZO3CKIriJP8bsF7lNHouewg6PTKpIGBEDhSEvQZAkx6saprvlXQTubaYrHuxEL
r6d1yjsW5GSpYscTSMyqpoRTgFodlxlooZFWSTQ1nOe0PiclrNK8d9sd5km/PxEXSv89JWJaFr5E
mB/XLjr6Pg5j1DghWqqNFI6OQaksJ4+ih9O77brzGwSY8AUsDzXKQBW5zFjAbgO9keFNyDqAim7c
zGpkQefvpix74zGxSpHsB7IDqmuAnSFacBUq9zm3NV8cIFt63ilgRDEtIMpON6Vb+nv8KiSKYEe8
cYYOqepImpmDW+tEgIT2UloI+nvXNB+MugnJVY/tdZNawx1twvCKIwBDbmvbtwaLnoj/M4u/Z5ZI
PxHcPOyHXER7WwzxtwpEEg4rYZ+lTuu0aKxg63sy34uSiZGr8TVPnlOgRdfzehtlwMzIQK2u47DS
11Oem7cgjbSNH2vqU1Y7Yj/EXnGWbuVeod9O9z5RUDTzaNEFlYVhyg6HR6dCMFa3NkooOjOHsDPF
kcBR+1kfK4RnAMzsm2Yyf1hyGF+7JqtvLK237otuCO4J9RbYLYz8Hjl0yPfR0CSBHnLvFWEH1x3/
eafH5mOU6viNUvrP1x6SJeqDFYZgNRgvQB7jA8uE9OiMHCpQPOaGR1wcUi+RDbl6eXBo4jA9EGk8
bmvAB1dhEcTeilku8HhGyNt6SvKvubKSbQXV6Y55m7unAhNsIRe2O0r1RDmOqj5QDW4QOpX5vW8y
ulAgrq9NdsV9r7EQsKbUviPmSXsV8ah4qaJ8psHd3nld0rE4B4WauUl/OyUEMzsJcbJB5ECst2Pr
Trdb2Fh2ZMmblGXdJkoS/V3qSf5Yd7K5gSQAxdgxODutOl0KBKWT9pm2aHPd9i6BY8M4YgvSo7S8
o9/l3iMCwEeEL3gjTASmTE36rexL5peFsGiO9mTemEg0EUxwmHdGqx4mp+p2DpwuWnPBqK/ascQf
EgpU6NlAG1WSruk1Nn1QWZksKDvXpdaGJKSjYsUeAlCk1rvosacrd1Mru7kpqqhgnp03BxGXpGfJ
VB1FicfPAkW2KyPTPFUx5Oo0G2y02EJdk1qacbZi0eq1BO0EEvhBHtjuWz0wWcaWAFzUTMadrMu5
lAC1YPDQcZuxz2rYxdbl1VhQh5FsvaDJxuuog54JcTxBF6PUvk0ItvMLVg62R1ZAIjnGHMiuwBXo
+2JdcK8zOXrPXtMle+Ul9rmNVHXdptgBxDSo+wC4/A3fgcuQTLsEZkJR7H2cBZukNJzDME5i6wee
AARMIaAQOEl0CfcUU2C000IjP1aiGDeGE7RMmUvwk9nYnaIU3U2U2cOuZdzcqpCCgV70ENCcPrhG
x4M+03TFmhOCh4oHII4VklhflWUB3kxPiecA/ZmFQ31jJw1gLRfBUu4Vcu/pEQuoFFGuJid8hN6g
jloaW1QBu4QENbPa4hnnFx/Hfu4P2YdckoVjmqZxpemufpRd4n/Gl+w8pbUnbgEH47OLQnc/+HhN
ZdvSDCXdbcPhzSDajuTRtZwtSjsad5Vleu+RpYdnI9ZTlPBa/eB52Ch0u0MHTjDLxuiNioi9iR72
hNJJjiBbJAueUzdN9Sbpu+HW0zLENhiAbshwqfdTkKSUN6GdTZhJ9wmKt20euzmds6lDoxYlpD2b
MTj0kKIBWVTJqW9K4ObE8GykYXabKEYcqfzA3KDSYnfoegzUFEGnc1g4xEGSP7rFyqeIMe4LgP3O
dOySIdg6E2J7l+7hxoUVgFaBI0Na+cw3pnmscp99OK5ZDCQ4KhziWanx690+GiCeJPFQgIWQEKRC
HVdWabCXyiTcZIpUxjSZ/HgFBC2h0oyzp6z17AohcvegaQkNMOIJDpNROEcUUO1Os8nfCqqJ4nfN
MNOYvnYgXcXe2n6g6NQ53X5Knd5fWWPavJJJVG0Svbf2eaHAuWWqG3Cbkz553zsZcA9kGgHRlU39
uexm8sMwlTdWlgzZLoUN6hL0NACaQILZBNcqtmiYUW3PMOQaDlmLylDDBNPaARkErsRpPylrKqMd
88sauEhdDtdTS3d0bRoRkziHbAI4VpXo4l1i+QYN0hwFuR2U0KWpN+pXnetZ30gfxxKYf3C9/rtX
Qfsfxc2r/NH8r/mF3wooH3EYtf/7n1ebj+vhj2Lz2r7+48o2b+N2vO9+1OPDj4bO5k/2+PzI/9s7
/8eP5VX+y/UNtYX/dH1T5O0v7PUZ0sxz/lzdABX9Qxem41o6SBpTt4Db/cleNwznD9JeDFc3+SVY
V/Csy+oGoRDjmuA3ti1SJi6rG+sP07FsklOFbtuOY/1b7HVh/krX01EfOobJn2l78Ee9XxCT5VSk
IghG/DFjcx8QCjrn2uaHnAEdR4mOx7pwd0lmnmVHqyTr468ea56TqRyDTDLoEFV07vScUO0pTMA4
vHsz9pip1BfhtQ8WbTJUiyzEx94WOwNiAnq7/NARnN7Yxb0c7Fs/ErSFi5Onf0rH9hs21m0BSoRM
zmhcpbX5JUrVWy5omuHtuYU7ot/PiaY54MNUS0lZDTpvZTvTgewPRdKSZeLEBouQ3lUTlCIbqe6I
R7p4DwdQLWO9B3eIdKqz8h0ri2lfccyCOsyAIuM5NaKZuBKHL1lGvkzsjt/RIxALb3trUiLCA6X8
lW7hBhlh6ob9q5r09F62xbbzazRxU51cucI9a31kHbopEEyYIHJN+FLgmsTf4cCf8z6bk33R3dJb
E42+1z3CJpRPJ8DvttJqyMfMCsWUktxeO3VOtKHjfeS3+NkMC2E3/7mluu6K6M0SDNfO0cjmDMG/
b7oh3QqytzaJGO/QUedYam9pyW5EmUKwpdK8jk3/kYYRAtdav2sRS686LW/XUxoVkK0eG/aBrWag
JgTI88JcmZmWyF6NzoFBE0chYcWc/aISgW/geTts3F84VYmVM5nFlrzgk/CL4aqsoh0I7m1iuARl
QqWDgYZTMuQbQFxD/pByvxpZ/+BM5LsL1B7rHK0OtWCBq2WCg1XQLqiGqAbCmr0nKStOJT1Cicdj
1PrWgQDvgbDF+tkt54UivoBNlIlXOM7qYOIwVEmENSPFQK0TzXXIbDpYkaNu4GHR3JuGjYrhupi5
bu9y5Rl74tp3HCnXckIMGib4/lP3a05rHqFiSELc2NYr/SbCjE0/vHylIACJlow9TW/wws1lN6eE
vKvMK1M4Jy1EtOzXyUArF15sJt5hcJXHSHYvepxN21pV+C5tc6sKJi9mTfxS64Tn1jk0xVvKyhwX
q0hXTlTke4og45WuuywRI3FP8jOTV+RyD1H0HER+doaAY6zb2B74PBFh8rCJkQtj6sNTqeKHmTnn
4DCvrDe72ucRPn69np0m+S400BK1rBrJTc1AhVBkoRcwd2GxWhzBOH32TZZCJUAQJnLBugZTRP/I
fZV18L1lAFvr6EPW9Sh28QzoGlXMOdH+AQXu2tRzXjsZYFlVXUds8sCuDl8CaIiRI3xgwm7Q9er9
sjxA59mguaK7R33fME+RkbxUtqeObmkiPh1YdXZ5u6n7Ktxa0tvWMXIjLKqY25lNbboMXCWaVlLi
wj1EJorZnv41jttNgYp79MwdIzBuXfs73zgiQfKzzulwBwrsWIPMZFbl9swdddxU1hGL07bG1UxO
9YpVuDin8fBKDWVXNJ062B0t1cnBqk7BCm9fLAk074vhmIjopfSjG9bt9Sby8L33BbtcnM4m+4wu
uUfSuE+sNZVYfGWsaHe6lat96cs1QHIaaJoPBTR7CVkzrYdcmaRRBLeQaljSb7u6GY+KvLrMssBb
ANoTlvbqmfIhzaJXO49vc2kihnCZaA1B05IfNt4nHdPzpziGE2YwI07adq10SZxou6+GptjpTuzt
RUS/mxjGQ22N64G8X607dnZWI+gR6anFTEUScI/rNKc9jPd0GupTXNj1KfMjCGX2HEYc6ufLTcsj
6GHqosK9OD/n4775iX+7LqII0+IEqCPxtJ4FeoFLbt4yBvNu0pzvZoptPDKNvcj08mQoYJm27ZWn
5epykdaO3NLheW/7aZjWlduo/TiT9SykQIAK9FWjbI4Fbwhvm6k5OgIDcR/QjayiWf7H/BcLpIA7
5mo30WwdnmhXxTFzft+QcG5agZF82VwumrJO1xP/Egl3tjwtF5Tj5YmaETTLv25jqYfmKcLSDZjE
vTc4jYLRb9DLMBIiDngwAVOVNEd2oZg+FTRpzLTwbibETVETZ4fRIsUC+8dpuShttPpWGB27RjqQ
BGhGVvaZ/YogBdu5Q0P5uQ3kfaPClqoBss4ivPZazz+arg5loi5DeahTsW1Bzp1i26D+3oaPyinI
c1tua6r516zH4Ti0T5KVP95DrE0kI4QSEavIw51S3muLQbJlOXNmKflOeJK91TwUU5BOb+3Zbahm
M2UaYg/V3Zs8LynBm1peHATbJ1e8+b0THNyx2IVOCOGxjaCDUtk/LRe+ptcnluF84GXTaBke6xA6
WmWOLq6BbFu1DplkyucEnkqX5O2CEXdh/FzS96h0pSfrHr/Ko6XL/iSLE9YntYqdiFKAoV9RseyP
HJxfdUMvWFw5RxoSEv6EcZA5lkw5NCTrWSFNhCA1th97gEmNdN1aPXIUOtyndqYhXS5+uQ1XRI0U
BK+OHFqpQ6LgG5E05WhqUGBavqU6LksSt6sfy3dzuZhmB+fl6scWa5+da+sPvVV3p+ViakG5jTHS
lWQqUBBYsHhWsO34TgZHlXvpw1Sff414NnQuFziR7K1riJc8Rb067w6TxuEbWqTSVrp4FyO94RFh
sp4HLPjHOPoWYeLRVOTBZ5t3bzXv3t5M4L5clWmfy8NyD36neoKgxiNl5Tgs93qSU4F0pMWfj1ju
qzVrZ/VNlCBcQNf01wv3eY+MSRA0sbyaOR9+y9bHy3y8xfwJlq2/vc1yvZPdE3VF9tO/HrJsLS/z
8XEub3V5zHJbEdhb7JPEycrE/frLnf/y6nLHL6/58VE/3m65/+OG5Tv727/xt83lUQFSemYgKlVX
Wa0VH1/n5aX/9vDf/ie/v/+3D/3dh3alha7S63bYUzK0G010pkgXnYvRgHhXYWUI6qk+LHcEo1ES
YTo/RoZxSqV93lyu2/KJg4RDPrIf3Qa6Xjip9uQRSDC38n+32ZRM8TSaCpQmQYgbPvA1U7W469wC
37smMldfL09dri8XRpT3c490o6hq1Icy89pN2SAMtaozIhz+CVbGKKTQxOucRpHC9n61yhz4uQzq
kA4UEAeLE9EmjMtbV1ZE0bBDY+xg1553ueWqinX23Mv15UZt3vOXrV+eUgxZS7uWaVHR56flosb/
/LEl0kRtrIR5ANVyeVpehPalP66XzT6I8LYuby+XW5fNv906eOZLbjMhcWY3+0jPa+sVczIN4IdV
hBa5S7Ts2PZlQjvaw6aoUvGEAPw1FA7roPnwWi7aeSthMoxG20+oi2ffcpzYfgJQhm7FGZQ/Tlm/
O+AyLzjXilOLjKH0SmIQZuLH/N2Y7Xc5APBaXpCFqfx46QARn2e5Rycevk8DulWJN3v5P4LUeQzo
0+wQezAgLLctXwNjr3vkeZfPJ+YzZj8WxeryLZYSGiS6TJMRxZP2JrBR59dCFSdmSjBPdHOLagNU
6vIQa/6BazPDwGrYWx054vRh79cxCO1HZGFjYD6omqKjbahNGxPsAhPssPjb6X0gjo+NEBGYKwwS
ovmxfASTtZkSgTV/hOVzBU6sjq3AYJm3zN7M+48H/vXTLlfzrntLzDFeEYEEN7JIUiTYs4G+m88b
CyYOlxT/2nI9nUY2DXnATjSiTmlIZTEkGr7RbvPhutNd65B1WXXy5rnPEHfViX3hvYwkOvr5V11+
iWZ56b+uLnfEnvkj60fm435NIgGmHquChZPo+K5YZQXVJuJcOmeTL7/MsluHOupIm+UFWNWPXXa5
b7kY55/8cnX5Xz926Pnw+d3V5cHLQ5Z7L8/95aUAcCvmHtfLIbfsa8uHWa7KImMOdrm+bH3cOOF3
WOmhS7bb/AuEWucc9Am+z3xML2/LWpMjedlUy6H2sbkc38unYeb38wBMlze6fOSwzD0al9aV5nef
qApz/MzHRqQF2rRdDhPKJsWEPNb6WtR5ufejPqUZFFHbXB7+sUmLijwd5Osdc4p2HhiWPXXZulxc
bhsnacHHFVuAY0gAf45Jy/+0XLS9wSl/2fSX+emy+fHpy0mR23mtijbb9Ww3xTjtHOVLJsdZUxwd
65u3fBCrPgmcsMfly/bngWvZunz3l9vcAuFFDs9udXnw8paXq5fnLluXn/Fyx+X1fnlunD91QCIY
w/hqloGT/lOdH5bry5HHN562SG+4/+PDTzRA6U5ChFhea/lNL/uWj0dT0xBpL1+8oLXHocRvgA2F
qcyyp/x+c3mJj6FKFUTkeWW2yebJWzJfoDYvQNr/3Fpuu1xd7l1AIv/W45YHD8HbYNQ5JqWfhxHq
TnbbyzGDAYfrHzvzcqsv8m4i8OLnE5atj0ctm79eX5708ap/e9Svb/DrszQ8bOsWz/wMCVmGmeU0
smwtz/3dbZeHLPeKZRa4bF4ult/jcnXZWp73L1+1NDy+gctTlgf+8la/u+2XV/3lncJ5wFf6tu6i
jjX6PLWnkmD21bRfjvXLxYRsYiIslX3gcuOydbltkpJDfLletSabH49chtvlxS8P/ds9y2ZgQVEy
TMGQPI9dzpSjjLwcKH+7/rG5HFd/u3W5vjx+Oc7+fKbvrlVMxjNIW0p6TI6rNx0/k9Ctu4z2BYun
dmfDHNyjMsSePjzBN4SV1nRQFYmbXvmqdO+pC8N4nLrqqUybo1WZ5CoazvglJwPBQW33JIzAxw5R
VBtgaY8gx+NdUSt/i0ozOkI5UOCrH3KFsNcwgcsS41JeTWMMfjFskyOxXlcTKoKtRp1kHY1NuPZ6
We0HIjCMXjk7bRnjfv2HP4aTKR9xQbGomqSiuTnwpS2n1+XEermAJvrzbPu3U+6y+buH/3Lbcupe
bvt4h9897+MdhtS/IiNAh5sn50NzuYBTzZ57ue7P80hF6fzPG5frwzxAfdz42/t/ebpjt/DAYKeS
LD0PasvTpecCMF8e2aM82QlV3S93jMsh+PtN2kzh2s6KNyOuHcwqsaKGN6wzWJ+cNgkkSoYIwgWR
ByU/dPE8JJZ7iPOXVGYW2YlIG/PGPQ06QnPWUafea63npozvDGywnvJvzLx/jT2C7T3N3IpG2l/s
zn4IlP5WCljbMcPzNmbqfxiIF1o3E9Z3mOcDquAJPa0R6WTSaXMoHpKhygYyKxMMxhV1xn2rdef6
qxNG9k6EzAzRqZBo0NyFmR4eSL2khTkWMNwnorygURP1mDUHHyrD2rDTM4BReeAUP2e5T/hyyKXQ
tODZ6bovYQSyOszkHEojcDSQK9DF9PpQKaKh9uYKPEDoFfl2HBgKOwfiqBsyG6hSYPGgZAiHFPUq
VmWKFmPJlo36yIIwvg8bNL1WAy0ut4rvmuHfWojxWSq3uIE0sItq3EoIhyi++eSZ/ZzRzVu5FOaq
Ep9yHyWoKPvw4JJfQ3Fg2xTB586p7j2ZbLwkrpB68a32WbwW30wyk266sZ3WfqXv7MTeuUSnbDOZ
fx89Yrw0JPgFwqcdi+RuO6b5XVXo/i3rvjfXj0DyFS5+mqJYT4L6tTFk1jHro3Lt4rpt8pLWM+W1
Cay/CLB7QdfCiKJlW5ZtVM6bCOlHjgmmtk5a0js7qfR6NxQp00+aCKjT5M4oo3KDLgj/ibZPQ8oW
hlVvzJaKp5abj0NReWd7rCw4rfkGldKTP9FQduHNYuz1HxPVjutZsXKPAP4lInQ9lUoj6LGqVpNn
fNIKxPEI+qwVAxReZqSq0LlymGhAk0pzWI8ReOu8tqdt3hv2GgT73vOrV6wbxaYkUGZTKstbjRDH
r1wDAZCj5V867yYfGyj0KJJwVGgUyg33SY7GK6tPVpUWuSJ508PDhRYz0A1eBzllJoJCiZHsvzlD
hqjLIp8n05yryhzwNZUp4n9k0uY86lFvos1NTEdHTTbLr+ouBD1sdMd2aIGtHOkualutjL9YaKF2
KQXWqqsP8tbCbcs6l16Fb9RfJvAo0rcbQGLOJyugzdPk390Sb9po6t+SUiF56cEU5TZubacAry9i
46YdqZXTb8FJMpz9KfYeh8y4cmHMrAKr3BVDeKVqhCaDzXmloMPWiSLcj90PyA35XTqk3wmBOMSw
nbdJXdCca8nZwN0onOFRdPq3ycnFNSNFSgWhA+iiW19SNXYz2aXe1lX1kuG33YKAoHeO86BvkqM9
srOlXfRKg7vErpyd/CJLtvCJXgocl0OD36H56gy0EpLxJRxIz5paceUM4qvmdf62gIcFrGOrNw9j
+YZ9ObpPdNg4ZZmrXdjUFJsibd2bdX3lImtZG87wRWCg2nXUiMc4Dtml3TcDDdGu12R660CgJsiH
lNDCKPGxu5/G0JKztI4Y90BlmKzF2m8YMYTOPpvgiurnXmJWSiQHpf9dUmqTatiTOD9dZVF+71Zg
/dtQbV33mDqsNY3ssx9zNoRHnNfsfkRCPnoImKmUwj6h7pnb9t4y03vhZRCu4htOf46NZdjBnBjy
O27H6rHQa/EW5quyLz4PeRTAsY4AfBKg0WR8kZqRnYcEQEDN223C8VnY/Wd/APKcjSN8AAZ/Jph3
0pbnAbXf1tQmfFolMAZvxkwaFUdtZ5kmH9p+7u1CP1XB52mifYRZxZTN86yiwZCLsTuYxNlbMiKT
4F4EcKNr6A5eR0wpKohznc1Fcl3jSyiMa6+LD+gZ1I2ltGATWw1niJHzEkzZCbJMPV4xn4EyU7/j
ancOFYJ1EsJglZbevjdTyQreok475ce2JjdUDh1iIIsVoSOsjoYmR3mI7QL+zjjsW37UEQzJdVAC
fvVoMu9Q9dJ+LetDjCYWz9msnYxRwETdMMf4ghCpi4TRBS8ivTVsp57/pWzpmYqaVlCoh+9a2L6h
rJiArt33AymLhCtIDiixUxbRWhF+89yOwmsoTE+2XsJkGtP03GlgpsZXhJjaDWwgdpcou8bo0K0t
mcDydSmo2D1hFYm1R4+5p1CQw0Hrg3WPmHXV1s3ZC10b2dqQfWZ8PDu+DNehzo5KIg36TwYrYWgl
QqT0gWr8ppVFvAdhITep6Sd7M42+JkZxk3iFsUI8SSRWTVoGtfxrofV3U5uc/ZrhrQucb6yY91Bf
JPLFa5riYm3jp1nR1qMRGoTXwhGAbCsPsuXsi62Joeh6g26Vo+7t2I72JXnnQAmmg5nn/vlklPSC
FYfjWdeeMihnQIcMHTylY63N+LPeDN42ew3AEG+1qct2CmEfDozuEI/Pve6U6167x0ATn4TtwCo0
9zTm0ig0sQwFJm6i8coHzkPCiA86Y+7eqO4r3W0O0IAXKiypHQJUs7Y0nghXbe+JO6xXc9CbFw3H
LuMbyhlcah+gG+Jbn1j3bV1eDarxH8I4HI41yYuxnLbCIerBhZcxyKLAIU+muj6SIbKzM6hPSWjf
jU7cM4ybKa7z6iTQ/q6HjPk4YQvbXMCqL1uptiR9MPRN8WOHdnU1SrjXRQVnk5gP5L8aqlWhASpt
quopMO7cKbtJhx55xVfTn2Aimz2lLYHiLCL1TnfUXPixbXpRCSlF8TjvtsBNuhgIZi9QsaVnS3sZ
CYyBxTlw1GcQo+EWfgFuhIHGnD4pINtxU/E15Bj62UkIFMq0fS7AKw2e/WVEqaFkeR60zNhmCpeZ
qWR2IFQehV90MNy8OrZJDYvETSdOcsfArTQ6+1F39J2RqJuQCXMcwb/W7qIuX7XMm0o/3JhGOT0k
5o7KcDbzSMBF3bhaoG4C/CN+SvNJJEz36/GVShs0Tzv6XubTlTIBINCv5ZuYUSXHwiUDpIgRhEIu
Ks1HVBLeqoltbaPAlHLGrDGpz6nL5XTirEQnuKs4BONxFcjmpUd9sSFv4Ytn90dctmjjG2/j+9G7
HNMvKE1IEaEucVXnAJFH099Fdo9eK/S+QUH/ZEtSzBHEIPN0vXbXZJjgQ8N+jNzPAMZy2tFegXq+
dLZGGV9J+9rVvrohdsi4Y+0wamdtmIarYe5VjRqW6oJ5S4j9hnSoDQLw6CHumzP8bPfoBmDI0ghT
1sigXIkq24yGS9cX2xGemJR8Z0G61hH0wLM3eu91RVRcKR1z7fcVZ6jxukcGkNYVKAKvHfe1jT4Y
KoufduUx1u584VTr0eFc7GEoFxjjWZx2hN0o54jtyb5iccGaQfZUl0+Kn+qQeYW1017yQTBRL/zi
LGKa6RK2hmNbjzGjg+sdGdGfJL42hzLVWa/vUkXMRyaHt6mz3oMc71iMBChOkA9J6xpAX7KZyv6Q
aD0ZqUmxcToiBQrSko5DENzoTS8Iljm6c68wnhtccTfs4UGQoBRpDnQ5Pd5Kcx6BGPzMZrjrlDoB
pkyYVQGFAVSx4YtkvyfwT8KT2pOM1q/MVj9Ak7bucc4jeqERCvdBi77k46xSDesbjFpISWCK32ah
sSOBEbZNWd60LKAND4BbGqud1c5Lk6FaJ6P3VUpBg9BM23XpEHBABtdT5IBUYwaggvIhAdJaGNbe
6lsicUx4GxGyfFLzhqsMGGRIW3KTOOJ5rIzv7hRmm9JOWCy4QbYrMSxg60z2LBteqgKXX4fmIIPn
stZSJIkezMqVMVWETdV71aEk8JHC8vlPYuqeBkQLpzy563RznqE70drL5Wsu3SsXt/Ha9qt07c/k
sM6wsX2qwsGxeCSOvDnDLppufOBeqvPebM8eXgrP/wx4ul41ZvY9TjSH0CADtY1bHpTJ/pVZpNzY
4hlX3ecGZQ8NUmNOMIddmwsQOtDFoaINO5KAWpSY4cHIocAD139sWpTMMiMqYELslMTaU56M8Q7u
5SooRokrmip6bkyfnQhzva6IAfX4LR0iTRMNDzKKzmkbKIKpHOYD9ViU2JIhDxXU+IDa9Zp5M5gD
MDszK/fl2PerHE2q1hfrAX/FPnT98eBMmF8zhXnCAXAVW0x0hCIPILR1b+PWCb7S8J7wNBS57kAf
JuOUm6L5Mmxih9wIsYoBqF6Eu8KGsxGHOB8VZsdV2PRMOSI33Q5UOzPO/qd6GA+4LgjvbUuYny3F
58y7SvUK1kPX2p8lyyWCJKErokpb2yBP1wEStqmvEMHorTyYMZ6VmraYqoGcOkkDcDtEPcY8+BZe
r6MyFh+MZFnanPAV2buI/AeWidCr62kAHxyBo3LQisINavYyZtSUcjzgTr2XjkvOg6+OHNQYXoOY
j9K6tzm+z52nTG02FK/dsu7vEwIB7ADxVuRadE5q1GkEwybAYloOOPbAnREz+oe5bZCUShRdMGbP
emIyzHPSGiJHA+QZ0R1BSXuqiwc1NCSJPURW+4y4Hrp6mEL3ISwqT5wjv0YdwtkLkrXmh/x4ljcB
8FIIrLqKA9qFVl/oGR5C/zkqiZqh731vEEG4R1GW712LHAAjSTcdinIOF8O4NYREThcwmTFqgaw4
3EKzfoehhHNeG/19Gac/4sH5Rv9+P3/EY+J0X22qXCtiaJ9q0LF6MrYzzX5P6hsEqQD76dC9iAAr
v+tfxf4utNFNQ2Wxz+9VpaUnGJ/8B673IFiCrMwwKVGkS2ZHIVSaiZ+0tPsd6wrc2E10A8UMiq3q
E7hyUKvzuuM00D1NonuRRihuCr6923aqb3SF5d8hFI0qSN5sU9xcO782H/Ge0YN1XNTT7VyDGG+7
qqh3DQa7TVyRq5CbRggvKAFIZbQf4ev/3arh6/gNTlDx3v5TJ7xofy8i4v+XtMUmnsb/TFt886N/
/f5P4+THU35Kiw2kxSbSYmwpruXoPsrdn9JigUnxp5ZY/KHrnun4lkWONqfW/8PeeSzHzmVX+lU6
NG5UwJuBJgDSe3pygiDvJeG9x9P3B7BKvPWrJIXmPUmmBTORyINz9l7rW9J/aIkVjYc0nXtNVZZN
pPb/G6ekRBTxX6ySumSQxiJjlFQsXTa0OSf71/sdLoD63/9N+r9Bo8K/qQrlFFDUiLoK1UmFlQV0
Q2f7ZOI5NG4ybCEcwMF7S6o8mVKBdqzmNeUkV49eXpLHpVHd0AVvkzUyeH4oOwLy0Ya2t9NUCINy
mVKcIA3vUtCtA6/H0Yvg0emx3Uwifa5OmGiaStka1+QjxFVyGiOPEreUXT0ACBvJxNfu16cOp4Sc
a4Y7VcBYsimMGBenfa0EJrjy5l5ph/JYaSreZl+a5XjNWqpwt8HGNcho6HZiI4isYbQccuBQPzV+
9cDv+KlKxPwZi99ayYazZXo1s0dEB0rXDw45GTSy1PKC8oycIPRzSNiouTFUrTxmPU7YG9KBeOE9
vu70KkDeMqRgNlwjG6bYl9qk8d4ESNhNnFZuJovPrYE8W5oOlpZsc88vXvO8vobieMImELh9V0qs
5/u9GYC9CRkaV4M43eL+FQoE9hgJLlQ59VjSJ+nO8gGPL6+gO4BAVbcmRzaz0DW01kItx3nXAN5k
EwZG0l/UzSipqzaFBdO8tF4pa6kn7zlNUEuWKju7+GpbjIjETjlBUxfMwrI13XNvbam/dQpZTm0S
6Bko+oHquXdmGaRLh2mstUvPyWuVxRe1pBzBKQIdhdV/GXX/OmgzR9bzV34UGq6V9S7rdVwUURhQ
c0k4MWZJvZs8FV6zyFieVZljzMsPjVTAoAdHxRrUcnIRcBBnI5AIK7mBct21TJ1Cw5/PESLj/cSI
3AnStaj6+KSMVbQyK+iXCcYtwYgJlfctiq3d3rv6kRCekrhjXse+wfIiPDQeeYuSAkI4LdZMxPkd
mCPqZ2buYEDlJLkWpXjwqMAdjXtTjv2tj7EdiuKXBnrtVEr5RxaqpPrNunrWOroNIr7fg5949tUa
A78JNDKLIQeKVr4rero0ZL7ZXUeGrAJ2sk/96qAopZtPvfIcF8QjU6EOK2rfA3bixLCUA7zv1MmA
fbsSJhsq7/6jpbNmsEqFw7aBS4wZ6ywHQ01aI5mbnjR0p4pvERmCtQlCmcWiEA8ufaCEkHEcdz0n
Jq+uzCvvemvqJDtCUtFW1KxjJhjZcx5GNRxSzti18qAkQftattk9TK1HURQ6N4e5v7VCcFFoUoau
9w8VZYvdGFTGuodD6IxSPz3pYQgN26+Ed0EJTxLkYea4uPoLiTHE9LqtJAjgSBTxXM1LAG8SjDWR
2s+ykeanVGbVVeRM6wwj0jaJFyhnk+jWQAXHPg9XGRm1FE58fxKgtUinRjTbz5I205F4suNk5t06
xpRsB5QFD7XIPhhlsnJEmBOnUGCqiXbiVdYK7+CX4bCiVEADoKZU65kNgXekQ0KrHZKLZ8X1FviG
twsLNTlRF+2Zrs9o0oopmtYAtcfgzVy4yzmZg4Mk/BrCpkCAiC1KmrSp4Gi4UQoZzvC8pwY5+kML
GYGyOSZrOVSdONXNfS4Km9qvJzyLVHgV9oQ84u3tKDPlUXrEEqd/XyRRdMo0EvyM2cfNV06eOKTY
vmkuljJ8oi3R7sl9VucWDEaDsTu02eBqWlPsS1F/AxpG/dxPD4z9uROpXuXQ3yAnHEf1frlQ5mtt
MEs8f24v1zJFRyWMDu4fj49IVthf3F4e/7n5/czlTqPCam0vD/1xdXlo0HSAaoN0XTaxPGW5/y9b
xBed7xUEU+a7bIbFvpVmbdG0SKsK/R9XCbFB9THfXq4tT1oufl4TGxwRKJd4jlljfYM2+I/N/bzm
577l1csD9FJU22sR1o9G0kKhnzfxr9+BsLyv5Qnf/27Zyh9Xv1+2/Jfvq1T2Dvzck83Pm/9j0z9v
bHn4+5Hlzj9u/+VzLg8PlZcTFVtVzs92f55XV939qPlMKn/24/Ky7w/489F/XrJc++vTlzv/+HT/
9Tv7fuUfm192AXJrOl8/7xBLOf28GoZoJQvs6WX7y4Wqk5mwWrb/x5tYHlruXK4VlrorEg3UgDS8
+tTOvl/w/ayBFl5MtSJtKO7pcZNN/BNPO0U56WC5TxKnGYTtmln0LRUk0nPmCI6omBVqQ2ZyuCz3
/jzUVHIC2k4gA5pn/9y/XNPmFy9b+Hn0eytA/NjWH1v0gtImCqjeDyWIU3RlkUhsTtghbLGXq0KJ
qPD79hhSSwlwYbt/3Jl5cbeL8+fvpywPLK/zglFaD2J/8eLQYhwQdJJ3UgvBZTZODP1B7CamdShj
dPsjYtD9cq0i4HmvtErtqLPDU073yKdIkvIQ7c+/9+UnWixDQSGf5UaW+UXmh8qaOF3BIHeYA2c7
E8wOuaefRv3JSA5kNxvfEqGYNXSA7vagNLL9OAualgu9ZR39r27+PG95Gd8GMWcdthSDjJlhKIjv
qI2dWmR2KA4fWQCBpqqI1rGtKVAcVelfCRu5z+Gju6FOI6mYdYmLyHQRKi03wV04Kj25Ld0GhSkO
ctgWI5cl6HvLiGpypVvCuH0fIux8AeKAOVoes8pLU5q86txdIyqHJyfdXpyvLTeLZpI2nZnvhEEP
DssFjVULIRpncyzNFHg5A2cHWj2ksM9f6aI+WS5oHNty7xnbRdCwSBuWizYUvgpJ61dFXiDCxLkb
bvRBv1ZzjNNIt8IZkVFiqqVal3jCNoHOLWBM36mqRX5kJmi0A3UE+d3EZLNRosotZXw8cLSITvMF
8vL6CL0WEpd9VMkpM2iJllVXvqIoPlXMSDid8VVFwx1dYAxedEDklRJDFNLLxqMcqcNWU1YaeC7k
n4G0l9SDofYkhqMMcr/1NItWa9bo9bpGZpiSf6tZoZ7BaEfuv8pYt+xTv5U5Ywl/v2bB49iwJqAE
qnTf3wFHNsxnACgJ8XISmrF5/xvzRd+Y0q5M7pYAJXEW61MYgrXvJSCmSnrEP1Kx2NCQWS6Sn29J
2JQxNWCa185STXkWGxE/ZqZbGntIT0NyEn7ESouUabnwx1mAr6TquRcyCR+AStV70aJqoxkCFpdH
KqIBnMFZ//pzAC7X/nLfiLrJJZOPGL55NLQMEG6Cv66ZBRJ91alYD+aP9Mdt3QhCEj+DEPPPPLj8
ReH2o46zCjpk6dR77nI4LR9vOeBAHfLTXOSSyyOmh0Qc0/uPEutH1PVzXxML8mrWPv9F2PQtBvpR
ReIJwtDT1ATw/od8cLn2c/GjrORswnQ1UreaxdkZfEWx9yHKfF/83BwT8bX3faI6R7yRIfgFcLyM
XN9XFXUAIGhqKu1hpLgyoNh9tBzV88VfbkIGWaeK7yGwwmHTzv6bn4tx9l8sN+E/lHPE9t7slYF+
dy9/NuJI707xyH+bL4KgLlaDx/dF48eDG50hJWm/KDupq0X6u+y6/1IO3CSkd8uVtPMwGm9a3KL0
6ziMJvQtY29UAPPxug1FVLhRT/fA9jWp3oyc85YPpPKT1nLScHuxIw0LJGFqU1RKXJl2N78swspk
bB0R6o1OlC+mZ6iu3Bk6QV8kdEyjTGErEJMDCJ2jH0YPfd9gVa2LZCVVKhXi+QfRLiHes+o4M2Vk
vLMg6vtXIIgu5hCqjhOuNjwe/qHF0FP5I527WR7bkCK7Rtf/sIhFly9+ubaMJ8tNA5bGXr3PSO8l
nN4X3WFeG6nJ+yDlyt6qMu1gzBcCi0GhJK5Oy2EwNctZzerDfQIlzbesvc7UehuKwboL2qcW8O8a
dq7vlgnxd/SiKyjTknYMKQxvwNBEB4hR7YbYxFsZ01ZTJ4Nc1zARbOzeuB3xRALzoAxJSvmMLMuR
80wy/CaoulJR7xQSdVkQIESIF2WiysCm0lVF7z7flrycPJyYU62lt94+IwzOUSWzBM3PtFmc59rD
fFaF4MFKtRWelJmRIXfnJFU70oysqxnhFTSr6qHXNwrLXoJK5q2rOXcnsUdE6fx/+ilXnFI8pkRy
+kZFSMgQENCD30HXczetRWxa83m+7vHnBeCO51ypYyGJAPKW+5ZHpyhAbVA3D0HLWDNN/qNHzMM6
avz8UKsfkyqMe7n2JRK9YAqxuYF24z4su0dNIALATzOPgjukRzGeqFrObywzo3rTxvKR9tKloi6w
EieDWfgXtoj8EJTdi1T7hJ32cAh98AodHQ17wA6C9YMf/XyRCYKPmEn8VGt+i2aFr68W702vDLfV
Pprz5JZQueXaEjQH5L7Zk5pAjbm7GOYATAKGrZMxllBzBcD+/QR+vYg53mGEtaAqerqKBIp0Dcnl
gKX6788WFJ0BoLmHkaPPg+588Z2aRpHFTVqGmXF6zsfqyReaicX2JDmTIbF79PgJ7QLSstjLIFWG
4ylqSOZTCho8DWeHZe+k4zzuqiE4xUmAL7voAlls/mdV4nLnojoU6vGA3T+Ax4p6UZ5/XD/Cw+Xa
8jT9R9G43F42EIdEQhcSX+D82j+et1wFchCvIBl8fb92uS+N+l2YiaSwar/In2pXeZKUbp83Pg5v
VXBrLbrP0ng6WZMU342VN22j/i6qMLkoMj31yphLaAB/FA82lQ8mXxutD79Pn6ZipPs3g1YJsNAh
EXcEJ0wl+gm9ePYJh0hB61KywOYbtPSQM1+m20Noul8Nhx6n+i9vAL/WF9ZbvphZRmpKXkfuoFq3
vU0hFbmqGIPm7ibhbpKDX9KMslHUt1ox6fb6vXcxwLCdPEkgShQq47tRhceJjtkjbG9MkD4YIKnT
ureYIK758V4h/ltHZLfvUI7dl1L7qA/T8K4GsJrC1INA6hf1Oatb7NOUXN4DOb/LZA9DYwImvqCl
vWsmktaXB0mekoY2fq+tmBi1SS92kW9kj1UwnZetstc41ENNPcFw6i8adWF7eaAxhdcgosnWF5W8
11Qa2OmM0BFb5vW5GNvhYE2vpTQY6yzTWvx71gTJLtgtH2IEzom+N1SORV1KV1Y//CCYr19NHVFF
PaKQ8MTKu8E3k8gWCUaqa3yUiZrCZOnxSyqA7DSI99pIEKZecCrRnWIntDMdOqDneeiNxLxpsUkf
a9k7QEXssAmVa+eP0jFToCwsmxwxzXSDRpM0IxolH3NrHdM3fE3JfFxeGRCAvWpq6Ei1ZsSgYIe3
5X4xAcCe+t5wkcdUOU160zvq/K+kID+biVg+UhnMd/VQoV8Ec/Wu9d9fsFpyOEEM1nddL7YPYTzd
LRvsCw0WvmY2Z6B6+jlH+fD9BWpm9iiLAcTSIU5WddvGe4lM4O8vUKwPEDH6t4l2/DqWFW8ri4ZG
OychwYt3A3tOcpZDDEmOd1kOu+WDqyXKWi2X71RxDA+BGVvu8vYzEhQaYmKfwhyZbyoOSJ8KdRcY
uXWLfAqs1qhkv7JW3eP9k58Hc8IlLMOC99Fu3PxBQA0+P6OFfq/pQvSCODhaqyCY9gUD0q0W8Fn7
KF9/hYO68ZCavLRhZq0CpZxwzVEdha2ztRQOtGU76diiiEqCV2Zb8iryFXMvoc29jviWv7ejhXQU
e6F7JaixWwkGWrRByYJrVfkh0ib+k59CGhU777W2jGIVF2lPlg3NOsrEeNznd1tBPkBb0Lz5I7TS
xoPYZphpeRG9AMTzvA2dtlnaaObbBI7IHQopOkLj9s4JNNTvZ7R0ZLtpqt/hcilulKjNEfUGQd2z
knj5LwNjgBWZ70luDm42CAoh4wGM+Jo29/JPrG6r0wY/Lk8Qi7Z2gZqFp6YxrBOnCCBD81uha0lg
gfHRtTriKt2oT7HZTByCUkQJv05+JX9/Qzld6kHtlZNC7t4p4X+5cdVLH9Q1v99PKZpOKwjB2RMq
7wgFoXVLRU0+UuGw/CdpKhQn49R2LsjRPLYeMmtvAp3Rqc/LE5BXj04lluq5kcbiqOI7dxu/Ec95
y9eD5ozg8qL6TUuHUmTfiHfIVgrObVNNZzvr7iaTGGCy+crfdYLaTm/V91JJBScJ2UbJ8Un6oGiu
Opr3T0Lj331vzQruCzPXnjwhEVZ0s+KDIQnqmYMJHW9geu8mX9by1FhpIBy1YXmngeDc5rGHayPP
tbscrOT3UyAxORnF2Xd68xA547I6y5LaH2KtRojeFeWzmJTXZWv8eh5asWqeKK3E64afxL6czODS
5xbYczGrCX9AtT1/YoVFra03unCTRpiFTJ4IntSV6N7wKUmjL61+4+Oktd0Jb5GgZi70KTRb58AY
1EPjm7CjUn5e6qSel92jyyYqtip8UmtCRpD0Sns5zKrLUBOyAK5xnhk9L8+cWjKVUNJJtwE4/LYf
kWU2XXUY2rK9xyxBNs68v0cfcI5qjW8CSXNuh0Dg1Is+gQktSrPWM4KXqY1Py2exCutF7Frl0QjA
QBMk0OxjgB4XCTAIsksOOKk7LTuoZCWHiXeqbh3awF0YdOOmiX3tPuxgfixP8XR/bdKuevNExmpT
tvqTIQukO6ukvGhh3bxIqXRYnkql7j0MMs6TYN8PyFbSjSQMeNMyy7zpE2zwoFDUXy2BwrJVCa9x
q3hu3+Q1kTtSAH0tDl0mkc1Hat7GNtV+DULCSdEyhIuCvHZflHDgvLxrn5FOnJZtBY34JUB5f6C/
gHpxaAewPJy6DdK/OLexjS4kQ3X0pBdLg4s9gfI8RFPmX9KaCKXvbcxvarnZ+pZwNkUOJmkempaX
za9fnqb4+6Xh+/974/8Td0sBnv/f98b7/7N9T9FnhNUnsK0F5rX7/e//BmJrfuXfW+SG+DddksyF
KizTbP97e9yQ/wYsRFcsTdbpn0szXusf3XLtbwo8LM0CsCXRMVd+uuWq/DfdQm5Lc9uQYGWJyv+m
W64p/9wrV8nPZks6xC3a76ao8x7+7JWrKDn9klFtO6sg41A/wdohk3QlPJbHZGvoziSvS2PvkXZZ
uu1D867+8h+aJzBSOCKQnXjjmpBZQ3huikPrbSSk2YSqWaiAQlvcWpGbosKn+vIYN7R0doV3B3vP
ldfZOx15loWsJlLPDR6l3+UBvvoOZnj0Le0A2waX7ZonIw3L/0NW4TUPs2bu8M9o5O+75+9C+/6M
qMUsTVMM/sBv/vMzVp6MmTU1J5y5xlMrSXdBC27LVK5Rz4+8ar8EgZNFEYevcH7v/jgg/sU/V615
D/71v6t8U9TFQCni1/nn/870fSiZXUxb89HqD+JXflddIPCIb806/QLKNy8rv4x79S5HI3+gjBbf
C2vzZN2bhjNdymKl3qTqJB0p7byn52kX3yDp1mcG+/7WFg6BSufx3VRt/EBwD6IN9Od8O/zKn4Kj
chU3hfkJm0tfQc59ij/J3tOv6it1lBxbOOwtWztBYJ4MmzKc3b6Vj+ljh1RP2Wkzz2rFjITkbowG
lEqn0kHjWR/TI5q43+QJKFu612bpsixn0U44wH15lmKHtLONuVfc9C1/REcd/Ioe+Djr4Tn7mjZM
VMJ1ePK2WHBisq7ffXPbH9vLHCWyjj7HLYmXLjnCCGrh/H7Jh5IEcwtkjbBjmV9/IAltiYJx048a
wS7Ay131RqpJKq+qR2QKcwiXvIKx6j/MNWTwoJskuo3XyXD8k080t/mQ3+JPutTI4IVT/qBtpjvg
N9lz2j+IPf1Il93hH8eX7F1fA3ecw7u+otIxTjrzagm4zCqLHN/fduaa/FBYcwRrA8WMyQwYX7qU
Y/o0EXeLFDkTb6q4xl1CoPFbf9A/8qt3afKzfN8jC8ezlUOvRJLgWHfhRjin+/7s77tpC5n2gNRv
pMxNi9op3pN9aSLJs4Nb7ipf0Yo4uhY2KvI5u/+AJhkjQInJlHA1x3uRaULn1/ChgaB7IHuDPL9M
d5h6rrLDtFHXwQoKHvwFyGvaq/TbO0Fd0E/TCyAHy00vKCHegpN8Unx2bV2QaOIgFEw1XBR2tIEO
LNlZtBkP5rMV2Rn5kKRPfFY3lKbDWQa8dRFfZbrGd/6ONAk01Uro5LLTE2j20LEn0Ag3CCGOJUja
bfTe7ionvch3UmGbj/6Hfm7rQyPY4bP3aN4motLPI/L6xkUVrez0c3rpkbugoD0aN+j9WL2KbfYB
fLpwom25TV4sl/GE02DrRCfraj3RtsmpfxXOsGqclF+HnXx2ZyxV7UGOHohQKy+c9S91ssahIYLL
QUAf7/sXyl7GTcX+19kyLCs3WTXv+pYoEhyhK/IdJ0qeTr62btreb+3gVBeOntpav4P3wcLwFw35
+QPq62xl7IgUATaEgF6iOH8CtltsVYPciOqcpk67C05xRF+JMVBp3FFEzQGU2ml1F04yUmDpd/JI
LtuW7GgyJjayPW6HK9U6fTNCPdxFj83b6G7HbfCoio6ASA7XxcUAw0SYz4P3Xn8JlHjxE5y6bjc+
U9VaqZZt3QjlhqIsQLDdibgfNjDaKXKZF6V9tG7dqXkN9pFuG6/jnfgsuqlLlqR4J12q/n8YnP+C
tVdNU5IZoS1DwvqiANf/59FRTiakurpcbmvQUZk1bfAXPZskWf33w/B/GoTnf6NZsmGJnOzAf//z
v2GSTDaiJ5VbTeof5n9hjcNu9InFqiGxj1CCxankFP8fGQP/YuiX5f98djVJ9REpxesqQFNL5DT+
55lH8UtVHwDKIweZ8Y+ht9KGLNoWA+Hpma4IbxKhJ4mVkID0FPkWpFzzPVf6zPXQS3eGoNP+Gx9y
D0HJZJJJlySYSFsNj0KoiMe4HS4DjS2sJSQQSsqIV0mE+msOssnSWSrWE0QzOy7rczMwZCQTmIpc
PSCTiS7ZpJRHtSesTomMfayvvbKun2RiWBwUIUjyRfRJSZZT6jKnuyZFT8tRbgj+uJUVIs/M/LHR
jPbe12oif5PsUEYFst7YEGz4lMXOamricrNwM5KM5Hhi8Wp1+c7XkKinxjrRWMf3Tpnhp6l0oYSt
ZxPih2Kr2YtpLJH0M+0MpONrHTu3rSIWF3SPqGZ6/kvcXY9xhalGdw0zPgJfe8NwYNqEY64JvxbQ
nGB3Q137LBeV4NLALVxQAl/gauOz3CPdI5j0PtY99RR2hPJlMJgZqGT8qJqwj82RqOHqpidh7Igj
EZghWmdVI1BFyM0v+QHhDWNqxjqDQ86z/YTEERR0NDaFCdk8iTn0prO1IEO7USLRODW1cSKZC8e5
2HPiM9TLWClk0grqBxEnKkongB1yihDDSLZdJwu4OrR6F5MiOfTRVcmFX8RPCNglpwcNwCTv187N
9HeVq95WK3TOZ5N8ibrmFEAadQhFw5Ic6k9tiLdUxZoM65sOpM4koUOWTNMDmaKu3xOgfS8W5L7F
0pnQha0waldp+E3i1d1UCMoGGuYzJcunYkjeCUkQg3RVD/XdEGT3kec/yGH9OzIH/GgcwJNK3J1W
P8/X1X6FCg+eeihEay1VXH+YvXmiwEeMKYxxSsiAjGqsXFlkygS8UX1No0hB0MdatdAeQ3ki2wjN
HpEJIqaPPYmXwkZIVGFbwVyMOpyXSkyQdNX2T1lBO9fsEYUUvrkWhk88QcihkoehkH97BEP3Ixh8
+pYoF+ONQKIMuVi4VoNWB7xv+vbImaE5d3wDo0dGLnsnITp6LNyi8HFi3hcquXPEyqOScwtamOoY
bDIyb+bvTPSE9ZB8WolPnnTrKIHm9qikKljJjVlu1atOCz/VqFrMbeo5PCEuQQW0BG6jKx8MsGm7
FsxF2sNokd60TnCMSrRjJl6Z9hnhPB3up06DTNU9mnV/RJsOPk5cq0gXZ0lhPY12zRStG0L9kBqV
flAQfGzCNL2MgRbhCvQMeQW8gpNG1SpHj9xy4rqMMzxushb6ndaoXjKLud0xk8odPrJxG6Xtto4x
3SLOHFqKJdWdkNNGRBHgu0McVU6u0QJH1SXtC0Y+u1BMwtU62QeKCkCxRd4fe4OHlSpbmUQ3IoEI
10ZNz3u5IPdB3idhxZxNtppgUzbm1WtQP9DHJzVUQs+gjoDhetIIoIH18d7Q3yNCUXOk+NwVms/g
2rI9zjeMpPM9WmDF39c6+Re/iIhA40xzDF8SiQOl4eSDZrKDJmH4HKzEg8Yif5a+LKxl0hlWVwCp
oHwu013d0+VwmAIUW9OtTzmEJTvc0Cphyui9yo/TVn6NyCd1q1NyGk7SO+FZ9QFarm65FthIm7E7
fh3v+e2XpCk4w1e1kVZEm6VHdH6vdn4LYPe+Us9UL8F7fSR+HcaS7Z3zj/TAlF0EF2/LL3xH+ot5
qO+DrYoRFa0g4/zFKGjnIdnFyw0jkB3liLQkVbeqHeMsXum9QO70Y7dC5UEBjABgHFPGTrqhqvFt
UbWrVwkKskFcu83LDCaIRPra2od5NX+bu/Iz7F4DrAqRq6IcaXlh91UienjqjzJdppEEDqrNzHqc
uHGTs7UxnvIHJvL+1bSHJ2NjbMRLuDEqIgVdXN/WTflK3qZoQ9Ddx/QWTbaxKetVLjPTtkfOTZzy
KOwdmi3yCwSis6lnn/v7pGMAtRyTyCkMatoGRS5IYUL9xn47gPtldtWvlPogqTst4uOsquZgeY54
AkjIWKqJNm3curRJsoQnMTvLVHtO+bxqEqYdN76VjE2HdNWvQnNNwBqVT93nfOKg0x1KJLSOX6z8
56TZFESc2ebZ5J3j2dhBla5e5GKjYLLvnXx0IEMlmiNANbvIsAl3XJxoDeWIwz1bM9dmaetu/8I+
JsBqpGqFE0bZyuwPnZLYWu7J8LLTbjUSZkMnYRXecvYWs8tPJHlKdag+QCPz9ZSARFe0P3AFJxdL
38d0Ef2tnt313W6wXoUzQ5h11rS9/orLtttyWKTCjl08k4/9e+Os/iYHQoxXLMnQS1azcZl2HnNG
8wFWJs2R6GyGB/03TM3b9ORdWD/VrzSUy+wO3DsONvA/b0x9X7Jjset+sybLkFF9KuvwrJ/S9zZ3
RMVunvvHcHAgm1lnfjYUCPOt2cPJd/LHYl3dByy1Gtt85RegfKQs1iK3kzDr8qWx3HTKxxmu62rn
+FFjqjq5QHJ14P3FCifQc2cg5d0WvP8971dsT2jJ+U0yhQI619iGaD9gr4W9YJSb8pE0ttHf8THZ
dNddc+kFkAQ4YNM8+pobklgUO+xEg4XkOa4c7SiVKzK89yYrUJN1Dd/Umm2U5OcQluyK3lMbP/nT
JtUdPd4k7UH4ULNVeOdLVPKwpm1KJmJn6zL7v6joD6dh1x1jcLr+miMXjaVgozA6tCgF9tQ5T8QC
MLNJfo+WE72I1jE5egDJDZvMg4zJNjCmD1rdHqs5O2Bu4tvGC8fViGAvxCLqVIitt7hqPtqPaKVu
gRbXx2CbkYdD1/wl2RBzxGSABRiQ6yccU/Gl2Xhgfnv81nbd2QJUBCJbTYf2L413X1/1Rzj9XebS
7uSoYYlKXWCVvFVEgfTOoDnBjRV5to/jh27DLM96MC2nfc6Z4Qwb01F2tSO9SGt5oz8mG4o5r/gr
Jk4fu+QUrpXHjLrCyjgeUOhN9326Gq4ltqtrcmM989qso5nTo56Ia8L/U7io2o3faH78bXoGNvzS
vaDsfeMz3Fjpmtk22JPGQrgrCUnHJHWnlbXD8zxcSC8dK0ekNwha+OzdYasn+4dVXeH0Lsvy5q6+
CK/lQbuHJty8mJCs7bdgVx/AEqyYJtzIVrDQPDBqd/ckkJibiUF/Z62tD3mVPnEKba4ZFqzjsM7P
/rn6hZhtNFhdxaFjXUjSVJluPRYfBCOeGGHVB+UcPsYHlHTy3lf26rgixUoe7RF/anwsml0hXvWb
ejLu8ydSbJhgQiXKfNfjqNO29DewDlJQqXbSi1HvpwtLujNnGEohrBHDD8DIjWzj2gAAUBuu0WIr
cNLULbw9+520yxeglNDZaTO/SMpKUTgMzLPWOBU6LmHTedtAINxhzffkBZgiQOnfxOGYo7qJHBap
eBK9dp2dKKv0OZOFI6tK6XddfjCrsND1N0f1FjwItmLa0tq8yRvrns4Q6h2MmaCsgYeroRMCt7Kr
HepxTJ3DMQTeszKtc3muAk5IZ5riEr/KL5wLyo7Dzn+efqXnZZhTV/4+faO6grJLekv9LdMiazVe
0w2U35sf7hXpA2d9ZN78/hS+Ycrsk8OEbgZyQnMw6Ron+onBvwWRHx+8/qGlB+kLX3ZXbkxjlUdX
xh8LLXpiPRCvej+u6KM/C5bLiqA/Ja9UIJQX6UIBpCMh/JLspnV5o6McMZ+7+W+clxgMFOXd6tbt
qbvkd2Fta7+aNfHg6TNgchIjcR/C0mDZHHEqY3zERcp5WMeo/jgUj77JLNyJtY01+wHB4KwlRrvX
6K0xnPhCHsF4G148D1A+1TCn2SkcsREiYjgIq6m1vTefyAJ4P9Kq+Cgf87fcO6pPRXgXXc0CK85W
20av88QTRcz7AD8DkU/oVgAW9hEAye3EieJZ2mLr27TOmNoBBZGtuGl2LE8J4o1BvG9Ked1+mkD7
sUZqLsYUEd/pq3kvTmfvPtsaK++1/cTHXjALeCD/c9bxVeh2bP8srtJHAKreNb+pjn9XHGEAxu9Q
p8ovZd2+kQXpf4379F1WbikuHDLeUTycukOP7ZtJOJGTdngDgnIll0cjZHkfrsY3lU7iI6M6NmMi
gX1qY2fIHfdIV2Zj5dZ8wieOfNW6UFB6V9biJzckbdP7OJuxMdOL3niRHZWAaRzvAdxZdtDu8LZq
wTpIbumnMjGLXaWfGpiT+DZZh1ha0wskLcc4o3Lorp2+8zgtjuIbPSyWCh/dJLI4IZTNf5nomyI2
sht1ldfrnJ9eyMK2VxnpetmJ4VckTIHKsGKhvjKg89eRR1lNkm31RDs6eUEe5p0q5auuflU4ia58
JhgMMEG8nf/JHCa7EI4a3gDIe4TqMUvYG82qqlYWMTSvUcsc11Y/EccjZ9Nilh82nmo4yKEdPHTH
7rfxq38jXxge1PRRfrJqtGo3rxzvqyY0gBMN9nATY5itPfuDzTlLzBxpY+ynE5lqR1LqmF26vW73
5//H3nntxpGsy/pVBvu+iPLmYm/gtDc0anrqptCiyPLe19OfL5ukRqRmzey1WhfEwSEGhIaUqstk
ZeYfEX9ExDajRHCkL1FbKe0sxxxxUpwH81GeIMzWv8trtojBssRvYKufFSsAP6aXYu6dxw/pOlyi
xaq+Nfkcty3/uthmFc37E1aKC3tZnNv2Vl72T+2Tfc6olEgMuh7P/LP00bn2LuozBFr6N2cd3Jan
8MDg58VtPyyG9FkZvwzGJI2nlF5DuE6xaCwX/aNlL3NoCodShp4lBjp2Xn1Arl5re8Qt9YO8HVWd
+9wXhreBnZz6hiVvOy9Wtnhv8QtFrs/apJaWMg4ec7SM1QQvTRQk4tvh7x3+dPhnVucxkUdRxaTc
KFunD+h1OvyaBtl84w5fYq9eEQvk7ypZwduhJ6LIlieBzzxTF8Ql2XKpzi2V+5WT27tMcpN2ewSD
E9+eWkZ4gTsYL3ZC52+CQ+cM9cgucPytSQTuvHYQL0l6Ii/QmRqr0ZKdiZviYFVj1j5RW+xAGgNp
EkrpRaCG7Kgkss8IAptX2A9hwCADRjkGl+z6ZLWG9YMSmT4pZ1V3pRDDECTEGhcqCLvssOGuIbZm
hYvDcKyWVxU89ixz6WXxdRYuKcfYB7usuPTQNcXqDDuect7FJaC5SnAZ+U3+bRAsjAIbACm0FPrD
avq5NLdcFAZa3yJlKSRKu74s2B3ZGjGwqBwmZY/+Iu6xJcObZas3rOt5NAKk2N3WF42JxCZNWxm3
Lb/SHkwC0elFzzdhgxtgOoBk6lJ4meP1b+cWskvmUb/YtnQZK2Ncs39kh9xl7i4O3K+4HFWbmojC
NkMWa4bMf9VoLOJoQXc8BqZWto68LfX1lzqXUaNCq88GNYnmpEBRiQxsKgjpWHudc+MnhGeENGH4
rb2pLO/Uzft7QnpV5DrEauID/8UN93FT0nbkKE96HlOWtfD17RCGS9klfAwAJGz0+EG3KVZojBCR
zDnGBWONGswl283bJYii7gn4qCRY416uH2jGBl6mPzF0rwvjmV62klbu+LYl1Zv3PerB1JznIrW2
CpIiQq1dkJOUc8BRbI7D0LxTbYnSd7yTaFBc1b0WTArZfx5dknZF8LGN/4Pftf7KBcsrmvGmoNl9
hSk0dnkSUR6e2cEweN3dID5MValOEbSrjpuAQNPEVo7O3PTrhU6r1jQIVSzdfHUl58DTZMQQckVm
fERiCA0t22a86wrprk39c5M1tHU00EYMpmp8il/+bRIazyIJXMmZrJHfVeBpgYVNQh/bF7FJL2Y5
yNe1rN+nfbRqirnZTIVKQsaGic21Q5JL5xPX4HEGwnarusuMboOXCgoOokmnWlbfpAU25amOUbzV
Od/KnhRn95tusjUO2gY7FDbMeQKDgC+Poz84sXKPc1FFCQqBhYR7GnXDKeKAhZdTMqg+FEpYBJgQ
xvFSKRNvfekbkErEGwhHlQInjoBiBkGdWlg7Z7BupRA9SWuV7KflhyjvvoU9Kw0BiOilwYOSem0E
9aZUEeo5YWtM9PAGkTkNNxpTSkxo89ynC4mEtHFeJ9owLwa1XtlBYU6cNDA3rcICYHnXDYlDS0tb
ttSlYd1iWijJ+Bs1i6rCOEgKrl28AA3UFaBP2EXYdb1WYy3C1yRnXVTJEdJacAvJ09J1VYDoBTCI
TJFzjeRMEU07kzX4Nq/JL2wn3QVdeaMUg4DJBkzHKoX2xvrS6SocD+XuJtGR3gaqSSVjiZbpCtrC
Jdyvy6CTZctb5Vj5eCaBg0q207i1jE41JVGELa1R6hX+UM1dmMXsR2K4GObwhLjNW42QCer+8MGq
CWfTQ3wUdbwEQ8++brvwdDSrGX3Q0cKmdYJQV2/St746NyRpmIXRoF7k8IASKX4L0wnoj8XcOnJG
b6JHPX4GtIkrsbMvYirXzE9uerQeQcuz0hytnAw97WF6VJznwAx17T759GVqiEawEz1kE4QTk47I
OVJSuHS931QtvX3qV79nI5vXD7K5JTuHCHp3lVsFA6Cunpwe4j6pZnJVsMFPzzJCVZEue2fTy8w2
1klRXMmOfd7n5bLtTJi2Wu7WSVl+z/G1G+S955FRCCovTejsoDWjwlIRtcxDJC2qCPa3NPyzOMPl
Bi6BDQ8lzvCwN8mgIoCLjX3lF1OE8uzOJPW0bkBFSknUqnZ3GdgpG48w2MmlsPs0cAUpoH37rJmO
mXPllWGyIKOKhTXKV1U1rmuTtuawlLdZiXVhKMeXfVs/YDNfTIqEOBNP9SiW2RMRmrHLJGnft3hI
+tqF16bItuje7h2Pp9FUE6TfwYROUptEx0VMhvtUp7tgYuKCs3IjemJopYY4oysdtao1I1b2Jus7
fpQDq5Vdu41970a2+llF93ZU0fhadHEMtdqB/rbqsmI2m5h2JPRQ2rky4ilDW/+S3umGyMGNYaTj
fjSCrUJD7xpHvl1isweN6/ym62OKaLO+6nGbmrqdtWsYp9NBZ4JXnaWmE99rNzF1E1yrpwu/G8tY
Vm6O8aI2c4N8pWnSMsgB+rTYUaYB2ZOYxmxbO7iSuP5bYtUJNYvu6TzxWYkxaCpZyJSUNsHU6eS1
3spb2sHwj9MSIOQQHXNU6sHCzyns0Q9SYLqI1gOpydYhLVXNiG2UTNf7wk3b9iKi5awNaX8yO7wW
PJX8q7FT8BzAZUH49KD+pjQ0h70ekW/f4cs1zfJoPcpknWQ2Ee91M7clRZqggkaGTcinOfazDsUG
hql4a44q8kkCr6emS2ihT12GoZE5dUPpy6DXydrIScAqbbwq6TteFEQtLWkfee6KFhhXBKZet5Js
zG2TzIghpHSomrNK9ZFvtf58xD94sOurKrHBNetyTYLbKrYCMIjS2HUJS24+NmsEx+cRt2gauNZp
TlPkLPdYbCCt4ji4KoaKN6Yy7tQ+N6ZylDxErnzTlf6wNEwDos65s2Rs+9S2Xxhah7eCUxFg4Jn3
Oi1c0yqUZoaiRZA0qTWhvRBjwrhbZIp6T+MImmgTTMAWmLWhxpejJG39fLwi6IuIKxgpHeMuXuNE
767tNEPsaSvfSSIpz3Q6E8DxccnS82LRuvWlV62z2PpmqoE8q1KTbsnhOcw8f2GbZMm53KFM1+dN
D76mSOzYAt1Xp/j8T4uet9oqHq2iYGUzGRJ+5Sazuq/MWbRQkqiYqi1tpqmq3Lhy451iYkDhjzoi
c5uWqKngKkpwsIOgQeRrowoqoLKjFgmEcMRFYt3DaAwduIZXW2dIjVFgKPmZJfd4KzvYP1fZtB7G
cRmk7UWrLSSbpn7Vb7TlWKb6pko6fXP404f/7eOMNr6MwrWIvgUwQ3NFK4xNZ/s/fzv8zC4Hh/Bm
76snzK8P34qWN4AJS5knObs2V1Ef5IZmncpMH/GbrLCAc3CikyUc2Aqv3hh+C8Ln02rr4RBAopSW
zvqWONvABNOMqdy8vN60npetdVAnQzRiRkX8+q0Z8p2U0BtPnIS5qcKhTCeqkVkbVXRtHr6lmDdt
6gcH6fsG45HXbwHyAvwli3VYEVkSi29E7HI6RVMfMnuSzgYV04z0i+x2Kv5CRnQaF5G+PLDd/18k
+A8iQc2QVSRdP4QBIv7zVQko8kX/+79un8qEfM6f5YGv/+ZNHqic6JawqtFkRUWkJsR+bxJB7YTw
cEu2CNg0cVQw+aQ/JYIyikLSC6lFNdQNP/x0UAjiKaw4/MaAWTPwx3nLJn1VLRBr+i/Vc0KA8ZN8
TUU0pyBD5AR1zdJ1+UMwp620TPnsHVae6Tza4NNasBuVjsg0r9D+QQyiiYP99GHULYrGlSKi0xyZ
+/FBjch0UagaNONqIGJsodqNCvaBg7FSaAEGMQjCv1eVvG4iAqOGMye17wupB+gkay1ok68EMG6y
mKY0eoY7BLtg3T39GHrkOWyPg5uAbE/MP1E4mNoWb2tnlqtFh8kWq7weEbXRW/YkNILTTKjSMNbA
6mLI5q1UfvlpBLze5J8lidYHi6LDhRqmbMsOTwqzog93ld6puNci21lh3rvqaxvPytDG7iswKt7m
KZ648dQI1EdS5J7jQEMxUn6RAzamtZvmc9LGF56b0KeXPAv3ejJCO9LS3Hhq4h5CSZlglRgUc5VN
v5pVeJElyh0extlGXWK3Bbpra+vWRAg2ejrKzlo7s7zoLKZTf0KHsyKmOUklnIwe8duAZrNNPPq2
aM5PuimB3vKUvolZXCpEjFsOZ6pz2nVrx9POgr50IjbYWOvfD4VZTXyvWPm2ckPunoy7mp8Ai+KD
ZwvBGWmw/JPgWQmHVZp3YGs8AIr2aIZV/zA+FQjkIzxtzUhlFxcFV3kzzNSub6dcFiSNHj0AD1AL
O+2+LWACE5MIp394Vr9ohxiUls5zMhzZ4A39MCjlUs+1pB6RlfkSm5nCvQ616KtTo3dPexmoBwSq
JHFn6pGyNGuhNaKs7GajaawqycrQdNR0E/krL9LAb2hDXZWWOWcuBhAJuk3up+bcKOx71tNYiCFI
ziYyJ/RppUfTvizzkl7TuEbdPuyUu1aOjZnqBc9G6FREWFJUFpYG4E3zAS2gElhz57C1cb7FPjWD
Vhb3mDyf6rT9YKeP351Nf4JvRNtEzW/xmvvCPiyaWTTTR0N7GijR14qlwq2GamFssrZbD6oJDRef
h6500aj1qWGBvSQbTQZ/IvUJlk3FDbbhKerkmIJROTtZ6eCzB7bYBNxfOA4ks44Wo4qe7RKcvTAu
hTX4P0wef/VK2ZbpoKO2dey/Pki8Kl1rmoGCfBVoeUdbKwWK7RnDQkGrXKtXtR7d//3AUP7yE238
03S6rw1H6Ld/VncZrVIBwPGJWq9tc9P8MmLxQ3w7l2amlHFBeq5JqAACu7mnVhSaI56wlanRvEnt
NYHUz+h7PJwl2+bh78/tr8asg3KF0aIzxXwUHatKlaaJFDsrSz11qow63ufUWMkqlCgWTvMZeqcU
buvf/lhdVnQNfbpmq5r+4Rk4Jf5ucSfZq8SIn3vDvpZz5gM7C58rnMvmXh8to8q+/vsPpW/312XD
UPkxeRMsU7+sUaGn0O3BiwvpTW5s4F14HVCW3wEa5vQkYztPsdqiPNURBFvXUQgRUvQqrKolPyuK
s01aeq0cliVeu+TMDDPUbEwyrhwNy4DDxIoDtkL1j89nPOFE4mkem1iMmMkXvQIWiofgLi2lXaqb
m7TlVg8WsFhkZvOCz8WV2Acc0M1FmHdEyML5aVlHfEaFjCJOsCFmAfC0LVGvyLpEqxgJdKmXoCXq
2XqPFBgZ2hXTLh9rglHyqMPKtLtw3AKJAZ7vSLOtrzUkWWRwZlgpR9g4EvOAvxOuDLb+3DfGVnHR
LoVB3WK7289p+EbggmEGMOsgJp64H091j8VA1luywnhs1A2SiTYq6E1jqsXDtdZmN40i/i5LK+Dm
cGnVrDmF1Mr4OTvXyP44MYebaxTavTmMSA/F6jCgWOmKIgX/pQjwo1UJSZQ1aF56XcSdQRL8w4hQ
daGsfLeToJ9BURiIqlD80zDx/t10VZf+zbHsV55DsdBpi5DagRZSFOiinGidnS3KC586QxMFh0/l
MYoSJC689dDrzqwlZZwSxQcMpYVUXimifMHZFuk1FU0uShuDGqcTxQ46Ne80o/5pQjwAwX+JwVjg
xoe0pQmJMtNFdkcBqiIZj4EV42QMFTZUCdblBMNiJYsqhPwP3M0sJN8jchVRmPlUaDWVmiVKNt1w
vmXyuvS7S5Kti0XQIprOqnqpRnp5lo36dyKsoGvdAdEbWgPmrHnGcAJACKgYNdk/pYq8tAvU7phy
wy1kkTHJqTMdUXCqVJ6GKEHjxgHGEFWpKE/Hhi0WMA+dvYqLY9GwkNJUQNjSnUl124sy1060m2rM
HtyswcyWSrgUJXFCbRyKIrnwpoUomkOqZzuGxjQr6bygru5FgU3s8Y7PxYnGcvA7Kde1KMYLv7vS
wnwlhFm2nARYGnVnpSjgbe6QFXOr9NtaFPg9lT5Nb89DEWTLpMzRggPoKzmdJ7TcJGsXmsVnYw1x
UiPRh8wDiMinsQAWaP+d9gJqsMAcuFcz0lrQe0oGdy8Ym7mrOWvQy1UOYtEL6MIQIIYKmsHWDOYW
fCMkIkPsTqG8FHc2uCFUg+LbM9svcNQx24uKKBpy0ABN0MzNilDL1r3lICgpGBIYAKDmEXBLJ4AX
TUAwkdC7epG6xQ5CXudicdYC7FoFdGPruT+LlOR+QOAU9oV/i/nyVWgU2yCkwRqDtmkRDTRLBPj7
NgjiwYhqsKIOzMgX4BHZ0jOZNDU2uT1x2vGqkGFaXRsQTh2cnePhZp9I7ZVXFUQvKuVNwus6aRVt
53eWROxiBEugjvu02ZgRh2EpMQmS0G+NwjgHXI/mlYKaKjI01JGsLkWPD3ikeupS9js8TIBos+CG
/NdtqNBm0mUykoM4v+mBtmnAjgHg+kyjrxLWUYBzOr2SEx8TuSkOtP3C70CTIwF1gxN2g08f82hd
ZEG+xRHpYgD/y8EBk6zfsWnFGjyyoBBUdk99Igit9qFV00tP5vkn2F5sjRJMFSMYtWWHKgDBzMiT
BeDnleYyM48pU6zupasqEIHZwS4UEGYFllkJULMR8KYOzjmWRM2YCm91rYSrIcISByrxAbtOGA4U
pwRtILTpQnT+IVN0siyK7KHUUIhVMHCgkEi/MjdHkB8jJag3rt98L5ht1mXHe+xgg1cZtAMD3aZA
uLtF5/hnucB1bQBeuS8XZkgEqeXfRkn7VAgkGK+HFTPbedULt86HumiuHYDjSAdwwGRe4MmBk9E4
MtARUZc0tIxWdxfj0t8AQxfA0QawNJGpIzfBKvFQBbMeAK+JfLwpBZqtAmtHAt82ALpjgXgnQN+m
ltAzQEvuAvh/kYLTXNRlPM4GgZl7EcraqFeWksDTMQQHjoxP29S9JtETaBAjrrYCYs7V+CFMuTs+
Uga5g3cuA7ROJtlcbG3vEFyj9wrlaJdLDvqDDJWfoxQ7XWD/GdVBFCJj7mtUXAOu3bBVoeALfMEc
0DnN8SETbMEqOFp7WfgkI+i8zHmmOpNCr28sqAipzi9o8MXJ2G6xo2kAQW17XlRaIfKhbizqmzWh
7zph7wFz5Fjl2GW5eDjZzdqufUxlHB3tI/SIG1yXgi3poE18X9ulHrKQ0UPaqS1rwa8ofnhtFcyk
IYrNyKlNJgW3XuXks+J6JAMoE0tvWLo1p08WdZBd4ujU3eQO8F91YHjGBgsfIqRFWsYAFiy4oMgZ
vknBV97yau4KtohOw9umcna9wlrtOdENOeJLvadbppYREwHKwzuRKL+MBBOlCU7KF+xUDk0lJ/Kp
TPAYfez+RNIbNC6jdo8d3QNKAVUwXTaUVyy4LwMSDM76EVOfNvYeE8GRJYItYzd1U+eoPOo4h0mD
UsN3+k6WnEdX5HsLzm1wpdvIpL/LUrKZIHCLeSYoOqi6thyuE8HdDZB4oWDzamg9p3VmUUcZGcWb
xrGeQ8EdwoFzolCCneAGLUhCwmfOM82/d737St3GgkmUBacYQi4qgmWsoRsP/7YbAmBPlrcKSnIQ
3KQmWMpOMQi7NKaj4C8tr7vzBaNZCm6zFSxnKfjOEuJTggANBBOaOrADPb9PZebcOno2WhMNGvaa
K2VQ7rLRx7IHWFotdGUu6wi7mOPAImRM9NE+9BCy+OWR1m1nvGqQtX5el5MCSnMovBuEVBY+RlMl
7B5qQfO61r3qKca9VO7CQL5MuhE62KKPim4EB0diIdUsE4Bp+GOFNbcThDKgbz83BMkswTb7oVxu
mmFPYNKXTtDRliCmJRjqGqa6xvEcA6SFk6IapEHiZhgUfQ27PB+6vJ30gvBWBPXNMkBggKV/ifKt
WmPNJryp8PeycaFyTUNeysJxigKwfPmGi3iN20/SzmrT2LFdHReZpvWIagdao0YJXKdH7SGrTrHm
cptN3/mIy8Wf/vzmCYAiCemKlJuWeATLHTcoO5ZDGttLRBEYbcXY+Zj04izqMTsf+ghDiKIeN2ES
hFMnHhVxL5uNjT3FUlgnIQNZ0bO09XBlBeTHOAOHNObO9Ba9erBIS2x5ApfsUrVDCOFbfgFQrCwb
TT3LDflMTrUZsRNg77V6Fqo+IzS5YYiz7OoQTUQMwDCjrjENFLkFoU4zWa23o90uioqAAk+KnugH
+NKNiQaMnD4ZSnxm+bs8oPYYB++L6/Y0bdo9rnD+ly6rbrAPviqiYJs02VPZ9Vssd2aKre7txvyq
b2xRfraoYKFIntTY+6LWcLkqDhUZzcHTUAloJYnOMH1gXW8gKeMn9lDbthDbFB0TYnlk6QMMs+Uc
9hz3EGlACRrXfMoYJMY8d5Kv1H3DxpBR2nVak85bq+KoppIgzxXtSmqq44iNfV2eL1/c/oTjlqn2
dEQ1GXa6WCEdjLIiHjQM29ZLeEWlIAtm1WC7m8O3tIvJhAuic/bd7sKVGLJjwzQWd8YSkKbYlDLk
K141pUlyTHYdRvVjVbNXOTzdw58OYyUYDWVGEg37bM1rfAw13yJuD3+y9Qa1X2Emc59uXCiwa1Mt
7ZmRjN/ULFGm6GHWQSk/eCHoT9emt66NS7gANOQweg5b95qCaaXHGdkWqXGq1t6NozU0QpkO5ysb
q6BndSOjDy1l423sAXzHq/E8Dtq6mfISrMOETVyQ0RpasHWb6hp0u5wac0Mdv+s0bBwwzDq0bWQp
Uxq3pamdIVrJA2Mxls09VRvbI4iJuTmemW7GftBY0OWFE7BJeeJye8o6fG51ADnDkJ7w7IePL7mA
msYjg/RqGhbR+uhsMTcW5WWJRcKkx24CE+DnSCzrAvo7FIluHk5zE+mYnqAhyHRlcii5x5ZjKwGx
TEmLyJXua/xC+FHgajeKghe6HTA+gPAOMJeUONeFHH8tRuRjYZTkEzkOHys3esY5Zm7VuDr3XF9Y
nvsyGlsEVz3pZrI/h76+DFUbjK3jL1nDhdQiQXQyVlfTR83fMB/iOTHB5Zu0GWwHFw29om2tYDdt
Ov7MVEXTCcLDgS1cGOR7u3avjDJdhYNuTUneXuGJu09MlBjYFa9jIPJTNTglDJuWYxe1tJ2qU99U
uxVtnma9rzIqKDFi+tE3Z4XAMc0R4TB+bQroQVkn+dwwsBEvB+EgYxvACMDRtsvTD1M5XvfEzU0w
NRYKJB/lVtfvaqv87pogAmk3bHMFxSfuG7ZI0bhzbbpBBhAOQ85ulWZEj4+fI3ew25a6Stsq/hbI
exAjamyawNzTWVJaCBElTsqU6i99u84qcgl5uQ+Px2emCfyghm5Fg8qDmLdjekuHI4pJkMHOyC5C
B/VrJI/dTHK7y1HvO1qD8eQ0Iu1c0uydbACcBAW7aduxL6UACX2PeyWm+c61FYJixGbwEDQBKi2w
3sOoi3p/nihyO3F7diddT7+OIj+PyIB1H49sAYREqHYQEJIn54I4wj/QV+7a13GIsCMUv6NqKxhQ
a9tQDw9Aw3BjkgkkxkqMXVnqj3EONuS4OWI++SmQ5PNUv8LYmjYU31kcbmkQFjSVEBcLUInpAPuc
NFAOR8uQrWoiP2Rs/VMrETiuNEY0+tCCzQCfE/V5lfT9OXa73LKMWi4JRJexjOgtHkeSUxLlLM6j
VQrYMDFYKOYjA37S1zzXA7idAsaBbHfEcwWwyCA8kpmk8yxqVAxtEvYLXThXe4DhLNdx56tRqsUD
2hUvMdZN3RWbbAi/ejoojCKdtrCykxKTf5z2Ll27iAigiVmOfWtbdIo/TyVUnyHSFSeh1bbS05pY
0iu/qgKsw2knS1ChU36lDeIaOsgi3OOpFEZiVpRgWJeScY9JzzNVQT4vUndTe9G3zhNGvU2BrsEe
nxP5phYD2BAmRpITfQ1oQETzQ3mc8iERuBkpBrsut5aJBjonh8BKSCRCcCEgCwYe+IVBp9H2wMnE
UvgMvMJj7uzrIFbP49HYVS7Dlg1UFSc1YlqiwySs1A5jDGa/m/VkdyluMfDqoqeUm2JXVdgk+1n0
LI/MtLDkGlPlRA7IWXUH2nwaRd2qKsZvAPb0jy5VFd+fviXyVa7A1YQNfNSSAY2TJJNM9ei6iHVB
cd3otC6GS7/17uSEl7o3VWkWOznZVsi28oJdsNfaa4JR/dnA+8wVVk9FTtfJEPhbQ6E/MIfjW4U6
AKkTdiuJOWXqIwgFf4BqSzxML0snd+ddcBmZ/b4s2g1L7MzVcfkbPALmYLllXpSJbLFL7ClzKn1w
l2otXXgOUotgnRWo55E799ki0rull+cZYVzOXaDXO2SUqwxESlFDbwKITS8NZcdSIbNtwuJM8+8U
e2AZ6e9DiS8aquvhxhytlZJYe5JTH8s6C2gpkHQU/0jkadVX2BYGYQAUZWjTkvomV8O7PPYjbH36
r5bRSfSgROsWS6ooUUTXg4JcknDXSWtW566jElSjXhd0Y9ljcC4X8Tnd07smIz8rTvCxc2hOd+Ny
5RCFsS0y85vSxPe1R7EY2PHcaWVsEWPGo0UGpisjAFUC415xR2/RVcW55OjFEsg23CZj6MzwGySE
gV5/Bmq27Qe2KWa9C3TwzEnQrIjpHeb0fj8RJFnYUxl16RycGT8+LRs3h2+eXDT0ifz4/xKCPy5Q
mEpVZm/LQimXmuRdlpzBhmSKYWrpzCFtLw1b5KS4oNIRqjEv0cUrIyb3NWTPg1nKtEDx/47vXiia
mhFDaiegi1qKGBZtb2encHXWXAYsmBCFgDVFJy/NjvCpQdLQCkSRxogQf8wNT90c/nT4FkUSjClr
9zyuB/owxTfkm+h8q4jdmh9pLz87/GL0g1Mw/56sC3DCMsOnw9OuvEYLThH4Fl1BC6cU4fKgA4us
Uhd+EsiU0rhaNyxHBvoiPojsVkyK01De/PnNcMiT0vSmRypdpJiflv+PORe9qiuEZmB+MA/aNU/l
cPlUYST6g6QXvz1421xjD10H9fDv/qU3tv+vD/QqVniROTxmTVqLM/CCLP1ZsqDqUNTvRA6HUzqc
yt8dId5zxs13dBCac2LAlZlwNM7hC0g+zlLv9deS45wwUDVqOfQG4gslAh/40y36Vzfh76/v5W7+
/d95dwX772J5wxCsDB7rn+8B1RA82//mJnw4xJ83QVdOwERxukACcviCt/j5JuAJZcGcCbeKz3b1
mqEJmcJRl69ZJzDojmw7+svlY0f17vJtzK3gbnXB5okvbs/nGgO2LeQ5x90EBroMU61qoG6Hrw83
wTjRTdvUNcV++fWnGwo8HB7ccTeBgW4S2Udg2MuT/jASbPPE1skVU5kP3m7S5xoJYLgvD+ZFSvVj
cv11SvyXs4Gmnwhuntddf7nGD1Minjgn3CTDMdEKfcrXQaHMPnpSwNFOZ86zUa0dvj7cBRsRnC7E
Z8ilDl8vY+8TLQw4CznHvg/WCT5IJvKV1/fhw8KACgETQdhsR34dK59tZrQwMTz2JtgnjkNdJ2Oa
dPj6eBNk4wQ5o62Zn24IKIosRDZHzYmqfWIIuaWqMZp+XhZt9QQTQw0eSvukbwDCdOXYJUHXTzQb
0RJijpd5gM3Wz3dBIWnSNBzNYnh8tsGv6LYQqx71+HX5ROHaUe3SOim+Ply/7ZzwMaYmtGYvX5/t
Lqgyw/TIu6AxBxiqxd7o/dO3zBNLZu+oIcM6fH26KUBFan30O6CeMMlrBq0hHy6fnYBMzUDh8HL5
L6PtEy2CKkvUsQsAU4ANl+0QD/vjKn+eAmyD8ghrXefT1ohs5sxj9wKiSFSZT9GFv0z3THc/3wUq
ZXT9Yrf0uiH6dAWCqilCLXv0dEgXgOiH+Mu7YLEaWMD58utQEcHDn6tCoIzVkKoeexd0Bd9iMsx+
LP0/jwW2BrTwsyaob7fh090FDWzyyLtAoQQkgOE1AdOHL+bZn++CIpsnCvHSIAufDjHgXTCPhQxo
6WHh40hief35wi3jBKU7y65o0hFfL2/dZ1oWNLzPj338bPtpibYM5v63q3x3F9gZYbKqsgl7+fp0
dwEXd+XYqUDTThyZ7Q8L7V++BLZ8InA1G9Tg5S59OgBV4zYcjZnQLWdq+NW/3YUPNSKLowZsRMfa
K5rw6TZKmm6qx26UANM1FTN7WX7dDn6YFw7IkWWrqmp+vlFg2EKuf9yyaJ3oyPtFOsLLu/BhiwQu
RbgC44Ri+rMtiJpJ3MKx18/mBxoFSP51RvxQLVErWrwEAFP/PmLwv1g8fnBTUz+Ivx9YqeCp+ite
6l/9hTc+5tffv3IxhxgNSKd3f1GQVC+f/XRgwsT//887ePXAF/30yzf+6PA5r//89QJ//eh3n/V2
VW8/XAVP5b589IfDL4bX03zp8f0/8f7bPtn/TBa9YOR/nsl//9e78/zp+f/Dgavow3FFV9XRxy2D
MUvfH/iAZx9/4GifVvvq7RTFY1Qcg/f92CNP93HwnJVp8O6sX6DXo49NV3C5/569naU46xc88/gj
p+nTYx08NvW7gx+oxGMPPnuK993+ffTMC0F19JFf6c8/suc/plncJN/e33ZHEZXNsZ+y4K4H3989
z1cc9dgjL58yQtjeH/mFqjj2yCvueBC8XftheGvQM28/eKHR/5NXff19778bgK+Y6rEnvMaFJM2C
92/kC1x59KHT78H+wyxCogNr8dFHzrr3D4/eS7Y4xx52++vcZCqq8hsOzJk1j9HwdqTDuIDV+g0v
yWnWBNUvt9mBC3j7sP98zJ3tg/Tp7TAvUzWs69sPjjluOcT79PvbkcShX8HhYx/h2b6q9o9+Uz3V
9bsx/Qq/Hn384NEPvP178csLtHn8oVkLqqx+N7KJ/FN+wwtzFiDO5L88fzc3kfYs/6ajZ/QcvHue
CkzV2w+OGCp4o3yYQ1SFeLPjj3z+9K3cf9g9vcKzxz7J86d2/37dAunTKG2PP/A/JMr92Pb+Z/vJ
86fuj81TWT29m6le4drfcfJnT33w+G4Z4+AC//sdB38g9/vtSIcp5QVaO/rQWVn7f0z3ZcZK+f7l
fAGvfs8HzPbRx3dfQ+r0dkH/+St04Qfv7/gL7nzsWV9EZLpk76saIG3nN6w7F+UToX1vV354lLoh
UNJjz/nLU5pWCHT3H8oEFeuk33Del372/emPdfXL2ia0TMef/VXW/IuB+IofHnt7Xj7g14EoDg9O
duzhr7n7T1X19G5LoSHp/A0z4/VT/76qfAUTjz3nm3rvv125GIiv6Nyxh/0b168jp/DbgMrmw/B+
1WYee9J3+8oPUq9+/2pCLgm87uiDP1X1H3958jAYv2Hw3QXVY0bzyLtp5RVrO/rchwxNsPd2Ew7j
hBzRf6xI/gpp+iFp/hV/epMq/9U/ew+uib/xGD/ty//5vwAAAP//</cx:binary>
              </cx:geoCache>
            </cx:geography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Central</cx:pt>
          <cx:pt idx="1">East</cx:pt>
          <cx:pt idx="2">South</cx:pt>
          <cx:pt idx="3">West</cx:pt>
        </cx:lvl>
        <cx:lvl ptCount="0"/>
        <cx:lvl ptCount="0"/>
      </cx:strDim>
      <cx:numDim type="size">
        <cx:f>Sheet1!$B$2:$B$5</cx:f>
        <cx:lvl ptCount="4" formatCode="&quot;$&quot;#,##0;\(&quot;$&quot;#,##0\)">
          <cx:pt idx="0">28977.439999999999</cx:pt>
          <cx:pt idx="1">32585.069999999985</cx:pt>
          <cx:pt idx="2">40212.829999999973</cx:pt>
          <cx:pt idx="3">37162.51999999999</cx:pt>
        </cx:lvl>
      </cx:numDim>
    </cx:data>
  </cx:chartData>
  <cx:chart>
    <cx:title pos="t" align="ctr" overlay="0">
      <cx:tx>
        <cx:txData>
          <cx:v>Profits Across Regions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Profits Across Regions</a:t>
          </a:r>
        </a:p>
      </cx:txPr>
    </cx:title>
    <cx:plotArea>
      <cx:plotAreaRegion>
        <cx:series layoutId="treemap" uniqueId="{F3F21BBF-2C95-4048-AD93-57A889D90099}">
          <cx:tx>
            <cx:txData>
              <cx:f>Sheet1!$B$1</cx:f>
              <cx:v>Gross Profits</cx:v>
            </cx:txData>
          </cx:tx>
          <cx:dataLabels>
            <cx:numFmt formatCode="$#,K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aseline="0">
                    <a:solidFill>
                      <a:schemeClr val="bg1"/>
                    </a:solidFill>
                  </a:defRPr>
                </a:pPr>
                <a:endParaRPr lang="en-US" sz="1197" b="0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Sheet1!$A$2:$A$8</cx:f>
        <cx:lvl ptCount="7">
          <cx:pt idx="0"> Iv (Infusion)</cx:pt>
          <cx:pt idx="1"> Intramuscular</cx:pt>
          <cx:pt idx="2"> Oral</cx:pt>
          <cx:pt idx="3"> Delayed Release</cx:pt>
          <cx:pt idx="4"> Injection</cx:pt>
          <cx:pt idx="5">Sublingual</cx:pt>
          <cx:pt idx="6"> Extended Release</cx:pt>
        </cx:lvl>
      </cx:strDim>
      <cx:numDim type="val">
        <cx:f>Sheet1!$B$2:$B$8</cx:f>
        <cx:lvl ptCount="7" formatCode="&quot;$&quot;#,##0;\(&quot;$&quot;#,##0\)">
          <cx:pt idx="0">2521953.8999999985</cx:pt>
          <cx:pt idx="1">1580703.6599999992</cx:pt>
          <cx:pt idx="2">1413133.8099999991</cx:pt>
          <cx:pt idx="3">1076495.96</cx:pt>
          <cx:pt idx="4">344535.2099999999</cx:pt>
          <cx:pt idx="5">219252.39000000001</cx:pt>
          <cx:pt idx="6">138937.86000000022</cx:pt>
        </cx:lvl>
      </cx:numDim>
    </cx:data>
    <cx:data id="1">
      <cx:strDim type="cat">
        <cx:f>Sheet1!$A$2:$A$8</cx:f>
        <cx:lvl ptCount="7">
          <cx:pt idx="0"> Iv (Infusion)</cx:pt>
          <cx:pt idx="1"> Intramuscular</cx:pt>
          <cx:pt idx="2"> Oral</cx:pt>
          <cx:pt idx="3"> Delayed Release</cx:pt>
          <cx:pt idx="4"> Injection</cx:pt>
          <cx:pt idx="5">Sublingual</cx:pt>
          <cx:pt idx="6"> Extended Release</cx:pt>
        </cx:lvl>
      </cx:strDim>
      <cx:numDim type="val">
        <cx:f>Sheet1!$C$2:$C$8</cx:f>
        <cx:lvl ptCount="7" formatCode="#,##0">
          <cx:pt idx="0">111436</cx:pt>
          <cx:pt idx="1">15271</cx:pt>
          <cx:pt idx="2">13512</cx:pt>
          <cx:pt idx="3">9757</cx:pt>
          <cx:pt idx="4">9210</cx:pt>
          <cx:pt idx="5">25195</cx:pt>
          <cx:pt idx="6">30427</cx:pt>
        </cx:lvl>
      </cx:numDim>
    </cx:data>
  </cx:chartData>
  <cx:chart>
    <cx:title pos="t" align="ctr" overlay="0">
      <cx:tx>
        <cx:txData>
          <cx:v>Most Profitable Drug Routes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</a:rPr>
            <a:t>Most Profitable Drug Routes</a:t>
          </a:r>
        </a:p>
      </cx:txPr>
    </cx:title>
    <cx:plotArea>
      <cx:plotAreaRegion>
        <cx:series layoutId="funnel" uniqueId="{DD17C5C3-5DB8-4801-B2B1-463F727EB081}" formatIdx="0">
          <cx:tx>
            <cx:txData>
              <cx:f>Sheet1!$B$1</cx:f>
              <cx:v>Order Gross Profit</cx:v>
            </cx:txData>
          </cx:tx>
          <cx:spPr>
            <a:solidFill>
              <a:schemeClr val="tx1">
                <a:lumMod val="50000"/>
                <a:lumOff val="50000"/>
              </a:schemeClr>
            </a:solidFill>
          </cx:spPr>
          <cx:dataPt idx="0">
            <cx:spPr>
              <a:solidFill>
                <a:srgbClr val="18B2E8"/>
              </a:solidFill>
            </cx:spPr>
          </cx:dataPt>
          <cx:dataPt idx="1">
            <cx:spPr>
              <a:solidFill>
                <a:srgbClr val="18B2E8"/>
              </a:solidFill>
            </cx:spPr>
          </cx:dataPt>
          <cx:dataLabels pos="ctr">
            <cx:numFmt formatCode="$#,##0.0,,&quot;M&quot;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aseline="0">
                    <a:solidFill>
                      <a:schemeClr val="tx1"/>
                    </a:solidFill>
                  </a:defRPr>
                </a:pPr>
                <a:endParaRPr lang="en-US" sz="1000" b="0" i="0" u="none" strike="noStrike" kern="1200" baseline="0"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
</cx:separator>
            <cx:dataLabel idx="0">
              <cx:numFmt formatCode="#,##0.0,,&quot;M&quot;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 baseline="0"/>
                  </a:pPr>
                  <a:r>
                    <a:rPr lang="en-US" sz="1200" b="0" i="0" u="none" strike="noStrike" kern="1200" baseline="0">
                      <a:solidFill>
                        <a:schemeClr val="tx1"/>
                      </a:solidFill>
                      <a:latin typeface="Calibri" panose="020F0502020204030204"/>
                    </a:rPr>
                    <a:t>2.5M</a:t>
                  </a:r>
                </a:p>
              </cx:txPr>
              <cx:visibility seriesName="0" categoryName="0" value="1"/>
              <cx:separator>
</cx:separator>
            </cx:dataLabel>
            <cx:dataLabel idx="1">
              <cx:numFmt formatCode="#,##0.0,,&quot;M&quot;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 baseline="0"/>
                  </a:pPr>
                  <a:r>
                    <a:rPr lang="en-US" sz="1200" b="0" i="0" u="none" strike="noStrike" kern="1200" baseline="0">
                      <a:solidFill>
                        <a:schemeClr val="tx1"/>
                      </a:solidFill>
                      <a:latin typeface="Calibri" panose="020F0502020204030204"/>
                    </a:rPr>
                    <a:t>1.6M</a:t>
                  </a:r>
                </a:p>
              </cx:txPr>
              <cx:visibility seriesName="0" categoryName="0" value="1"/>
              <cx:separator>
</cx:separator>
            </cx:dataLabel>
          </cx:dataLabels>
          <cx:dataId val="0"/>
        </cx:series>
        <cx:series layoutId="funnel" hidden="1" uniqueId="{4BC351DD-3FFE-4119-A356-3EE2DC1EE47D}" formatIdx="1">
          <cx:tx>
            <cx:txData>
              <cx:f>Sheet1!$C$1</cx:f>
              <cx:v>Rx Units Sold</cx:v>
            </cx:txData>
          </cx:tx>
          <cx:dataLabels pos="ctr">
            <cx:visibility seriesName="0" categoryName="0" value="1"/>
            <cx:separator>, </cx:separator>
          </cx:dataLabels>
          <cx:dataId val="1"/>
        </cx:series>
      </cx:plotAreaRegion>
      <cx:axis id="0">
        <cx:cat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0.1586</cdr:x>
      <cdr:y>0.20508</cdr:y>
    </cdr:from>
    <cdr:to>
      <cdr:x>0.17238</cdr:x>
      <cdr:y>0.27119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832BD561-905C-0AA7-9992-623814C76B48}"/>
            </a:ext>
          </a:extLst>
        </cdr:cNvPr>
        <cdr:cNvCxnSpPr/>
      </cdr:nvCxnSpPr>
      <cdr:spPr>
        <a:xfrm xmlns:a="http://schemas.openxmlformats.org/drawingml/2006/main" flipV="1">
          <a:off x="1492537" y="911759"/>
          <a:ext cx="129721" cy="29390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0.84151</cdr:x>
      <cdr:y>0.5556</cdr:y>
    </cdr:from>
    <cdr:to>
      <cdr:x>0.86397</cdr:x>
      <cdr:y>0.59021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AE5B4697-9A26-E225-79AA-0B9C3D5813F5}"/>
            </a:ext>
          </a:extLst>
        </cdr:cNvPr>
        <cdr:cNvSpPr/>
      </cdr:nvSpPr>
      <cdr:spPr>
        <a:xfrm xmlns:a="http://schemas.openxmlformats.org/drawingml/2006/main">
          <a:off x="4221877" y="2233992"/>
          <a:ext cx="112644" cy="139148"/>
        </a:xfrm>
        <a:prstGeom xmlns:a="http://schemas.openxmlformats.org/drawingml/2006/main" prst="ellipse">
          <a:avLst/>
        </a:prstGeom>
        <a:solidFill xmlns:a="http://schemas.openxmlformats.org/drawingml/2006/main">
          <a:srgbClr val="18B2E8"/>
        </a:solidFill>
        <a:ln xmlns:a="http://schemas.openxmlformats.org/drawingml/2006/main">
          <a:solidFill>
            <a:srgbClr val="18B2E8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D338-41B4-7F1F-2936-467071395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DD378-F0A7-0191-3A19-D06CED344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DEE8-D90C-EC9C-4A87-C50D0E4F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355-BBAB-4388-A387-AC058373DE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5A8E-02E3-ECC2-E4A9-84B8055B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9170-CAA9-585D-9667-90925314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903-360D-4C0C-9BCC-AFC01EDA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7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9C4E-061C-FAB8-5F55-2C2AD45E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02797-6C2E-8622-BAD5-856B52D3B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6001-533C-9E7A-6801-938453E8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355-BBAB-4388-A387-AC058373DE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EF90-A8F8-9CBF-953D-6D5415C2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180B9-6452-5369-A45F-1BEC7A9D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903-360D-4C0C-9BCC-AFC01EDA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3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8307C-20F1-BC73-9756-9053F0585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0C9A7-B54B-9CC3-D34C-A102B996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ED70-599B-8DE3-ED43-C4564958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355-BBAB-4388-A387-AC058373DE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9AAC-6849-FBA0-FBA1-CEC60993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3757-3A4C-0401-92FE-DDE18E2B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903-360D-4C0C-9BCC-AFC01EDA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9500-7B22-1B38-341D-9C0A744C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A6AD-E0B5-DCBC-47E6-72D0B60C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AE09B-4D00-EB94-D36A-1F763863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355-BBAB-4388-A387-AC058373DE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66AE-13DA-2F5A-8D87-A203E01D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2073-9BB9-8C34-5968-ECD8067C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903-360D-4C0C-9BCC-AFC01EDA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6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BD65-1E7D-99EA-5701-4EE750CC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823E4-61E4-675C-E001-A58CE454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5B8C-AFB2-DBA2-B71A-914FC248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355-BBAB-4388-A387-AC058373DE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8108-FB11-5E9B-DCB7-239E89C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4BDF3-C63E-E533-0699-230974FB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903-360D-4C0C-9BCC-AFC01EDA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4F3C-732B-B5CB-D071-B2593D3D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45E2-282E-025D-5B42-CE05FA7E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D285E-C63D-5570-B4E4-4A1156AD5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5FC-400B-213C-CD0B-8E6A3F53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355-BBAB-4388-A387-AC058373DE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1A0F4-6E96-80D2-3986-6B065048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092BC-4BB6-7584-4D29-9E8FC5FB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903-360D-4C0C-9BCC-AFC01EDA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9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765A-70DB-AC18-587F-49D3D122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A7AE2-4385-FDB4-DBCE-087B4954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8339-AD2B-7041-AD9D-A767016E9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FB147-E51E-7BF5-3AA9-ACE6D7197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88A20-CFD5-0C45-59BB-61CD4AAF5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5F00D-B1D8-0D52-AD43-9A48E9D2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355-BBAB-4388-A387-AC058373DE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E0027-DEF9-C310-9F4B-996525E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3B0B4-77CE-99EF-E6D2-177B518A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903-360D-4C0C-9BCC-AFC01EDA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639E-24D7-BA32-C531-CB8D6ECC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AB8EE-1314-D778-536D-7AAC2155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355-BBAB-4388-A387-AC058373DE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16B50-8334-A25A-06AB-9849C4FD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8BFE-9922-AC89-0BF3-1492C843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903-360D-4C0C-9BCC-AFC01EDA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1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A96A-69CE-EA8A-061F-B788202F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355-BBAB-4388-A387-AC058373DE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EE69C-352A-5B16-2726-57157161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80EF9-DE64-81B4-669F-3D26609F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903-360D-4C0C-9BCC-AFC01EDA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0805-A3BA-1719-636D-75636DCF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16CB-A774-5456-8829-2B36EFA0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C105E-5711-F593-6843-735F280D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2ABD5-0705-D4E2-8EB7-CEED90DE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355-BBAB-4388-A387-AC058373DE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CCD40-CBDA-0D2F-DE96-8573498A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40978-094B-977E-E1AA-181CABC1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903-360D-4C0C-9BCC-AFC01EDA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0CAB-1BD8-F96C-69CD-D5CD3DB2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473BE-7474-5E91-6D00-9AE4B9681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1E41C-B7E5-3F5D-0BC0-EF2BBB3B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10291-F32F-AF41-1146-F92ED0B5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355-BBAB-4388-A387-AC058373DE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A6F94-ABCF-C356-25E9-467A1279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68A9E-E513-81C4-F986-F950FAEA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6903-360D-4C0C-9BCC-AFC01EDA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1304C-E761-8BD3-76D2-A838DFAF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5C7F9-8663-A2EC-DD96-DADF496E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D5A3-B5C4-F6C0-69E1-A2A8FEEB9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2355-BBAB-4388-A387-AC058373DE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8981A-8A9F-6729-2E60-98016E1DC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3B7E4-D194-303E-B4DF-E4FD65BF5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6903-360D-4C0C-9BCC-AFC01EDA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14/relationships/chartEx" Target="../charts/chartEx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23909-598D-666B-66F0-D1757C04F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9731" r="11305"/>
          <a:stretch/>
        </p:blipFill>
        <p:spPr>
          <a:xfrm>
            <a:off x="495300" y="685800"/>
            <a:ext cx="2743200" cy="2008754"/>
          </a:xfrm>
          <a:prstGeom prst="rect">
            <a:avLst/>
          </a:prstGeom>
          <a:gradFill>
            <a:gsLst>
              <a:gs pos="0">
                <a:srgbClr val="18B2E8">
                  <a:alpha val="13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8C8A09-B704-2898-B698-B7D00E732BF7}"/>
              </a:ext>
            </a:extLst>
          </p:cNvPr>
          <p:cNvSpPr txBox="1"/>
          <p:nvPr/>
        </p:nvSpPr>
        <p:spPr>
          <a:xfrm>
            <a:off x="3477126" y="685800"/>
            <a:ext cx="8219574" cy="2008754"/>
          </a:xfrm>
          <a:prstGeom prst="rect">
            <a:avLst/>
          </a:prstGeom>
          <a:gradFill>
            <a:gsLst>
              <a:gs pos="0">
                <a:srgbClr val="18B2E8">
                  <a:alpha val="13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3600" dirty="0"/>
              <a:t>Data Visualization</a:t>
            </a:r>
          </a:p>
          <a:p>
            <a:r>
              <a:rPr lang="en-US" sz="3600" dirty="0"/>
              <a:t>ADTA 5250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69E21-C983-72A5-F201-32E3048B9793}"/>
              </a:ext>
            </a:extLst>
          </p:cNvPr>
          <p:cNvSpPr txBox="1"/>
          <p:nvPr/>
        </p:nvSpPr>
        <p:spPr>
          <a:xfrm>
            <a:off x="495300" y="2938272"/>
            <a:ext cx="11201400" cy="3157728"/>
          </a:xfrm>
          <a:prstGeom prst="rect">
            <a:avLst/>
          </a:prstGeom>
          <a:gradFill>
            <a:gsLst>
              <a:gs pos="0">
                <a:srgbClr val="18B2E8">
                  <a:alpha val="13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4000" dirty="0"/>
              <a:t>Pharmacy Rx Routes Insights Summary</a:t>
            </a:r>
          </a:p>
          <a:p>
            <a:endParaRPr lang="en-US" sz="2000" dirty="0"/>
          </a:p>
          <a:p>
            <a:r>
              <a:rPr lang="en-US" sz="2800" dirty="0"/>
              <a:t>Looking into Dropping Rx Route to Focus on Higher Profiting Routes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Trevor Khan</a:t>
            </a:r>
          </a:p>
          <a:p>
            <a:r>
              <a:rPr lang="en-US" sz="2400" dirty="0"/>
              <a:t>Fall 8W1 2022</a:t>
            </a:r>
          </a:p>
        </p:txBody>
      </p:sp>
    </p:spTree>
    <p:extLst>
      <p:ext uri="{BB962C8B-B14F-4D97-AF65-F5344CB8AC3E}">
        <p14:creationId xmlns:p14="http://schemas.microsoft.com/office/powerpoint/2010/main" val="42105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0AE6D-2CA3-7940-7DD8-D1EAD43A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342" y="0"/>
            <a:ext cx="926658" cy="6858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54BF5E-FEEE-B5F2-5943-A4D1C7FEFFC7}"/>
              </a:ext>
            </a:extLst>
          </p:cNvPr>
          <p:cNvSpPr txBox="1"/>
          <p:nvPr/>
        </p:nvSpPr>
        <p:spPr>
          <a:xfrm>
            <a:off x="495300" y="685800"/>
            <a:ext cx="107843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Looking at the Stronger Performing Drug Reps….</a:t>
            </a:r>
          </a:p>
          <a:p>
            <a:r>
              <a:rPr lang="en-US" sz="2000" dirty="0">
                <a:solidFill>
                  <a:srgbClr val="143A90"/>
                </a:solidFill>
              </a:rPr>
              <a:t>… Iv(Infusion) and Intramuscular are the top 2 routes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CBD44-79F8-1E2D-64E6-8D758A5E75A9}"/>
              </a:ext>
            </a:extLst>
          </p:cNvPr>
          <p:cNvSpPr txBox="1"/>
          <p:nvPr/>
        </p:nvSpPr>
        <p:spPr>
          <a:xfrm>
            <a:off x="4493061" y="6488668"/>
            <a:ext cx="3205878" cy="369332"/>
          </a:xfrm>
          <a:prstGeom prst="rect">
            <a:avLst/>
          </a:prstGeom>
          <a:solidFill>
            <a:srgbClr val="18B2E8">
              <a:alpha val="3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90"/>
                </a:solidFill>
              </a:rPr>
              <a:t>Strong Performing Drug Routes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C95D2CDE-8619-78D7-66AE-DE36F19D75C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08935810"/>
                  </p:ext>
                </p:extLst>
              </p:nvPr>
            </p:nvGraphicFramePr>
            <p:xfrm>
              <a:off x="495300" y="1594938"/>
              <a:ext cx="7500836" cy="45010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C95D2CDE-8619-78D7-66AE-DE36F19D75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300" y="1594938"/>
                <a:ext cx="7500836" cy="450106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36D43A-DC6E-C252-0587-FC5C4D633FF6}"/>
              </a:ext>
            </a:extLst>
          </p:cNvPr>
          <p:cNvSpPr txBox="1"/>
          <p:nvPr/>
        </p:nvSpPr>
        <p:spPr>
          <a:xfrm>
            <a:off x="5786422" y="4940566"/>
            <a:ext cx="2879386" cy="584775"/>
          </a:xfrm>
          <a:prstGeom prst="rect">
            <a:avLst/>
          </a:prstGeom>
          <a:noFill/>
          <a:ln w="15875">
            <a:solidFill>
              <a:srgbClr val="143A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Iv Infusion &amp; Intramuscular are showing an increase in profits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51EE33-70D4-C2A7-9BEA-85C9D894B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592845"/>
              </p:ext>
            </p:extLst>
          </p:nvPr>
        </p:nvGraphicFramePr>
        <p:xfrm>
          <a:off x="8953500" y="1637270"/>
          <a:ext cx="2743199" cy="4501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A2E2F8-F453-530F-27FD-E14A173CDA35}"/>
              </a:ext>
            </a:extLst>
          </p:cNvPr>
          <p:cNvCxnSpPr>
            <a:cxnSpLocks/>
          </p:cNvCxnSpPr>
          <p:nvPr/>
        </p:nvCxnSpPr>
        <p:spPr>
          <a:xfrm>
            <a:off x="6972300" y="2791326"/>
            <a:ext cx="439555" cy="200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519BA-3CD2-A2A3-F300-152422310972}"/>
              </a:ext>
            </a:extLst>
          </p:cNvPr>
          <p:cNvCxnSpPr>
            <a:cxnSpLocks/>
          </p:cNvCxnSpPr>
          <p:nvPr/>
        </p:nvCxnSpPr>
        <p:spPr>
          <a:xfrm flipV="1">
            <a:off x="10684042" y="2746466"/>
            <a:ext cx="640080" cy="3456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D647E0-273B-D589-22F9-1E2B13211460}"/>
              </a:ext>
            </a:extLst>
          </p:cNvPr>
          <p:cNvCxnSpPr>
            <a:cxnSpLocks/>
          </p:cNvCxnSpPr>
          <p:nvPr/>
        </p:nvCxnSpPr>
        <p:spPr>
          <a:xfrm flipV="1">
            <a:off x="10684042" y="3584379"/>
            <a:ext cx="640080" cy="242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E366EF-0050-05DE-4C41-BC65B2FFF820}"/>
              </a:ext>
            </a:extLst>
          </p:cNvPr>
          <p:cNvCxnSpPr>
            <a:cxnSpLocks/>
          </p:cNvCxnSpPr>
          <p:nvPr/>
        </p:nvCxnSpPr>
        <p:spPr>
          <a:xfrm flipH="1">
            <a:off x="7568814" y="2977816"/>
            <a:ext cx="1442839" cy="182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1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2FF613C-5D88-4662-516B-3662852D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342" y="0"/>
            <a:ext cx="926658" cy="68580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B98336-9961-A584-E709-97F57581500E}"/>
              </a:ext>
            </a:extLst>
          </p:cNvPr>
          <p:cNvSpPr txBox="1"/>
          <p:nvPr/>
        </p:nvSpPr>
        <p:spPr>
          <a:xfrm>
            <a:off x="4958524" y="6488668"/>
            <a:ext cx="2274953" cy="369332"/>
          </a:xfrm>
          <a:prstGeom prst="rect">
            <a:avLst/>
          </a:prstGeom>
          <a:solidFill>
            <a:srgbClr val="18B2E8">
              <a:alpha val="3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90"/>
                </a:solidFill>
              </a:rPr>
              <a:t>The 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7A2D7-A571-C562-BB7B-2592745462DD}"/>
              </a:ext>
            </a:extLst>
          </p:cNvPr>
          <p:cNvSpPr txBox="1"/>
          <p:nvPr/>
        </p:nvSpPr>
        <p:spPr>
          <a:xfrm>
            <a:off x="510208" y="1911850"/>
            <a:ext cx="1074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43A90"/>
                </a:solidFill>
              </a:rPr>
              <a:t>The Solution: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A43AE-A4ED-BFD4-E45A-FA2619CE0614}"/>
              </a:ext>
            </a:extLst>
          </p:cNvPr>
          <p:cNvSpPr txBox="1"/>
          <p:nvPr/>
        </p:nvSpPr>
        <p:spPr>
          <a:xfrm>
            <a:off x="510208" y="3839450"/>
            <a:ext cx="1046259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43A90"/>
                </a:solidFill>
              </a:rPr>
              <a:t>The Evidence: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Looking into an overview of Profits and Units Sold… Extended-Release Drugs are our </a:t>
            </a:r>
            <a:r>
              <a:rPr lang="en-US" sz="1600" dirty="0">
                <a:solidFill>
                  <a:srgbClr val="143A90"/>
                </a:solidFill>
              </a:rPr>
              <a:t>lowest profiting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drug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we just failing at marketing this drug? No, it is showing that all our competitors as well have Extended-Release drugs as their lowest performer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Location make a difference? No, across the country the </a:t>
            </a:r>
            <a:r>
              <a:rPr lang="en-US" sz="1600" dirty="0">
                <a:solidFill>
                  <a:srgbClr val="143A90"/>
                </a:solidFill>
              </a:rPr>
              <a:t>Extended-Release Drugs are not profiting over 10K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Looking into our Drug Reps, It is the </a:t>
            </a:r>
            <a:r>
              <a:rPr lang="en-US" sz="1600" dirty="0">
                <a:solidFill>
                  <a:srgbClr val="143A90"/>
                </a:solidFill>
              </a:rPr>
              <a:t>lowest performing route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everyone.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 looking into the specific extended-release drugs…. </a:t>
            </a:r>
            <a:r>
              <a:rPr lang="en-US" sz="1600" dirty="0">
                <a:solidFill>
                  <a:srgbClr val="143A90"/>
                </a:solidFill>
              </a:rPr>
              <a:t>0 were in the top 50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profits by specific drugs in our company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914C1-C1F9-CFE3-87D3-D7808792B446}"/>
              </a:ext>
            </a:extLst>
          </p:cNvPr>
          <p:cNvSpPr txBox="1"/>
          <p:nvPr/>
        </p:nvSpPr>
        <p:spPr>
          <a:xfrm>
            <a:off x="510208" y="662608"/>
            <a:ext cx="10754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43A90"/>
                </a:solidFill>
              </a:rPr>
              <a:t>The Issue: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company’s expenses are too high and need to find a way to reduces expenses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D4DE4-45F0-BDD7-A1F1-9E8A8E4DFA82}"/>
              </a:ext>
            </a:extLst>
          </p:cNvPr>
          <p:cNvSpPr txBox="1"/>
          <p:nvPr/>
        </p:nvSpPr>
        <p:spPr>
          <a:xfrm>
            <a:off x="510207" y="2286710"/>
            <a:ext cx="10763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Removing the Extended-Release Drugs from our company is the recommendation to reduce expenses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on the more profiting drug routes of </a:t>
            </a:r>
            <a:r>
              <a:rPr lang="en-US" sz="2000" dirty="0">
                <a:solidFill>
                  <a:srgbClr val="143A90"/>
                </a:solidFill>
              </a:rPr>
              <a:t>IV(Infusion) and Intramuscular</a:t>
            </a:r>
          </a:p>
        </p:txBody>
      </p:sp>
    </p:spTree>
    <p:extLst>
      <p:ext uri="{BB962C8B-B14F-4D97-AF65-F5344CB8AC3E}">
        <p14:creationId xmlns:p14="http://schemas.microsoft.com/office/powerpoint/2010/main" val="424298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7CFE3-5F95-ADAD-87B7-BE37AC02EBDF}"/>
              </a:ext>
            </a:extLst>
          </p:cNvPr>
          <p:cNvSpPr txBox="1"/>
          <p:nvPr/>
        </p:nvSpPr>
        <p:spPr>
          <a:xfrm>
            <a:off x="457200" y="685800"/>
            <a:ext cx="1120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43A90"/>
                </a:solidFill>
              </a:rPr>
              <a:t>Executive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Looking into reduce company expenses by no longer selling Extended-Release routes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Focus on our larger profiting routes instead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A203A-F17F-E5B9-78CF-DD0EA85ED9F0}"/>
              </a:ext>
            </a:extLst>
          </p:cNvPr>
          <p:cNvSpPr txBox="1"/>
          <p:nvPr/>
        </p:nvSpPr>
        <p:spPr>
          <a:xfrm>
            <a:off x="495299" y="2109550"/>
            <a:ext cx="11201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Units Sold &amp; Profit Comparisons: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Extended Release had the second highest of units sold out of all the Rx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Looking into the gross profits sold, Extended Released performed the worst out of all the other Rx routes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0070C0"/>
                </a:solidFill>
              </a:rPr>
              <a:t>Location, Drug Reps, &amp; Competitors: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None of the competitors had any success with extended-release drugs….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it is not only our company that is under profiting from the extended-release drugs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Comparing all the drug reps, the extended release is the worst performing in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weren’t any states that were showing substantial success with extended-release drugs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The Top Two Routes</a:t>
            </a:r>
            <a:r>
              <a:rPr lang="en-US" dirty="0">
                <a:solidFill>
                  <a:srgbClr val="0070C0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IV(Infusion) and Intramuscular routes are the top two in performance in our company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F613C-5D88-4662-516B-3662852D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342" y="0"/>
            <a:ext cx="926658" cy="68580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B98336-9961-A584-E709-97F57581500E}"/>
              </a:ext>
            </a:extLst>
          </p:cNvPr>
          <p:cNvSpPr txBox="1"/>
          <p:nvPr/>
        </p:nvSpPr>
        <p:spPr>
          <a:xfrm>
            <a:off x="5046262" y="6488668"/>
            <a:ext cx="2099477" cy="369332"/>
          </a:xfrm>
          <a:prstGeom prst="rect">
            <a:avLst/>
          </a:prstGeom>
          <a:solidFill>
            <a:srgbClr val="18B2E8">
              <a:alpha val="3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90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45667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0AE6D-2CA3-7940-7DD8-D1EAD43A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594" y="0"/>
            <a:ext cx="913406" cy="67710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54BF5E-FEEE-B5F2-5943-A4D1C7FEFFC7}"/>
              </a:ext>
            </a:extLst>
          </p:cNvPr>
          <p:cNvSpPr txBox="1"/>
          <p:nvPr/>
        </p:nvSpPr>
        <p:spPr>
          <a:xfrm>
            <a:off x="495300" y="685800"/>
            <a:ext cx="11201400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Extended-Release drugs had the 2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Highest Units Sold… But the Lowest Gross Profits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The profits being generated from Extended-Release drugs are incredibly low for being the 2</a:t>
            </a:r>
            <a:r>
              <a:rPr lang="en-US" sz="2000" baseline="30000" dirty="0">
                <a:solidFill>
                  <a:srgbClr val="0070C0"/>
                </a:solidFill>
              </a:rPr>
              <a:t>nd</a:t>
            </a:r>
            <a:r>
              <a:rPr lang="en-US" sz="2000" dirty="0">
                <a:solidFill>
                  <a:srgbClr val="0070C0"/>
                </a:solidFill>
              </a:rPr>
              <a:t> highest in units sold.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AB1B0C8-3570-2C6A-4412-0E503D239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660212"/>
              </p:ext>
            </p:extLst>
          </p:nvPr>
        </p:nvGraphicFramePr>
        <p:xfrm>
          <a:off x="6096000" y="2057400"/>
          <a:ext cx="5600700" cy="3316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A13C4EB-0A7D-ECA5-9C21-84A4D6420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1235"/>
              </p:ext>
            </p:extLst>
          </p:nvPr>
        </p:nvGraphicFramePr>
        <p:xfrm>
          <a:off x="495300" y="2057400"/>
          <a:ext cx="5600700" cy="3316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674325-77D6-DAFB-447D-B00CED3655C9}"/>
              </a:ext>
            </a:extLst>
          </p:cNvPr>
          <p:cNvSpPr txBox="1"/>
          <p:nvPr/>
        </p:nvSpPr>
        <p:spPr>
          <a:xfrm>
            <a:off x="5046262" y="6488668"/>
            <a:ext cx="2099477" cy="369332"/>
          </a:xfrm>
          <a:prstGeom prst="rect">
            <a:avLst/>
          </a:prstGeom>
          <a:solidFill>
            <a:srgbClr val="18B2E8">
              <a:alpha val="3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90"/>
                </a:solidFill>
              </a:rPr>
              <a:t>Units Sold vs Profits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2BFB5-826B-A2F4-8A7F-6F7161CC6C13}"/>
              </a:ext>
            </a:extLst>
          </p:cNvPr>
          <p:cNvSpPr txBox="1"/>
          <p:nvPr/>
        </p:nvSpPr>
        <p:spPr>
          <a:xfrm>
            <a:off x="917098" y="5373757"/>
            <a:ext cx="39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Units Sold: Iv (Infusion)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Extended-Release: 2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Highest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7BAEA-204E-548B-C2CA-0C16A7EA1E95}"/>
              </a:ext>
            </a:extLst>
          </p:cNvPr>
          <p:cNvSpPr txBox="1"/>
          <p:nvPr/>
        </p:nvSpPr>
        <p:spPr>
          <a:xfrm>
            <a:off x="6622488" y="5373756"/>
            <a:ext cx="454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Gross Profits: Iv(Infusion)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Extended-Release: Last</a:t>
            </a:r>
          </a:p>
        </p:txBody>
      </p:sp>
    </p:spTree>
    <p:extLst>
      <p:ext uri="{BB962C8B-B14F-4D97-AF65-F5344CB8AC3E}">
        <p14:creationId xmlns:p14="http://schemas.microsoft.com/office/powerpoint/2010/main" val="133014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0AE6D-2CA3-7940-7DD8-D1EAD43A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342" y="0"/>
            <a:ext cx="926658" cy="6858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54BF5E-FEEE-B5F2-5943-A4D1C7FEFFC7}"/>
              </a:ext>
            </a:extLst>
          </p:cNvPr>
          <p:cNvSpPr txBox="1"/>
          <p:nvPr/>
        </p:nvSpPr>
        <p:spPr>
          <a:xfrm>
            <a:off x="495300" y="685800"/>
            <a:ext cx="11201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Extended-Release has only a $5 average in profits… 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	…The lowest of all the Rx Routes</a:t>
            </a:r>
            <a:endParaRPr 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A92C559B-768A-883C-5E17-650918EC7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860560"/>
              </p:ext>
            </p:extLst>
          </p:nvPr>
        </p:nvGraphicFramePr>
        <p:xfrm>
          <a:off x="495300" y="1332130"/>
          <a:ext cx="9410700" cy="444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23CA7228-91AC-9B82-8CC2-DE2BC39F2837}"/>
              </a:ext>
            </a:extLst>
          </p:cNvPr>
          <p:cNvSpPr/>
          <p:nvPr/>
        </p:nvSpPr>
        <p:spPr>
          <a:xfrm>
            <a:off x="8455495" y="4497893"/>
            <a:ext cx="1325219" cy="118607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CBD44-79F8-1E2D-64E6-8D758A5E75A9}"/>
              </a:ext>
            </a:extLst>
          </p:cNvPr>
          <p:cNvSpPr txBox="1"/>
          <p:nvPr/>
        </p:nvSpPr>
        <p:spPr>
          <a:xfrm>
            <a:off x="4589062" y="6488668"/>
            <a:ext cx="3013877" cy="369332"/>
          </a:xfrm>
          <a:prstGeom prst="rect">
            <a:avLst/>
          </a:prstGeom>
          <a:solidFill>
            <a:srgbClr val="18B2E8">
              <a:alpha val="3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90"/>
                </a:solidFill>
              </a:rPr>
              <a:t>Wholesale Cost vs Retail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A7D6C-B8EC-32E1-5AA7-035F71BA5ED1}"/>
              </a:ext>
            </a:extLst>
          </p:cNvPr>
          <p:cNvSpPr txBox="1"/>
          <p:nvPr/>
        </p:nvSpPr>
        <p:spPr>
          <a:xfrm>
            <a:off x="1861930" y="1424464"/>
            <a:ext cx="848140" cy="738664"/>
          </a:xfrm>
          <a:prstGeom prst="rect">
            <a:avLst/>
          </a:prstGeom>
          <a:noFill/>
          <a:ln>
            <a:solidFill>
              <a:srgbClr val="143A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$191 Average in Profits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52D77-0685-9B42-58AD-B1564A259049}"/>
              </a:ext>
            </a:extLst>
          </p:cNvPr>
          <p:cNvSpPr txBox="1"/>
          <p:nvPr/>
        </p:nvSpPr>
        <p:spPr>
          <a:xfrm>
            <a:off x="8200304" y="3358457"/>
            <a:ext cx="1113183" cy="523220"/>
          </a:xfrm>
          <a:prstGeom prst="rect">
            <a:avLst/>
          </a:prstGeom>
          <a:noFill/>
          <a:ln>
            <a:solidFill>
              <a:srgbClr val="143A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$5 average in profits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AA9F8F-BFA9-0926-4FA8-3A3496254B8F}"/>
              </a:ext>
            </a:extLst>
          </p:cNvPr>
          <p:cNvCxnSpPr>
            <a:cxnSpLocks/>
          </p:cNvCxnSpPr>
          <p:nvPr/>
        </p:nvCxnSpPr>
        <p:spPr>
          <a:xfrm flipH="1" flipV="1">
            <a:off x="8819322" y="3988904"/>
            <a:ext cx="66261" cy="58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4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0AE6D-2CA3-7940-7DD8-D1EAD43A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342" y="0"/>
            <a:ext cx="926658" cy="6858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54BF5E-FEEE-B5F2-5943-A4D1C7FEFFC7}"/>
              </a:ext>
            </a:extLst>
          </p:cNvPr>
          <p:cNvSpPr txBox="1"/>
          <p:nvPr/>
        </p:nvSpPr>
        <p:spPr>
          <a:xfrm>
            <a:off x="495300" y="685800"/>
            <a:ext cx="1120140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Extended-Release drugs are in drastic decline…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…Profits and Units Sold have been in decline since 2008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CBD44-79F8-1E2D-64E6-8D758A5E75A9}"/>
              </a:ext>
            </a:extLst>
          </p:cNvPr>
          <p:cNvSpPr txBox="1"/>
          <p:nvPr/>
        </p:nvSpPr>
        <p:spPr>
          <a:xfrm>
            <a:off x="4395581" y="6488668"/>
            <a:ext cx="3400838" cy="369332"/>
          </a:xfrm>
          <a:prstGeom prst="rect">
            <a:avLst/>
          </a:prstGeom>
          <a:solidFill>
            <a:srgbClr val="18B2E8">
              <a:alpha val="3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90"/>
                </a:solidFill>
              </a:rPr>
              <a:t>Time Trend of Profits &amp; Units Sold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29800E-FD3E-6FC4-2990-DFFECE517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590347"/>
              </p:ext>
            </p:extLst>
          </p:nvPr>
        </p:nvGraphicFramePr>
        <p:xfrm>
          <a:off x="495300" y="2075149"/>
          <a:ext cx="5113020" cy="402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774B91F-FA8C-4F5D-E0FD-3F001664E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485639"/>
              </p:ext>
            </p:extLst>
          </p:nvPr>
        </p:nvGraphicFramePr>
        <p:xfrm>
          <a:off x="6679692" y="2057399"/>
          <a:ext cx="5017008" cy="402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F5FD0-401B-A459-0BD4-2A6385617EB0}"/>
              </a:ext>
            </a:extLst>
          </p:cNvPr>
          <p:cNvGrpSpPr/>
          <p:nvPr/>
        </p:nvGrpSpPr>
        <p:grpSpPr>
          <a:xfrm>
            <a:off x="3639776" y="2796209"/>
            <a:ext cx="1302929" cy="1683526"/>
            <a:chOff x="3639776" y="2796209"/>
            <a:chExt cx="1302929" cy="168352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96AEE5-FD7D-AFC4-E1A3-C0C428EBFEC2}"/>
                </a:ext>
              </a:extLst>
            </p:cNvPr>
            <p:cNvSpPr/>
            <p:nvPr/>
          </p:nvSpPr>
          <p:spPr>
            <a:xfrm>
              <a:off x="3639776" y="2796209"/>
              <a:ext cx="119270" cy="139148"/>
            </a:xfrm>
            <a:prstGeom prst="ellipse">
              <a:avLst/>
            </a:prstGeom>
            <a:solidFill>
              <a:srgbClr val="18B2E8"/>
            </a:solidFill>
            <a:ln>
              <a:solidFill>
                <a:srgbClr val="18B2E8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B2E8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587554-1429-C320-665F-3431CBE05DDF}"/>
                </a:ext>
              </a:extLst>
            </p:cNvPr>
            <p:cNvSpPr/>
            <p:nvPr/>
          </p:nvSpPr>
          <p:spPr>
            <a:xfrm>
              <a:off x="4823435" y="4340587"/>
              <a:ext cx="119270" cy="139148"/>
            </a:xfrm>
            <a:prstGeom prst="ellipse">
              <a:avLst/>
            </a:prstGeom>
            <a:solidFill>
              <a:srgbClr val="18B2E8"/>
            </a:solidFill>
            <a:ln>
              <a:solidFill>
                <a:srgbClr val="18B2E8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91ABFC-3DD5-D0BC-6283-9ACD7D9CCE53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>
            <a:xfrm>
              <a:off x="3741579" y="2914979"/>
              <a:ext cx="1099323" cy="1445986"/>
            </a:xfrm>
            <a:prstGeom prst="line">
              <a:avLst/>
            </a:prstGeom>
            <a:ln w="50800">
              <a:solidFill>
                <a:srgbClr val="18B2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75F158B-E65E-1EE5-715E-6D51A331A8F5}"/>
              </a:ext>
            </a:extLst>
          </p:cNvPr>
          <p:cNvGrpSpPr/>
          <p:nvPr/>
        </p:nvGrpSpPr>
        <p:grpSpPr>
          <a:xfrm>
            <a:off x="8547652" y="2610678"/>
            <a:ext cx="2378083" cy="1725998"/>
            <a:chOff x="8547652" y="2610678"/>
            <a:chExt cx="2378083" cy="172599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5B4697-9A26-E225-79AA-0B9C3D5813F5}"/>
                </a:ext>
              </a:extLst>
            </p:cNvPr>
            <p:cNvSpPr/>
            <p:nvPr/>
          </p:nvSpPr>
          <p:spPr>
            <a:xfrm>
              <a:off x="8547652" y="2610678"/>
              <a:ext cx="112644" cy="139148"/>
            </a:xfrm>
            <a:prstGeom prst="ellipse">
              <a:avLst/>
            </a:prstGeom>
            <a:solidFill>
              <a:srgbClr val="18B2E8"/>
            </a:solidFill>
            <a:ln>
              <a:solidFill>
                <a:srgbClr val="18B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44CADF-656E-CCF2-C0B0-B9A9927B4467}"/>
                </a:ext>
              </a:extLst>
            </p:cNvPr>
            <p:cNvSpPr/>
            <p:nvPr/>
          </p:nvSpPr>
          <p:spPr>
            <a:xfrm>
              <a:off x="9727095" y="3356113"/>
              <a:ext cx="112644" cy="139148"/>
            </a:xfrm>
            <a:prstGeom prst="ellipse">
              <a:avLst/>
            </a:prstGeom>
            <a:solidFill>
              <a:srgbClr val="18B2E8"/>
            </a:solidFill>
            <a:ln>
              <a:solidFill>
                <a:srgbClr val="18B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43F590-E0C8-DC48-F4AC-F72F0F2A68A2}"/>
                </a:ext>
              </a:extLst>
            </p:cNvPr>
            <p:cNvCxnSpPr>
              <a:stCxn id="21" idx="5"/>
              <a:endCxn id="22" idx="1"/>
            </p:cNvCxnSpPr>
            <p:nvPr/>
          </p:nvCxnSpPr>
          <p:spPr>
            <a:xfrm>
              <a:off x="8643800" y="2729448"/>
              <a:ext cx="1099791" cy="647043"/>
            </a:xfrm>
            <a:prstGeom prst="line">
              <a:avLst/>
            </a:prstGeom>
            <a:ln w="50800">
              <a:solidFill>
                <a:srgbClr val="18B2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E6A7DA-F12C-EC17-5A41-F1CD8464EF66}"/>
                </a:ext>
              </a:extLst>
            </p:cNvPr>
            <p:cNvCxnSpPr>
              <a:cxnSpLocks/>
            </p:cNvCxnSpPr>
            <p:nvPr/>
          </p:nvCxnSpPr>
          <p:spPr>
            <a:xfrm>
              <a:off x="9727095" y="3385343"/>
              <a:ext cx="1198640" cy="951333"/>
            </a:xfrm>
            <a:prstGeom prst="line">
              <a:avLst/>
            </a:prstGeom>
            <a:ln w="50800">
              <a:solidFill>
                <a:srgbClr val="18B2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A6807C-4319-D3B5-44CF-E99F8F259A41}"/>
              </a:ext>
            </a:extLst>
          </p:cNvPr>
          <p:cNvCxnSpPr>
            <a:cxnSpLocks/>
          </p:cNvCxnSpPr>
          <p:nvPr/>
        </p:nvCxnSpPr>
        <p:spPr>
          <a:xfrm>
            <a:off x="4319337" y="3146258"/>
            <a:ext cx="553452" cy="643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D73124-D490-00D6-03DD-378475385847}"/>
              </a:ext>
            </a:extLst>
          </p:cNvPr>
          <p:cNvCxnSpPr>
            <a:cxnSpLocks/>
          </p:cNvCxnSpPr>
          <p:nvPr/>
        </p:nvCxnSpPr>
        <p:spPr>
          <a:xfrm>
            <a:off x="9740348" y="2915478"/>
            <a:ext cx="967408" cy="655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D67436-9C8D-AE73-B3B0-A80BC26E31CD}"/>
              </a:ext>
            </a:extLst>
          </p:cNvPr>
          <p:cNvSpPr txBox="1"/>
          <p:nvPr/>
        </p:nvSpPr>
        <p:spPr>
          <a:xfrm>
            <a:off x="4760259" y="3072652"/>
            <a:ext cx="1418665" cy="369332"/>
          </a:xfrm>
          <a:prstGeom prst="rect">
            <a:avLst/>
          </a:prstGeom>
          <a:noFill/>
          <a:ln>
            <a:solidFill>
              <a:srgbClr val="143A9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8% Decrease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77DC02-7A38-B3AC-AE76-6ACF23B7C886}"/>
              </a:ext>
            </a:extLst>
          </p:cNvPr>
          <p:cNvSpPr txBox="1"/>
          <p:nvPr/>
        </p:nvSpPr>
        <p:spPr>
          <a:xfrm>
            <a:off x="10408022" y="2803712"/>
            <a:ext cx="1418665" cy="369332"/>
          </a:xfrm>
          <a:prstGeom prst="rect">
            <a:avLst/>
          </a:prstGeom>
          <a:noFill/>
          <a:ln>
            <a:solidFill>
              <a:srgbClr val="143A9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2% Decrease</a:t>
            </a:r>
          </a:p>
        </p:txBody>
      </p:sp>
    </p:spTree>
    <p:extLst>
      <p:ext uri="{BB962C8B-B14F-4D97-AF65-F5344CB8AC3E}">
        <p14:creationId xmlns:p14="http://schemas.microsoft.com/office/powerpoint/2010/main" val="365137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0AE6D-2CA3-7940-7DD8-D1EAD43A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342" y="0"/>
            <a:ext cx="926658" cy="6858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54BF5E-FEEE-B5F2-5943-A4D1C7FEFFC7}"/>
              </a:ext>
            </a:extLst>
          </p:cNvPr>
          <p:cNvSpPr txBox="1"/>
          <p:nvPr/>
        </p:nvSpPr>
        <p:spPr>
          <a:xfrm>
            <a:off x="495300" y="781062"/>
            <a:ext cx="11201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top selling extended-release drug barely made the top 100 in profits made…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CBD44-79F8-1E2D-64E6-8D758A5E75A9}"/>
              </a:ext>
            </a:extLst>
          </p:cNvPr>
          <p:cNvSpPr txBox="1"/>
          <p:nvPr/>
        </p:nvSpPr>
        <p:spPr>
          <a:xfrm>
            <a:off x="4589062" y="6488668"/>
            <a:ext cx="3013877" cy="369332"/>
          </a:xfrm>
          <a:prstGeom prst="rect">
            <a:avLst/>
          </a:prstGeom>
          <a:solidFill>
            <a:srgbClr val="18B2E8">
              <a:alpha val="3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90"/>
                </a:solidFill>
              </a:rPr>
              <a:t>Extended-Release Drug Profits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D1A8C50-3B16-8245-5FAE-1F5FF27A9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149139"/>
              </p:ext>
            </p:extLst>
          </p:nvPr>
        </p:nvGraphicFramePr>
        <p:xfrm>
          <a:off x="794090" y="2057398"/>
          <a:ext cx="4582581" cy="4038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CFA6C6-9D5F-1B71-EDA7-FF79F1586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755164"/>
              </p:ext>
            </p:extLst>
          </p:nvPr>
        </p:nvGraphicFramePr>
        <p:xfrm>
          <a:off x="5913121" y="2057399"/>
          <a:ext cx="5783579" cy="403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26DB28-3A72-B320-1CD6-7488E01F013A}"/>
              </a:ext>
            </a:extLst>
          </p:cNvPr>
          <p:cNvSpPr txBox="1"/>
          <p:nvPr/>
        </p:nvSpPr>
        <p:spPr>
          <a:xfrm>
            <a:off x="4505739" y="1508539"/>
            <a:ext cx="2789582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43A90"/>
                </a:solidFill>
              </a:rPr>
              <a:t>$178K difference between the highest overall drug and the highest extended-release drug in profits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E0A21-C97C-DC15-9408-BABCB0592E76}"/>
              </a:ext>
            </a:extLst>
          </p:cNvPr>
          <p:cNvSpPr/>
          <p:nvPr/>
        </p:nvSpPr>
        <p:spPr>
          <a:xfrm>
            <a:off x="4326835" y="5088835"/>
            <a:ext cx="337930" cy="27829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  <a:alpha val="28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62BFB6-AC7D-6571-CCA4-CF05D5A5E041}"/>
              </a:ext>
            </a:extLst>
          </p:cNvPr>
          <p:cNvSpPr/>
          <p:nvPr/>
        </p:nvSpPr>
        <p:spPr>
          <a:xfrm>
            <a:off x="10522225" y="5102087"/>
            <a:ext cx="384313" cy="29817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  <a:alpha val="28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0AE6D-2CA3-7940-7DD8-D1EAD43A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342" y="0"/>
            <a:ext cx="926658" cy="6858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54BF5E-FEEE-B5F2-5943-A4D1C7FEFFC7}"/>
              </a:ext>
            </a:extLst>
          </p:cNvPr>
          <p:cNvSpPr txBox="1"/>
          <p:nvPr/>
        </p:nvSpPr>
        <p:spPr>
          <a:xfrm>
            <a:off x="495300" y="763941"/>
            <a:ext cx="11201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all other competitor companies, extended-release performed the worse overall…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CBD44-79F8-1E2D-64E6-8D758A5E75A9}"/>
              </a:ext>
            </a:extLst>
          </p:cNvPr>
          <p:cNvSpPr txBox="1"/>
          <p:nvPr/>
        </p:nvSpPr>
        <p:spPr>
          <a:xfrm>
            <a:off x="4236555" y="6488668"/>
            <a:ext cx="3718891" cy="369332"/>
          </a:xfrm>
          <a:prstGeom prst="rect">
            <a:avLst/>
          </a:prstGeom>
          <a:solidFill>
            <a:srgbClr val="18B2E8">
              <a:alpha val="3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90"/>
                </a:solidFill>
              </a:rPr>
              <a:t>Competitor Gross Profits Comparison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F07DA0EE-A96E-5C64-3D07-A29306153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088095"/>
              </p:ext>
            </p:extLst>
          </p:nvPr>
        </p:nvGraphicFramePr>
        <p:xfrm>
          <a:off x="495299" y="1594938"/>
          <a:ext cx="9324561" cy="4543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C273B5-0CBE-4052-4C4D-8A9ED5555934}"/>
              </a:ext>
            </a:extLst>
          </p:cNvPr>
          <p:cNvSpPr txBox="1"/>
          <p:nvPr/>
        </p:nvSpPr>
        <p:spPr>
          <a:xfrm>
            <a:off x="3927047" y="2180309"/>
            <a:ext cx="4782470" cy="923330"/>
          </a:xfrm>
          <a:prstGeom prst="rect">
            <a:avLst/>
          </a:prstGeom>
          <a:noFill/>
          <a:ln w="15875">
            <a:solidFill>
              <a:srgbClr val="143A9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Since extended-release performed the worse in all companies… It is not an internal issue on why profits are so low</a:t>
            </a:r>
          </a:p>
        </p:txBody>
      </p:sp>
    </p:spTree>
    <p:extLst>
      <p:ext uri="{BB962C8B-B14F-4D97-AF65-F5344CB8AC3E}">
        <p14:creationId xmlns:p14="http://schemas.microsoft.com/office/powerpoint/2010/main" val="114923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0AE6D-2CA3-7940-7DD8-D1EAD43A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342" y="0"/>
            <a:ext cx="926658" cy="6858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54BF5E-FEEE-B5F2-5943-A4D1C7FEFFC7}"/>
              </a:ext>
            </a:extLst>
          </p:cNvPr>
          <p:cNvSpPr txBox="1"/>
          <p:nvPr/>
        </p:nvSpPr>
        <p:spPr>
          <a:xfrm>
            <a:off x="495300" y="685800"/>
            <a:ext cx="11201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Extended-Release was the lowest for all reps…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…</a:t>
            </a:r>
            <a:r>
              <a:rPr lang="en-US" sz="2000" dirty="0">
                <a:solidFill>
                  <a:srgbClr val="0070C0"/>
                </a:solidFill>
              </a:rPr>
              <a:t> Iv infusion was the top profiting drug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CBD44-79F8-1E2D-64E6-8D758A5E75A9}"/>
              </a:ext>
            </a:extLst>
          </p:cNvPr>
          <p:cNvSpPr txBox="1"/>
          <p:nvPr/>
        </p:nvSpPr>
        <p:spPr>
          <a:xfrm>
            <a:off x="4782626" y="6488668"/>
            <a:ext cx="2626748" cy="369332"/>
          </a:xfrm>
          <a:prstGeom prst="rect">
            <a:avLst/>
          </a:prstGeom>
          <a:solidFill>
            <a:srgbClr val="18B2E8">
              <a:alpha val="3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90"/>
                </a:solidFill>
              </a:rPr>
              <a:t>Most Profitable Drug Reps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70AFF1C-D5A7-A6A4-99AC-20C477C21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0662277"/>
              </p:ext>
            </p:extLst>
          </p:nvPr>
        </p:nvGraphicFramePr>
        <p:xfrm>
          <a:off x="495300" y="1516797"/>
          <a:ext cx="9664700" cy="462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CFBD6E-7086-4B6D-B24A-2286AE9F0DDE}"/>
              </a:ext>
            </a:extLst>
          </p:cNvPr>
          <p:cNvSpPr txBox="1"/>
          <p:nvPr/>
        </p:nvSpPr>
        <p:spPr>
          <a:xfrm>
            <a:off x="478923" y="5828937"/>
            <a:ext cx="3106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*Note: Wally Wasserman had Intramuscular as their highest profiting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A0F9D-675C-078A-EEC0-A9525705D0A9}"/>
              </a:ext>
            </a:extLst>
          </p:cNvPr>
          <p:cNvSpPr txBox="1"/>
          <p:nvPr/>
        </p:nvSpPr>
        <p:spPr>
          <a:xfrm>
            <a:off x="4412974" y="1564188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54K difference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7926B-237F-1464-E344-9238EEFB48B4}"/>
              </a:ext>
            </a:extLst>
          </p:cNvPr>
          <p:cNvSpPr txBox="1"/>
          <p:nvPr/>
        </p:nvSpPr>
        <p:spPr>
          <a:xfrm>
            <a:off x="9888962" y="5365831"/>
            <a:ext cx="168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280K difference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5A56A0F-1F0C-6431-E50A-A76975EDFFC2}"/>
              </a:ext>
            </a:extLst>
          </p:cNvPr>
          <p:cNvSpPr/>
          <p:nvPr/>
        </p:nvSpPr>
        <p:spPr>
          <a:xfrm>
            <a:off x="9389166" y="5504980"/>
            <a:ext cx="304800" cy="91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9C59E75-52D1-66C7-EA20-EF2D0E9C1015}"/>
              </a:ext>
            </a:extLst>
          </p:cNvPr>
          <p:cNvSpPr/>
          <p:nvPr/>
        </p:nvSpPr>
        <p:spPr>
          <a:xfrm>
            <a:off x="4018541" y="1689652"/>
            <a:ext cx="304800" cy="1184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4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0AE6D-2CA3-7940-7DD8-D1EAD43A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342" y="0"/>
            <a:ext cx="926658" cy="6858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54BF5E-FEEE-B5F2-5943-A4D1C7FEFFC7}"/>
              </a:ext>
            </a:extLst>
          </p:cNvPr>
          <p:cNvSpPr txBox="1"/>
          <p:nvPr/>
        </p:nvSpPr>
        <p:spPr>
          <a:xfrm>
            <a:off x="495300" y="775973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profits from extended-release drugs seemed to be consistent across the country…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CBD44-79F8-1E2D-64E6-8D758A5E75A9}"/>
              </a:ext>
            </a:extLst>
          </p:cNvPr>
          <p:cNvSpPr txBox="1"/>
          <p:nvPr/>
        </p:nvSpPr>
        <p:spPr>
          <a:xfrm>
            <a:off x="4501598" y="6488668"/>
            <a:ext cx="3188804" cy="369332"/>
          </a:xfrm>
          <a:prstGeom prst="rect">
            <a:avLst/>
          </a:prstGeom>
          <a:solidFill>
            <a:srgbClr val="18B2E8">
              <a:alpha val="3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90"/>
                </a:solidFill>
              </a:rPr>
              <a:t>Gross Profits Across the Country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0F32A2FC-B54D-4516-D0A1-384B0C4119E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03818322"/>
                  </p:ext>
                </p:extLst>
              </p:nvPr>
            </p:nvGraphicFramePr>
            <p:xfrm>
              <a:off x="3813163" y="1930978"/>
              <a:ext cx="6395206" cy="39222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0F32A2FC-B54D-4516-D0A1-384B0C4119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3163" y="1930978"/>
                <a:ext cx="6395206" cy="3922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8CFF07D7-8099-0D74-9726-0CF2976088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26374359"/>
                  </p:ext>
                </p:extLst>
              </p:nvPr>
            </p:nvGraphicFramePr>
            <p:xfrm>
              <a:off x="495300" y="1930978"/>
              <a:ext cx="3186175" cy="36020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8CFF07D7-8099-0D74-9726-0CF2976088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5300" y="1930978"/>
                <a:ext cx="3186175" cy="360208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73F802-1273-30C4-D7B2-292D6BDC8423}"/>
              </a:ext>
            </a:extLst>
          </p:cNvPr>
          <p:cNvSpPr txBox="1"/>
          <p:nvPr/>
        </p:nvSpPr>
        <p:spPr>
          <a:xfrm>
            <a:off x="8953500" y="951817"/>
            <a:ext cx="2743201" cy="923330"/>
          </a:xfrm>
          <a:prstGeom prst="rect">
            <a:avLst/>
          </a:prstGeom>
          <a:noFill/>
          <a:ln>
            <a:solidFill>
              <a:srgbClr val="143A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of the states are profiting over 10K from Extended-Release Drugs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B39AB7-A584-3753-7B60-F02183AD90F5}"/>
              </a:ext>
            </a:extLst>
          </p:cNvPr>
          <p:cNvCxnSpPr>
            <a:cxnSpLocks/>
          </p:cNvCxnSpPr>
          <p:nvPr/>
        </p:nvCxnSpPr>
        <p:spPr>
          <a:xfrm flipV="1">
            <a:off x="9186111" y="2003258"/>
            <a:ext cx="192505" cy="92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4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665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Khan</dc:creator>
  <cp:lastModifiedBy>Trevor Khan</cp:lastModifiedBy>
  <cp:revision>2</cp:revision>
  <dcterms:created xsi:type="dcterms:W3CDTF">2022-09-28T00:15:42Z</dcterms:created>
  <dcterms:modified xsi:type="dcterms:W3CDTF">2022-11-29T02:37:29Z</dcterms:modified>
</cp:coreProperties>
</file>