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58" r:id="rId6"/>
    <p:sldId id="275" r:id="rId7"/>
    <p:sldId id="276" r:id="rId8"/>
    <p:sldId id="262" r:id="rId9"/>
    <p:sldId id="277" r:id="rId10"/>
    <p:sldId id="278" r:id="rId11"/>
    <p:sldId id="279" r:id="rId12"/>
    <p:sldId id="260" r:id="rId13"/>
    <p:sldId id="280" r:id="rId14"/>
    <p:sldId id="267"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karsh Gaikwad" initials="UG" lastIdx="1" clrIdx="0">
    <p:extLst>
      <p:ext uri="{19B8F6BF-5375-455C-9EA6-DF929625EA0E}">
        <p15:presenceInfo xmlns:p15="http://schemas.microsoft.com/office/powerpoint/2012/main" userId="Utkarsh Gaikw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4" autoAdjust="0"/>
  </p:normalViewPr>
  <p:slideViewPr>
    <p:cSldViewPr snapToGrid="0">
      <p:cViewPr varScale="1">
        <p:scale>
          <a:sx n="77" d="100"/>
          <a:sy n="77" d="100"/>
        </p:scale>
        <p:origin x="82" y="15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4/24/2021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60C6D3C-9EB0-4F2C-9026-3887D1CDB44E}" type="slidenum">
              <a:rPr lang="en-US" smtClean="0"/>
              <a:t>9</a:t>
            </a:fld>
            <a:endParaRPr lang="en-US" dirty="0"/>
          </a:p>
        </p:txBody>
      </p:sp>
    </p:spTree>
    <p:extLst>
      <p:ext uri="{BB962C8B-B14F-4D97-AF65-F5344CB8AC3E}">
        <p14:creationId xmlns:p14="http://schemas.microsoft.com/office/powerpoint/2010/main" val="145682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hyperlink" Target="http://commons.wikimedia.org/wiki/File:Sqlite-square-icon.svg" TargetMode="External"/><Relationship Id="rId7" Type="http://schemas.openxmlformats.org/officeDocument/2006/relationships/image" Target="../media/image62.svg"/><Relationship Id="rId12" Type="http://schemas.openxmlformats.org/officeDocument/2006/relationships/image" Target="../media/image67.jpeg"/><Relationship Id="rId2" Type="http://schemas.openxmlformats.org/officeDocument/2006/relationships/image" Target="../media/image58.pn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66.svg"/><Relationship Id="rId5" Type="http://schemas.openxmlformats.org/officeDocument/2006/relationships/image" Target="../media/image60.sv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3.jpeg"/><Relationship Id="rId2" Type="http://schemas.openxmlformats.org/officeDocument/2006/relationships/image" Target="../media/image69.png"/><Relationship Id="rId1" Type="http://schemas.openxmlformats.org/officeDocument/2006/relationships/slideLayout" Target="../slideLayouts/slideLayout10.xml"/><Relationship Id="rId6" Type="http://schemas.openxmlformats.org/officeDocument/2006/relationships/image" Target="../media/image72.png"/><Relationship Id="rId5" Type="http://schemas.openxmlformats.org/officeDocument/2006/relationships/image" Target="../media/image71.jpeg"/><Relationship Id="rId4" Type="http://schemas.openxmlformats.org/officeDocument/2006/relationships/image" Target="../media/image70.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jpe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image" Target="../media/image13.png"/><Relationship Id="rId16" Type="http://schemas.openxmlformats.org/officeDocument/2006/relationships/image" Target="../media/image26.sv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sv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24.svg"/></Relationships>
</file>

<file path=ppt/slides/_rels/slide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1.png"/><Relationship Id="rId7"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2.sv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46.svg"/></Relationships>
</file>

<file path=ppt/slides/_rels/slide9.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svg"/><Relationship Id="rId3" Type="http://schemas.openxmlformats.org/officeDocument/2006/relationships/image" Target="../media/image47.jpeg"/><Relationship Id="rId7" Type="http://schemas.openxmlformats.org/officeDocument/2006/relationships/image" Target="../media/image51.svg"/><Relationship Id="rId12"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55.svg"/><Relationship Id="rId5" Type="http://schemas.openxmlformats.org/officeDocument/2006/relationships/image" Target="../media/image49.sv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svg"/><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2520000" y="-33188"/>
            <a:ext cx="9672000" cy="6857999"/>
          </a:xfrm>
          <a:solidFill>
            <a:schemeClr val="bg2">
              <a:lumMod val="75000"/>
              <a:alpha val="70000"/>
            </a:schemeClr>
          </a:solidFill>
        </p:spPr>
        <p:txBody>
          <a:bodyPr/>
          <a:lstStyle/>
          <a:p>
            <a:pPr>
              <a:lnSpc>
                <a:spcPct val="110000"/>
              </a:lnSpc>
            </a:pPr>
            <a:r>
              <a:rPr lang="en-US" dirty="0"/>
              <a:t>DATAMBULANCE</a:t>
            </a:r>
            <a:br>
              <a:rPr lang="en-US" dirty="0"/>
            </a:br>
            <a:r>
              <a:rPr lang="en-US" dirty="0"/>
              <a:t>QR CODE BASED SYSTEM </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9" y="4276447"/>
            <a:ext cx="7237334" cy="620016"/>
          </a:xfrm>
          <a:gradFill>
            <a:gsLst>
              <a:gs pos="8000">
                <a:schemeClr val="tx2"/>
              </a:gs>
              <a:gs pos="100000">
                <a:schemeClr val="accent2"/>
              </a:gs>
            </a:gsLst>
            <a:lin ang="14400000" scaled="0"/>
          </a:gradFill>
        </p:spPr>
        <p:txBody>
          <a:bodyPr/>
          <a:lstStyle/>
          <a:p>
            <a:r>
              <a:rPr lang="en-US" dirty="0"/>
              <a:t>THE AMBULANCE FOR DATA EXCHANGE</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3" y="3441535"/>
            <a:ext cx="6641957"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D758F23-C9A7-4003-BB32-7100F794BB36}"/>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3687084" y="2606626"/>
            <a:ext cx="6641958" cy="789186"/>
          </a:xfrm>
          <a:prstGeom prst="rect">
            <a:avLst/>
          </a:prstGeom>
        </p:spPr>
      </p:pic>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AE33F1A-140B-426F-8DF0-FC4E59BB74A8}"/>
              </a:ext>
              <a:ext uri="{C183D7F6-B498-43B3-948B-1728B52AA6E4}">
                <adec:decorative xmlns:adec="http://schemas.microsoft.com/office/drawing/2017/decorative" val="1"/>
              </a:ext>
            </a:extLst>
          </p:cNvPr>
          <p:cNvSpPr/>
          <p:nvPr/>
        </p:nvSpPr>
        <p:spPr>
          <a:xfrm>
            <a:off x="139613" y="131975"/>
            <a:ext cx="11832000" cy="6594049"/>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1D123B-3EF3-45D8-9971-35CB22D4C7A1}"/>
              </a:ext>
            </a:extLst>
          </p:cNvPr>
          <p:cNvSpPr>
            <a:spLocks noGrp="1"/>
          </p:cNvSpPr>
          <p:nvPr>
            <p:ph type="title"/>
          </p:nvPr>
        </p:nvSpPr>
        <p:spPr/>
        <p:txBody>
          <a:bodyPr/>
          <a:lstStyle/>
          <a:p>
            <a:r>
              <a:rPr lang="en-US" dirty="0"/>
              <a:t>TECH STACK USED :</a:t>
            </a:r>
            <a:endParaRPr lang="en-IN" dirty="0"/>
          </a:p>
        </p:txBody>
      </p:sp>
      <p:sp>
        <p:nvSpPr>
          <p:cNvPr id="4" name="Slide Number Placeholder 3">
            <a:extLst>
              <a:ext uri="{FF2B5EF4-FFF2-40B4-BE49-F238E27FC236}">
                <a16:creationId xmlns:a16="http://schemas.microsoft.com/office/drawing/2014/main" id="{50959AF0-64D1-497E-9917-EC5A6784D1E9}"/>
              </a:ext>
            </a:extLst>
          </p:cNvPr>
          <p:cNvSpPr>
            <a:spLocks noGrp="1"/>
          </p:cNvSpPr>
          <p:nvPr>
            <p:ph type="sldNum" sz="quarter" idx="11"/>
          </p:nvPr>
        </p:nvSpPr>
        <p:spPr/>
        <p:txBody>
          <a:bodyPr/>
          <a:lstStyle/>
          <a:p>
            <a:fld id="{EECC7194-A4D0-457B-9D3E-53681723AFF7}" type="slidenum">
              <a:rPr lang="en-US" smtClean="0"/>
              <a:pPr/>
              <a:t>10</a:t>
            </a:fld>
            <a:endParaRPr lang="en-US" dirty="0"/>
          </a:p>
        </p:txBody>
      </p:sp>
      <p:sp>
        <p:nvSpPr>
          <p:cNvPr id="5" name="Text Placeholder 4">
            <a:extLst>
              <a:ext uri="{FF2B5EF4-FFF2-40B4-BE49-F238E27FC236}">
                <a16:creationId xmlns:a16="http://schemas.microsoft.com/office/drawing/2014/main" id="{813D55A1-026D-48DC-B705-E309571C6957}"/>
              </a:ext>
            </a:extLst>
          </p:cNvPr>
          <p:cNvSpPr>
            <a:spLocks noGrp="1"/>
          </p:cNvSpPr>
          <p:nvPr>
            <p:ph type="body" sz="quarter" idx="13"/>
          </p:nvPr>
        </p:nvSpPr>
        <p:spPr>
          <a:xfrm>
            <a:off x="1510505" y="3039296"/>
            <a:ext cx="1652587" cy="435600"/>
          </a:xfrm>
        </p:spPr>
        <p:txBody>
          <a:bodyPr/>
          <a:lstStyle/>
          <a:p>
            <a:r>
              <a:rPr lang="en-US" dirty="0"/>
              <a:t>HTML</a:t>
            </a:r>
            <a:endParaRPr lang="en-IN" dirty="0"/>
          </a:p>
        </p:txBody>
      </p:sp>
      <p:sp>
        <p:nvSpPr>
          <p:cNvPr id="7" name="Text Placeholder 6">
            <a:extLst>
              <a:ext uri="{FF2B5EF4-FFF2-40B4-BE49-F238E27FC236}">
                <a16:creationId xmlns:a16="http://schemas.microsoft.com/office/drawing/2014/main" id="{4DE75543-0E28-464F-AFFD-2286CEB85363}"/>
              </a:ext>
            </a:extLst>
          </p:cNvPr>
          <p:cNvSpPr>
            <a:spLocks noGrp="1"/>
          </p:cNvSpPr>
          <p:nvPr>
            <p:ph type="body" sz="quarter" idx="15"/>
          </p:nvPr>
        </p:nvSpPr>
        <p:spPr>
          <a:xfrm>
            <a:off x="2881184" y="5346007"/>
            <a:ext cx="1652587" cy="435600"/>
          </a:xfrm>
        </p:spPr>
        <p:txBody>
          <a:bodyPr/>
          <a:lstStyle/>
          <a:p>
            <a:r>
              <a:rPr lang="en-US" dirty="0"/>
              <a:t>CSS</a:t>
            </a:r>
            <a:endParaRPr lang="en-IN" dirty="0"/>
          </a:p>
        </p:txBody>
      </p:sp>
      <p:sp>
        <p:nvSpPr>
          <p:cNvPr id="9" name="Text Placeholder 8">
            <a:extLst>
              <a:ext uri="{FF2B5EF4-FFF2-40B4-BE49-F238E27FC236}">
                <a16:creationId xmlns:a16="http://schemas.microsoft.com/office/drawing/2014/main" id="{3FC0EA25-4DBA-4458-8286-1A811A4D87BA}"/>
              </a:ext>
            </a:extLst>
          </p:cNvPr>
          <p:cNvSpPr>
            <a:spLocks noGrp="1"/>
          </p:cNvSpPr>
          <p:nvPr>
            <p:ph type="body" sz="quarter" idx="17"/>
          </p:nvPr>
        </p:nvSpPr>
        <p:spPr>
          <a:xfrm>
            <a:off x="4955597" y="5352847"/>
            <a:ext cx="2101148" cy="435600"/>
          </a:xfrm>
        </p:spPr>
        <p:txBody>
          <a:bodyPr/>
          <a:lstStyle/>
          <a:p>
            <a:r>
              <a:rPr lang="en-US" dirty="0"/>
              <a:t>BOOTSTRAP</a:t>
            </a:r>
            <a:endParaRPr lang="en-IN" dirty="0"/>
          </a:p>
        </p:txBody>
      </p:sp>
      <p:sp>
        <p:nvSpPr>
          <p:cNvPr id="11" name="Text Placeholder 10">
            <a:extLst>
              <a:ext uri="{FF2B5EF4-FFF2-40B4-BE49-F238E27FC236}">
                <a16:creationId xmlns:a16="http://schemas.microsoft.com/office/drawing/2014/main" id="{D8A5A63C-68F0-4D12-9479-C8E0BFBA1F5A}"/>
              </a:ext>
            </a:extLst>
          </p:cNvPr>
          <p:cNvSpPr>
            <a:spLocks noGrp="1"/>
          </p:cNvSpPr>
          <p:nvPr>
            <p:ph type="body" sz="quarter" idx="19"/>
          </p:nvPr>
        </p:nvSpPr>
        <p:spPr>
          <a:xfrm>
            <a:off x="7454784" y="5346007"/>
            <a:ext cx="1652587" cy="435600"/>
          </a:xfrm>
        </p:spPr>
        <p:txBody>
          <a:bodyPr/>
          <a:lstStyle/>
          <a:p>
            <a:r>
              <a:rPr lang="en-US" dirty="0"/>
              <a:t>SQLite</a:t>
            </a:r>
            <a:endParaRPr lang="en-IN" dirty="0"/>
          </a:p>
        </p:txBody>
      </p:sp>
      <p:sp>
        <p:nvSpPr>
          <p:cNvPr id="13" name="Text Placeholder 12">
            <a:extLst>
              <a:ext uri="{FF2B5EF4-FFF2-40B4-BE49-F238E27FC236}">
                <a16:creationId xmlns:a16="http://schemas.microsoft.com/office/drawing/2014/main" id="{5CB2C801-DF67-4FE0-AEDE-40918A9A909C}"/>
              </a:ext>
            </a:extLst>
          </p:cNvPr>
          <p:cNvSpPr>
            <a:spLocks noGrp="1"/>
          </p:cNvSpPr>
          <p:nvPr>
            <p:ph type="body" sz="quarter" idx="21"/>
          </p:nvPr>
        </p:nvSpPr>
        <p:spPr>
          <a:xfrm>
            <a:off x="9005118" y="3079573"/>
            <a:ext cx="1652587" cy="435600"/>
          </a:xfrm>
        </p:spPr>
        <p:txBody>
          <a:bodyPr/>
          <a:lstStyle/>
          <a:p>
            <a:r>
              <a:rPr lang="en-US" dirty="0"/>
              <a:t>PYTHON</a:t>
            </a:r>
            <a:endParaRPr lang="en-IN" dirty="0"/>
          </a:p>
        </p:txBody>
      </p:sp>
      <p:pic>
        <p:nvPicPr>
          <p:cNvPr id="26" name="Picture Placeholder 25" descr="Icon&#10;&#10;Description automatically generated">
            <a:extLst>
              <a:ext uri="{FF2B5EF4-FFF2-40B4-BE49-F238E27FC236}">
                <a16:creationId xmlns:a16="http://schemas.microsoft.com/office/drawing/2014/main" id="{AD7AD638-44B8-4165-9706-18EEC16099CF}"/>
              </a:ext>
            </a:extLst>
          </p:cNvPr>
          <p:cNvPicPr>
            <a:picLocks noGrp="1" noChangeAspect="1"/>
          </p:cNvPicPr>
          <p:nvPr>
            <p:ph type="pic" sz="quarter" idx="26"/>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p:blipFill>
        <p:spPr>
          <a:xfrm>
            <a:off x="7784065" y="4041561"/>
            <a:ext cx="1079728" cy="1079728"/>
          </a:xfrm>
        </p:spPr>
      </p:pic>
      <p:pic>
        <p:nvPicPr>
          <p:cNvPr id="21" name="Picture 4">
            <a:extLst>
              <a:ext uri="{FF2B5EF4-FFF2-40B4-BE49-F238E27FC236}">
                <a16:creationId xmlns:a16="http://schemas.microsoft.com/office/drawing/2014/main" id="{552DD59D-25E7-48D9-A375-4F4D9166CD1C}"/>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16372"/>
          <a:stretch/>
        </p:blipFill>
        <p:spPr>
          <a:xfrm>
            <a:off x="1843300" y="1790534"/>
            <a:ext cx="986999" cy="1164043"/>
          </a:xfrm>
          <a:prstGeom prst="rect">
            <a:avLst/>
          </a:prstGeom>
        </p:spPr>
      </p:pic>
      <p:pic>
        <p:nvPicPr>
          <p:cNvPr id="22" name="Picture 5">
            <a:extLst>
              <a:ext uri="{FF2B5EF4-FFF2-40B4-BE49-F238E27FC236}">
                <a16:creationId xmlns:a16="http://schemas.microsoft.com/office/drawing/2014/main" id="{0D949C0A-86E4-4F02-B743-662C040B1E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619435" y="7980184"/>
            <a:ext cx="1717894" cy="1717894"/>
          </a:xfrm>
          <a:prstGeom prst="rect">
            <a:avLst/>
          </a:prstGeom>
        </p:spPr>
      </p:pic>
      <p:pic>
        <p:nvPicPr>
          <p:cNvPr id="23" name="Picture 6">
            <a:extLst>
              <a:ext uri="{FF2B5EF4-FFF2-40B4-BE49-F238E27FC236}">
                <a16:creationId xmlns:a16="http://schemas.microsoft.com/office/drawing/2014/main" id="{A917E735-AB49-4A6B-9C8A-DC87511136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3186461" y="4058854"/>
            <a:ext cx="1041818" cy="1164043"/>
          </a:xfrm>
          <a:prstGeom prst="rect">
            <a:avLst/>
          </a:prstGeom>
        </p:spPr>
      </p:pic>
      <p:pic>
        <p:nvPicPr>
          <p:cNvPr id="24" name="Picture 9">
            <a:extLst>
              <a:ext uri="{FF2B5EF4-FFF2-40B4-BE49-F238E27FC236}">
                <a16:creationId xmlns:a16="http://schemas.microsoft.com/office/drawing/2014/main" id="{BAE305CF-7579-4502-87CF-49601BD1ACEA}"/>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41944"/>
          <a:stretch/>
        </p:blipFill>
        <p:spPr>
          <a:xfrm>
            <a:off x="4650543" y="4184991"/>
            <a:ext cx="2630483" cy="860762"/>
          </a:xfrm>
          <a:prstGeom prst="rect">
            <a:avLst/>
          </a:prstGeom>
        </p:spPr>
      </p:pic>
      <p:pic>
        <p:nvPicPr>
          <p:cNvPr id="2050" name="Picture 2">
            <a:extLst>
              <a:ext uri="{FF2B5EF4-FFF2-40B4-BE49-F238E27FC236}">
                <a16:creationId xmlns:a16="http://schemas.microsoft.com/office/drawing/2014/main" id="{0C32CDD2-C456-40DB-A9FE-1C4F1376C5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1548" y="1888670"/>
            <a:ext cx="1079728" cy="10797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6BEB861-BF35-4E6D-BAB4-2364F95638F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4776" y="1664446"/>
            <a:ext cx="2961364" cy="1333480"/>
          </a:xfrm>
          <a:prstGeom prst="rect">
            <a:avLst/>
          </a:prstGeom>
          <a:noFill/>
          <a:extLst>
            <a:ext uri="{909E8E84-426E-40DD-AFC4-6F175D3DCCD1}">
              <a14:hiddenFill xmlns:a14="http://schemas.microsoft.com/office/drawing/2010/main">
                <a:solidFill>
                  <a:srgbClr val="FFFFFF"/>
                </a:solidFill>
              </a14:hiddenFill>
            </a:ext>
          </a:extLst>
        </p:spPr>
      </p:pic>
      <p:sp>
        <p:nvSpPr>
          <p:cNvPr id="35" name="Text Placeholder 4">
            <a:extLst>
              <a:ext uri="{FF2B5EF4-FFF2-40B4-BE49-F238E27FC236}">
                <a16:creationId xmlns:a16="http://schemas.microsoft.com/office/drawing/2014/main" id="{9FDE1987-A8D6-49DB-B2D8-19D8F3AD1EB5}"/>
              </a:ext>
            </a:extLst>
          </p:cNvPr>
          <p:cNvSpPr txBox="1">
            <a:spLocks/>
          </p:cNvSpPr>
          <p:nvPr/>
        </p:nvSpPr>
        <p:spPr>
          <a:xfrm>
            <a:off x="5269705" y="3111544"/>
            <a:ext cx="1652587" cy="435600"/>
          </a:xfrm>
          <a:prstGeom prst="rect">
            <a:avLst/>
          </a:prstGeom>
          <a:solidFill>
            <a:schemeClr val="tx2">
              <a:alpha val="70000"/>
            </a:schemeClr>
          </a:solidFill>
        </p:spPr>
        <p:txBody>
          <a:bodyPr vert="horz" lIns="0" tIns="0" rIns="0" bIns="0" rtlCol="0" anchor="ctr">
            <a:noAutofit/>
          </a:bodyPr>
          <a:lstStyle>
            <a:lvl1pPr marL="0" indent="0" algn="ctr" defTabSz="914400" rtl="0" eaLnBrk="1" latinLnBrk="0" hangingPunct="1">
              <a:lnSpc>
                <a:spcPct val="100000"/>
              </a:lnSpc>
              <a:spcBef>
                <a:spcPts val="0"/>
              </a:spcBef>
              <a:spcAft>
                <a:spcPts val="1000"/>
              </a:spcAft>
              <a:buClr>
                <a:schemeClr val="accent2"/>
              </a:buClr>
              <a:buFont typeface="Arial" panose="020B0604020202020204" pitchFamily="34" charset="0"/>
              <a:buNone/>
              <a:defRPr sz="2400" b="1" kern="1200" cap="all"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CHATBOT</a:t>
            </a:r>
            <a:endParaRPr lang="en-IN" dirty="0"/>
          </a:p>
        </p:txBody>
      </p:sp>
    </p:spTree>
    <p:extLst>
      <p:ext uri="{BB962C8B-B14F-4D97-AF65-F5344CB8AC3E}">
        <p14:creationId xmlns:p14="http://schemas.microsoft.com/office/powerpoint/2010/main" val="268340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5" name="Picture 6">
            <a:extLst>
              <a:ext uri="{FF2B5EF4-FFF2-40B4-BE49-F238E27FC236}">
                <a16:creationId xmlns:a16="http://schemas.microsoft.com/office/drawing/2014/main" id="{A51A27A9-49AE-4203-AE65-27FCE6785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4187"/>
            <a:ext cx="13179061" cy="7101151"/>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a:extLst>
              <a:ext uri="{FF2B5EF4-FFF2-40B4-BE49-F238E27FC236}">
                <a16:creationId xmlns:a16="http://schemas.microsoft.com/office/drawing/2014/main" id="{FDACD471-DAEE-4B73-AC66-731562ABA3CC}"/>
              </a:ext>
              <a:ext uri="{C183D7F6-B498-43B3-948B-1728B52AA6E4}">
                <adec:decorative xmlns:adec="http://schemas.microsoft.com/office/drawing/2017/decorative" val="1"/>
              </a:ext>
            </a:extLst>
          </p:cNvPr>
          <p:cNvSpPr/>
          <p:nvPr/>
        </p:nvSpPr>
        <p:spPr>
          <a:xfrm>
            <a:off x="360000" y="149713"/>
            <a:ext cx="11832000" cy="6594049"/>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11</a:t>
            </a:fld>
            <a:endParaRPr lang="en-US" dirty="0"/>
          </a:p>
        </p:txBody>
      </p:sp>
      <p:sp>
        <p:nvSpPr>
          <p:cNvPr id="3" name="Text Placeholder 2">
            <a:extLst>
              <a:ext uri="{FF2B5EF4-FFF2-40B4-BE49-F238E27FC236}">
                <a16:creationId xmlns:a16="http://schemas.microsoft.com/office/drawing/2014/main" id="{1D7C3B75-767E-4A8C-803F-FA7025A67F7C}"/>
              </a:ext>
            </a:extLst>
          </p:cNvPr>
          <p:cNvSpPr>
            <a:spLocks noGrp="1"/>
          </p:cNvSpPr>
          <p:nvPr>
            <p:ph type="body" sz="quarter" idx="13"/>
          </p:nvPr>
        </p:nvSpPr>
        <p:spPr>
          <a:xfrm>
            <a:off x="1331129" y="3933158"/>
            <a:ext cx="2034138" cy="245885"/>
          </a:xfrm>
        </p:spPr>
        <p:txBody>
          <a:bodyPr/>
          <a:lstStyle/>
          <a:p>
            <a:r>
              <a:rPr lang="en-US" sz="1600" dirty="0"/>
              <a:t>Backend</a:t>
            </a:r>
            <a:r>
              <a:rPr lang="en-US" sz="1800" dirty="0"/>
              <a:t> Developer</a:t>
            </a:r>
          </a:p>
        </p:txBody>
      </p:sp>
      <p:sp>
        <p:nvSpPr>
          <p:cNvPr id="4" name="Text Placeholder 3">
            <a:extLst>
              <a:ext uri="{FF2B5EF4-FFF2-40B4-BE49-F238E27FC236}">
                <a16:creationId xmlns:a16="http://schemas.microsoft.com/office/drawing/2014/main" id="{019EEC6C-3C57-4B01-80D3-53DFDB5F7853}"/>
              </a:ext>
            </a:extLst>
          </p:cNvPr>
          <p:cNvSpPr>
            <a:spLocks noGrp="1"/>
          </p:cNvSpPr>
          <p:nvPr>
            <p:ph type="body" sz="quarter" idx="14"/>
          </p:nvPr>
        </p:nvSpPr>
        <p:spPr>
          <a:xfrm>
            <a:off x="1331129" y="3544107"/>
            <a:ext cx="2034138" cy="360445"/>
          </a:xfrm>
        </p:spPr>
        <p:txBody>
          <a:bodyPr/>
          <a:lstStyle/>
          <a:p>
            <a:r>
              <a:rPr lang="en-US" noProof="1"/>
              <a:t>Abhirup Singh</a:t>
            </a:r>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5728672" y="3983520"/>
            <a:ext cx="2956252" cy="360445"/>
          </a:xfrm>
        </p:spPr>
        <p:txBody>
          <a:bodyPr/>
          <a:lstStyle/>
          <a:p>
            <a:r>
              <a:rPr lang="en-US" sz="1600" dirty="0"/>
              <a:t>Database Developer</a:t>
            </a:r>
          </a:p>
        </p:txBody>
      </p:sp>
      <p:sp>
        <p:nvSpPr>
          <p:cNvPr id="12" name="Text Placeholder 11">
            <a:extLst>
              <a:ext uri="{FF2B5EF4-FFF2-40B4-BE49-F238E27FC236}">
                <a16:creationId xmlns:a16="http://schemas.microsoft.com/office/drawing/2014/main" id="{AF5648F8-8F3A-42B3-BEE2-8FFE23B20945}"/>
              </a:ext>
            </a:extLst>
          </p:cNvPr>
          <p:cNvSpPr>
            <a:spLocks noGrp="1"/>
          </p:cNvSpPr>
          <p:nvPr>
            <p:ph type="body" sz="quarter" idx="26"/>
          </p:nvPr>
        </p:nvSpPr>
        <p:spPr>
          <a:xfrm>
            <a:off x="3741206" y="6014250"/>
            <a:ext cx="2034138" cy="245885"/>
          </a:xfrm>
        </p:spPr>
        <p:txBody>
          <a:bodyPr/>
          <a:lstStyle/>
          <a:p>
            <a:r>
              <a:rPr lang="en-US" sz="1600" dirty="0"/>
              <a:t>Front End Developer</a:t>
            </a:r>
          </a:p>
        </p:txBody>
      </p:sp>
      <p:sp>
        <p:nvSpPr>
          <p:cNvPr id="13" name="Text Placeholder 12">
            <a:extLst>
              <a:ext uri="{FF2B5EF4-FFF2-40B4-BE49-F238E27FC236}">
                <a16:creationId xmlns:a16="http://schemas.microsoft.com/office/drawing/2014/main" id="{756F0BBC-32F1-4620-B380-877B895D8342}"/>
              </a:ext>
            </a:extLst>
          </p:cNvPr>
          <p:cNvSpPr>
            <a:spLocks noGrp="1"/>
          </p:cNvSpPr>
          <p:nvPr>
            <p:ph type="body" sz="quarter" idx="27"/>
          </p:nvPr>
        </p:nvSpPr>
        <p:spPr>
          <a:xfrm>
            <a:off x="3741206" y="5611742"/>
            <a:ext cx="2034138" cy="360445"/>
          </a:xfrm>
        </p:spPr>
        <p:txBody>
          <a:bodyPr/>
          <a:lstStyle/>
          <a:p>
            <a:r>
              <a:rPr lang="en-US" noProof="1"/>
              <a:t>Paresh Meher</a:t>
            </a:r>
          </a:p>
        </p:txBody>
      </p:sp>
      <p:sp>
        <p:nvSpPr>
          <p:cNvPr id="14" name="Text Placeholder 13">
            <a:extLst>
              <a:ext uri="{FF2B5EF4-FFF2-40B4-BE49-F238E27FC236}">
                <a16:creationId xmlns:a16="http://schemas.microsoft.com/office/drawing/2014/main" id="{5B295A8B-B83E-4EE4-8FA9-BA532E65E574}"/>
              </a:ext>
            </a:extLst>
          </p:cNvPr>
          <p:cNvSpPr>
            <a:spLocks noGrp="1"/>
          </p:cNvSpPr>
          <p:nvPr>
            <p:ph type="body" sz="quarter" idx="28"/>
          </p:nvPr>
        </p:nvSpPr>
        <p:spPr>
          <a:xfrm>
            <a:off x="8047949" y="5902393"/>
            <a:ext cx="3523929" cy="445759"/>
          </a:xfrm>
        </p:spPr>
        <p:txBody>
          <a:bodyPr/>
          <a:lstStyle/>
          <a:p>
            <a:r>
              <a:rPr lang="en-US" sz="1600" dirty="0"/>
              <a:t>Chatbot and ML/AI Developer</a:t>
            </a:r>
          </a:p>
        </p:txBody>
      </p:sp>
      <p:sp>
        <p:nvSpPr>
          <p:cNvPr id="15" name="Text Placeholder 14">
            <a:extLst>
              <a:ext uri="{FF2B5EF4-FFF2-40B4-BE49-F238E27FC236}">
                <a16:creationId xmlns:a16="http://schemas.microsoft.com/office/drawing/2014/main" id="{6A12FCC6-43B7-4221-A65B-003F82F88161}"/>
              </a:ext>
            </a:extLst>
          </p:cNvPr>
          <p:cNvSpPr>
            <a:spLocks noGrp="1"/>
          </p:cNvSpPr>
          <p:nvPr>
            <p:ph type="body" sz="quarter" idx="29"/>
          </p:nvPr>
        </p:nvSpPr>
        <p:spPr>
          <a:xfrm>
            <a:off x="8684924" y="5581922"/>
            <a:ext cx="2034138" cy="360445"/>
          </a:xfrm>
        </p:spPr>
        <p:txBody>
          <a:bodyPr/>
          <a:lstStyle/>
          <a:p>
            <a:r>
              <a:rPr lang="en-US" noProof="1"/>
              <a:t>Harsh Khedwal</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THE   TEAM</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48" name="Picture 47">
            <a:extLst>
              <a:ext uri="{FF2B5EF4-FFF2-40B4-BE49-F238E27FC236}">
                <a16:creationId xmlns:a16="http://schemas.microsoft.com/office/drawing/2014/main" id="{18C0B1EE-1A4C-4DD1-B2B3-C4EE2AEC0594}"/>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pic>
        <p:nvPicPr>
          <p:cNvPr id="46" name="Picture Placeholder 45" descr="A person standing in front of a white building&#10;&#10;Description automatically generated with medium confidence">
            <a:extLst>
              <a:ext uri="{FF2B5EF4-FFF2-40B4-BE49-F238E27FC236}">
                <a16:creationId xmlns:a16="http://schemas.microsoft.com/office/drawing/2014/main" id="{E033FA13-1200-41D7-A6C3-AC21B7D3FE01}"/>
              </a:ext>
            </a:extLst>
          </p:cNvPr>
          <p:cNvPicPr>
            <a:picLocks noGrp="1" noChangeAspect="1"/>
          </p:cNvPicPr>
          <p:nvPr>
            <p:ph type="pic" sz="quarter" idx="24"/>
          </p:nvPr>
        </p:nvPicPr>
        <p:blipFill rotWithShape="1">
          <a:blip r:embed="rId4">
            <a:extLst>
              <a:ext uri="{28A0092B-C50C-407E-A947-70E740481C1C}">
                <a14:useLocalDpi xmlns:a14="http://schemas.microsoft.com/office/drawing/2010/main" val="0"/>
              </a:ext>
            </a:extLst>
          </a:blip>
          <a:srcRect/>
          <a:stretch/>
        </p:blipFill>
        <p:spPr>
          <a:xfrm>
            <a:off x="9107533" y="3868381"/>
            <a:ext cx="1188920" cy="1565255"/>
          </a:xfrm>
          <a:ln w="38100">
            <a:solidFill>
              <a:schemeClr val="accent5">
                <a:lumMod val="60000"/>
                <a:lumOff val="40000"/>
              </a:schemeClr>
            </a:solidFill>
          </a:ln>
        </p:spPr>
      </p:pic>
      <p:pic>
        <p:nvPicPr>
          <p:cNvPr id="60" name="Picture Placeholder 59" descr="A person standing in front of a white wall&#10;&#10;Description automatically generated">
            <a:extLst>
              <a:ext uri="{FF2B5EF4-FFF2-40B4-BE49-F238E27FC236}">
                <a16:creationId xmlns:a16="http://schemas.microsoft.com/office/drawing/2014/main" id="{EAD736DD-81CC-4E58-A230-DF1F69B11E04}"/>
              </a:ext>
            </a:extLst>
          </p:cNvPr>
          <p:cNvPicPr>
            <a:picLocks noGrp="1" noChangeAspect="1"/>
          </p:cNvPicPr>
          <p:nvPr>
            <p:ph type="pic" sz="quarter" idx="32"/>
          </p:nvPr>
        </p:nvPicPr>
        <p:blipFill rotWithShape="1">
          <a:blip r:embed="rId5">
            <a:extLst>
              <a:ext uri="{28A0092B-C50C-407E-A947-70E740481C1C}">
                <a14:useLocalDpi xmlns:a14="http://schemas.microsoft.com/office/drawing/2010/main" val="0"/>
              </a:ext>
            </a:extLst>
          </a:blip>
          <a:srcRect/>
          <a:stretch/>
        </p:blipFill>
        <p:spPr>
          <a:xfrm>
            <a:off x="4192863" y="3904552"/>
            <a:ext cx="1130823" cy="1609821"/>
          </a:xfrm>
          <a:ln w="38100">
            <a:solidFill>
              <a:schemeClr val="accent5">
                <a:lumMod val="60000"/>
                <a:lumOff val="40000"/>
              </a:schemeClr>
            </a:solidFill>
          </a:ln>
        </p:spPr>
      </p:pic>
      <p:pic>
        <p:nvPicPr>
          <p:cNvPr id="54" name="Picture Placeholder 53" descr="A person in a green shirt&#10;&#10;Description automatically generated with medium confidence">
            <a:extLst>
              <a:ext uri="{FF2B5EF4-FFF2-40B4-BE49-F238E27FC236}">
                <a16:creationId xmlns:a16="http://schemas.microsoft.com/office/drawing/2014/main" id="{171D14C4-52D8-4672-A952-01A11405D16F}"/>
              </a:ext>
            </a:extLst>
          </p:cNvPr>
          <p:cNvPicPr>
            <a:picLocks noGrp="1" noChangeAspect="1"/>
          </p:cNvPicPr>
          <p:nvPr>
            <p:ph type="pic" sz="quarter" idx="23"/>
          </p:nvPr>
        </p:nvPicPr>
        <p:blipFill rotWithShape="1">
          <a:blip r:embed="rId6">
            <a:extLst>
              <a:ext uri="{28A0092B-C50C-407E-A947-70E740481C1C}">
                <a14:useLocalDpi xmlns:a14="http://schemas.microsoft.com/office/drawing/2010/main" val="0"/>
              </a:ext>
            </a:extLst>
          </a:blip>
          <a:srcRect/>
          <a:stretch/>
        </p:blipFill>
        <p:spPr>
          <a:xfrm>
            <a:off x="1752355" y="1662477"/>
            <a:ext cx="1156853" cy="1784261"/>
          </a:xfrm>
          <a:ln w="38100">
            <a:solidFill>
              <a:schemeClr val="accent5">
                <a:lumMod val="60000"/>
                <a:lumOff val="40000"/>
              </a:schemeClr>
            </a:solidFill>
          </a:ln>
        </p:spPr>
      </p:pic>
      <p:pic>
        <p:nvPicPr>
          <p:cNvPr id="1024" name="Picture Placeholder 1023" descr="A person wearing a red shirt&#10;&#10;Description automatically generated with medium confidence">
            <a:extLst>
              <a:ext uri="{FF2B5EF4-FFF2-40B4-BE49-F238E27FC236}">
                <a16:creationId xmlns:a16="http://schemas.microsoft.com/office/drawing/2014/main" id="{87743272-BEA5-4189-90C2-721A57C5DEA4}"/>
              </a:ext>
            </a:extLst>
          </p:cNvPr>
          <p:cNvPicPr>
            <a:picLocks noGrp="1" noChangeAspect="1"/>
          </p:cNvPicPr>
          <p:nvPr>
            <p:ph type="pic" sz="quarter" idx="33"/>
          </p:nvPr>
        </p:nvPicPr>
        <p:blipFill rotWithShape="1">
          <a:blip r:embed="rId7">
            <a:extLst>
              <a:ext uri="{28A0092B-C50C-407E-A947-70E740481C1C}">
                <a14:useLocalDpi xmlns:a14="http://schemas.microsoft.com/office/drawing/2010/main" val="0"/>
              </a:ext>
            </a:extLst>
          </a:blip>
          <a:srcRect/>
          <a:stretch/>
        </p:blipFill>
        <p:spPr>
          <a:xfrm>
            <a:off x="6650942" y="1989047"/>
            <a:ext cx="1309862" cy="1571860"/>
          </a:xfrm>
          <a:ln w="38100">
            <a:solidFill>
              <a:schemeClr val="accent5">
                <a:lumMod val="60000"/>
                <a:lumOff val="40000"/>
              </a:schemeClr>
            </a:solidFill>
          </a:ln>
        </p:spPr>
      </p:pic>
      <p:sp>
        <p:nvSpPr>
          <p:cNvPr id="81" name="Text Placeholder 5">
            <a:extLst>
              <a:ext uri="{FF2B5EF4-FFF2-40B4-BE49-F238E27FC236}">
                <a16:creationId xmlns:a16="http://schemas.microsoft.com/office/drawing/2014/main" id="{B4CD31CD-9B83-4ED5-A6F5-E14E27F2FC2C}"/>
              </a:ext>
            </a:extLst>
          </p:cNvPr>
          <p:cNvSpPr txBox="1">
            <a:spLocks/>
          </p:cNvSpPr>
          <p:nvPr/>
        </p:nvSpPr>
        <p:spPr>
          <a:xfrm>
            <a:off x="6209862" y="3659332"/>
            <a:ext cx="2034138" cy="360445"/>
          </a:xfrm>
          <a:prstGeom prst="rect">
            <a:avLst/>
          </a:prstGeom>
          <a:solidFill>
            <a:schemeClr val="tx2"/>
          </a:solidFill>
        </p:spPr>
        <p:txBody>
          <a:bodyPr vert="horz" lIns="0" tIns="0" rIns="0" bIns="0" rtlCol="0" anchor="ctr">
            <a:noAutofit/>
          </a:bodyPr>
          <a:lstStyle>
            <a:lvl1pPr marL="0" indent="0" algn="ctr"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Utkarsh Gaikwad</a:t>
            </a:r>
          </a:p>
        </p:txBody>
      </p:sp>
    </p:spTree>
    <p:extLst>
      <p:ext uri="{BB962C8B-B14F-4D97-AF65-F5344CB8AC3E}">
        <p14:creationId xmlns:p14="http://schemas.microsoft.com/office/powerpoint/2010/main" val="78640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p:txBody>
          <a:bodyPr/>
          <a:lstStyle/>
          <a:p>
            <a:r>
              <a:rPr lang="en-US" dirty="0"/>
              <a:t>DATAMBULANCE</a:t>
            </a:r>
          </a:p>
        </p:txBody>
      </p:sp>
      <p:sp>
        <p:nvSpPr>
          <p:cNvPr id="5" name="Text Placeholder 4">
            <a:extLst>
              <a:ext uri="{FF2B5EF4-FFF2-40B4-BE49-F238E27FC236}">
                <a16:creationId xmlns:a16="http://schemas.microsoft.com/office/drawing/2014/main" id="{045FEE4F-333C-40EF-B46D-8D25C79C05D2}"/>
              </a:ext>
            </a:extLst>
          </p:cNvPr>
          <p:cNvSpPr>
            <a:spLocks noGrp="1"/>
          </p:cNvSpPr>
          <p:nvPr>
            <p:ph type="body" sz="quarter" idx="14"/>
          </p:nvPr>
        </p:nvSpPr>
        <p:spPr/>
        <p:txBody>
          <a:bodyPr/>
          <a:lstStyle/>
          <a:p>
            <a:r>
              <a:rPr lang="en-US" dirty="0"/>
              <a:t>contact@datambulance.com</a:t>
            </a:r>
          </a:p>
        </p:txBody>
      </p:sp>
      <p:sp>
        <p:nvSpPr>
          <p:cNvPr id="6" name="Text Placeholder 5">
            <a:extLst>
              <a:ext uri="{FF2B5EF4-FFF2-40B4-BE49-F238E27FC236}">
                <a16:creationId xmlns:a16="http://schemas.microsoft.com/office/drawing/2014/main" id="{05F44DEB-FABF-4ADE-B7EB-29DFAFA3DFF6}"/>
              </a:ext>
            </a:extLst>
          </p:cNvPr>
          <p:cNvSpPr>
            <a:spLocks noGrp="1"/>
          </p:cNvSpPr>
          <p:nvPr>
            <p:ph type="body" sz="quarter" idx="15"/>
          </p:nvPr>
        </p:nvSpPr>
        <p:spPr/>
        <p:txBody>
          <a:bodyPr/>
          <a:lstStyle/>
          <a:p>
            <a:r>
              <a:rPr lang="en-US" dirty="0"/>
              <a:t>678-555-0100</a:t>
            </a:r>
          </a:p>
        </p:txBody>
      </p:sp>
      <p:sp>
        <p:nvSpPr>
          <p:cNvPr id="7" name="Text Placeholder 6">
            <a:extLst>
              <a:ext uri="{FF2B5EF4-FFF2-40B4-BE49-F238E27FC236}">
                <a16:creationId xmlns:a16="http://schemas.microsoft.com/office/drawing/2014/main" id="{CF795760-75DB-4415-BB10-2C6299BBF11C}"/>
              </a:ext>
            </a:extLst>
          </p:cNvPr>
          <p:cNvSpPr>
            <a:spLocks noGrp="1"/>
          </p:cNvSpPr>
          <p:nvPr>
            <p:ph type="body" sz="quarter" idx="16"/>
          </p:nvPr>
        </p:nvSpPr>
        <p:spPr/>
        <p:txBody>
          <a:bodyPr/>
          <a:lstStyle/>
          <a:p>
            <a:r>
              <a:rPr lang="en-US" dirty="0"/>
              <a:t>SERVICE REPRESENTATIVE</a:t>
            </a:r>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pic>
        <p:nvPicPr>
          <p:cNvPr id="24" name="Picture 23">
            <a:extLst>
              <a:ext uri="{FF2B5EF4-FFF2-40B4-BE49-F238E27FC236}">
                <a16:creationId xmlns:a16="http://schemas.microsoft.com/office/drawing/2014/main" id="{A73C179B-C225-432C-A319-A301FA2CADC7}"/>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Tree>
    <p:extLst>
      <p:ext uri="{BB962C8B-B14F-4D97-AF65-F5344CB8AC3E}">
        <p14:creationId xmlns:p14="http://schemas.microsoft.com/office/powerpoint/2010/main" val="34769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894511" y="1266576"/>
            <a:ext cx="6720063" cy="4832388"/>
          </a:xfrm>
          <a:gradFill>
            <a:gsLst>
              <a:gs pos="0">
                <a:schemeClr val="tx2"/>
              </a:gs>
              <a:gs pos="100000">
                <a:schemeClr val="accent2"/>
              </a:gs>
            </a:gsLst>
            <a:lin ang="14400000" scaled="0"/>
          </a:gradFill>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spread of diseases through touch has now become a new normal nowadays. Hence, paperless and contactless, are THE need of the hour. The age-old method of carrying medical files whenever you visit a doctor results in it going through different hands and if the patient forgets to carry his medical file along with him then the doctor has no prior information to move forward with. DATAMBULANCE is here to CHANGE this. With DATAMBULANCE, the patient can have the entirety of medical information right in the palm of his hand as a QR CODE, without having any physical contact.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1767563" y="1502252"/>
            <a:ext cx="4585966" cy="1008000"/>
          </a:xfrm>
        </p:spPr>
        <p:txBody>
          <a:bodyPr/>
          <a:lstStyle/>
          <a:p>
            <a:r>
              <a:rPr lang="en-US" dirty="0"/>
              <a:t>OUR BIG </a:t>
            </a:r>
            <a:br>
              <a:rPr lang="en-US" dirty="0"/>
            </a:br>
            <a:r>
              <a:rPr lang="en-US" dirty="0"/>
              <a:t>IDEA</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13143" y="287821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5927411" y="1755549"/>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1"/>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56391" y="2653015"/>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7D2E3D53-540C-4B53-81A5-06BF8F293513}"/>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Placeholder 18" descr="A picture containing person, indoor, putting&#10;&#10;Description automatically generated">
            <a:extLst>
              <a:ext uri="{FF2B5EF4-FFF2-40B4-BE49-F238E27FC236}">
                <a16:creationId xmlns:a16="http://schemas.microsoft.com/office/drawing/2014/main" id="{9F966179-69B5-4FD0-B4D0-F934EDCF6E4E}"/>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28" name="Rectangle 2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5FE7255-EDF0-46E5-A5A4-3DB0F26BF12F}"/>
              </a:ext>
            </a:extLst>
          </p:cNvPr>
          <p:cNvSpPr>
            <a:spLocks noGrp="1"/>
          </p:cNvSpPr>
          <p:nvPr>
            <p:ph type="ctrTitle"/>
          </p:nvPr>
        </p:nvSpPr>
        <p:spPr>
          <a:xfrm>
            <a:off x="686451" y="325549"/>
            <a:ext cx="10813002" cy="5779363"/>
          </a:xfrm>
          <a:effectLst>
            <a:outerShdw blurRad="50800" dist="38100" dir="2700000" algn="tl" rotWithShape="0">
              <a:prstClr val="black">
                <a:alpha val="40000"/>
              </a:prstClr>
            </a:outerShdw>
          </a:effectLst>
        </p:spPr>
        <p:txBody>
          <a:bodyPr vert="horz" lIns="91440" tIns="45720" rIns="91440" bIns="45720" rtlCol="0" anchor="b">
            <a:normAutofit/>
          </a:bodyPr>
          <a:lstStyle/>
          <a:p>
            <a:br>
              <a:rPr lang="en-US" sz="4800" dirty="0">
                <a:solidFill>
                  <a:srgbClr val="FFFFFF"/>
                </a:solidFill>
              </a:rPr>
            </a:br>
            <a:endParaRPr lang="en-US" sz="4800" dirty="0">
              <a:solidFill>
                <a:srgbClr val="FFFFFF"/>
              </a:solidFill>
            </a:endParaRPr>
          </a:p>
        </p:txBody>
      </p:sp>
      <p:sp>
        <p:nvSpPr>
          <p:cNvPr id="4" name="Slide Number Placeholder 3">
            <a:extLst>
              <a:ext uri="{FF2B5EF4-FFF2-40B4-BE49-F238E27FC236}">
                <a16:creationId xmlns:a16="http://schemas.microsoft.com/office/drawing/2014/main" id="{B20E9FB6-CFEB-46B6-9EBF-58AAB387376F}"/>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lnSpc>
                <a:spcPct val="90000"/>
              </a:lnSpc>
              <a:spcAft>
                <a:spcPts val="600"/>
              </a:spcAft>
              <a:defRPr/>
            </a:pPr>
            <a:fld id="{EECC7194-A4D0-457B-9D3E-53681723AFF7}" type="slidenum">
              <a:rPr lang="en-US" sz="1200">
                <a:solidFill>
                  <a:srgbClr val="FFFFFF"/>
                </a:solidFill>
                <a:latin typeface="Calibri" panose="020F0502020204030204"/>
              </a:rPr>
              <a:pPr algn="r">
                <a:lnSpc>
                  <a:spcPct val="90000"/>
                </a:lnSpc>
                <a:spcAft>
                  <a:spcPts val="600"/>
                </a:spcAft>
                <a:defRPr/>
              </a:pPr>
              <a:t>3</a:t>
            </a:fld>
            <a:endParaRPr lang="en-US" sz="1200">
              <a:solidFill>
                <a:srgbClr val="FFFFFF"/>
              </a:solidFill>
              <a:latin typeface="Calibri" panose="020F0502020204030204"/>
            </a:endParaRPr>
          </a:p>
        </p:txBody>
      </p:sp>
      <p:sp>
        <p:nvSpPr>
          <p:cNvPr id="24" name="TextBox 23">
            <a:extLst>
              <a:ext uri="{FF2B5EF4-FFF2-40B4-BE49-F238E27FC236}">
                <a16:creationId xmlns:a16="http://schemas.microsoft.com/office/drawing/2014/main" id="{D27BA413-56F7-410A-8FF9-79419F6D2D3D}"/>
              </a:ext>
            </a:extLst>
          </p:cNvPr>
          <p:cNvSpPr txBox="1"/>
          <p:nvPr/>
        </p:nvSpPr>
        <p:spPr>
          <a:xfrm>
            <a:off x="2068496" y="1090725"/>
            <a:ext cx="8194090" cy="3970318"/>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COMMON ISSUES WITH CURRENT PRACTICE </a:t>
            </a:r>
            <a:endParaRPr lang="en-US" sz="2800" dirty="0">
              <a:solidFill>
                <a:schemeClr val="bg1"/>
              </a:solidFill>
            </a:endParaRPr>
          </a:p>
          <a:p>
            <a:endParaRPr lang="en-IN" sz="2800" dirty="0">
              <a:solidFill>
                <a:schemeClr val="bg1"/>
              </a:solidFill>
            </a:endParaRPr>
          </a:p>
          <a:p>
            <a:r>
              <a:rPr lang="en-IN" sz="2800" dirty="0">
                <a:solidFill>
                  <a:schemeClr val="bg1"/>
                </a:solidFill>
              </a:rPr>
              <a:t>1.</a:t>
            </a:r>
            <a:r>
              <a:rPr lang="en-IN" sz="2800" b="1" i="0" dirty="0">
                <a:solidFill>
                  <a:srgbClr val="303E48"/>
                </a:solidFill>
                <a:effectLst/>
                <a:latin typeface="Roboto"/>
              </a:rPr>
              <a:t>  </a:t>
            </a:r>
            <a:r>
              <a:rPr lang="en-IN" sz="2800" b="1" i="0" dirty="0">
                <a:solidFill>
                  <a:schemeClr val="bg1"/>
                </a:solidFill>
                <a:effectLst/>
                <a:latin typeface="Roboto"/>
              </a:rPr>
              <a:t>Patient forgetting to carry his file or losing it </a:t>
            </a:r>
          </a:p>
          <a:p>
            <a:pPr marL="514350" indent="-514350">
              <a:buAutoNum type="arabicPeriod" startAt="2"/>
            </a:pPr>
            <a:r>
              <a:rPr lang="en-IN" sz="2800" b="1" i="0" dirty="0">
                <a:solidFill>
                  <a:schemeClr val="bg1"/>
                </a:solidFill>
                <a:effectLst/>
                <a:latin typeface="Roboto"/>
              </a:rPr>
              <a:t>Struggling with inhouse hospital scanning</a:t>
            </a:r>
          </a:p>
          <a:p>
            <a:pPr marL="514350" indent="-514350">
              <a:buFontTx/>
              <a:buAutoNum type="arabicPeriod" startAt="2"/>
            </a:pPr>
            <a:r>
              <a:rPr lang="en-US" sz="2800" b="1" i="0" dirty="0">
                <a:solidFill>
                  <a:schemeClr val="bg1"/>
                </a:solidFill>
                <a:effectLst/>
                <a:latin typeface="Roboto"/>
              </a:rPr>
              <a:t>Medical Record Libraries Taking up Space</a:t>
            </a:r>
          </a:p>
          <a:p>
            <a:r>
              <a:rPr lang="en-IN" sz="2800" b="1" dirty="0">
                <a:solidFill>
                  <a:schemeClr val="bg1"/>
                </a:solidFill>
                <a:latin typeface="Roboto"/>
              </a:rPr>
              <a:t>4.  </a:t>
            </a:r>
            <a:r>
              <a:rPr lang="en-US" sz="2800" b="1" i="0" dirty="0">
                <a:solidFill>
                  <a:schemeClr val="bg1"/>
                </a:solidFill>
                <a:effectLst/>
                <a:latin typeface="Roboto"/>
              </a:rPr>
              <a:t>Retrieving Records Sent Off Site</a:t>
            </a:r>
          </a:p>
          <a:p>
            <a:endParaRPr lang="en-US" sz="2800" b="1" dirty="0">
              <a:solidFill>
                <a:schemeClr val="bg1"/>
              </a:solidFill>
              <a:latin typeface="Roboto"/>
            </a:endParaRPr>
          </a:p>
          <a:p>
            <a:r>
              <a:rPr lang="en-IN" sz="2800" b="1" dirty="0">
                <a:solidFill>
                  <a:schemeClr val="bg1"/>
                </a:solidFill>
                <a:latin typeface="Roboto"/>
              </a:rPr>
              <a:t>DATAMBULANCE IS THE SOLUTION TO THESE PROBLEMS</a:t>
            </a:r>
            <a:endParaRPr lang="en-US" sz="2800" b="1" i="0" dirty="0">
              <a:solidFill>
                <a:schemeClr val="bg1"/>
              </a:solidFill>
              <a:effectLst/>
              <a:latin typeface="Roboto"/>
            </a:endParaRPr>
          </a:p>
        </p:txBody>
      </p:sp>
      <p:pic>
        <p:nvPicPr>
          <p:cNvPr id="27" name="Picture 26">
            <a:extLst>
              <a:ext uri="{FF2B5EF4-FFF2-40B4-BE49-F238E27FC236}">
                <a16:creationId xmlns:a16="http://schemas.microsoft.com/office/drawing/2014/main" id="{D4657DF4-7DC4-4411-A4DF-5555CE9EA604}"/>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Tree>
    <p:extLst>
      <p:ext uri="{BB962C8B-B14F-4D97-AF65-F5344CB8AC3E}">
        <p14:creationId xmlns:p14="http://schemas.microsoft.com/office/powerpoint/2010/main" val="260961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graphical user interface&#10;&#10;Description automatically generated">
            <a:extLst>
              <a:ext uri="{FF2B5EF4-FFF2-40B4-BE49-F238E27FC236}">
                <a16:creationId xmlns:a16="http://schemas.microsoft.com/office/drawing/2014/main" id="{0DC05ED9-7985-4F48-9D20-59DD1C3B3BB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noFill/>
        </p:spPr>
      </p:pic>
      <p:sp>
        <p:nvSpPr>
          <p:cNvPr id="5" name="Title 4">
            <a:extLst>
              <a:ext uri="{FF2B5EF4-FFF2-40B4-BE49-F238E27FC236}">
                <a16:creationId xmlns:a16="http://schemas.microsoft.com/office/drawing/2014/main" id="{0F4CAF06-8DF8-4140-BC1C-5B396E3402E3}"/>
              </a:ext>
            </a:extLst>
          </p:cNvPr>
          <p:cNvSpPr>
            <a:spLocks noGrp="1"/>
          </p:cNvSpPr>
          <p:nvPr>
            <p:ph type="ctrTitle"/>
          </p:nvPr>
        </p:nvSpPr>
        <p:spPr>
          <a:xfrm>
            <a:off x="0" y="0"/>
            <a:ext cx="12192000" cy="6857999"/>
          </a:xfrm>
        </p:spPr>
        <p:txBody>
          <a:bodyPr anchor="ctr">
            <a:normAutofit/>
          </a:bodyPr>
          <a:lstStyle/>
          <a:p>
            <a:r>
              <a:rPr lang="en-US" dirty="0"/>
              <a:t>SOLUTION</a:t>
            </a:r>
            <a:endParaRPr lang="en-IN" dirty="0"/>
          </a:p>
        </p:txBody>
      </p:sp>
      <p:sp>
        <p:nvSpPr>
          <p:cNvPr id="2" name="Text Placeholder 1">
            <a:extLst>
              <a:ext uri="{FF2B5EF4-FFF2-40B4-BE49-F238E27FC236}">
                <a16:creationId xmlns:a16="http://schemas.microsoft.com/office/drawing/2014/main" id="{EE275C3D-331D-4DF8-BDEB-EBF0BFACFCD2}"/>
              </a:ext>
            </a:extLst>
          </p:cNvPr>
          <p:cNvSpPr>
            <a:spLocks noGrp="1"/>
          </p:cNvSpPr>
          <p:nvPr>
            <p:ph type="body" sz="quarter" idx="13"/>
          </p:nvPr>
        </p:nvSpPr>
        <p:spPr>
          <a:xfrm>
            <a:off x="1216660" y="3624580"/>
            <a:ext cx="4452620" cy="1008380"/>
          </a:xfrm>
        </p:spPr>
        <p:txBody>
          <a:bodyPr anchor="t">
            <a:noAutofit/>
          </a:bodyPr>
          <a:lstStyle/>
          <a:p>
            <a:r>
              <a:rPr lang="en-US" sz="4000" dirty="0"/>
              <a:t>QR BASED DATA STORAGE</a:t>
            </a:r>
            <a:endParaRPr lang="en-IN" sz="4000" dirty="0"/>
          </a:p>
        </p:txBody>
      </p:sp>
      <p:sp>
        <p:nvSpPr>
          <p:cNvPr id="12" name="Text Placeholder 4" hidden="1">
            <a:extLst>
              <a:ext uri="{FF2B5EF4-FFF2-40B4-BE49-F238E27FC236}">
                <a16:creationId xmlns:a16="http://schemas.microsoft.com/office/drawing/2014/main" id="{1FCF0B24-1051-4497-A7A2-B00AC19C9C14}"/>
              </a:ext>
            </a:extLst>
          </p:cNvPr>
          <p:cNvSpPr>
            <a:spLocks noGrp="1"/>
          </p:cNvSpPr>
          <p:nvPr>
            <p:ph type="body" sz="quarter" idx="14"/>
          </p:nvPr>
        </p:nvSpPr>
        <p:spPr>
          <a:xfrm>
            <a:off x="1917700" y="5180023"/>
            <a:ext cx="3314700" cy="205029"/>
          </a:xfrm>
        </p:spPr>
        <p:txBody>
          <a:bodyPr/>
          <a:lstStyle/>
          <a:p>
            <a:endParaRPr lang="en-US" dirty="0"/>
          </a:p>
        </p:txBody>
      </p:sp>
      <p:sp>
        <p:nvSpPr>
          <p:cNvPr id="14" name="Text Placeholder 5" hidden="1">
            <a:extLst>
              <a:ext uri="{FF2B5EF4-FFF2-40B4-BE49-F238E27FC236}">
                <a16:creationId xmlns:a16="http://schemas.microsoft.com/office/drawing/2014/main" id="{826CDD32-3197-4702-8F16-61E22DD12A1B}"/>
              </a:ext>
            </a:extLst>
          </p:cNvPr>
          <p:cNvSpPr>
            <a:spLocks noGrp="1"/>
          </p:cNvSpPr>
          <p:nvPr>
            <p:ph type="body" sz="quarter" idx="15"/>
          </p:nvPr>
        </p:nvSpPr>
        <p:spPr>
          <a:xfrm>
            <a:off x="1917700" y="5683561"/>
            <a:ext cx="3314700" cy="205029"/>
          </a:xfrm>
        </p:spPr>
        <p:txBody>
          <a:bodyPr/>
          <a:lstStyle/>
          <a:p>
            <a:endParaRPr lang="en-US"/>
          </a:p>
        </p:txBody>
      </p:sp>
      <p:sp>
        <p:nvSpPr>
          <p:cNvPr id="16" name="Text Placeholder 6" hidden="1">
            <a:extLst>
              <a:ext uri="{FF2B5EF4-FFF2-40B4-BE49-F238E27FC236}">
                <a16:creationId xmlns:a16="http://schemas.microsoft.com/office/drawing/2014/main" id="{93244DB2-49D2-4E80-836D-2BB9C4B11A46}"/>
              </a:ext>
            </a:extLst>
          </p:cNvPr>
          <p:cNvSpPr>
            <a:spLocks noGrp="1"/>
          </p:cNvSpPr>
          <p:nvPr>
            <p:ph type="body" sz="quarter" idx="16"/>
          </p:nvPr>
        </p:nvSpPr>
        <p:spPr>
          <a:xfrm>
            <a:off x="1917700" y="4821910"/>
            <a:ext cx="3314700" cy="205029"/>
          </a:xfrm>
        </p:spPr>
        <p:txBody>
          <a:bodyPr/>
          <a:lstStyle/>
          <a:p>
            <a:endParaRPr lang="en-US"/>
          </a:p>
        </p:txBody>
      </p:sp>
      <p:sp>
        <p:nvSpPr>
          <p:cNvPr id="4" name="Slide Number Placeholder 3" hidden="1">
            <a:extLst>
              <a:ext uri="{FF2B5EF4-FFF2-40B4-BE49-F238E27FC236}">
                <a16:creationId xmlns:a16="http://schemas.microsoft.com/office/drawing/2014/main" id="{FB66451F-B8D2-4620-82AC-CF3D8B69EFB2}"/>
              </a:ext>
            </a:extLst>
          </p:cNvPr>
          <p:cNvSpPr>
            <a:spLocks noGrp="1"/>
          </p:cNvSpPr>
          <p:nvPr>
            <p:ph type="sldNum" sz="quarter" idx="4294967295"/>
          </p:nvPr>
        </p:nvSpPr>
        <p:spPr>
          <a:xfrm>
            <a:off x="11575764" y="6241764"/>
            <a:ext cx="270474" cy="270474"/>
          </a:xfrm>
        </p:spPr>
        <p:txBody>
          <a:bodyPr/>
          <a:lstStyle/>
          <a:p>
            <a:pPr>
              <a:spcAft>
                <a:spcPts val="600"/>
              </a:spcAft>
            </a:pPr>
            <a:fld id="{EECC7194-A4D0-457B-9D3E-53681723AFF7}" type="slidenum">
              <a:rPr lang="en-US" smtClean="0"/>
              <a:pPr>
                <a:spcAft>
                  <a:spcPts val="600"/>
                </a:spcAft>
              </a:pPr>
              <a:t>4</a:t>
            </a:fld>
            <a:endParaRPr lang="en-US"/>
          </a:p>
        </p:txBody>
      </p:sp>
      <p:pic>
        <p:nvPicPr>
          <p:cNvPr id="11" name="Picture 10">
            <a:extLst>
              <a:ext uri="{FF2B5EF4-FFF2-40B4-BE49-F238E27FC236}">
                <a16:creationId xmlns:a16="http://schemas.microsoft.com/office/drawing/2014/main" id="{648F5ADD-38C8-4F51-BE1B-3301E88FB10C}"/>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Tree>
    <p:extLst>
      <p:ext uri="{BB962C8B-B14F-4D97-AF65-F5344CB8AC3E}">
        <p14:creationId xmlns:p14="http://schemas.microsoft.com/office/powerpoint/2010/main" val="137586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0710" cy="6858000"/>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237477"/>
            <a:ext cx="11832000" cy="6383046"/>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dirty="0"/>
              <a:t>OUR SERVICES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5" name="Text Placeholder 4">
            <a:extLst>
              <a:ext uri="{FF2B5EF4-FFF2-40B4-BE49-F238E27FC236}">
                <a16:creationId xmlns:a16="http://schemas.microsoft.com/office/drawing/2014/main" id="{7E6F3A07-B555-4DCB-847F-A2749A0C0866}"/>
              </a:ext>
            </a:extLst>
          </p:cNvPr>
          <p:cNvSpPr>
            <a:spLocks noGrp="1"/>
          </p:cNvSpPr>
          <p:nvPr>
            <p:ph type="body" sz="quarter" idx="13"/>
          </p:nvPr>
        </p:nvSpPr>
        <p:spPr>
          <a:xfrm>
            <a:off x="1470581" y="2575875"/>
            <a:ext cx="2812282" cy="1242556"/>
          </a:xfrm>
        </p:spPr>
        <p:txBody>
          <a:bodyPr/>
          <a:lstStyle/>
          <a:p>
            <a:r>
              <a:rPr lang="en-US" dirty="0"/>
              <a:t>Scanning QR Code by the hospital or the doctor will display all the medical information </a:t>
            </a:r>
          </a:p>
        </p:txBody>
      </p:sp>
      <p:sp>
        <p:nvSpPr>
          <p:cNvPr id="6" name="Text Placeholder 5">
            <a:extLst>
              <a:ext uri="{FF2B5EF4-FFF2-40B4-BE49-F238E27FC236}">
                <a16:creationId xmlns:a16="http://schemas.microsoft.com/office/drawing/2014/main" id="{D1BEBF22-A40E-4194-AD9A-12E9E5AB0013}"/>
              </a:ext>
            </a:extLst>
          </p:cNvPr>
          <p:cNvSpPr>
            <a:spLocks noGrp="1"/>
          </p:cNvSpPr>
          <p:nvPr>
            <p:ph type="body" sz="quarter" idx="14"/>
          </p:nvPr>
        </p:nvSpPr>
        <p:spPr>
          <a:xfrm>
            <a:off x="1470581" y="1775805"/>
            <a:ext cx="2553765" cy="687634"/>
          </a:xfrm>
        </p:spPr>
        <p:txBody>
          <a:bodyPr/>
          <a:lstStyle/>
          <a:p>
            <a:r>
              <a:rPr lang="en-US" dirty="0"/>
              <a:t>QR Code For Retrieving Entire Information of a patient </a:t>
            </a:r>
          </a:p>
        </p:txBody>
      </p:sp>
      <p:sp>
        <p:nvSpPr>
          <p:cNvPr id="7" name="Text Placeholder 6">
            <a:extLst>
              <a:ext uri="{FF2B5EF4-FFF2-40B4-BE49-F238E27FC236}">
                <a16:creationId xmlns:a16="http://schemas.microsoft.com/office/drawing/2014/main" id="{998C0573-728C-4817-B25F-9C4BA8292FDB}"/>
              </a:ext>
            </a:extLst>
          </p:cNvPr>
          <p:cNvSpPr>
            <a:spLocks noGrp="1"/>
          </p:cNvSpPr>
          <p:nvPr>
            <p:ph type="body" sz="quarter" idx="15"/>
          </p:nvPr>
        </p:nvSpPr>
        <p:spPr>
          <a:xfrm>
            <a:off x="6613386" y="2464986"/>
            <a:ext cx="2812282" cy="1242556"/>
          </a:xfrm>
        </p:spPr>
        <p:txBody>
          <a:bodyPr/>
          <a:lstStyle/>
          <a:p>
            <a:r>
              <a:rPr lang="en-US" dirty="0"/>
              <a:t>Hospital can sign in to view the records of patients </a:t>
            </a:r>
            <a:endParaRPr lang="en-US" noProof="1"/>
          </a:p>
        </p:txBody>
      </p:sp>
      <p:sp>
        <p:nvSpPr>
          <p:cNvPr id="8" name="Text Placeholder 7">
            <a:extLst>
              <a:ext uri="{FF2B5EF4-FFF2-40B4-BE49-F238E27FC236}">
                <a16:creationId xmlns:a16="http://schemas.microsoft.com/office/drawing/2014/main" id="{D23D57FF-A4A8-4B9F-8E36-4755E494CBB8}"/>
              </a:ext>
            </a:extLst>
          </p:cNvPr>
          <p:cNvSpPr>
            <a:spLocks noGrp="1"/>
          </p:cNvSpPr>
          <p:nvPr>
            <p:ph type="body" sz="quarter" idx="16"/>
          </p:nvPr>
        </p:nvSpPr>
        <p:spPr>
          <a:xfrm>
            <a:off x="6613386" y="1807227"/>
            <a:ext cx="2812282" cy="554643"/>
          </a:xfrm>
        </p:spPr>
        <p:txBody>
          <a:bodyPr/>
          <a:lstStyle/>
          <a:p>
            <a:r>
              <a:rPr lang="en-US" dirty="0"/>
              <a:t>Database Management Service</a:t>
            </a:r>
          </a:p>
        </p:txBody>
      </p:sp>
      <p:sp>
        <p:nvSpPr>
          <p:cNvPr id="9" name="Text Placeholder 8">
            <a:extLst>
              <a:ext uri="{FF2B5EF4-FFF2-40B4-BE49-F238E27FC236}">
                <a16:creationId xmlns:a16="http://schemas.microsoft.com/office/drawing/2014/main" id="{EA2C873E-AF75-4B6A-8EBE-2F12C5A7E6A0}"/>
              </a:ext>
            </a:extLst>
          </p:cNvPr>
          <p:cNvSpPr>
            <a:spLocks noGrp="1"/>
          </p:cNvSpPr>
          <p:nvPr>
            <p:ph type="body" sz="quarter" idx="17"/>
          </p:nvPr>
        </p:nvSpPr>
        <p:spPr>
          <a:xfrm>
            <a:off x="8329150" y="4254277"/>
            <a:ext cx="2812282" cy="1242556"/>
          </a:xfrm>
        </p:spPr>
        <p:txBody>
          <a:bodyPr/>
          <a:lstStyle/>
          <a:p>
            <a:r>
              <a:rPr lang="en-US" dirty="0"/>
              <a:t>Our AI powered Chatbot will assistant the Patient  in providing quick help to the patient </a:t>
            </a:r>
            <a:endParaRPr lang="en-US" noProof="1"/>
          </a:p>
        </p:txBody>
      </p:sp>
      <p:sp>
        <p:nvSpPr>
          <p:cNvPr id="10" name="Text Placeholder 9">
            <a:extLst>
              <a:ext uri="{FF2B5EF4-FFF2-40B4-BE49-F238E27FC236}">
                <a16:creationId xmlns:a16="http://schemas.microsoft.com/office/drawing/2014/main" id="{FA62A9F2-7193-4B39-BE74-49635D23507F}"/>
              </a:ext>
            </a:extLst>
          </p:cNvPr>
          <p:cNvSpPr>
            <a:spLocks noGrp="1"/>
          </p:cNvSpPr>
          <p:nvPr>
            <p:ph type="body" sz="quarter" idx="18"/>
          </p:nvPr>
        </p:nvSpPr>
        <p:spPr>
          <a:xfrm>
            <a:off x="8337665" y="3861025"/>
            <a:ext cx="2812282" cy="554643"/>
          </a:xfrm>
        </p:spPr>
        <p:txBody>
          <a:bodyPr/>
          <a:lstStyle/>
          <a:p>
            <a:r>
              <a:rPr lang="en-US" dirty="0"/>
              <a:t>Personal Medical Assistant :</a:t>
            </a:r>
          </a:p>
        </p:txBody>
      </p:sp>
      <p:sp>
        <p:nvSpPr>
          <p:cNvPr id="11" name="Text Placeholder 10">
            <a:extLst>
              <a:ext uri="{FF2B5EF4-FFF2-40B4-BE49-F238E27FC236}">
                <a16:creationId xmlns:a16="http://schemas.microsoft.com/office/drawing/2014/main" id="{D39B9111-D7E0-4C6E-8B6D-2598C446AF61}"/>
              </a:ext>
            </a:extLst>
          </p:cNvPr>
          <p:cNvSpPr>
            <a:spLocks noGrp="1"/>
          </p:cNvSpPr>
          <p:nvPr>
            <p:ph type="body" sz="quarter" idx="19"/>
          </p:nvPr>
        </p:nvSpPr>
        <p:spPr>
          <a:xfrm>
            <a:off x="3575704" y="4472399"/>
            <a:ext cx="2812282" cy="1242556"/>
          </a:xfrm>
        </p:spPr>
        <p:txBody>
          <a:bodyPr/>
          <a:lstStyle/>
          <a:p>
            <a:r>
              <a:rPr lang="en-US" noProof="1"/>
              <a:t>Answers to questions not given by personal medical assistant can be forwarded via call to a general physician</a:t>
            </a:r>
          </a:p>
        </p:txBody>
      </p:sp>
      <p:sp>
        <p:nvSpPr>
          <p:cNvPr id="12" name="Text Placeholder 11">
            <a:extLst>
              <a:ext uri="{FF2B5EF4-FFF2-40B4-BE49-F238E27FC236}">
                <a16:creationId xmlns:a16="http://schemas.microsoft.com/office/drawing/2014/main" id="{2C6192BD-E170-4A74-8019-C8202728C49D}"/>
              </a:ext>
            </a:extLst>
          </p:cNvPr>
          <p:cNvSpPr>
            <a:spLocks noGrp="1"/>
          </p:cNvSpPr>
          <p:nvPr>
            <p:ph type="body" sz="quarter" idx="20"/>
          </p:nvPr>
        </p:nvSpPr>
        <p:spPr>
          <a:xfrm>
            <a:off x="3575704" y="3814640"/>
            <a:ext cx="2812282" cy="554643"/>
          </a:xfrm>
        </p:spPr>
        <p:txBody>
          <a:bodyPr/>
          <a:lstStyle/>
          <a:p>
            <a:r>
              <a:rPr lang="en-US" dirty="0"/>
              <a:t>Call-in General Physician </a:t>
            </a:r>
            <a:br>
              <a:rPr lang="en-US" dirty="0"/>
            </a:br>
            <a:r>
              <a:rPr lang="en-US" dirty="0"/>
              <a:t>Consultation Available</a:t>
            </a:r>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1" name="Rectangle 40">
            <a:extLst>
              <a:ext uri="{FF2B5EF4-FFF2-40B4-BE49-F238E27FC236}">
                <a16:creationId xmlns:a16="http://schemas.microsoft.com/office/drawing/2014/main" id="{F1E4A73F-DB3E-4AF4-A250-CB257055A3B2}"/>
              </a:ext>
              <a:ext uri="{C183D7F6-B498-43B3-948B-1728B52AA6E4}">
                <adec:decorative xmlns:adec="http://schemas.microsoft.com/office/drawing/2017/decorative" val="1"/>
              </a:ext>
            </a:extLst>
          </p:cNvPr>
          <p:cNvSpPr>
            <a:spLocks/>
          </p:cNvSpPr>
          <p:nvPr/>
        </p:nvSpPr>
        <p:spPr>
          <a:xfrm>
            <a:off x="869480" y="1810793"/>
            <a:ext cx="529139" cy="65961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Graphic 27" descr="Icon Stethoscope">
            <a:extLst>
              <a:ext uri="{FF2B5EF4-FFF2-40B4-BE49-F238E27FC236}">
                <a16:creationId xmlns:a16="http://schemas.microsoft.com/office/drawing/2014/main" id="{E8253ED6-A426-4BA6-A61A-E4174B8BAE45}"/>
              </a:ext>
            </a:extLst>
          </p:cNvPr>
          <p:cNvSpPr>
            <a:spLocks noChangeAspect="1"/>
          </p:cNvSpPr>
          <p:nvPr/>
        </p:nvSpPr>
        <p:spPr>
          <a:xfrm>
            <a:off x="5612724" y="2044027"/>
            <a:ext cx="330615" cy="330615"/>
          </a:xfrm>
          <a:custGeom>
            <a:avLst/>
            <a:gdLst>
              <a:gd name="connsiteX0" fmla="*/ 757238 w 800100"/>
              <a:gd name="connsiteY0" fmla="*/ 28575 h 800100"/>
              <a:gd name="connsiteX1" fmla="*/ 683181 w 800100"/>
              <a:gd name="connsiteY1" fmla="*/ 28575 h 800100"/>
              <a:gd name="connsiteX2" fmla="*/ 642938 w 800100"/>
              <a:gd name="connsiteY2" fmla="*/ 0 h 800100"/>
              <a:gd name="connsiteX3" fmla="*/ 600075 w 800100"/>
              <a:gd name="connsiteY3" fmla="*/ 42863 h 800100"/>
              <a:gd name="connsiteX4" fmla="*/ 600075 w 800100"/>
              <a:gd name="connsiteY4" fmla="*/ 100013 h 800100"/>
              <a:gd name="connsiteX5" fmla="*/ 642938 w 800100"/>
              <a:gd name="connsiteY5" fmla="*/ 142875 h 800100"/>
              <a:gd name="connsiteX6" fmla="*/ 683181 w 800100"/>
              <a:gd name="connsiteY6" fmla="*/ 114300 h 800100"/>
              <a:gd name="connsiteX7" fmla="*/ 714375 w 800100"/>
              <a:gd name="connsiteY7" fmla="*/ 114300 h 800100"/>
              <a:gd name="connsiteX8" fmla="*/ 714375 w 800100"/>
              <a:gd name="connsiteY8" fmla="*/ 214313 h 800100"/>
              <a:gd name="connsiteX9" fmla="*/ 557213 w 800100"/>
              <a:gd name="connsiteY9" fmla="*/ 371475 h 800100"/>
              <a:gd name="connsiteX10" fmla="*/ 400050 w 800100"/>
              <a:gd name="connsiteY10" fmla="*/ 214313 h 800100"/>
              <a:gd name="connsiteX11" fmla="*/ 400050 w 800100"/>
              <a:gd name="connsiteY11" fmla="*/ 114300 h 800100"/>
              <a:gd name="connsiteX12" fmla="*/ 431244 w 800100"/>
              <a:gd name="connsiteY12" fmla="*/ 114300 h 800100"/>
              <a:gd name="connsiteX13" fmla="*/ 471488 w 800100"/>
              <a:gd name="connsiteY13" fmla="*/ 142875 h 800100"/>
              <a:gd name="connsiteX14" fmla="*/ 514350 w 800100"/>
              <a:gd name="connsiteY14" fmla="*/ 100013 h 800100"/>
              <a:gd name="connsiteX15" fmla="*/ 514350 w 800100"/>
              <a:gd name="connsiteY15" fmla="*/ 42863 h 800100"/>
              <a:gd name="connsiteX16" fmla="*/ 471488 w 800100"/>
              <a:gd name="connsiteY16" fmla="*/ 0 h 800100"/>
              <a:gd name="connsiteX17" fmla="*/ 431244 w 800100"/>
              <a:gd name="connsiteY17" fmla="*/ 28575 h 800100"/>
              <a:gd name="connsiteX18" fmla="*/ 357188 w 800100"/>
              <a:gd name="connsiteY18" fmla="*/ 28575 h 800100"/>
              <a:gd name="connsiteX19" fmla="*/ 314325 w 800100"/>
              <a:gd name="connsiteY19" fmla="*/ 71438 h 800100"/>
              <a:gd name="connsiteX20" fmla="*/ 314325 w 800100"/>
              <a:gd name="connsiteY20" fmla="*/ 214313 h 800100"/>
              <a:gd name="connsiteX21" fmla="*/ 514350 w 800100"/>
              <a:gd name="connsiteY21" fmla="*/ 453180 h 800100"/>
              <a:gd name="connsiteX22" fmla="*/ 514350 w 800100"/>
              <a:gd name="connsiteY22" fmla="*/ 642938 h 800100"/>
              <a:gd name="connsiteX23" fmla="*/ 442913 w 800100"/>
              <a:gd name="connsiteY23" fmla="*/ 714375 h 800100"/>
              <a:gd name="connsiteX24" fmla="*/ 242888 w 800100"/>
              <a:gd name="connsiteY24" fmla="*/ 714375 h 800100"/>
              <a:gd name="connsiteX25" fmla="*/ 171450 w 800100"/>
              <a:gd name="connsiteY25" fmla="*/ 642938 h 800100"/>
              <a:gd name="connsiteX26" fmla="*/ 171450 w 800100"/>
              <a:gd name="connsiteY26" fmla="*/ 520741 h 800100"/>
              <a:gd name="connsiteX27" fmla="*/ 257175 w 800100"/>
              <a:gd name="connsiteY27" fmla="*/ 400050 h 800100"/>
              <a:gd name="connsiteX28" fmla="*/ 128588 w 800100"/>
              <a:gd name="connsiteY28" fmla="*/ 271463 h 800100"/>
              <a:gd name="connsiteX29" fmla="*/ 0 w 800100"/>
              <a:gd name="connsiteY29" fmla="*/ 400050 h 800100"/>
              <a:gd name="connsiteX30" fmla="*/ 85725 w 800100"/>
              <a:gd name="connsiteY30" fmla="*/ 520741 h 800100"/>
              <a:gd name="connsiteX31" fmla="*/ 85725 w 800100"/>
              <a:gd name="connsiteY31" fmla="*/ 642938 h 800100"/>
              <a:gd name="connsiteX32" fmla="*/ 242888 w 800100"/>
              <a:gd name="connsiteY32" fmla="*/ 800100 h 800100"/>
              <a:gd name="connsiteX33" fmla="*/ 442913 w 800100"/>
              <a:gd name="connsiteY33" fmla="*/ 800100 h 800100"/>
              <a:gd name="connsiteX34" fmla="*/ 600075 w 800100"/>
              <a:gd name="connsiteY34" fmla="*/ 642938 h 800100"/>
              <a:gd name="connsiteX35" fmla="*/ 600075 w 800100"/>
              <a:gd name="connsiteY35" fmla="*/ 453180 h 800100"/>
              <a:gd name="connsiteX36" fmla="*/ 800100 w 800100"/>
              <a:gd name="connsiteY36" fmla="*/ 214313 h 800100"/>
              <a:gd name="connsiteX37" fmla="*/ 800100 w 800100"/>
              <a:gd name="connsiteY37" fmla="*/ 71438 h 800100"/>
              <a:gd name="connsiteX38" fmla="*/ 757238 w 800100"/>
              <a:gd name="connsiteY38" fmla="*/ 28575 h 800100"/>
              <a:gd name="connsiteX39" fmla="*/ 57150 w 800100"/>
              <a:gd name="connsiteY39" fmla="*/ 400050 h 800100"/>
              <a:gd name="connsiteX40" fmla="*/ 128588 w 800100"/>
              <a:gd name="connsiteY40" fmla="*/ 328613 h 800100"/>
              <a:gd name="connsiteX41" fmla="*/ 200025 w 800100"/>
              <a:gd name="connsiteY41" fmla="*/ 400050 h 800100"/>
              <a:gd name="connsiteX42" fmla="*/ 128588 w 800100"/>
              <a:gd name="connsiteY42" fmla="*/ 471488 h 800100"/>
              <a:gd name="connsiteX43" fmla="*/ 57150 w 800100"/>
              <a:gd name="connsiteY43" fmla="*/ 4000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bg1"/>
          </a:solidFill>
          <a:ln w="9525" cap="flat">
            <a:noFill/>
            <a:prstDash val="solid"/>
            <a:miter/>
          </a:ln>
        </p:spPr>
        <p:txBody>
          <a:bodyPr rtlCol="0" anchor="ctr"/>
          <a:lstStyle/>
          <a:p>
            <a:endParaRPr lang="en-US" dirty="0"/>
          </a:p>
        </p:txBody>
      </p:sp>
      <p:sp>
        <p:nvSpPr>
          <p:cNvPr id="51" name="Graphic 21" descr="Icon Phone ">
            <a:extLst>
              <a:ext uri="{FF2B5EF4-FFF2-40B4-BE49-F238E27FC236}">
                <a16:creationId xmlns:a16="http://schemas.microsoft.com/office/drawing/2014/main" id="{9DB23001-17A7-4A97-8F18-88D642E8799B}"/>
              </a:ext>
            </a:extLst>
          </p:cNvPr>
          <p:cNvSpPr>
            <a:spLocks noChangeAspect="1"/>
          </p:cNvSpPr>
          <p:nvPr/>
        </p:nvSpPr>
        <p:spPr>
          <a:xfrm>
            <a:off x="3087911" y="4048141"/>
            <a:ext cx="293784" cy="273753"/>
          </a:xfrm>
          <a:custGeom>
            <a:avLst/>
            <a:gdLst>
              <a:gd name="connsiteX0" fmla="*/ 755475 w 838200"/>
              <a:gd name="connsiteY0" fmla="*/ 394211 h 781050"/>
              <a:gd name="connsiteX1" fmla="*/ 639994 w 838200"/>
              <a:gd name="connsiteY1" fmla="*/ 317154 h 781050"/>
              <a:gd name="connsiteX2" fmla="*/ 567661 w 838200"/>
              <a:gd name="connsiteY2" fmla="*/ 317154 h 781050"/>
              <a:gd name="connsiteX3" fmla="*/ 567661 w 838200"/>
              <a:gd name="connsiteY3" fmla="*/ 283816 h 781050"/>
              <a:gd name="connsiteX4" fmla="*/ 529561 w 838200"/>
              <a:gd name="connsiteY4" fmla="*/ 245716 h 781050"/>
              <a:gd name="connsiteX5" fmla="*/ 498604 w 838200"/>
              <a:gd name="connsiteY5" fmla="*/ 245716 h 781050"/>
              <a:gd name="connsiteX6" fmla="*/ 460504 w 838200"/>
              <a:gd name="connsiteY6" fmla="*/ 283816 h 781050"/>
              <a:gd name="connsiteX7" fmla="*/ 460504 w 838200"/>
              <a:gd name="connsiteY7" fmla="*/ 317154 h 781050"/>
              <a:gd name="connsiteX8" fmla="*/ 377161 w 838200"/>
              <a:gd name="connsiteY8" fmla="*/ 317154 h 781050"/>
              <a:gd name="connsiteX9" fmla="*/ 377161 w 838200"/>
              <a:gd name="connsiteY9" fmla="*/ 283816 h 781050"/>
              <a:gd name="connsiteX10" fmla="*/ 339061 w 838200"/>
              <a:gd name="connsiteY10" fmla="*/ 245716 h 781050"/>
              <a:gd name="connsiteX11" fmla="*/ 308104 w 838200"/>
              <a:gd name="connsiteY11" fmla="*/ 245716 h 781050"/>
              <a:gd name="connsiteX12" fmla="*/ 270004 w 838200"/>
              <a:gd name="connsiteY12" fmla="*/ 283816 h 781050"/>
              <a:gd name="connsiteX13" fmla="*/ 270004 w 838200"/>
              <a:gd name="connsiteY13" fmla="*/ 317154 h 781050"/>
              <a:gd name="connsiteX14" fmla="*/ 198062 w 838200"/>
              <a:gd name="connsiteY14" fmla="*/ 317154 h 781050"/>
              <a:gd name="connsiteX15" fmla="*/ 82581 w 838200"/>
              <a:gd name="connsiteY15" fmla="*/ 394211 h 781050"/>
              <a:gd name="connsiteX16" fmla="*/ 64722 w 838200"/>
              <a:gd name="connsiteY16" fmla="*/ 439445 h 781050"/>
              <a:gd name="connsiteX17" fmla="*/ 45710 w 838200"/>
              <a:gd name="connsiteY17" fmla="*/ 760781 h 781050"/>
              <a:gd name="connsiteX18" fmla="*/ 50796 w 838200"/>
              <a:gd name="connsiteY18" fmla="*/ 775068 h 781050"/>
              <a:gd name="connsiteX19" fmla="*/ 64712 w 838200"/>
              <a:gd name="connsiteY19" fmla="*/ 781107 h 781050"/>
              <a:gd name="connsiteX20" fmla="*/ 773334 w 838200"/>
              <a:gd name="connsiteY20" fmla="*/ 781107 h 781050"/>
              <a:gd name="connsiteX21" fmla="*/ 787250 w 838200"/>
              <a:gd name="connsiteY21" fmla="*/ 775068 h 781050"/>
              <a:gd name="connsiteX22" fmla="*/ 792336 w 838200"/>
              <a:gd name="connsiteY22" fmla="*/ 760781 h 781050"/>
              <a:gd name="connsiteX23" fmla="*/ 773325 w 838200"/>
              <a:gd name="connsiteY23" fmla="*/ 439445 h 781050"/>
              <a:gd name="connsiteX24" fmla="*/ 755475 w 838200"/>
              <a:gd name="connsiteY24" fmla="*/ 394211 h 781050"/>
              <a:gd name="connsiteX25" fmla="*/ 565880 w 838200"/>
              <a:gd name="connsiteY25" fmla="*/ 588731 h 781050"/>
              <a:gd name="connsiteX26" fmla="*/ 551592 w 838200"/>
              <a:gd name="connsiteY26" fmla="*/ 603018 h 781050"/>
              <a:gd name="connsiteX27" fmla="*/ 477507 w 838200"/>
              <a:gd name="connsiteY27" fmla="*/ 603018 h 781050"/>
              <a:gd name="connsiteX28" fmla="*/ 477507 w 838200"/>
              <a:gd name="connsiteY28" fmla="*/ 677094 h 781050"/>
              <a:gd name="connsiteX29" fmla="*/ 463219 w 838200"/>
              <a:gd name="connsiteY29" fmla="*/ 691382 h 781050"/>
              <a:gd name="connsiteX30" fmla="*/ 374856 w 838200"/>
              <a:gd name="connsiteY30" fmla="*/ 691382 h 781050"/>
              <a:gd name="connsiteX31" fmla="*/ 360568 w 838200"/>
              <a:gd name="connsiteY31" fmla="*/ 677094 h 781050"/>
              <a:gd name="connsiteX32" fmla="*/ 360568 w 838200"/>
              <a:gd name="connsiteY32" fmla="*/ 603018 h 781050"/>
              <a:gd name="connsiteX33" fmla="*/ 286483 w 838200"/>
              <a:gd name="connsiteY33" fmla="*/ 603018 h 781050"/>
              <a:gd name="connsiteX34" fmla="*/ 272195 w 838200"/>
              <a:gd name="connsiteY34" fmla="*/ 588731 h 781050"/>
              <a:gd name="connsiteX35" fmla="*/ 272195 w 838200"/>
              <a:gd name="connsiteY35" fmla="*/ 500358 h 781050"/>
              <a:gd name="connsiteX36" fmla="*/ 286483 w 838200"/>
              <a:gd name="connsiteY36" fmla="*/ 486070 h 781050"/>
              <a:gd name="connsiteX37" fmla="*/ 360568 w 838200"/>
              <a:gd name="connsiteY37" fmla="*/ 486070 h 781050"/>
              <a:gd name="connsiteX38" fmla="*/ 360568 w 838200"/>
              <a:gd name="connsiteY38" fmla="*/ 411985 h 781050"/>
              <a:gd name="connsiteX39" fmla="*/ 374856 w 838200"/>
              <a:gd name="connsiteY39" fmla="*/ 397697 h 781050"/>
              <a:gd name="connsiteX40" fmla="*/ 463219 w 838200"/>
              <a:gd name="connsiteY40" fmla="*/ 397697 h 781050"/>
              <a:gd name="connsiteX41" fmla="*/ 477507 w 838200"/>
              <a:gd name="connsiteY41" fmla="*/ 411985 h 781050"/>
              <a:gd name="connsiteX42" fmla="*/ 477507 w 838200"/>
              <a:gd name="connsiteY42" fmla="*/ 486061 h 781050"/>
              <a:gd name="connsiteX43" fmla="*/ 551592 w 838200"/>
              <a:gd name="connsiteY43" fmla="*/ 486061 h 781050"/>
              <a:gd name="connsiteX44" fmla="*/ 565880 w 838200"/>
              <a:gd name="connsiteY44" fmla="*/ 500348 h 781050"/>
              <a:gd name="connsiteX45" fmla="*/ 565880 w 838200"/>
              <a:gd name="connsiteY45" fmla="*/ 588731 h 781050"/>
              <a:gd name="connsiteX46" fmla="*/ 827017 w 838200"/>
              <a:gd name="connsiteY46" fmla="*/ 270300 h 781050"/>
              <a:gd name="connsiteX47" fmla="*/ 786164 w 838200"/>
              <a:gd name="connsiteY47" fmla="*/ 293446 h 781050"/>
              <a:gd name="connsiteX48" fmla="*/ 574709 w 838200"/>
              <a:gd name="connsiteY48" fmla="*/ 251803 h 781050"/>
              <a:gd name="connsiteX49" fmla="*/ 554964 w 838200"/>
              <a:gd name="connsiteY49" fmla="*/ 165497 h 781050"/>
              <a:gd name="connsiteX50" fmla="*/ 283597 w 838200"/>
              <a:gd name="connsiteY50" fmla="*/ 164687 h 781050"/>
              <a:gd name="connsiteX51" fmla="*/ 263204 w 838200"/>
              <a:gd name="connsiteY51" fmla="*/ 251089 h 781050"/>
              <a:gd name="connsiteX52" fmla="*/ 53435 w 838200"/>
              <a:gd name="connsiteY52" fmla="*/ 293694 h 781050"/>
              <a:gd name="connsiteX53" fmla="*/ 11448 w 838200"/>
              <a:gd name="connsiteY53" fmla="*/ 270300 h 781050"/>
              <a:gd name="connsiteX54" fmla="*/ 10267 w 838200"/>
              <a:gd name="connsiteY54" fmla="*/ 147466 h 781050"/>
              <a:gd name="connsiteX55" fmla="*/ 418842 w 838200"/>
              <a:gd name="connsiteY55" fmla="*/ 0 h 781050"/>
              <a:gd name="connsiteX56" fmla="*/ 827474 w 838200"/>
              <a:gd name="connsiteY56" fmla="*/ 147676 h 781050"/>
              <a:gd name="connsiteX57" fmla="*/ 827017 w 838200"/>
              <a:gd name="connsiteY57" fmla="*/ 27030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38200" h="78105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bg1"/>
          </a:solidFill>
          <a:ln w="9525" cap="flat">
            <a:noFill/>
            <a:prstDash val="solid"/>
            <a:miter/>
          </a:ln>
        </p:spPr>
        <p:txBody>
          <a:bodyPr rtlCol="0" anchor="ctr"/>
          <a:lstStyle/>
          <a:p>
            <a:endParaRPr lang="en-US" dirty="0"/>
          </a:p>
        </p:txBody>
      </p:sp>
      <p:grpSp>
        <p:nvGrpSpPr>
          <p:cNvPr id="58" name="Group 57" descr="Icon Doctor">
            <a:extLst>
              <a:ext uri="{FF2B5EF4-FFF2-40B4-BE49-F238E27FC236}">
                <a16:creationId xmlns:a16="http://schemas.microsoft.com/office/drawing/2014/main" id="{E9DBD697-D950-4E35-9DE5-A0C834127864}"/>
              </a:ext>
            </a:extLst>
          </p:cNvPr>
          <p:cNvGrpSpPr>
            <a:grpSpLocks noChangeAspect="1"/>
          </p:cNvGrpSpPr>
          <p:nvPr/>
        </p:nvGrpSpPr>
        <p:grpSpPr>
          <a:xfrm>
            <a:off x="7843573" y="4048676"/>
            <a:ext cx="306222" cy="372176"/>
            <a:chOff x="6939367" y="37502"/>
            <a:chExt cx="742950" cy="902969"/>
          </a:xfrm>
        </p:grpSpPr>
        <p:sp>
          <p:nvSpPr>
            <p:cNvPr id="54" name="Freeform: Shape 53">
              <a:extLst>
                <a:ext uri="{FF2B5EF4-FFF2-40B4-BE49-F238E27FC236}">
                  <a16:creationId xmlns:a16="http://schemas.microsoft.com/office/drawing/2014/main" id="{48ADB8A8-8157-4E9C-BA76-1F538C33554B}"/>
                </a:ext>
              </a:extLst>
            </p:cNvPr>
            <p:cNvSpPr/>
            <p:nvPr/>
          </p:nvSpPr>
          <p:spPr>
            <a:xfrm>
              <a:off x="7477530" y="59471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A00A7B0-F072-47CC-9356-6E33947D7A4A}"/>
                </a:ext>
              </a:extLst>
            </p:cNvPr>
            <p:cNvSpPr/>
            <p:nvPr/>
          </p:nvSpPr>
          <p:spPr>
            <a:xfrm>
              <a:off x="6939367" y="454696"/>
              <a:ext cx="742950" cy="485775"/>
            </a:xfrm>
            <a:custGeom>
              <a:avLst/>
              <a:gdLst>
                <a:gd name="connsiteX0" fmla="*/ 556260 w 742950"/>
                <a:gd name="connsiteY0" fmla="*/ 0 h 485775"/>
                <a:gd name="connsiteX1" fmla="*/ 531495 w 742950"/>
                <a:gd name="connsiteY1" fmla="*/ 19050 h 485775"/>
                <a:gd name="connsiteX2" fmla="*/ 581025 w 742950"/>
                <a:gd name="connsiteY2" fmla="*/ 112395 h 485775"/>
                <a:gd name="connsiteX3" fmla="*/ 625793 w 742950"/>
                <a:gd name="connsiteY3" fmla="*/ 168593 h 485775"/>
                <a:gd name="connsiteX4" fmla="*/ 567690 w 742950"/>
                <a:gd name="connsiteY4" fmla="*/ 226695 h 485775"/>
                <a:gd name="connsiteX5" fmla="*/ 509587 w 742950"/>
                <a:gd name="connsiteY5" fmla="*/ 168593 h 485775"/>
                <a:gd name="connsiteX6" fmla="*/ 551498 w 742950"/>
                <a:gd name="connsiteY6" fmla="*/ 113348 h 485775"/>
                <a:gd name="connsiteX7" fmla="*/ 505778 w 742950"/>
                <a:gd name="connsiteY7" fmla="*/ 35243 h 485775"/>
                <a:gd name="connsiteX8" fmla="*/ 376237 w 742950"/>
                <a:gd name="connsiteY8" fmla="*/ 67628 h 485775"/>
                <a:gd name="connsiteX9" fmla="*/ 250508 w 742950"/>
                <a:gd name="connsiteY9" fmla="*/ 37148 h 485775"/>
                <a:gd name="connsiteX10" fmla="*/ 204787 w 742950"/>
                <a:gd name="connsiteY10" fmla="*/ 168593 h 485775"/>
                <a:gd name="connsiteX11" fmla="*/ 290512 w 742950"/>
                <a:gd name="connsiteY11" fmla="*/ 269558 h 485775"/>
                <a:gd name="connsiteX12" fmla="*/ 290512 w 742950"/>
                <a:gd name="connsiteY12" fmla="*/ 337185 h 485775"/>
                <a:gd name="connsiteX13" fmla="*/ 275273 w 742950"/>
                <a:gd name="connsiteY13" fmla="*/ 352425 h 485775"/>
                <a:gd name="connsiteX14" fmla="*/ 228600 w 742950"/>
                <a:gd name="connsiteY14" fmla="*/ 352425 h 485775"/>
                <a:gd name="connsiteX15" fmla="*/ 213360 w 742950"/>
                <a:gd name="connsiteY15" fmla="*/ 337185 h 485775"/>
                <a:gd name="connsiteX16" fmla="*/ 228600 w 742950"/>
                <a:gd name="connsiteY16" fmla="*/ 321945 h 485775"/>
                <a:gd name="connsiteX17" fmla="*/ 260985 w 742950"/>
                <a:gd name="connsiteY17" fmla="*/ 321945 h 485775"/>
                <a:gd name="connsiteX18" fmla="*/ 260985 w 742950"/>
                <a:gd name="connsiteY18" fmla="*/ 268605 h 485775"/>
                <a:gd name="connsiteX19" fmla="*/ 188595 w 742950"/>
                <a:gd name="connsiteY19" fmla="*/ 196215 h 485775"/>
                <a:gd name="connsiteX20" fmla="*/ 116205 w 742950"/>
                <a:gd name="connsiteY20" fmla="*/ 268605 h 485775"/>
                <a:gd name="connsiteX21" fmla="*/ 116205 w 742950"/>
                <a:gd name="connsiteY21" fmla="*/ 321945 h 485775"/>
                <a:gd name="connsiteX22" fmla="*/ 148590 w 742950"/>
                <a:gd name="connsiteY22" fmla="*/ 321945 h 485775"/>
                <a:gd name="connsiteX23" fmla="*/ 163830 w 742950"/>
                <a:gd name="connsiteY23" fmla="*/ 337185 h 485775"/>
                <a:gd name="connsiteX24" fmla="*/ 148590 w 742950"/>
                <a:gd name="connsiteY24" fmla="*/ 352425 h 485775"/>
                <a:gd name="connsiteX25" fmla="*/ 100965 w 742950"/>
                <a:gd name="connsiteY25" fmla="*/ 352425 h 485775"/>
                <a:gd name="connsiteX26" fmla="*/ 85725 w 742950"/>
                <a:gd name="connsiteY26" fmla="*/ 337185 h 485775"/>
                <a:gd name="connsiteX27" fmla="*/ 85725 w 742950"/>
                <a:gd name="connsiteY27" fmla="*/ 269558 h 485775"/>
                <a:gd name="connsiteX28" fmla="*/ 174308 w 742950"/>
                <a:gd name="connsiteY28" fmla="*/ 168593 h 485775"/>
                <a:gd name="connsiteX29" fmla="*/ 223837 w 742950"/>
                <a:gd name="connsiteY29" fmla="*/ 21907 h 485775"/>
                <a:gd name="connsiteX30" fmla="*/ 194310 w 742950"/>
                <a:gd name="connsiteY30" fmla="*/ 0 h 485775"/>
                <a:gd name="connsiteX31" fmla="*/ 0 w 742950"/>
                <a:gd name="connsiteY31" fmla="*/ 259080 h 485775"/>
                <a:gd name="connsiteX32" fmla="*/ 0 w 742950"/>
                <a:gd name="connsiteY32" fmla="*/ 429578 h 485775"/>
                <a:gd name="connsiteX33" fmla="*/ 58103 w 742950"/>
                <a:gd name="connsiteY33" fmla="*/ 487680 h 485775"/>
                <a:gd name="connsiteX34" fmla="*/ 693420 w 742950"/>
                <a:gd name="connsiteY34" fmla="*/ 487680 h 485775"/>
                <a:gd name="connsiteX35" fmla="*/ 751523 w 742950"/>
                <a:gd name="connsiteY35" fmla="*/ 429578 h 485775"/>
                <a:gd name="connsiteX36" fmla="*/ 751523 w 742950"/>
                <a:gd name="connsiteY36" fmla="*/ 259080 h 485775"/>
                <a:gd name="connsiteX37" fmla="*/ 556260 w 742950"/>
                <a:gd name="connsiteY37" fmla="*/ 0 h 485775"/>
                <a:gd name="connsiteX38" fmla="*/ 549593 w 742950"/>
                <a:gd name="connsiteY38" fmla="*/ 366713 h 485775"/>
                <a:gd name="connsiteX39" fmla="*/ 541020 w 742950"/>
                <a:gd name="connsiteY39" fmla="*/ 375285 h 485775"/>
                <a:gd name="connsiteX40" fmla="*/ 502920 w 742950"/>
                <a:gd name="connsiteY40" fmla="*/ 375285 h 485775"/>
                <a:gd name="connsiteX41" fmla="*/ 502920 w 742950"/>
                <a:gd name="connsiteY41" fmla="*/ 414338 h 485775"/>
                <a:gd name="connsiteX42" fmla="*/ 494348 w 742950"/>
                <a:gd name="connsiteY42" fmla="*/ 422910 h 485775"/>
                <a:gd name="connsiteX43" fmla="*/ 461010 w 742950"/>
                <a:gd name="connsiteY43" fmla="*/ 422910 h 485775"/>
                <a:gd name="connsiteX44" fmla="*/ 452437 w 742950"/>
                <a:gd name="connsiteY44" fmla="*/ 414338 h 485775"/>
                <a:gd name="connsiteX45" fmla="*/ 452437 w 742950"/>
                <a:gd name="connsiteY45" fmla="*/ 375285 h 485775"/>
                <a:gd name="connsiteX46" fmla="*/ 414337 w 742950"/>
                <a:gd name="connsiteY46" fmla="*/ 375285 h 485775"/>
                <a:gd name="connsiteX47" fmla="*/ 405765 w 742950"/>
                <a:gd name="connsiteY47" fmla="*/ 366713 h 485775"/>
                <a:gd name="connsiteX48" fmla="*/ 405765 w 742950"/>
                <a:gd name="connsiteY48" fmla="*/ 332422 h 485775"/>
                <a:gd name="connsiteX49" fmla="*/ 414337 w 742950"/>
                <a:gd name="connsiteY49" fmla="*/ 323850 h 485775"/>
                <a:gd name="connsiteX50" fmla="*/ 452437 w 742950"/>
                <a:gd name="connsiteY50" fmla="*/ 323850 h 485775"/>
                <a:gd name="connsiteX51" fmla="*/ 452437 w 742950"/>
                <a:gd name="connsiteY51" fmla="*/ 284797 h 485775"/>
                <a:gd name="connsiteX52" fmla="*/ 461010 w 742950"/>
                <a:gd name="connsiteY52" fmla="*/ 276225 h 485775"/>
                <a:gd name="connsiteX53" fmla="*/ 494348 w 742950"/>
                <a:gd name="connsiteY53" fmla="*/ 276225 h 485775"/>
                <a:gd name="connsiteX54" fmla="*/ 502920 w 742950"/>
                <a:gd name="connsiteY54" fmla="*/ 284797 h 485775"/>
                <a:gd name="connsiteX55" fmla="*/ 502920 w 742950"/>
                <a:gd name="connsiteY55" fmla="*/ 323850 h 485775"/>
                <a:gd name="connsiteX56" fmla="*/ 541020 w 742950"/>
                <a:gd name="connsiteY56" fmla="*/ 323850 h 485775"/>
                <a:gd name="connsiteX57" fmla="*/ 549593 w 742950"/>
                <a:gd name="connsiteY57" fmla="*/ 332422 h 485775"/>
                <a:gd name="connsiteX58" fmla="*/ 549593 w 742950"/>
                <a:gd name="connsiteY58" fmla="*/ 36671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2950" h="485775">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9EAB1B9-6D19-49E6-B4AE-5D32BC38E444}"/>
                </a:ext>
              </a:extLst>
            </p:cNvPr>
            <p:cNvSpPr/>
            <p:nvPr/>
          </p:nvSpPr>
          <p:spPr>
            <a:xfrm>
              <a:off x="7104150" y="37502"/>
              <a:ext cx="419100" cy="419100"/>
            </a:xfrm>
            <a:custGeom>
              <a:avLst/>
              <a:gdLst>
                <a:gd name="connsiteX0" fmla="*/ 421005 w 419100"/>
                <a:gd name="connsiteY0" fmla="*/ 210503 h 419100"/>
                <a:gd name="connsiteX1" fmla="*/ 210503 w 419100"/>
                <a:gd name="connsiteY1" fmla="*/ 421005 h 419100"/>
                <a:gd name="connsiteX2" fmla="*/ 0 w 419100"/>
                <a:gd name="connsiteY2" fmla="*/ 210503 h 419100"/>
                <a:gd name="connsiteX3" fmla="*/ 210503 w 419100"/>
                <a:gd name="connsiteY3" fmla="*/ 0 h 419100"/>
                <a:gd name="connsiteX4" fmla="*/ 421005 w 419100"/>
                <a:gd name="connsiteY4" fmla="*/ 210503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bg1"/>
            </a:solidFill>
            <a:ln w="9525" cap="flat">
              <a:noFill/>
              <a:prstDash val="solid"/>
              <a:miter/>
            </a:ln>
          </p:spPr>
          <p:txBody>
            <a:bodyPr rtlCol="0" anchor="ctr"/>
            <a:lstStyle/>
            <a:p>
              <a:endParaRPr lang="en-US" dirty="0"/>
            </a:p>
          </p:txBody>
        </p:sp>
      </p:grpSp>
      <p:pic>
        <p:nvPicPr>
          <p:cNvPr id="36" name="Picture 35">
            <a:extLst>
              <a:ext uri="{FF2B5EF4-FFF2-40B4-BE49-F238E27FC236}">
                <a16:creationId xmlns:a16="http://schemas.microsoft.com/office/drawing/2014/main" id="{AA81CB47-C04F-4FC2-85CD-541EEDE4B42F}"/>
              </a:ext>
            </a:extLst>
          </p:cNvPr>
          <p:cNvPicPr>
            <a:picLocks noChangeAspect="1"/>
          </p:cNvPicPr>
          <p:nvPr/>
        </p:nvPicPr>
        <p:blipFill rotWithShape="1">
          <a:blip r:embed="rId3">
            <a:extLst>
              <a:ext uri="{28A0092B-C50C-407E-A947-70E740481C1C}">
                <a14:useLocalDpi xmlns:a14="http://schemas.microsoft.com/office/drawing/2010/main" val="0"/>
              </a:ext>
            </a:extLst>
          </a:blip>
          <a:srcRect b="-2763"/>
          <a:stretch/>
        </p:blipFill>
        <p:spPr>
          <a:xfrm>
            <a:off x="10629949" y="541538"/>
            <a:ext cx="638175" cy="725038"/>
          </a:xfrm>
          <a:prstGeom prst="rect">
            <a:avLst/>
          </a:prstGeom>
        </p:spPr>
      </p:pic>
      <p:pic>
        <p:nvPicPr>
          <p:cNvPr id="15" name="Graphic 14" descr="Database with solid fill">
            <a:extLst>
              <a:ext uri="{FF2B5EF4-FFF2-40B4-BE49-F238E27FC236}">
                <a16:creationId xmlns:a16="http://schemas.microsoft.com/office/drawing/2014/main" id="{D445D8F7-8C6B-46E6-897A-D093B77CD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48646" y="1953685"/>
            <a:ext cx="511301" cy="511301"/>
          </a:xfrm>
          <a:prstGeom prst="rect">
            <a:avLst/>
          </a:prstGeom>
        </p:spPr>
      </p:pic>
      <p:pic>
        <p:nvPicPr>
          <p:cNvPr id="17" name="Graphic 16" descr="Qr Code with solid fill">
            <a:extLst>
              <a:ext uri="{FF2B5EF4-FFF2-40B4-BE49-F238E27FC236}">
                <a16:creationId xmlns:a16="http://schemas.microsoft.com/office/drawing/2014/main" id="{D102F42D-9614-4C10-879F-3EB5734F0F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0201" y="1846848"/>
            <a:ext cx="577125" cy="577125"/>
          </a:xfrm>
          <a:prstGeom prst="rect">
            <a:avLst/>
          </a:prstGeom>
        </p:spPr>
      </p:pic>
      <p:sp>
        <p:nvSpPr>
          <p:cNvPr id="34" name="Rectangle 33">
            <a:extLst>
              <a:ext uri="{FF2B5EF4-FFF2-40B4-BE49-F238E27FC236}">
                <a16:creationId xmlns:a16="http://schemas.microsoft.com/office/drawing/2014/main" id="{9E3AE490-06AF-4AFB-9A38-853317A6AEF1}"/>
              </a:ext>
              <a:ext uri="{C183D7F6-B498-43B3-948B-1728B52AA6E4}">
                <adec:decorative xmlns:adec="http://schemas.microsoft.com/office/drawing/2017/decorative" val="1"/>
              </a:ext>
            </a:extLst>
          </p:cNvPr>
          <p:cNvSpPr>
            <a:spLocks/>
          </p:cNvSpPr>
          <p:nvPr/>
        </p:nvSpPr>
        <p:spPr>
          <a:xfrm>
            <a:off x="5586748" y="1904757"/>
            <a:ext cx="801237"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BFF556CB-BDC1-41DD-8BE3-E9644E9DF925}"/>
              </a:ext>
              <a:ext uri="{C183D7F6-B498-43B3-948B-1728B52AA6E4}">
                <adec:decorative xmlns:adec="http://schemas.microsoft.com/office/drawing/2017/decorative" val="1"/>
              </a:ext>
            </a:extLst>
          </p:cNvPr>
          <p:cNvSpPr>
            <a:spLocks/>
          </p:cNvSpPr>
          <p:nvPr/>
        </p:nvSpPr>
        <p:spPr>
          <a:xfrm>
            <a:off x="2986002" y="380985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B865B96-BC2B-4E81-8BC8-BB0D80F46461}"/>
              </a:ext>
              <a:ext uri="{C183D7F6-B498-43B3-948B-1728B52AA6E4}">
                <adec:decorative xmlns:adec="http://schemas.microsoft.com/office/drawing/2017/decorative" val="1"/>
              </a:ext>
            </a:extLst>
          </p:cNvPr>
          <p:cNvSpPr>
            <a:spLocks/>
          </p:cNvSpPr>
          <p:nvPr/>
        </p:nvSpPr>
        <p:spPr>
          <a:xfrm>
            <a:off x="7739448" y="3933957"/>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583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1472A2-A67B-4CDA-A031-4E77010D171B}"/>
              </a:ext>
            </a:extLst>
          </p:cNvPr>
          <p:cNvSpPr>
            <a:spLocks noGrp="1"/>
          </p:cNvSpPr>
          <p:nvPr>
            <p:ph type="title"/>
          </p:nvPr>
        </p:nvSpPr>
        <p:spPr>
          <a:xfrm>
            <a:off x="684000" y="808186"/>
            <a:ext cx="7560000" cy="370166"/>
          </a:xfrm>
        </p:spPr>
        <p:txBody>
          <a:bodyPr/>
          <a:lstStyle/>
          <a:p>
            <a:r>
              <a:rPr lang="en-US" dirty="0"/>
              <a:t>1.HOW It WORKS : </a:t>
            </a:r>
            <a:br>
              <a:rPr lang="en-US" dirty="0"/>
            </a:br>
            <a:r>
              <a:rPr lang="en-US" dirty="0"/>
              <a:t>QR CODE </a:t>
            </a:r>
          </a:p>
        </p:txBody>
      </p:sp>
      <p:sp>
        <p:nvSpPr>
          <p:cNvPr id="4" name="Slide Number Placeholder 3">
            <a:extLst>
              <a:ext uri="{FF2B5EF4-FFF2-40B4-BE49-F238E27FC236}">
                <a16:creationId xmlns:a16="http://schemas.microsoft.com/office/drawing/2014/main" id="{9F4C3E8B-1C36-4934-99B4-2A14D06BD5C0}"/>
              </a:ext>
            </a:extLst>
          </p:cNvPr>
          <p:cNvSpPr>
            <a:spLocks noGrp="1"/>
          </p:cNvSpPr>
          <p:nvPr>
            <p:ph type="sldNum" sz="quarter" idx="11"/>
          </p:nvPr>
        </p:nvSpPr>
        <p:spPr>
          <a:xfrm>
            <a:off x="11575764" y="6241764"/>
            <a:ext cx="270474" cy="270474"/>
          </a:xfrm>
        </p:spPr>
        <p:txBody>
          <a:bodyPr anchor="ctr">
            <a:normAutofit/>
          </a:bodyPr>
          <a:lstStyle/>
          <a:p>
            <a:pPr>
              <a:spcAft>
                <a:spcPts val="600"/>
              </a:spcAft>
            </a:pPr>
            <a:fld id="{EECC7194-A4D0-457B-9D3E-53681723AFF7}" type="slidenum">
              <a:rPr lang="en-US" smtClean="0"/>
              <a:pPr>
                <a:spcAft>
                  <a:spcPts val="600"/>
                </a:spcAft>
              </a:pPr>
              <a:t>6</a:t>
            </a:fld>
            <a:endParaRPr lang="en-US"/>
          </a:p>
        </p:txBody>
      </p:sp>
      <p:pic>
        <p:nvPicPr>
          <p:cNvPr id="13" name="Graphic 12" descr="Drawing Figure with solid fill">
            <a:extLst>
              <a:ext uri="{FF2B5EF4-FFF2-40B4-BE49-F238E27FC236}">
                <a16:creationId xmlns:a16="http://schemas.microsoft.com/office/drawing/2014/main" id="{3FE39343-A641-4094-AC86-758CDB7E60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000" y="3535000"/>
            <a:ext cx="1762760" cy="1762760"/>
          </a:xfrm>
          <a:prstGeom prst="rect">
            <a:avLst/>
          </a:prstGeom>
        </p:spPr>
      </p:pic>
      <p:pic>
        <p:nvPicPr>
          <p:cNvPr id="15" name="Graphic 14" descr="Qr Code with solid fill">
            <a:extLst>
              <a:ext uri="{FF2B5EF4-FFF2-40B4-BE49-F238E27FC236}">
                <a16:creationId xmlns:a16="http://schemas.microsoft.com/office/drawing/2014/main" id="{054F7E25-6C69-4A83-852A-15B724E9CB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9560" y="2865800"/>
            <a:ext cx="914400" cy="914400"/>
          </a:xfrm>
          <a:prstGeom prst="rect">
            <a:avLst/>
          </a:prstGeom>
        </p:spPr>
      </p:pic>
      <p:sp>
        <p:nvSpPr>
          <p:cNvPr id="16" name="Arrow: Right 15">
            <a:extLst>
              <a:ext uri="{FF2B5EF4-FFF2-40B4-BE49-F238E27FC236}">
                <a16:creationId xmlns:a16="http://schemas.microsoft.com/office/drawing/2014/main" id="{C734F168-03A3-45E9-A953-C1BAC06FDF22}"/>
              </a:ext>
            </a:extLst>
          </p:cNvPr>
          <p:cNvSpPr/>
          <p:nvPr/>
        </p:nvSpPr>
        <p:spPr>
          <a:xfrm>
            <a:off x="2243836" y="4174064"/>
            <a:ext cx="978408" cy="484632"/>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Graphic 17" descr="Hospital with solid fill">
            <a:extLst>
              <a:ext uri="{FF2B5EF4-FFF2-40B4-BE49-F238E27FC236}">
                <a16:creationId xmlns:a16="http://schemas.microsoft.com/office/drawing/2014/main" id="{CD78AD45-CBE6-4BAE-9B40-C302FC3C6F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2788" y="3639648"/>
            <a:ext cx="1553464" cy="1553464"/>
          </a:xfrm>
          <a:prstGeom prst="rect">
            <a:avLst/>
          </a:prstGeom>
        </p:spPr>
      </p:pic>
      <p:sp>
        <p:nvSpPr>
          <p:cNvPr id="19" name="Arrow: Right 18">
            <a:extLst>
              <a:ext uri="{FF2B5EF4-FFF2-40B4-BE49-F238E27FC236}">
                <a16:creationId xmlns:a16="http://schemas.microsoft.com/office/drawing/2014/main" id="{89A655E4-3930-4E91-B302-DCA12230AF3E}"/>
              </a:ext>
            </a:extLst>
          </p:cNvPr>
          <p:cNvSpPr/>
          <p:nvPr/>
        </p:nvSpPr>
        <p:spPr>
          <a:xfrm>
            <a:off x="5117592" y="4174064"/>
            <a:ext cx="978408" cy="484632"/>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9240B1FC-5E2D-4F2C-8BA4-2F7BF70A4607}"/>
              </a:ext>
            </a:extLst>
          </p:cNvPr>
          <p:cNvPicPr>
            <a:picLocks noChangeAspect="1"/>
          </p:cNvPicPr>
          <p:nvPr/>
        </p:nvPicPr>
        <p:blipFill rotWithShape="1">
          <a:blip r:embed="rId8">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
        <p:nvSpPr>
          <p:cNvPr id="21" name="TextBox 20">
            <a:extLst>
              <a:ext uri="{FF2B5EF4-FFF2-40B4-BE49-F238E27FC236}">
                <a16:creationId xmlns:a16="http://schemas.microsoft.com/office/drawing/2014/main" id="{E4306A93-37C3-4894-821B-B680AD9EA2B9}"/>
              </a:ext>
            </a:extLst>
          </p:cNvPr>
          <p:cNvSpPr txBox="1"/>
          <p:nvPr/>
        </p:nvSpPr>
        <p:spPr>
          <a:xfrm>
            <a:off x="147199" y="5403483"/>
            <a:ext cx="2836361" cy="646331"/>
          </a:xfrm>
          <a:prstGeom prst="rect">
            <a:avLst/>
          </a:prstGeom>
          <a:noFill/>
        </p:spPr>
        <p:txBody>
          <a:bodyPr wrap="square" rtlCol="0">
            <a:spAutoFit/>
          </a:bodyPr>
          <a:lstStyle/>
          <a:p>
            <a:pPr algn="ctr"/>
            <a:r>
              <a:rPr lang="en-US" dirty="0"/>
              <a:t>Patient carries his QR Code in his phone</a:t>
            </a:r>
            <a:endParaRPr lang="en-IN" dirty="0"/>
          </a:p>
        </p:txBody>
      </p:sp>
      <p:pic>
        <p:nvPicPr>
          <p:cNvPr id="23" name="Graphic 22" descr="Photocopier with solid fill">
            <a:extLst>
              <a:ext uri="{FF2B5EF4-FFF2-40B4-BE49-F238E27FC236}">
                <a16:creationId xmlns:a16="http://schemas.microsoft.com/office/drawing/2014/main" id="{3FA93A99-998F-44EB-8E06-3D61CD1186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88682" y="2971800"/>
            <a:ext cx="914400" cy="914400"/>
          </a:xfrm>
          <a:prstGeom prst="rect">
            <a:avLst/>
          </a:prstGeom>
        </p:spPr>
      </p:pic>
      <p:sp>
        <p:nvSpPr>
          <p:cNvPr id="24" name="TextBox 23">
            <a:extLst>
              <a:ext uri="{FF2B5EF4-FFF2-40B4-BE49-F238E27FC236}">
                <a16:creationId xmlns:a16="http://schemas.microsoft.com/office/drawing/2014/main" id="{9A6F41AB-8F52-4F9B-B6A3-AB62B7860633}"/>
              </a:ext>
            </a:extLst>
          </p:cNvPr>
          <p:cNvSpPr txBox="1"/>
          <p:nvPr/>
        </p:nvSpPr>
        <p:spPr>
          <a:xfrm>
            <a:off x="3222244" y="5403482"/>
            <a:ext cx="2418079" cy="646331"/>
          </a:xfrm>
          <a:prstGeom prst="rect">
            <a:avLst/>
          </a:prstGeom>
          <a:noFill/>
        </p:spPr>
        <p:txBody>
          <a:bodyPr wrap="square" rtlCol="0">
            <a:spAutoFit/>
          </a:bodyPr>
          <a:lstStyle/>
          <a:p>
            <a:pPr algn="ctr"/>
            <a:r>
              <a:rPr lang="en-US" dirty="0"/>
              <a:t>Hospital Staff scan the QR Code</a:t>
            </a:r>
            <a:endParaRPr lang="en-IN" dirty="0"/>
          </a:p>
        </p:txBody>
      </p:sp>
      <p:pic>
        <p:nvPicPr>
          <p:cNvPr id="26" name="Graphic 25" descr="Database with solid fill">
            <a:extLst>
              <a:ext uri="{FF2B5EF4-FFF2-40B4-BE49-F238E27FC236}">
                <a16:creationId xmlns:a16="http://schemas.microsoft.com/office/drawing/2014/main" id="{6CD94052-CC02-4458-937B-767AAFD7484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27340" y="3959180"/>
            <a:ext cx="914400" cy="914400"/>
          </a:xfrm>
          <a:prstGeom prst="rect">
            <a:avLst/>
          </a:prstGeom>
        </p:spPr>
      </p:pic>
      <p:sp>
        <p:nvSpPr>
          <p:cNvPr id="27" name="TextBox 26">
            <a:extLst>
              <a:ext uri="{FF2B5EF4-FFF2-40B4-BE49-F238E27FC236}">
                <a16:creationId xmlns:a16="http://schemas.microsoft.com/office/drawing/2014/main" id="{78B3462E-AF79-4BCE-AB72-DA4AEC75B74A}"/>
              </a:ext>
            </a:extLst>
          </p:cNvPr>
          <p:cNvSpPr txBox="1"/>
          <p:nvPr/>
        </p:nvSpPr>
        <p:spPr>
          <a:xfrm>
            <a:off x="6227340" y="5537200"/>
            <a:ext cx="5703228" cy="369332"/>
          </a:xfrm>
          <a:prstGeom prst="rect">
            <a:avLst/>
          </a:prstGeom>
          <a:noFill/>
        </p:spPr>
        <p:txBody>
          <a:bodyPr wrap="none" rtlCol="0">
            <a:spAutoFit/>
          </a:bodyPr>
          <a:lstStyle/>
          <a:p>
            <a:r>
              <a:rPr lang="en-US" dirty="0"/>
              <a:t>DATAMBULANCE then displays the data to the doctor</a:t>
            </a:r>
            <a:endParaRPr lang="en-IN" dirty="0"/>
          </a:p>
        </p:txBody>
      </p:sp>
      <p:sp>
        <p:nvSpPr>
          <p:cNvPr id="28" name="Arrow: Right 27">
            <a:extLst>
              <a:ext uri="{FF2B5EF4-FFF2-40B4-BE49-F238E27FC236}">
                <a16:creationId xmlns:a16="http://schemas.microsoft.com/office/drawing/2014/main" id="{CCEAA5F0-B3DD-48F3-A702-1CC3A2546936}"/>
              </a:ext>
            </a:extLst>
          </p:cNvPr>
          <p:cNvSpPr/>
          <p:nvPr/>
        </p:nvSpPr>
        <p:spPr>
          <a:xfrm>
            <a:off x="7404420" y="4174064"/>
            <a:ext cx="978408" cy="484632"/>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Graphic 29" descr="Monitor with solid fill">
            <a:extLst>
              <a:ext uri="{FF2B5EF4-FFF2-40B4-BE49-F238E27FC236}">
                <a16:creationId xmlns:a16="http://schemas.microsoft.com/office/drawing/2014/main" id="{4756CA47-23B7-4E9A-A74B-D5EABB5D1BA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45508" y="3765052"/>
            <a:ext cx="1302656" cy="1302656"/>
          </a:xfrm>
          <a:prstGeom prst="rect">
            <a:avLst/>
          </a:prstGeom>
        </p:spPr>
      </p:pic>
      <p:pic>
        <p:nvPicPr>
          <p:cNvPr id="32" name="Graphic 31" descr="Doctor female with solid fill">
            <a:extLst>
              <a:ext uri="{FF2B5EF4-FFF2-40B4-BE49-F238E27FC236}">
                <a16:creationId xmlns:a16="http://schemas.microsoft.com/office/drawing/2014/main" id="{3D8192BA-35A5-48AB-82A3-94E1165B7AF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847564" y="3886200"/>
            <a:ext cx="914400" cy="914400"/>
          </a:xfrm>
          <a:prstGeom prst="rect">
            <a:avLst/>
          </a:prstGeom>
        </p:spPr>
      </p:pic>
      <p:pic>
        <p:nvPicPr>
          <p:cNvPr id="34" name="Graphic 33" descr="Doctor male with solid fill">
            <a:extLst>
              <a:ext uri="{FF2B5EF4-FFF2-40B4-BE49-F238E27FC236}">
                <a16:creationId xmlns:a16="http://schemas.microsoft.com/office/drawing/2014/main" id="{250CB043-40B4-4FA7-B3B8-335396CB20C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537532" y="3886200"/>
            <a:ext cx="914400" cy="914400"/>
          </a:xfrm>
          <a:prstGeom prst="rect">
            <a:avLst/>
          </a:prstGeom>
        </p:spPr>
      </p:pic>
      <p:sp>
        <p:nvSpPr>
          <p:cNvPr id="22" name="Arrow: Right 21">
            <a:extLst>
              <a:ext uri="{FF2B5EF4-FFF2-40B4-BE49-F238E27FC236}">
                <a16:creationId xmlns:a16="http://schemas.microsoft.com/office/drawing/2014/main" id="{DD32C16A-80BF-4330-BC5C-92DA6C68B9FD}"/>
              </a:ext>
            </a:extLst>
          </p:cNvPr>
          <p:cNvSpPr/>
          <p:nvPr/>
        </p:nvSpPr>
        <p:spPr>
          <a:xfrm>
            <a:off x="5137108" y="4174064"/>
            <a:ext cx="978408" cy="484632"/>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8175284B-6703-4D4D-94DD-0E72AED18583}"/>
              </a:ext>
            </a:extLst>
          </p:cNvPr>
          <p:cNvSpPr/>
          <p:nvPr/>
        </p:nvSpPr>
        <p:spPr>
          <a:xfrm>
            <a:off x="7404420" y="4174064"/>
            <a:ext cx="978408" cy="484632"/>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938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1472A2-A67B-4CDA-A031-4E77010D171B}"/>
              </a:ext>
            </a:extLst>
          </p:cNvPr>
          <p:cNvSpPr>
            <a:spLocks noGrp="1"/>
          </p:cNvSpPr>
          <p:nvPr>
            <p:ph type="title"/>
          </p:nvPr>
        </p:nvSpPr>
        <p:spPr>
          <a:xfrm>
            <a:off x="684000" y="808186"/>
            <a:ext cx="7560000" cy="370166"/>
          </a:xfrm>
        </p:spPr>
        <p:txBody>
          <a:bodyPr/>
          <a:lstStyle/>
          <a:p>
            <a:r>
              <a:rPr lang="en-US" dirty="0"/>
              <a:t>2.HOW IT WORKS : </a:t>
            </a:r>
            <a:br>
              <a:rPr lang="en-US" dirty="0"/>
            </a:br>
            <a:r>
              <a:rPr lang="en-US" dirty="0"/>
              <a:t>DATABASE MANAGEMENT </a:t>
            </a:r>
          </a:p>
        </p:txBody>
      </p:sp>
      <p:sp>
        <p:nvSpPr>
          <p:cNvPr id="4" name="Slide Number Placeholder 3">
            <a:extLst>
              <a:ext uri="{FF2B5EF4-FFF2-40B4-BE49-F238E27FC236}">
                <a16:creationId xmlns:a16="http://schemas.microsoft.com/office/drawing/2014/main" id="{9F4C3E8B-1C36-4934-99B4-2A14D06BD5C0}"/>
              </a:ext>
            </a:extLst>
          </p:cNvPr>
          <p:cNvSpPr>
            <a:spLocks noGrp="1"/>
          </p:cNvSpPr>
          <p:nvPr>
            <p:ph type="sldNum" sz="quarter" idx="11"/>
          </p:nvPr>
        </p:nvSpPr>
        <p:spPr>
          <a:xfrm>
            <a:off x="11575764" y="6241764"/>
            <a:ext cx="270474" cy="270474"/>
          </a:xfrm>
        </p:spPr>
        <p:txBody>
          <a:bodyPr anchor="ctr">
            <a:normAutofit/>
          </a:bodyPr>
          <a:lstStyle/>
          <a:p>
            <a:pPr>
              <a:spcAft>
                <a:spcPts val="600"/>
              </a:spcAft>
            </a:pPr>
            <a:fld id="{EECC7194-A4D0-457B-9D3E-53681723AFF7}" type="slidenum">
              <a:rPr lang="en-US" smtClean="0"/>
              <a:pPr>
                <a:spcAft>
                  <a:spcPts val="600"/>
                </a:spcAft>
              </a:pPr>
              <a:t>7</a:t>
            </a:fld>
            <a:endParaRPr lang="en-US"/>
          </a:p>
        </p:txBody>
      </p:sp>
      <p:pic>
        <p:nvPicPr>
          <p:cNvPr id="20" name="Picture 19">
            <a:extLst>
              <a:ext uri="{FF2B5EF4-FFF2-40B4-BE49-F238E27FC236}">
                <a16:creationId xmlns:a16="http://schemas.microsoft.com/office/drawing/2014/main" id="{9240B1FC-5E2D-4F2C-8BA4-2F7BF70A4607}"/>
              </a:ext>
            </a:extLst>
          </p:cNvPr>
          <p:cNvPicPr>
            <a:picLocks noChangeAspect="1"/>
          </p:cNvPicPr>
          <p:nvPr/>
        </p:nvPicPr>
        <p:blipFill rotWithShape="1">
          <a:blip r:embed="rId2">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pic>
        <p:nvPicPr>
          <p:cNvPr id="3" name="Graphic 2" descr="Database with solid fill">
            <a:extLst>
              <a:ext uri="{FF2B5EF4-FFF2-40B4-BE49-F238E27FC236}">
                <a16:creationId xmlns:a16="http://schemas.microsoft.com/office/drawing/2014/main" id="{36693BBB-A977-4CBE-81D6-90CF9EE329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6009" y="3363458"/>
            <a:ext cx="2411265" cy="2411265"/>
          </a:xfrm>
          <a:prstGeom prst="rect">
            <a:avLst/>
          </a:prstGeom>
        </p:spPr>
      </p:pic>
      <p:pic>
        <p:nvPicPr>
          <p:cNvPr id="8" name="Graphic 7" descr="Table with solid fill">
            <a:extLst>
              <a:ext uri="{FF2B5EF4-FFF2-40B4-BE49-F238E27FC236}">
                <a16:creationId xmlns:a16="http://schemas.microsoft.com/office/drawing/2014/main" id="{31C2DB74-9494-453D-93E5-17C9292D1A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937" y="3274704"/>
            <a:ext cx="1239215" cy="1239215"/>
          </a:xfrm>
          <a:prstGeom prst="rect">
            <a:avLst/>
          </a:prstGeom>
        </p:spPr>
      </p:pic>
      <p:sp>
        <p:nvSpPr>
          <p:cNvPr id="9" name="TextBox 8">
            <a:extLst>
              <a:ext uri="{FF2B5EF4-FFF2-40B4-BE49-F238E27FC236}">
                <a16:creationId xmlns:a16="http://schemas.microsoft.com/office/drawing/2014/main" id="{FE3F1DAF-A834-480D-93E1-E36307EC93E8}"/>
              </a:ext>
            </a:extLst>
          </p:cNvPr>
          <p:cNvSpPr txBox="1"/>
          <p:nvPr/>
        </p:nvSpPr>
        <p:spPr>
          <a:xfrm>
            <a:off x="3327493" y="3129839"/>
            <a:ext cx="1544012" cy="369332"/>
          </a:xfrm>
          <a:prstGeom prst="rect">
            <a:avLst/>
          </a:prstGeom>
          <a:noFill/>
        </p:spPr>
        <p:txBody>
          <a:bodyPr wrap="none" rtlCol="0">
            <a:spAutoFit/>
          </a:bodyPr>
          <a:lstStyle/>
          <a:p>
            <a:r>
              <a:rPr lang="en-US" dirty="0"/>
              <a:t>For Hospitals</a:t>
            </a:r>
            <a:endParaRPr lang="en-IN" dirty="0"/>
          </a:p>
        </p:txBody>
      </p:sp>
      <p:sp>
        <p:nvSpPr>
          <p:cNvPr id="14" name="TextBox 13">
            <a:extLst>
              <a:ext uri="{FF2B5EF4-FFF2-40B4-BE49-F238E27FC236}">
                <a16:creationId xmlns:a16="http://schemas.microsoft.com/office/drawing/2014/main" id="{856E18E0-78FB-43AE-BB7E-F54635954638}"/>
              </a:ext>
            </a:extLst>
          </p:cNvPr>
          <p:cNvSpPr txBox="1"/>
          <p:nvPr/>
        </p:nvSpPr>
        <p:spPr>
          <a:xfrm>
            <a:off x="3398025" y="5426601"/>
            <a:ext cx="1428596" cy="369332"/>
          </a:xfrm>
          <a:prstGeom prst="rect">
            <a:avLst/>
          </a:prstGeom>
          <a:noFill/>
        </p:spPr>
        <p:txBody>
          <a:bodyPr wrap="none" rtlCol="0">
            <a:spAutoFit/>
          </a:bodyPr>
          <a:lstStyle/>
          <a:p>
            <a:r>
              <a:rPr lang="en-US" dirty="0"/>
              <a:t>For Patients</a:t>
            </a:r>
            <a:endParaRPr lang="en-IN" dirty="0"/>
          </a:p>
        </p:txBody>
      </p:sp>
      <p:pic>
        <p:nvPicPr>
          <p:cNvPr id="22" name="Graphic 21" descr="Address Book with solid fill">
            <a:extLst>
              <a:ext uri="{FF2B5EF4-FFF2-40B4-BE49-F238E27FC236}">
                <a16:creationId xmlns:a16="http://schemas.microsoft.com/office/drawing/2014/main" id="{99BE6153-4109-40EE-897D-64EFBBED5E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65278" y="4696399"/>
            <a:ext cx="914400" cy="914400"/>
          </a:xfrm>
          <a:prstGeom prst="rect">
            <a:avLst/>
          </a:prstGeom>
        </p:spPr>
      </p:pic>
      <p:sp>
        <p:nvSpPr>
          <p:cNvPr id="25" name="Plus Sign 24">
            <a:extLst>
              <a:ext uri="{FF2B5EF4-FFF2-40B4-BE49-F238E27FC236}">
                <a16:creationId xmlns:a16="http://schemas.microsoft.com/office/drawing/2014/main" id="{5E96726E-72AB-4C3D-8FB2-CB4CA1E75A7D}"/>
              </a:ext>
            </a:extLst>
          </p:cNvPr>
          <p:cNvSpPr/>
          <p:nvPr/>
        </p:nvSpPr>
        <p:spPr>
          <a:xfrm>
            <a:off x="6211894" y="4850899"/>
            <a:ext cx="669303" cy="705594"/>
          </a:xfrm>
          <a:prstGeom prst="mathPlus">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Graphic 32" descr="Qr Code with solid fill">
            <a:extLst>
              <a:ext uri="{FF2B5EF4-FFF2-40B4-BE49-F238E27FC236}">
                <a16:creationId xmlns:a16="http://schemas.microsoft.com/office/drawing/2014/main" id="{6B37E0B6-5AD4-44C6-BD15-CD86BAD93F0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97278" y="4746496"/>
            <a:ext cx="914400" cy="914400"/>
          </a:xfrm>
          <a:prstGeom prst="rect">
            <a:avLst/>
          </a:prstGeom>
        </p:spPr>
      </p:pic>
      <p:sp>
        <p:nvSpPr>
          <p:cNvPr id="35" name="TextBox 34">
            <a:extLst>
              <a:ext uri="{FF2B5EF4-FFF2-40B4-BE49-F238E27FC236}">
                <a16:creationId xmlns:a16="http://schemas.microsoft.com/office/drawing/2014/main" id="{279450A0-5AE5-4FA2-9498-BE46CF02AB85}"/>
              </a:ext>
            </a:extLst>
          </p:cNvPr>
          <p:cNvSpPr txBox="1"/>
          <p:nvPr/>
        </p:nvSpPr>
        <p:spPr>
          <a:xfrm>
            <a:off x="8039852" y="3571147"/>
            <a:ext cx="2976568" cy="646331"/>
          </a:xfrm>
          <a:prstGeom prst="rect">
            <a:avLst/>
          </a:prstGeom>
          <a:noFill/>
        </p:spPr>
        <p:txBody>
          <a:bodyPr wrap="square" rtlCol="0">
            <a:spAutoFit/>
          </a:bodyPr>
          <a:lstStyle/>
          <a:p>
            <a:r>
              <a:rPr lang="en-US" dirty="0"/>
              <a:t>Data will be displayed for all patients</a:t>
            </a:r>
            <a:endParaRPr lang="en-IN" dirty="0"/>
          </a:p>
        </p:txBody>
      </p:sp>
      <p:sp>
        <p:nvSpPr>
          <p:cNvPr id="36" name="TextBox 35">
            <a:extLst>
              <a:ext uri="{FF2B5EF4-FFF2-40B4-BE49-F238E27FC236}">
                <a16:creationId xmlns:a16="http://schemas.microsoft.com/office/drawing/2014/main" id="{7C594C8C-A54F-4037-8B7F-4F4F2EE79F54}"/>
              </a:ext>
            </a:extLst>
          </p:cNvPr>
          <p:cNvSpPr txBox="1"/>
          <p:nvPr/>
        </p:nvSpPr>
        <p:spPr>
          <a:xfrm>
            <a:off x="8039852" y="4830433"/>
            <a:ext cx="3228272" cy="646331"/>
          </a:xfrm>
          <a:prstGeom prst="rect">
            <a:avLst/>
          </a:prstGeom>
          <a:noFill/>
        </p:spPr>
        <p:txBody>
          <a:bodyPr wrap="square" rtlCol="0">
            <a:spAutoFit/>
          </a:bodyPr>
          <a:lstStyle/>
          <a:p>
            <a:r>
              <a:rPr lang="en-US" dirty="0"/>
              <a:t>Personal Information and QR code will be displayed</a:t>
            </a:r>
            <a:endParaRPr lang="en-IN" dirty="0"/>
          </a:p>
        </p:txBody>
      </p:sp>
      <p:sp>
        <p:nvSpPr>
          <p:cNvPr id="37" name="Arrow: Right 36">
            <a:extLst>
              <a:ext uri="{FF2B5EF4-FFF2-40B4-BE49-F238E27FC236}">
                <a16:creationId xmlns:a16="http://schemas.microsoft.com/office/drawing/2014/main" id="{F58B447D-EC5B-4693-A772-7DF7B04BBBA9}"/>
              </a:ext>
            </a:extLst>
          </p:cNvPr>
          <p:cNvSpPr/>
          <p:nvPr/>
        </p:nvSpPr>
        <p:spPr>
          <a:xfrm>
            <a:off x="3559607" y="3653351"/>
            <a:ext cx="978408" cy="484632"/>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5424E6C3-6F27-4801-B450-124F277D45E9}"/>
              </a:ext>
            </a:extLst>
          </p:cNvPr>
          <p:cNvSpPr/>
          <p:nvPr/>
        </p:nvSpPr>
        <p:spPr>
          <a:xfrm>
            <a:off x="3569270" y="4795157"/>
            <a:ext cx="978408" cy="484632"/>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165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1472A2-A67B-4CDA-A031-4E77010D171B}"/>
              </a:ext>
            </a:extLst>
          </p:cNvPr>
          <p:cNvSpPr>
            <a:spLocks noGrp="1"/>
          </p:cNvSpPr>
          <p:nvPr>
            <p:ph type="title"/>
          </p:nvPr>
        </p:nvSpPr>
        <p:spPr>
          <a:xfrm>
            <a:off x="684000" y="808186"/>
            <a:ext cx="7560000" cy="370166"/>
          </a:xfrm>
        </p:spPr>
        <p:txBody>
          <a:bodyPr/>
          <a:lstStyle/>
          <a:p>
            <a:r>
              <a:rPr lang="en-US" dirty="0"/>
              <a:t>3 &amp; 4.HOW IT WORKS : </a:t>
            </a:r>
            <a:br>
              <a:rPr lang="en-US" dirty="0"/>
            </a:br>
            <a:r>
              <a:rPr lang="en-US" dirty="0"/>
              <a:t>PERSONAL MEDICAL ASSISTANT</a:t>
            </a:r>
          </a:p>
        </p:txBody>
      </p:sp>
      <p:sp>
        <p:nvSpPr>
          <p:cNvPr id="4" name="Slide Number Placeholder 3">
            <a:extLst>
              <a:ext uri="{FF2B5EF4-FFF2-40B4-BE49-F238E27FC236}">
                <a16:creationId xmlns:a16="http://schemas.microsoft.com/office/drawing/2014/main" id="{9F4C3E8B-1C36-4934-99B4-2A14D06BD5C0}"/>
              </a:ext>
            </a:extLst>
          </p:cNvPr>
          <p:cNvSpPr>
            <a:spLocks noGrp="1"/>
          </p:cNvSpPr>
          <p:nvPr>
            <p:ph type="sldNum" sz="quarter" idx="11"/>
          </p:nvPr>
        </p:nvSpPr>
        <p:spPr>
          <a:xfrm>
            <a:off x="11575764" y="6241764"/>
            <a:ext cx="270474" cy="270474"/>
          </a:xfrm>
        </p:spPr>
        <p:txBody>
          <a:bodyPr anchor="ctr">
            <a:normAutofit/>
          </a:bodyPr>
          <a:lstStyle/>
          <a:p>
            <a:pPr>
              <a:spcAft>
                <a:spcPts val="600"/>
              </a:spcAft>
            </a:pPr>
            <a:fld id="{EECC7194-A4D0-457B-9D3E-53681723AFF7}" type="slidenum">
              <a:rPr lang="en-US" smtClean="0"/>
              <a:pPr>
                <a:spcAft>
                  <a:spcPts val="600"/>
                </a:spcAft>
              </a:pPr>
              <a:t>8</a:t>
            </a:fld>
            <a:endParaRPr lang="en-US"/>
          </a:p>
        </p:txBody>
      </p:sp>
      <p:pic>
        <p:nvPicPr>
          <p:cNvPr id="20" name="Picture 19">
            <a:extLst>
              <a:ext uri="{FF2B5EF4-FFF2-40B4-BE49-F238E27FC236}">
                <a16:creationId xmlns:a16="http://schemas.microsoft.com/office/drawing/2014/main" id="{9240B1FC-5E2D-4F2C-8BA4-2F7BF70A4607}"/>
              </a:ext>
            </a:extLst>
          </p:cNvPr>
          <p:cNvPicPr>
            <a:picLocks noChangeAspect="1"/>
          </p:cNvPicPr>
          <p:nvPr/>
        </p:nvPicPr>
        <p:blipFill rotWithShape="1">
          <a:blip r:embed="rId2">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
        <p:nvSpPr>
          <p:cNvPr id="21" name="TextBox 20">
            <a:extLst>
              <a:ext uri="{FF2B5EF4-FFF2-40B4-BE49-F238E27FC236}">
                <a16:creationId xmlns:a16="http://schemas.microsoft.com/office/drawing/2014/main" id="{E4306A93-37C3-4894-821B-B680AD9EA2B9}"/>
              </a:ext>
            </a:extLst>
          </p:cNvPr>
          <p:cNvSpPr txBox="1"/>
          <p:nvPr/>
        </p:nvSpPr>
        <p:spPr>
          <a:xfrm>
            <a:off x="695913" y="4749917"/>
            <a:ext cx="5703228" cy="1754326"/>
          </a:xfrm>
          <a:prstGeom prst="rect">
            <a:avLst/>
          </a:prstGeom>
          <a:noFill/>
        </p:spPr>
        <p:txBody>
          <a:bodyPr wrap="square" rtlCol="0">
            <a:spAutoFit/>
          </a:bodyPr>
          <a:lstStyle/>
          <a:p>
            <a:pPr algn="ctr"/>
            <a:r>
              <a:rPr lang="en-US" b="0" i="0" dirty="0">
                <a:solidFill>
                  <a:schemeClr val="tx1">
                    <a:lumMod val="95000"/>
                    <a:lumOff val="5000"/>
                  </a:schemeClr>
                </a:solidFill>
                <a:effectLst/>
                <a:latin typeface="Whitney"/>
              </a:rPr>
              <a:t>DATAMBULANCE </a:t>
            </a:r>
            <a:r>
              <a:rPr lang="en-US" dirty="0">
                <a:solidFill>
                  <a:schemeClr val="tx1">
                    <a:lumMod val="95000"/>
                    <a:lumOff val="5000"/>
                  </a:schemeClr>
                </a:solidFill>
                <a:latin typeface="Whitney"/>
              </a:rPr>
              <a:t>has a AI powered </a:t>
            </a:r>
            <a:r>
              <a:rPr lang="en-US" b="0" i="0" dirty="0">
                <a:solidFill>
                  <a:schemeClr val="tx1">
                    <a:lumMod val="95000"/>
                    <a:lumOff val="5000"/>
                  </a:schemeClr>
                </a:solidFill>
                <a:effectLst/>
                <a:latin typeface="Whitney"/>
              </a:rPr>
              <a:t>Personalized Chatbot assistant which helps to predict the disease and suggest some home remedies. In healthcare, they could take off the burden on medical professionals regarding easily diagnosable health concerns or quickly solvable health management issues 24/7.</a:t>
            </a:r>
            <a:endParaRPr lang="en-IN" dirty="0">
              <a:solidFill>
                <a:schemeClr val="tx1">
                  <a:lumMod val="95000"/>
                  <a:lumOff val="5000"/>
                </a:schemeClr>
              </a:solidFill>
            </a:endParaRPr>
          </a:p>
        </p:txBody>
      </p:sp>
      <p:pic>
        <p:nvPicPr>
          <p:cNvPr id="3" name="Graphic 2" descr="Artificial Intelligence with solid fill">
            <a:extLst>
              <a:ext uri="{FF2B5EF4-FFF2-40B4-BE49-F238E27FC236}">
                <a16:creationId xmlns:a16="http://schemas.microsoft.com/office/drawing/2014/main" id="{A4F46A0A-BAC7-47D0-9918-B3F17BAF4C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5910" y="3302068"/>
            <a:ext cx="914400" cy="914400"/>
          </a:xfrm>
          <a:prstGeom prst="rect">
            <a:avLst/>
          </a:prstGeom>
        </p:spPr>
      </p:pic>
      <p:pic>
        <p:nvPicPr>
          <p:cNvPr id="6" name="Graphic 5" descr="Internet with solid fill">
            <a:extLst>
              <a:ext uri="{FF2B5EF4-FFF2-40B4-BE49-F238E27FC236}">
                <a16:creationId xmlns:a16="http://schemas.microsoft.com/office/drawing/2014/main" id="{508D1DA2-990F-4CAD-B825-CCA4D754CB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69322" y="2953732"/>
            <a:ext cx="1751814" cy="1751814"/>
          </a:xfrm>
          <a:prstGeom prst="rect">
            <a:avLst/>
          </a:prstGeom>
        </p:spPr>
      </p:pic>
      <p:pic>
        <p:nvPicPr>
          <p:cNvPr id="8" name="Graphic 7" descr="Robot outline">
            <a:extLst>
              <a:ext uri="{FF2B5EF4-FFF2-40B4-BE49-F238E27FC236}">
                <a16:creationId xmlns:a16="http://schemas.microsoft.com/office/drawing/2014/main" id="{0B8296EC-E834-43B8-839F-631E862DEA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09485" y="3302068"/>
            <a:ext cx="914400" cy="914400"/>
          </a:xfrm>
          <a:prstGeom prst="rect">
            <a:avLst/>
          </a:prstGeom>
        </p:spPr>
      </p:pic>
      <p:sp>
        <p:nvSpPr>
          <p:cNvPr id="9" name="TextBox 8">
            <a:extLst>
              <a:ext uri="{FF2B5EF4-FFF2-40B4-BE49-F238E27FC236}">
                <a16:creationId xmlns:a16="http://schemas.microsoft.com/office/drawing/2014/main" id="{06B146A1-887B-42D2-8161-DBC27CC947C5}"/>
              </a:ext>
            </a:extLst>
          </p:cNvPr>
          <p:cNvSpPr txBox="1"/>
          <p:nvPr/>
        </p:nvSpPr>
        <p:spPr>
          <a:xfrm>
            <a:off x="671812" y="2844225"/>
            <a:ext cx="575035" cy="584775"/>
          </a:xfrm>
          <a:prstGeom prst="rect">
            <a:avLst/>
          </a:prstGeom>
          <a:noFill/>
        </p:spPr>
        <p:txBody>
          <a:bodyPr wrap="square" rtlCol="0">
            <a:spAutoFit/>
          </a:bodyPr>
          <a:lstStyle/>
          <a:p>
            <a:r>
              <a:rPr lang="en-US" sz="3200" dirty="0"/>
              <a:t>3.</a:t>
            </a:r>
            <a:endParaRPr lang="en-IN" sz="3200" dirty="0"/>
          </a:p>
        </p:txBody>
      </p:sp>
      <p:sp>
        <p:nvSpPr>
          <p:cNvPr id="36" name="TextBox 35">
            <a:extLst>
              <a:ext uri="{FF2B5EF4-FFF2-40B4-BE49-F238E27FC236}">
                <a16:creationId xmlns:a16="http://schemas.microsoft.com/office/drawing/2014/main" id="{14CA7D9C-C1D7-4FEA-858B-A2579811B81B}"/>
              </a:ext>
            </a:extLst>
          </p:cNvPr>
          <p:cNvSpPr txBox="1"/>
          <p:nvPr/>
        </p:nvSpPr>
        <p:spPr>
          <a:xfrm>
            <a:off x="6658451" y="4705546"/>
            <a:ext cx="5363757" cy="923330"/>
          </a:xfrm>
          <a:prstGeom prst="rect">
            <a:avLst/>
          </a:prstGeom>
          <a:noFill/>
        </p:spPr>
        <p:txBody>
          <a:bodyPr wrap="square" rtlCol="0">
            <a:spAutoFit/>
          </a:bodyPr>
          <a:lstStyle/>
          <a:p>
            <a:pPr algn="ctr"/>
            <a:r>
              <a:rPr lang="en-US" dirty="0"/>
              <a:t>If the chatbot is not able to answer some question the patient will be provided with an option to have an on-call discussion with the general physician</a:t>
            </a:r>
            <a:endParaRPr lang="en-IN" dirty="0"/>
          </a:p>
        </p:txBody>
      </p:sp>
      <p:cxnSp>
        <p:nvCxnSpPr>
          <p:cNvPr id="45" name="Straight Connector 44">
            <a:extLst>
              <a:ext uri="{FF2B5EF4-FFF2-40B4-BE49-F238E27FC236}">
                <a16:creationId xmlns:a16="http://schemas.microsoft.com/office/drawing/2014/main" id="{194A851B-82D7-48ED-8C36-0F3424E62DBD}"/>
              </a:ext>
            </a:extLst>
          </p:cNvPr>
          <p:cNvCxnSpPr>
            <a:cxnSpLocks/>
          </p:cNvCxnSpPr>
          <p:nvPr/>
        </p:nvCxnSpPr>
        <p:spPr>
          <a:xfrm>
            <a:off x="6479485" y="2752928"/>
            <a:ext cx="0" cy="3488836"/>
          </a:xfrm>
          <a:prstGeom prst="line">
            <a:avLst/>
          </a:prstGeom>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754F0699-375A-4B10-8601-9704BCB875D1}"/>
              </a:ext>
            </a:extLst>
          </p:cNvPr>
          <p:cNvSpPr txBox="1"/>
          <p:nvPr/>
        </p:nvSpPr>
        <p:spPr>
          <a:xfrm>
            <a:off x="6479485" y="2794116"/>
            <a:ext cx="476412" cy="584775"/>
          </a:xfrm>
          <a:prstGeom prst="rect">
            <a:avLst/>
          </a:prstGeom>
          <a:noFill/>
        </p:spPr>
        <p:txBody>
          <a:bodyPr wrap="none" rtlCol="0">
            <a:spAutoFit/>
          </a:bodyPr>
          <a:lstStyle/>
          <a:p>
            <a:r>
              <a:rPr lang="en-US" sz="3200" dirty="0"/>
              <a:t>4</a:t>
            </a:r>
            <a:r>
              <a:rPr lang="en-US" dirty="0"/>
              <a:t>.</a:t>
            </a:r>
            <a:endParaRPr lang="en-IN" dirty="0"/>
          </a:p>
        </p:txBody>
      </p:sp>
      <p:pic>
        <p:nvPicPr>
          <p:cNvPr id="50" name="Graphic 49" descr="Medical with solid fill">
            <a:extLst>
              <a:ext uri="{FF2B5EF4-FFF2-40B4-BE49-F238E27FC236}">
                <a16:creationId xmlns:a16="http://schemas.microsoft.com/office/drawing/2014/main" id="{48E5D105-77D3-4D53-A85A-143914ED24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01194" y="3486970"/>
            <a:ext cx="370166" cy="370166"/>
          </a:xfrm>
          <a:prstGeom prst="rect">
            <a:avLst/>
          </a:prstGeom>
        </p:spPr>
      </p:pic>
      <p:pic>
        <p:nvPicPr>
          <p:cNvPr id="52" name="Graphic 51" descr="Phone Vibration with solid fill">
            <a:extLst>
              <a:ext uri="{FF2B5EF4-FFF2-40B4-BE49-F238E27FC236}">
                <a16:creationId xmlns:a16="http://schemas.microsoft.com/office/drawing/2014/main" id="{ABAB0C52-CD9C-43E5-8DAF-815363FA086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29077" y="3178258"/>
            <a:ext cx="914400" cy="914400"/>
          </a:xfrm>
          <a:prstGeom prst="rect">
            <a:avLst/>
          </a:prstGeom>
        </p:spPr>
      </p:pic>
      <p:pic>
        <p:nvPicPr>
          <p:cNvPr id="56" name="Graphic 55" descr="Call center with solid fill">
            <a:extLst>
              <a:ext uri="{FF2B5EF4-FFF2-40B4-BE49-F238E27FC236}">
                <a16:creationId xmlns:a16="http://schemas.microsoft.com/office/drawing/2014/main" id="{8173AC91-71C2-4A3C-A69E-17F81C1632B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80635" y="3257697"/>
            <a:ext cx="914400" cy="914400"/>
          </a:xfrm>
          <a:prstGeom prst="rect">
            <a:avLst/>
          </a:prstGeom>
        </p:spPr>
      </p:pic>
    </p:spTree>
    <p:extLst>
      <p:ext uri="{BB962C8B-B14F-4D97-AF65-F5344CB8AC3E}">
        <p14:creationId xmlns:p14="http://schemas.microsoft.com/office/powerpoint/2010/main" val="62640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98882" y="179109"/>
            <a:ext cx="11832000" cy="6594049"/>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683999" y="808185"/>
            <a:ext cx="9626145" cy="360000"/>
          </a:xfrm>
        </p:spPr>
        <p:txBody>
          <a:bodyPr/>
          <a:lstStyle/>
          <a:p>
            <a:r>
              <a:rPr lang="en-US" dirty="0"/>
              <a:t>ADVANTAGES OF </a:t>
            </a:r>
            <a:r>
              <a:rPr lang="en-US" dirty="0" err="1"/>
              <a:t>DATAMBULAnCE</a:t>
            </a:r>
            <a:r>
              <a:rPr lang="en-US" dirty="0"/>
              <a:t> QR SYSTEM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503992" y="3220175"/>
            <a:ext cx="2310801" cy="846137"/>
          </a:xfrm>
        </p:spPr>
        <p:txBody>
          <a:bodyPr/>
          <a:lstStyle/>
          <a:p>
            <a:r>
              <a:rPr lang="en-US" dirty="0"/>
              <a:t>No Contact Data transfer between patient and doctor reducing risk of virus transmission</a:t>
            </a:r>
          </a:p>
        </p:txBody>
      </p:sp>
      <p:sp>
        <p:nvSpPr>
          <p:cNvPr id="8" name="Text Placeholder 7">
            <a:extLst>
              <a:ext uri="{FF2B5EF4-FFF2-40B4-BE49-F238E27FC236}">
                <a16:creationId xmlns:a16="http://schemas.microsoft.com/office/drawing/2014/main" id="{AA5735F7-BDC6-4ACD-B0DE-4AB63D30BA52}"/>
              </a:ext>
            </a:extLst>
          </p:cNvPr>
          <p:cNvSpPr>
            <a:spLocks noGrp="1"/>
          </p:cNvSpPr>
          <p:nvPr>
            <p:ph type="body" sz="quarter" idx="16"/>
          </p:nvPr>
        </p:nvSpPr>
        <p:spPr>
          <a:xfrm>
            <a:off x="2994480" y="3333911"/>
            <a:ext cx="1652801" cy="846137"/>
          </a:xfrm>
        </p:spPr>
        <p:txBody>
          <a:bodyPr/>
          <a:lstStyle/>
          <a:p>
            <a:r>
              <a:rPr lang="en-US" dirty="0"/>
              <a:t>Cost Effective</a:t>
            </a:r>
          </a:p>
        </p:txBody>
      </p:sp>
      <p:sp>
        <p:nvSpPr>
          <p:cNvPr id="10" name="Text Placeholder 9">
            <a:extLst>
              <a:ext uri="{FF2B5EF4-FFF2-40B4-BE49-F238E27FC236}">
                <a16:creationId xmlns:a16="http://schemas.microsoft.com/office/drawing/2014/main" id="{37BC20BC-85E6-48CD-B755-5D4149953C3B}"/>
              </a:ext>
            </a:extLst>
          </p:cNvPr>
          <p:cNvSpPr>
            <a:spLocks noGrp="1"/>
          </p:cNvSpPr>
          <p:nvPr>
            <p:ph type="body" sz="quarter" idx="18"/>
          </p:nvPr>
        </p:nvSpPr>
        <p:spPr>
          <a:xfrm>
            <a:off x="5281478" y="3250867"/>
            <a:ext cx="1652801" cy="846137"/>
          </a:xfrm>
        </p:spPr>
        <p:txBody>
          <a:bodyPr/>
          <a:lstStyle/>
          <a:p>
            <a:r>
              <a:rPr lang="en-US" dirty="0"/>
              <a:t>More reliable than traditional data storage practices</a:t>
            </a:r>
          </a:p>
        </p:txBody>
      </p:sp>
      <p:sp>
        <p:nvSpPr>
          <p:cNvPr id="12" name="Text Placeholder 11">
            <a:extLst>
              <a:ext uri="{FF2B5EF4-FFF2-40B4-BE49-F238E27FC236}">
                <a16:creationId xmlns:a16="http://schemas.microsoft.com/office/drawing/2014/main" id="{DC6EAD81-841A-483E-9B44-512A1470E471}"/>
              </a:ext>
            </a:extLst>
          </p:cNvPr>
          <p:cNvSpPr>
            <a:spLocks noGrp="1"/>
          </p:cNvSpPr>
          <p:nvPr>
            <p:ph type="body" sz="quarter" idx="20"/>
          </p:nvPr>
        </p:nvSpPr>
        <p:spPr>
          <a:xfrm>
            <a:off x="7370961" y="3250866"/>
            <a:ext cx="1999889" cy="846137"/>
          </a:xfrm>
        </p:spPr>
        <p:txBody>
          <a:bodyPr/>
          <a:lstStyle/>
          <a:p>
            <a:r>
              <a:rPr lang="en-US" dirty="0"/>
              <a:t>Faster to retrieve older records of patients</a:t>
            </a:r>
          </a:p>
        </p:txBody>
      </p:sp>
      <p:sp>
        <p:nvSpPr>
          <p:cNvPr id="14" name="Text Placeholder 13">
            <a:extLst>
              <a:ext uri="{FF2B5EF4-FFF2-40B4-BE49-F238E27FC236}">
                <a16:creationId xmlns:a16="http://schemas.microsoft.com/office/drawing/2014/main" id="{978028AA-13B5-4B26-947A-231084A75CD1}"/>
              </a:ext>
            </a:extLst>
          </p:cNvPr>
          <p:cNvSpPr>
            <a:spLocks noGrp="1"/>
          </p:cNvSpPr>
          <p:nvPr>
            <p:ph type="body" sz="quarter" idx="22"/>
          </p:nvPr>
        </p:nvSpPr>
        <p:spPr>
          <a:xfrm>
            <a:off x="9711112" y="3169294"/>
            <a:ext cx="1999889" cy="846137"/>
          </a:xfrm>
        </p:spPr>
        <p:txBody>
          <a:bodyPr/>
          <a:lstStyle/>
          <a:p>
            <a:r>
              <a:rPr lang="en-US" dirty="0"/>
              <a:t> QR can be printed and pasted on your bag , purse </a:t>
            </a:r>
            <a:r>
              <a:rPr lang="en-US" dirty="0" err="1"/>
              <a:t>etc</a:t>
            </a:r>
            <a:r>
              <a:rPr lang="en-US" dirty="0"/>
              <a:t> for viewing by Emergency Respondents </a:t>
            </a:r>
          </a:p>
        </p:txBody>
      </p:sp>
      <p:sp>
        <p:nvSpPr>
          <p:cNvPr id="15" name="Subtitle 14">
            <a:extLst>
              <a:ext uri="{FF2B5EF4-FFF2-40B4-BE49-F238E27FC236}">
                <a16:creationId xmlns:a16="http://schemas.microsoft.com/office/drawing/2014/main" id="{65657426-6073-47AB-BB7D-5ED2CAFD6BF2}"/>
              </a:ext>
            </a:extLst>
          </p:cNvPr>
          <p:cNvSpPr>
            <a:spLocks noGrp="1"/>
          </p:cNvSpPr>
          <p:nvPr>
            <p:ph type="subTitle" idx="1"/>
          </p:nvPr>
        </p:nvSpPr>
        <p:spPr>
          <a:xfrm>
            <a:off x="4713233" y="5173754"/>
            <a:ext cx="2814378" cy="620016"/>
          </a:xfrm>
        </p:spPr>
        <p:txBody>
          <a:bodyPr/>
          <a:lstStyle/>
          <a:p>
            <a:r>
              <a:rPr lang="en-US" dirty="0"/>
              <a:t>DATAMBULANCE</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1318326" y="2437246"/>
            <a:ext cx="384361" cy="384361"/>
          </a:xfrm>
        </p:spPr>
      </p:pic>
      <p:pic>
        <p:nvPicPr>
          <p:cNvPr id="49" name="Picture Placeholder 48" descr="Medicine">
            <a:extLst>
              <a:ext uri="{FF2B5EF4-FFF2-40B4-BE49-F238E27FC236}">
                <a16:creationId xmlns:a16="http://schemas.microsoft.com/office/drawing/2014/main" id="{A17A8866-025F-45F8-9C1A-8DF0ACE8F3F7}"/>
              </a:ext>
            </a:extLst>
          </p:cNvPr>
          <p:cNvPicPr>
            <a:picLocks noGrp="1" noChangeAspect="1"/>
          </p:cNvPicPr>
          <p:nvPr>
            <p:ph type="pic" sz="quarter" idx="24"/>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a:xfrm>
            <a:off x="5856662" y="2456494"/>
            <a:ext cx="384361" cy="384361"/>
          </a:xfrm>
        </p:spPr>
      </p:pic>
      <p:pic>
        <p:nvPicPr>
          <p:cNvPr id="53" name="Picture Placeholder 52" descr="Wallet">
            <a:extLst>
              <a:ext uri="{FF2B5EF4-FFF2-40B4-BE49-F238E27FC236}">
                <a16:creationId xmlns:a16="http://schemas.microsoft.com/office/drawing/2014/main" id="{560A3C83-28A8-4054-B787-033808650715}"/>
              </a:ext>
            </a:extLst>
          </p:cNvPr>
          <p:cNvPicPr>
            <a:picLocks noGrp="1" noChangeAspect="1"/>
          </p:cNvPicPr>
          <p:nvPr>
            <p:ph type="pic" sz="quarter" idx="25"/>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a:xfrm>
            <a:off x="3605018" y="2456493"/>
            <a:ext cx="384361" cy="384361"/>
          </a:xfrm>
        </p:spPr>
      </p:pic>
      <p:pic>
        <p:nvPicPr>
          <p:cNvPr id="56" name="Picture Placeholder 55" descr="Stethoscope">
            <a:extLst>
              <a:ext uri="{FF2B5EF4-FFF2-40B4-BE49-F238E27FC236}">
                <a16:creationId xmlns:a16="http://schemas.microsoft.com/office/drawing/2014/main" id="{5CABC6B7-0A04-4890-B978-4D4F54B3CDC3}"/>
              </a:ext>
            </a:extLst>
          </p:cNvPr>
          <p:cNvPicPr>
            <a:picLocks noGrp="1" noChangeAspect="1"/>
          </p:cNvPicPr>
          <p:nvPr>
            <p:ph type="pic" sz="quarter" idx="26"/>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a:fillRect/>
          </a:stretch>
        </p:blipFill>
        <p:spPr>
          <a:xfrm>
            <a:off x="8178726" y="2437246"/>
            <a:ext cx="384361" cy="384361"/>
          </a:xfrm>
        </p:spPr>
      </p:pic>
      <p:pic>
        <p:nvPicPr>
          <p:cNvPr id="60" name="Picture Placeholder 59" descr="Upward trend">
            <a:extLst>
              <a:ext uri="{FF2B5EF4-FFF2-40B4-BE49-F238E27FC236}">
                <a16:creationId xmlns:a16="http://schemas.microsoft.com/office/drawing/2014/main" id="{8C1A4036-A328-4600-8C42-B65922A2C149}"/>
              </a:ext>
            </a:extLst>
          </p:cNvPr>
          <p:cNvPicPr>
            <a:picLocks noGrp="1" noChangeAspect="1"/>
          </p:cNvPicPr>
          <p:nvPr>
            <p:ph type="pic" sz="quarter" idx="27"/>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rcRect/>
          <a:stretch>
            <a:fillRect/>
          </a:stretch>
        </p:blipFill>
        <p:spPr>
          <a:xfrm>
            <a:off x="10465525" y="2437246"/>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8" y="1315768"/>
            <a:ext cx="9295662" cy="150898"/>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54" name="Straight Connector 53">
            <a:extLst>
              <a:ext uri="{FF2B5EF4-FFF2-40B4-BE49-F238E27FC236}">
                <a16:creationId xmlns:a16="http://schemas.microsoft.com/office/drawing/2014/main" id="{CC6D3F76-4C60-4559-AE48-60D6FBDC4B83}"/>
              </a:ext>
              <a:ext uri="{C183D7F6-B498-43B3-948B-1728B52AA6E4}">
                <adec:decorative xmlns:adec="http://schemas.microsoft.com/office/drawing/2017/decorative" val="1"/>
              </a:ext>
            </a:extLst>
          </p:cNvPr>
          <p:cNvCxnSpPr>
            <a:cxnSpLocks/>
          </p:cNvCxnSpPr>
          <p:nvPr/>
        </p:nvCxnSpPr>
        <p:spPr>
          <a:xfrm flipH="1" flipV="1">
            <a:off x="3759100" y="3756981"/>
            <a:ext cx="17433" cy="1217510"/>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A93ACF-485A-4938-9815-8D5DFE3128D2}"/>
              </a:ext>
              <a:ext uri="{C183D7F6-B498-43B3-948B-1728B52AA6E4}">
                <adec:decorative xmlns:adec="http://schemas.microsoft.com/office/drawing/2017/decorative" val="1"/>
              </a:ext>
            </a:extLst>
          </p:cNvPr>
          <p:cNvCxnSpPr>
            <a:cxnSpLocks/>
          </p:cNvCxnSpPr>
          <p:nvPr/>
        </p:nvCxnSpPr>
        <p:spPr>
          <a:xfrm flipH="1" flipV="1">
            <a:off x="6089908" y="4030683"/>
            <a:ext cx="17970" cy="1134993"/>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070A33-7382-44AE-AC77-685B09986FA1}"/>
              </a:ext>
              <a:ext uri="{C183D7F6-B498-43B3-948B-1728B52AA6E4}">
                <adec:decorative xmlns:adec="http://schemas.microsoft.com/office/drawing/2017/decorative" val="1"/>
              </a:ext>
            </a:extLst>
          </p:cNvPr>
          <p:cNvCxnSpPr>
            <a:cxnSpLocks/>
          </p:cNvCxnSpPr>
          <p:nvPr/>
        </p:nvCxnSpPr>
        <p:spPr>
          <a:xfrm flipH="1" flipV="1">
            <a:off x="8332701" y="4066313"/>
            <a:ext cx="16276" cy="899624"/>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79784603-2F8F-493A-894B-9ECFC35876FE}"/>
              </a:ext>
              <a:ext uri="{C183D7F6-B498-43B3-948B-1728B52AA6E4}">
                <adec:decorative xmlns:adec="http://schemas.microsoft.com/office/drawing/2017/decorative" val="1"/>
              </a:ext>
            </a:extLst>
          </p:cNvPr>
          <p:cNvSpPr/>
          <p:nvPr/>
        </p:nvSpPr>
        <p:spPr>
          <a:xfrm>
            <a:off x="5281478" y="5747713"/>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Connector: Elbow 61">
            <a:extLst>
              <a:ext uri="{FF2B5EF4-FFF2-40B4-BE49-F238E27FC236}">
                <a16:creationId xmlns:a16="http://schemas.microsoft.com/office/drawing/2014/main" id="{9A6C85E8-3D95-45FE-A577-C08E6E920D70}"/>
              </a:ext>
              <a:ext uri="{C183D7F6-B498-43B3-948B-1728B52AA6E4}">
                <adec:decorative xmlns:adec="http://schemas.microsoft.com/office/drawing/2017/decorative" val="1"/>
              </a:ext>
            </a:extLst>
          </p:cNvPr>
          <p:cNvCxnSpPr>
            <a:cxnSpLocks/>
          </p:cNvCxnSpPr>
          <p:nvPr/>
        </p:nvCxnSpPr>
        <p:spPr>
          <a:xfrm>
            <a:off x="1183167" y="4294348"/>
            <a:ext cx="4924711" cy="663511"/>
          </a:xfrm>
          <a:prstGeom prst="bentConnector3">
            <a:avLst>
              <a:gd name="adj1" fmla="val 231"/>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F1BB5F7E-073B-4BF0-8FA1-F724BA8DB3D0}"/>
              </a:ext>
              <a:ext uri="{C183D7F6-B498-43B3-948B-1728B52AA6E4}">
                <adec:decorative xmlns:adec="http://schemas.microsoft.com/office/drawing/2017/decorative" val="1"/>
              </a:ext>
            </a:extLst>
          </p:cNvPr>
          <p:cNvCxnSpPr>
            <a:cxnSpLocks/>
          </p:cNvCxnSpPr>
          <p:nvPr/>
        </p:nvCxnSpPr>
        <p:spPr>
          <a:xfrm rot="10800000" flipV="1">
            <a:off x="6114882" y="4375988"/>
            <a:ext cx="4435638" cy="589948"/>
          </a:xfrm>
          <a:prstGeom prst="bentConnector3">
            <a:avLst>
              <a:gd name="adj1" fmla="val 57"/>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2935599-B9F0-4312-864E-F6E3EF1AAC8E}"/>
              </a:ext>
              <a:ext uri="{C183D7F6-B498-43B3-948B-1728B52AA6E4}">
                <adec:decorative xmlns:adec="http://schemas.microsoft.com/office/drawing/2017/decorative" val="1"/>
              </a:ext>
            </a:extLst>
          </p:cNvPr>
          <p:cNvGrpSpPr>
            <a:grpSpLocks noChangeAspect="1"/>
          </p:cNvGrpSpPr>
          <p:nvPr/>
        </p:nvGrpSpPr>
        <p:grpSpPr>
          <a:xfrm>
            <a:off x="3380336" y="2224959"/>
            <a:ext cx="896287" cy="745643"/>
            <a:chOff x="1824638" y="1733550"/>
            <a:chExt cx="1192959" cy="992451"/>
          </a:xfrm>
        </p:grpSpPr>
        <p:sp>
          <p:nvSpPr>
            <p:cNvPr id="31" name="Rectangle 30">
              <a:extLst>
                <a:ext uri="{FF2B5EF4-FFF2-40B4-BE49-F238E27FC236}">
                  <a16:creationId xmlns:a16="http://schemas.microsoft.com/office/drawing/2014/main" id="{56718F85-02C5-4814-847B-818C8CCE6A2E}"/>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B5C2063-3BBD-48BC-BDD6-D5E9563B1934}"/>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5E2C35B1-F420-4244-8B67-EA845C8CAF53}"/>
              </a:ext>
              <a:ext uri="{C183D7F6-B498-43B3-948B-1728B52AA6E4}">
                <adec:decorative xmlns:adec="http://schemas.microsoft.com/office/drawing/2017/decorative" val="1"/>
              </a:ext>
            </a:extLst>
          </p:cNvPr>
          <p:cNvGrpSpPr>
            <a:grpSpLocks noChangeAspect="1"/>
          </p:cNvGrpSpPr>
          <p:nvPr/>
        </p:nvGrpSpPr>
        <p:grpSpPr>
          <a:xfrm flipH="1">
            <a:off x="7914029" y="2224959"/>
            <a:ext cx="896287" cy="745643"/>
            <a:chOff x="1824638" y="1733550"/>
            <a:chExt cx="1192959" cy="992451"/>
          </a:xfrm>
        </p:grpSpPr>
        <p:sp>
          <p:nvSpPr>
            <p:cNvPr id="34" name="Rectangle 33">
              <a:extLst>
                <a:ext uri="{FF2B5EF4-FFF2-40B4-BE49-F238E27FC236}">
                  <a16:creationId xmlns:a16="http://schemas.microsoft.com/office/drawing/2014/main" id="{35DB04D1-9BD5-4C35-8B33-0432F97A6012}"/>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23B33E-1386-44B0-B24A-50A8F9B55FFD}"/>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645F4DD1-5663-4019-891C-8821ED8ACA9F}"/>
              </a:ext>
              <a:ext uri="{C183D7F6-B498-43B3-948B-1728B52AA6E4}">
                <adec:decorative xmlns:adec="http://schemas.microsoft.com/office/drawing/2017/decorative" val="1"/>
              </a:ext>
            </a:extLst>
          </p:cNvPr>
          <p:cNvGrpSpPr>
            <a:grpSpLocks noChangeAspect="1"/>
          </p:cNvGrpSpPr>
          <p:nvPr/>
        </p:nvGrpSpPr>
        <p:grpSpPr>
          <a:xfrm>
            <a:off x="5723178" y="2223240"/>
            <a:ext cx="745643" cy="745643"/>
            <a:chOff x="5482999" y="1607028"/>
            <a:chExt cx="1200866" cy="1200866"/>
          </a:xfrm>
        </p:grpSpPr>
        <p:sp>
          <p:nvSpPr>
            <p:cNvPr id="37" name="Rectangle 36">
              <a:extLst>
                <a:ext uri="{FF2B5EF4-FFF2-40B4-BE49-F238E27FC236}">
                  <a16:creationId xmlns:a16="http://schemas.microsoft.com/office/drawing/2014/main" id="{9AAD7458-0E1F-4289-885E-7991DEFE6E7D}"/>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C5F22B3-BA39-4DDB-9CD2-F9F1183608D0}"/>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5" name="Picture 54">
            <a:extLst>
              <a:ext uri="{FF2B5EF4-FFF2-40B4-BE49-F238E27FC236}">
                <a16:creationId xmlns:a16="http://schemas.microsoft.com/office/drawing/2014/main" id="{BF390926-4BCA-47B1-819A-6A06E519161D}"/>
              </a:ext>
            </a:extLst>
          </p:cNvPr>
          <p:cNvPicPr>
            <a:picLocks noChangeAspect="1"/>
          </p:cNvPicPr>
          <p:nvPr/>
        </p:nvPicPr>
        <p:blipFill rotWithShape="1">
          <a:blip r:embed="rId14">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Tree>
    <p:extLst>
      <p:ext uri="{BB962C8B-B14F-4D97-AF65-F5344CB8AC3E}">
        <p14:creationId xmlns:p14="http://schemas.microsoft.com/office/powerpoint/2010/main" val="3697691616"/>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http://purl.org/dc/dcmitype/"/>
    <ds:schemaRef ds:uri="http://schemas.microsoft.com/office/2006/documentManagement/types"/>
    <ds:schemaRef ds:uri="16c05727-aa75-4e4a-9b5f-8a80a1165891"/>
    <ds:schemaRef ds:uri="http://purl.org/dc/elements/1.1/"/>
    <ds:schemaRef ds:uri="http://purl.org/dc/term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403</TotalTime>
  <Words>509</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vt:lpstr>
      <vt:lpstr>Arial Rounded MT Bold</vt:lpstr>
      <vt:lpstr>Calibri</vt:lpstr>
      <vt:lpstr>Courier New</vt:lpstr>
      <vt:lpstr>Gill Sans MT</vt:lpstr>
      <vt:lpstr>Roboto</vt:lpstr>
      <vt:lpstr>Whitney</vt:lpstr>
      <vt:lpstr>Office Theme</vt:lpstr>
      <vt:lpstr>DATAMBULANCE QR CODE BASED SYSTEM </vt:lpstr>
      <vt:lpstr>OUR BIG  IDEA</vt:lpstr>
      <vt:lpstr> </vt:lpstr>
      <vt:lpstr>SOLUTION</vt:lpstr>
      <vt:lpstr>OUR SERVICES</vt:lpstr>
      <vt:lpstr>1.HOW It WORKS :  QR CODE </vt:lpstr>
      <vt:lpstr>2.HOW IT WORKS :  DATABASE MANAGEMENT </vt:lpstr>
      <vt:lpstr>3 &amp; 4.HOW IT WORKS :  PERSONAL MEDICAL ASSISTANT</vt:lpstr>
      <vt:lpstr>ADVANTAGES OF DATAMBULAnCE QR SYSTEM :</vt:lpstr>
      <vt:lpstr>TECH STACK USED :</vt:lpstr>
      <vt:lpstr>THE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DATAMBULANCE QR CODE BASED SYSTEM</dc:title>
  <dc:creator>Utkarsh Gaikwad</dc:creator>
  <cp:lastModifiedBy>Utkarsh Gaikwad</cp:lastModifiedBy>
  <cp:revision>36</cp:revision>
  <dcterms:created xsi:type="dcterms:W3CDTF">2021-04-23T18:07:46Z</dcterms:created>
  <dcterms:modified xsi:type="dcterms:W3CDTF">2021-04-24T09:10:22Z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