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0"/>
  </p:notesMasterIdLst>
  <p:sldIdLst>
    <p:sldId id="256" r:id="rId2"/>
    <p:sldId id="272" r:id="rId3"/>
    <p:sldId id="274" r:id="rId4"/>
    <p:sldId id="276" r:id="rId5"/>
    <p:sldId id="259" r:id="rId6"/>
    <p:sldId id="271" r:id="rId7"/>
    <p:sldId id="277" r:id="rId8"/>
    <p:sldId id="279" r:id="rId9"/>
    <p:sldId id="278" r:id="rId10"/>
    <p:sldId id="284" r:id="rId11"/>
    <p:sldId id="281" r:id="rId12"/>
    <p:sldId id="282" r:id="rId13"/>
    <p:sldId id="283" r:id="rId14"/>
    <p:sldId id="285" r:id="rId15"/>
    <p:sldId id="286" r:id="rId16"/>
    <p:sldId id="290" r:id="rId17"/>
    <p:sldId id="288" r:id="rId18"/>
    <p:sldId id="291" r:id="rId19"/>
    <p:sldId id="293" r:id="rId20"/>
    <p:sldId id="294" r:id="rId21"/>
    <p:sldId id="295" r:id="rId22"/>
    <p:sldId id="298" r:id="rId23"/>
    <p:sldId id="301" r:id="rId24"/>
    <p:sldId id="299" r:id="rId25"/>
    <p:sldId id="300" r:id="rId26"/>
    <p:sldId id="303" r:id="rId27"/>
    <p:sldId id="297" r:id="rId28"/>
    <p:sldId id="302" r:id="rId29"/>
    <p:sldId id="304" r:id="rId30"/>
    <p:sldId id="296" r:id="rId31"/>
    <p:sldId id="305" r:id="rId32"/>
    <p:sldId id="306" r:id="rId33"/>
    <p:sldId id="307" r:id="rId34"/>
    <p:sldId id="308" r:id="rId35"/>
    <p:sldId id="309" r:id="rId36"/>
    <p:sldId id="310" r:id="rId37"/>
    <p:sldId id="289" r:id="rId38"/>
    <p:sldId id="311" r:id="rId3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3B2360"/>
    <a:srgbClr val="F0F0F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E8034E78-7F5D-4C2E-B375-FC64B27BC917}" styleName="Dark Style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left>
            <a:ln w="25400" cmpd="sng">
              <a:solidFill>
                <a:schemeClr val="lt1"/>
              </a:solidFill>
            </a:ln>
          </a:left>
        </a:tcBdr>
        <a:fill>
          <a:solidFill>
            <a:schemeClr val="dk1">
              <a:tint val="60000"/>
            </a:schemeClr>
          </a:solidFill>
        </a:fill>
      </a:tcStyle>
    </a:lastCol>
    <a:firstCol>
      <a:tcTxStyle b="on"/>
      <a:tcStyle>
        <a:tcBdr>
          <a:right>
            <a:ln w="25400" cmpd="sng">
              <a:solidFill>
                <a:schemeClr val="lt1"/>
              </a:solidFill>
            </a:ln>
          </a:right>
        </a:tcBdr>
        <a:fill>
          <a:solidFill>
            <a:schemeClr val="dk1">
              <a:tint val="60000"/>
            </a:schemeClr>
          </a:solidFill>
        </a:fill>
      </a:tcStyle>
    </a:firstCol>
    <a:lastRow>
      <a:tcTxStyle b="on"/>
      <a:tcStyle>
        <a:tcBdr>
          <a:top>
            <a:ln w="25400" cmpd="sng">
              <a:solidFill>
                <a:schemeClr val="lt1"/>
              </a:solidFill>
            </a:ln>
          </a:top>
        </a:tcBdr>
        <a:fill>
          <a:solidFill>
            <a:schemeClr val="dk1">
              <a:tint val="6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838" autoAdjust="0"/>
    <p:restoredTop sz="94374" autoAdjust="0"/>
  </p:normalViewPr>
  <p:slideViewPr>
    <p:cSldViewPr snapToGrid="0">
      <p:cViewPr varScale="1">
        <p:scale>
          <a:sx n="60" d="100"/>
          <a:sy n="60" d="100"/>
        </p:scale>
        <p:origin x="72" y="1074"/>
      </p:cViewPr>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93CE98AD-5DAA-4D4E-AEF9-D9BCEE0E2EF5}" type="datetimeFigureOut">
              <a:rPr lang="en-US" smtClean="0"/>
              <a:t>8/9/2025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22FE4AF9-07EF-443D-BE82-C94682AF8413}" type="slidenum">
              <a:rPr lang="en-US" smtClean="0"/>
              <a:t>‹#›</a:t>
            </a:fld>
            <a:endParaRPr lang="en-US"/>
          </a:p>
        </p:txBody>
      </p:sp>
    </p:spTree>
    <p:extLst>
      <p:ext uri="{BB962C8B-B14F-4D97-AF65-F5344CB8AC3E}">
        <p14:creationId xmlns:p14="http://schemas.microsoft.com/office/powerpoint/2010/main" val="205478971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D94A8402-AD1E-429D-BC7E-36A4F581653C}" type="slidenum">
              <a:rPr lang="en-US" smtClean="0"/>
              <a:t>1</a:t>
            </a:fld>
            <a:endParaRPr lang="en-US"/>
          </a:p>
        </p:txBody>
      </p:sp>
    </p:spTree>
    <p:extLst>
      <p:ext uri="{BB962C8B-B14F-4D97-AF65-F5344CB8AC3E}">
        <p14:creationId xmlns:p14="http://schemas.microsoft.com/office/powerpoint/2010/main" val="81835841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A14AFC-156B-9310-ED38-B3A85CCA643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3E5D20E-9339-3E48-DD21-63B24D9EE37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AB10ADE-51AC-8FA2-727B-141F7E7802F8}"/>
              </a:ext>
            </a:extLst>
          </p:cNvPr>
          <p:cNvSpPr>
            <a:spLocks noGrp="1"/>
          </p:cNvSpPr>
          <p:nvPr>
            <p:ph type="body" idx="1"/>
          </p:nvPr>
        </p:nvSpPr>
        <p:spPr/>
        <p:txBody>
          <a:bodyPr/>
          <a:lstStyle/>
          <a:p>
            <a:r>
              <a:rPr lang="en-US" dirty="0"/>
              <a:t>Now that we have a solid background on the Fed’s traditional policy tools, let’s shift our focus to the current economic environment — specifically, what’s driving </a:t>
            </a:r>
            <a:r>
              <a:rPr lang="en-US" b="1" dirty="0"/>
              <a:t>today’s inflation</a:t>
            </a:r>
            <a:r>
              <a:rPr lang="en-US" dirty="0"/>
              <a:t>.</a:t>
            </a:r>
          </a:p>
          <a:p>
            <a:r>
              <a:rPr lang="en-US" dirty="0"/>
              <a:t>While inflation has come down significantly from its peak in 2022 — when it surged above 9% — it’s still not fully back to where the Fed wants it.</a:t>
            </a:r>
          </a:p>
          <a:p>
            <a:r>
              <a:rPr lang="en-US" dirty="0"/>
              <a:t>As of now, inflation is </a:t>
            </a:r>
            <a:r>
              <a:rPr lang="en-US" b="1" dirty="0"/>
              <a:t>hovering between 2.3% and 2.7%</a:t>
            </a:r>
            <a:r>
              <a:rPr lang="en-US" dirty="0"/>
              <a:t>, depending on the measure. That’s still </a:t>
            </a:r>
            <a:r>
              <a:rPr lang="en-US" b="1" dirty="0"/>
              <a:t>above the Fed’s 2% target</a:t>
            </a:r>
            <a:r>
              <a:rPr lang="en-US" dirty="0"/>
              <a:t>, and it’s one of the main reasons why interest rates remain elevated.</a:t>
            </a:r>
          </a:p>
        </p:txBody>
      </p:sp>
      <p:sp>
        <p:nvSpPr>
          <p:cNvPr id="4" name="Slide Number Placeholder 3">
            <a:extLst>
              <a:ext uri="{FF2B5EF4-FFF2-40B4-BE49-F238E27FC236}">
                <a16:creationId xmlns:a16="http://schemas.microsoft.com/office/drawing/2014/main" id="{240E1BE4-A2AC-8128-8385-2DEF5671B6E0}"/>
              </a:ext>
            </a:extLst>
          </p:cNvPr>
          <p:cNvSpPr>
            <a:spLocks noGrp="1"/>
          </p:cNvSpPr>
          <p:nvPr>
            <p:ph type="sldNum" sz="quarter" idx="5"/>
          </p:nvPr>
        </p:nvSpPr>
        <p:spPr/>
        <p:txBody>
          <a:bodyPr/>
          <a:lstStyle/>
          <a:p>
            <a:fld id="{22FE4AF9-07EF-443D-BE82-C94682AF8413}" type="slidenum">
              <a:rPr lang="en-US" smtClean="0"/>
              <a:t>10</a:t>
            </a:fld>
            <a:endParaRPr lang="en-US"/>
          </a:p>
        </p:txBody>
      </p:sp>
    </p:spTree>
    <p:extLst>
      <p:ext uri="{BB962C8B-B14F-4D97-AF65-F5344CB8AC3E}">
        <p14:creationId xmlns:p14="http://schemas.microsoft.com/office/powerpoint/2010/main" val="192120370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F2A4DC-E1E8-C44E-3D21-718D7AA4078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9BA72F0-02C3-D0DA-906C-0874737A2AF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5FF28AA-2CE2-2BF0-CC66-94E3210380F4}"/>
              </a:ext>
            </a:extLst>
          </p:cNvPr>
          <p:cNvSpPr>
            <a:spLocks noGrp="1"/>
          </p:cNvSpPr>
          <p:nvPr>
            <p:ph type="body" idx="1"/>
          </p:nvPr>
        </p:nvSpPr>
        <p:spPr/>
        <p:txBody>
          <a:bodyPr/>
          <a:lstStyle/>
          <a:p>
            <a:r>
              <a:rPr lang="en-US" dirty="0"/>
              <a:t>One of the reasons why inflation spiked so high and our current interest rates are elevated is because of the Fed’s response during the pandemic.</a:t>
            </a:r>
          </a:p>
          <a:p>
            <a:r>
              <a:rPr lang="en-US" dirty="0"/>
              <a:t>To stimulate economic activity amid unprecedented uncertainty, the Fed set its target interest rate close to </a:t>
            </a:r>
            <a:r>
              <a:rPr lang="en-US" b="1" dirty="0"/>
              <a:t>zero percent</a:t>
            </a:r>
            <a:r>
              <a:rPr lang="en-US" dirty="0"/>
              <a:t> — a policy called the </a:t>
            </a:r>
            <a:r>
              <a:rPr lang="en-US" b="1" dirty="0"/>
              <a:t>Zero Interest Rate Policy (ZIRP)</a:t>
            </a:r>
            <a:r>
              <a:rPr lang="en-US" dirty="0"/>
              <a:t>.</a:t>
            </a:r>
          </a:p>
          <a:p>
            <a:r>
              <a:rPr lang="en-US" dirty="0"/>
              <a:t>The idea was to make borrowing extremely cheap to encourage spending and investment, helping to support the economy through the crisis.</a:t>
            </a:r>
          </a:p>
          <a:p>
            <a:r>
              <a:rPr lang="en-US" dirty="0"/>
              <a:t>At the time, the Fed expected inflation would remain contained under this policy. But they underestimated how rapidly the money supply would expand and how other factors—like supply chain issues and strong fiscal stimulus—would amplify inflationary pressures.</a:t>
            </a:r>
          </a:p>
        </p:txBody>
      </p:sp>
      <p:sp>
        <p:nvSpPr>
          <p:cNvPr id="4" name="Slide Number Placeholder 3">
            <a:extLst>
              <a:ext uri="{FF2B5EF4-FFF2-40B4-BE49-F238E27FC236}">
                <a16:creationId xmlns:a16="http://schemas.microsoft.com/office/drawing/2014/main" id="{3E4A5DE4-41C0-755D-670C-C0489FAB9697}"/>
              </a:ext>
            </a:extLst>
          </p:cNvPr>
          <p:cNvSpPr>
            <a:spLocks noGrp="1"/>
          </p:cNvSpPr>
          <p:nvPr>
            <p:ph type="sldNum" sz="quarter" idx="5"/>
          </p:nvPr>
        </p:nvSpPr>
        <p:spPr/>
        <p:txBody>
          <a:bodyPr/>
          <a:lstStyle/>
          <a:p>
            <a:fld id="{22FE4AF9-07EF-443D-BE82-C94682AF8413}" type="slidenum">
              <a:rPr lang="en-US" smtClean="0"/>
              <a:t>11</a:t>
            </a:fld>
            <a:endParaRPr lang="en-US"/>
          </a:p>
        </p:txBody>
      </p:sp>
    </p:spTree>
    <p:extLst>
      <p:ext uri="{BB962C8B-B14F-4D97-AF65-F5344CB8AC3E}">
        <p14:creationId xmlns:p14="http://schemas.microsoft.com/office/powerpoint/2010/main" val="3100763896"/>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68D0C98-717F-705F-F155-CA2B0FE4F42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F01C5A5-042E-4737-F710-8223DE5536A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75786A5-1E5D-1E42-42B3-A73CC6FC4DC3}"/>
              </a:ext>
            </a:extLst>
          </p:cNvPr>
          <p:cNvSpPr>
            <a:spLocks noGrp="1"/>
          </p:cNvSpPr>
          <p:nvPr>
            <p:ph type="body" idx="1"/>
          </p:nvPr>
        </p:nvSpPr>
        <p:spPr/>
        <p:txBody>
          <a:bodyPr/>
          <a:lstStyle/>
          <a:p>
            <a:r>
              <a:rPr lang="en-US" dirty="0"/>
              <a:t>Following the implementation of Zero Interest Rate Policy, the Fed also engaged in </a:t>
            </a:r>
            <a:r>
              <a:rPr lang="en-US" b="1" dirty="0"/>
              <a:t>aggressive quantitative easing </a:t>
            </a:r>
            <a:r>
              <a:rPr lang="en-US" dirty="0"/>
              <a:t>to inject liquidity directly into the financial system.</a:t>
            </a:r>
          </a:p>
          <a:p>
            <a:r>
              <a:rPr lang="en-US" dirty="0"/>
              <a:t>This massive asset purchasing drove a </a:t>
            </a:r>
            <a:r>
              <a:rPr lang="en-US" b="1" dirty="0"/>
              <a:t>dramatic increase in the M2 money supply</a:t>
            </a:r>
            <a:r>
              <a:rPr lang="en-US" dirty="0"/>
              <a:t> — which includes cash, checking deposits, and other liquid assets. Since the start of the COVID-19 pandemic, M2 grew by roughly </a:t>
            </a:r>
            <a:r>
              <a:rPr lang="en-US" b="1" dirty="0"/>
              <a:t>$7 trillion</a:t>
            </a:r>
            <a:r>
              <a:rPr lang="en-US" dirty="0"/>
              <a:t>, representing about a </a:t>
            </a:r>
            <a:r>
              <a:rPr lang="en-US" b="1" dirty="0"/>
              <a:t>47% increase</a:t>
            </a:r>
            <a:r>
              <a:rPr lang="en-US" dirty="0"/>
              <a:t>.</a:t>
            </a:r>
          </a:p>
          <a:p>
            <a:r>
              <a:rPr lang="en-US" dirty="0"/>
              <a:t>This rapid expansion in the money supply contributed to excess liquidity in the economy, fueling higher spending and investment.</a:t>
            </a:r>
          </a:p>
          <a:p>
            <a:r>
              <a:rPr lang="en-US" dirty="0"/>
              <a:t>Importantly, the </a:t>
            </a:r>
            <a:r>
              <a:rPr lang="en-US" b="1" dirty="0"/>
              <a:t>peak of this money supply surge aligned closely with the highest inflation rate observed</a:t>
            </a:r>
            <a:r>
              <a:rPr lang="en-US" dirty="0"/>
              <a:t> — around </a:t>
            </a:r>
            <a:r>
              <a:rPr lang="en-US" b="1" dirty="0"/>
              <a:t>9%</a:t>
            </a:r>
            <a:r>
              <a:rPr lang="en-US" dirty="0"/>
              <a:t> in mid-2022.</a:t>
            </a:r>
          </a:p>
          <a:p>
            <a:r>
              <a:rPr lang="en-US" dirty="0"/>
              <a:t>As the Fed began to taper its asset purchase, the money supply growth slowed, which helped bring inflation down — but as we saw earlier, inflation remains above target.</a:t>
            </a:r>
          </a:p>
        </p:txBody>
      </p:sp>
      <p:sp>
        <p:nvSpPr>
          <p:cNvPr id="4" name="Slide Number Placeholder 3">
            <a:extLst>
              <a:ext uri="{FF2B5EF4-FFF2-40B4-BE49-F238E27FC236}">
                <a16:creationId xmlns:a16="http://schemas.microsoft.com/office/drawing/2014/main" id="{F234371A-9E1F-E376-41E3-F6435D210421}"/>
              </a:ext>
            </a:extLst>
          </p:cNvPr>
          <p:cNvSpPr>
            <a:spLocks noGrp="1"/>
          </p:cNvSpPr>
          <p:nvPr>
            <p:ph type="sldNum" sz="quarter" idx="5"/>
          </p:nvPr>
        </p:nvSpPr>
        <p:spPr/>
        <p:txBody>
          <a:bodyPr/>
          <a:lstStyle/>
          <a:p>
            <a:fld id="{22FE4AF9-07EF-443D-BE82-C94682AF8413}" type="slidenum">
              <a:rPr lang="en-US" smtClean="0"/>
              <a:t>12</a:t>
            </a:fld>
            <a:endParaRPr lang="en-US"/>
          </a:p>
        </p:txBody>
      </p:sp>
    </p:spTree>
    <p:extLst>
      <p:ext uri="{BB962C8B-B14F-4D97-AF65-F5344CB8AC3E}">
        <p14:creationId xmlns:p14="http://schemas.microsoft.com/office/powerpoint/2010/main" val="36769455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7CFCD9-1428-6771-5DEB-EC469DB7DA6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4CA9F8D-AF8A-EA14-48DF-6FB36F1DBAB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003435C-5B8F-F09D-0D08-FE671E8C1014}"/>
              </a:ext>
            </a:extLst>
          </p:cNvPr>
          <p:cNvSpPr>
            <a:spLocks noGrp="1"/>
          </p:cNvSpPr>
          <p:nvPr>
            <p:ph type="body" idx="1"/>
          </p:nvPr>
        </p:nvSpPr>
        <p:spPr/>
        <p:txBody>
          <a:bodyPr/>
          <a:lstStyle/>
          <a:p>
            <a:r>
              <a:rPr lang="en-US" dirty="0"/>
              <a:t>One important factor in the recent inflation story is the </a:t>
            </a:r>
            <a:r>
              <a:rPr lang="en-US" b="1" dirty="0"/>
              <a:t>Fed’s delayed response</a:t>
            </a:r>
            <a:r>
              <a:rPr lang="en-US" dirty="0"/>
              <a:t> to rising price pressures.</a:t>
            </a:r>
          </a:p>
          <a:p>
            <a:r>
              <a:rPr lang="en-US" dirty="0"/>
              <a:t>Early in the recovery, the Fed’s economic forecasts </a:t>
            </a:r>
            <a:r>
              <a:rPr lang="en-US" b="1" dirty="0"/>
              <a:t>underestimated how persistent inflation would be</a:t>
            </a:r>
            <a:r>
              <a:rPr lang="en-US" dirty="0"/>
              <a:t>. They expected inflation to be more temporary — driven mainly by supply disruptions and pandemic-related factors.</a:t>
            </a:r>
          </a:p>
          <a:p>
            <a:r>
              <a:rPr lang="en-US" dirty="0"/>
              <a:t>Because of this, the Fed was relatively slow to raise the federal funds rate. They kept rates low longer than they probably should have, hoping inflation would moderate on its own.</a:t>
            </a:r>
          </a:p>
          <a:p>
            <a:r>
              <a:rPr lang="en-US" dirty="0"/>
              <a:t>This delay allowed inflationary pressures to build and become more entrenched in the economy, making the Fed’s job much harder when they finally began tightening policy.</a:t>
            </a:r>
          </a:p>
          <a:p>
            <a:r>
              <a:rPr lang="en-US" dirty="0"/>
              <a:t>This experience highlights the challenges the Fed faces in responding quickly to complex economic conditions.</a:t>
            </a:r>
          </a:p>
        </p:txBody>
      </p:sp>
      <p:sp>
        <p:nvSpPr>
          <p:cNvPr id="4" name="Slide Number Placeholder 3">
            <a:extLst>
              <a:ext uri="{FF2B5EF4-FFF2-40B4-BE49-F238E27FC236}">
                <a16:creationId xmlns:a16="http://schemas.microsoft.com/office/drawing/2014/main" id="{6E5A9383-0F42-E5A2-E865-D13A6B480A3B}"/>
              </a:ext>
            </a:extLst>
          </p:cNvPr>
          <p:cNvSpPr>
            <a:spLocks noGrp="1"/>
          </p:cNvSpPr>
          <p:nvPr>
            <p:ph type="sldNum" sz="quarter" idx="5"/>
          </p:nvPr>
        </p:nvSpPr>
        <p:spPr/>
        <p:txBody>
          <a:bodyPr/>
          <a:lstStyle/>
          <a:p>
            <a:fld id="{22FE4AF9-07EF-443D-BE82-C94682AF8413}" type="slidenum">
              <a:rPr lang="en-US" smtClean="0"/>
              <a:t>13</a:t>
            </a:fld>
            <a:endParaRPr lang="en-US"/>
          </a:p>
        </p:txBody>
      </p:sp>
    </p:spTree>
    <p:extLst>
      <p:ext uri="{BB962C8B-B14F-4D97-AF65-F5344CB8AC3E}">
        <p14:creationId xmlns:p14="http://schemas.microsoft.com/office/powerpoint/2010/main" val="290368991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4C4A09D-94E4-568F-3C3D-6FFEC58EE6C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983FA03-8D19-56DC-1360-BCA667E692C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B4494CB-22DC-E1F8-6691-2FEC936B966A}"/>
              </a:ext>
            </a:extLst>
          </p:cNvPr>
          <p:cNvSpPr>
            <a:spLocks noGrp="1"/>
          </p:cNvSpPr>
          <p:nvPr>
            <p:ph type="body" idx="1"/>
          </p:nvPr>
        </p:nvSpPr>
        <p:spPr/>
        <p:txBody>
          <a:bodyPr/>
          <a:lstStyle/>
          <a:p>
            <a:r>
              <a:rPr lang="en-US" dirty="0"/>
              <a:t>Now that we have a background on the current economic climate, tools, and causes, lets look at what professional opinions are regarding causes of inflation, causes of 2023 bank failures, and arguments in favor and against lowering rates.</a:t>
            </a:r>
          </a:p>
        </p:txBody>
      </p:sp>
      <p:sp>
        <p:nvSpPr>
          <p:cNvPr id="4" name="Slide Number Placeholder 3">
            <a:extLst>
              <a:ext uri="{FF2B5EF4-FFF2-40B4-BE49-F238E27FC236}">
                <a16:creationId xmlns:a16="http://schemas.microsoft.com/office/drawing/2014/main" id="{E8B8F3EB-26C7-FE7F-FD67-4694566CD39A}"/>
              </a:ext>
            </a:extLst>
          </p:cNvPr>
          <p:cNvSpPr>
            <a:spLocks noGrp="1"/>
          </p:cNvSpPr>
          <p:nvPr>
            <p:ph type="sldNum" sz="quarter" idx="5"/>
          </p:nvPr>
        </p:nvSpPr>
        <p:spPr/>
        <p:txBody>
          <a:bodyPr/>
          <a:lstStyle/>
          <a:p>
            <a:fld id="{22FE4AF9-07EF-443D-BE82-C94682AF8413}" type="slidenum">
              <a:rPr lang="en-US" smtClean="0"/>
              <a:t>14</a:t>
            </a:fld>
            <a:endParaRPr lang="en-US"/>
          </a:p>
        </p:txBody>
      </p:sp>
    </p:spTree>
    <p:extLst>
      <p:ext uri="{BB962C8B-B14F-4D97-AF65-F5344CB8AC3E}">
        <p14:creationId xmlns:p14="http://schemas.microsoft.com/office/powerpoint/2010/main" val="91710263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5520A8-9BD7-B056-8EAE-54BCCF6B77D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4AEF7D9-1B04-5518-AD1F-354937BB414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3F2F5AA-FA19-25DB-D6FE-D2E2B8CDEF15}"/>
              </a:ext>
            </a:extLst>
          </p:cNvPr>
          <p:cNvSpPr>
            <a:spLocks noGrp="1"/>
          </p:cNvSpPr>
          <p:nvPr>
            <p:ph type="body" idx="1"/>
          </p:nvPr>
        </p:nvSpPr>
        <p:spPr/>
        <p:txBody>
          <a:bodyPr/>
          <a:lstStyle/>
          <a:p>
            <a:r>
              <a:rPr lang="en-US" dirty="0"/>
              <a:t>Professional opinions on what caused the 9% inflation rate in 2022 come down to several views, most of which emphasize demand-side factors but also recognize the role of supply-side disruptions.</a:t>
            </a:r>
          </a:p>
          <a:p>
            <a:r>
              <a:rPr lang="en-US" dirty="0"/>
              <a:t>Many economists like Cochrane, Kritzman, Greenwood, and Hanke point to </a:t>
            </a:r>
            <a:r>
              <a:rPr lang="en-US" b="1" dirty="0"/>
              <a:t>fiscal deficit spending and monetary accommodation</a:t>
            </a:r>
            <a:r>
              <a:rPr lang="en-US" dirty="0"/>
              <a:t> as key drivers. They argue that large government spending programs combined with loose monetary policy flooded the economy with excess demand, pushing prices higher.</a:t>
            </a:r>
          </a:p>
          <a:p>
            <a:r>
              <a:rPr lang="en-US" dirty="0"/>
              <a:t>Others, including Scott Sumner and again </a:t>
            </a:r>
            <a:r>
              <a:rPr lang="en-US" dirty="0" err="1"/>
              <a:t>Vereckey</a:t>
            </a:r>
            <a:r>
              <a:rPr lang="en-US" dirty="0"/>
              <a:t>, emphasize that </a:t>
            </a:r>
            <a:r>
              <a:rPr lang="en-US" b="1" dirty="0"/>
              <a:t>demand-side factors are central</a:t>
            </a:r>
            <a:r>
              <a:rPr lang="en-US" dirty="0"/>
              <a:t> to persistent inflation. This includes strong consumer spending fueled by stimulus payments and low interest rates.</a:t>
            </a:r>
          </a:p>
          <a:p>
            <a:r>
              <a:rPr lang="en-US" dirty="0"/>
              <a:t>The </a:t>
            </a:r>
            <a:r>
              <a:rPr lang="en-US" b="1" dirty="0"/>
              <a:t>money supply growth perspective</a:t>
            </a:r>
            <a:r>
              <a:rPr lang="en-US" dirty="0"/>
              <a:t>, rooted in the Quantity Theory of Money, highlights that sustained inflation follows when the money supply expands faster than real output, a view supported by Greenwood, Hanke, and Cochrane.</a:t>
            </a:r>
          </a:p>
          <a:p>
            <a:r>
              <a:rPr lang="en-US" dirty="0"/>
              <a:t>Some, like Cochrane and Sumner, acknowledge </a:t>
            </a:r>
            <a:r>
              <a:rPr lang="en-US" b="1" dirty="0"/>
              <a:t>supply-side disruptions</a:t>
            </a:r>
            <a:r>
              <a:rPr lang="en-US" dirty="0"/>
              <a:t>—such as supply chain bottlenecks and labor shortages—but stress that inflation only persists when these disruptions are met with accommodative monetary policy. Without it, supply shocks would cause temporary price changes rather than prolonged inflation.</a:t>
            </a:r>
          </a:p>
          <a:p>
            <a:r>
              <a:rPr lang="en-US" dirty="0"/>
              <a:t>On the other hand, analysts like Maddock focus more heavily on </a:t>
            </a:r>
            <a:r>
              <a:rPr lang="en-US" b="1" dirty="0"/>
              <a:t>supply-side disruptions</a:t>
            </a:r>
            <a:r>
              <a:rPr lang="en-US" dirty="0"/>
              <a:t> as the initial cause of the inflation spike, pointing to pandemic-related bottlenecks and logistical challenges as the main drivers.</a:t>
            </a:r>
          </a:p>
        </p:txBody>
      </p:sp>
      <p:sp>
        <p:nvSpPr>
          <p:cNvPr id="4" name="Slide Number Placeholder 3">
            <a:extLst>
              <a:ext uri="{FF2B5EF4-FFF2-40B4-BE49-F238E27FC236}">
                <a16:creationId xmlns:a16="http://schemas.microsoft.com/office/drawing/2014/main" id="{D0EA37B7-0E65-47CA-0787-EE26D8EFCF12}"/>
              </a:ext>
            </a:extLst>
          </p:cNvPr>
          <p:cNvSpPr>
            <a:spLocks noGrp="1"/>
          </p:cNvSpPr>
          <p:nvPr>
            <p:ph type="sldNum" sz="quarter" idx="5"/>
          </p:nvPr>
        </p:nvSpPr>
        <p:spPr/>
        <p:txBody>
          <a:bodyPr/>
          <a:lstStyle/>
          <a:p>
            <a:fld id="{22FE4AF9-07EF-443D-BE82-C94682AF8413}" type="slidenum">
              <a:rPr lang="en-US" smtClean="0"/>
              <a:t>15</a:t>
            </a:fld>
            <a:endParaRPr lang="en-US"/>
          </a:p>
        </p:txBody>
      </p:sp>
    </p:spTree>
    <p:extLst>
      <p:ext uri="{BB962C8B-B14F-4D97-AF65-F5344CB8AC3E}">
        <p14:creationId xmlns:p14="http://schemas.microsoft.com/office/powerpoint/2010/main" val="4108960618"/>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7DEDC5-A519-D1D2-2A3A-8D8D96AD8F7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D738337-5EEC-01B6-6FC5-F752ECB9047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8273019-882C-949B-BB51-CB815CF7845D}"/>
              </a:ext>
            </a:extLst>
          </p:cNvPr>
          <p:cNvSpPr>
            <a:spLocks noGrp="1"/>
          </p:cNvSpPr>
          <p:nvPr>
            <p:ph type="body" idx="1"/>
          </p:nvPr>
        </p:nvSpPr>
        <p:spPr/>
        <p:txBody>
          <a:bodyPr/>
          <a:lstStyle/>
          <a:p>
            <a:r>
              <a:rPr lang="en-US" dirty="0"/>
              <a:t>Michael Wolf offers several strong arguments for </a:t>
            </a:r>
            <a:r>
              <a:rPr lang="en-US" b="1" dirty="0"/>
              <a:t>why the Fed should not rush to cut interest rates</a:t>
            </a:r>
            <a:r>
              <a:rPr lang="en-US" dirty="0"/>
              <a:t>, even though inflation has cooled from its peak.</a:t>
            </a:r>
          </a:p>
          <a:p>
            <a:r>
              <a:rPr lang="en-US" dirty="0"/>
              <a:t>First, Wolf stresses that </a:t>
            </a:r>
            <a:r>
              <a:rPr lang="en-US" b="1" dirty="0"/>
              <a:t>inflation is still above target</a:t>
            </a:r>
            <a:r>
              <a:rPr lang="en-US" dirty="0"/>
              <a:t>, and </a:t>
            </a:r>
            <a:r>
              <a:rPr lang="en-US" b="1" dirty="0"/>
              <a:t>persistent inflation requires stable or restrictive rates</a:t>
            </a:r>
            <a:r>
              <a:rPr lang="en-US" dirty="0"/>
              <a:t>. Lowering rates prematurely risks undoing progress and stoking renewed price pressures.</a:t>
            </a:r>
          </a:p>
          <a:p>
            <a:r>
              <a:rPr lang="en-US" dirty="0"/>
              <a:t>Second, he points out that </a:t>
            </a:r>
            <a:r>
              <a:rPr lang="en-US" b="1" dirty="0"/>
              <a:t>inflation expectations remain fragile</a:t>
            </a:r>
            <a:r>
              <a:rPr lang="en-US" dirty="0"/>
              <a:t>. If the Fed sends mixed signals by easing too soon, expectations could become unanchored — making inflation harder to control in the long run. </a:t>
            </a:r>
            <a:r>
              <a:rPr lang="en-US" b="1" dirty="0"/>
              <a:t>Credibility matters.</a:t>
            </a:r>
            <a:endParaRPr lang="en-US" dirty="0"/>
          </a:p>
          <a:p>
            <a:r>
              <a:rPr lang="en-US" dirty="0"/>
              <a:t>Third, </a:t>
            </a:r>
            <a:r>
              <a:rPr lang="en-US" b="1" dirty="0"/>
              <a:t>uncertainty in trade and fiscal policy</a:t>
            </a:r>
            <a:r>
              <a:rPr lang="en-US" dirty="0"/>
              <a:t> means the Fed needs to tread carefully. Fiscal deficits remain large, and ongoing global trade tensions could easily reintroduce supply-side pressures. Wolf advises a </a:t>
            </a:r>
            <a:r>
              <a:rPr lang="en-US" b="1" dirty="0"/>
              <a:t>cautious, flexible approach</a:t>
            </a:r>
            <a:r>
              <a:rPr lang="en-US" dirty="0"/>
              <a:t> in response.</a:t>
            </a:r>
          </a:p>
          <a:p>
            <a:r>
              <a:rPr lang="en-US" dirty="0"/>
              <a:t>Fourth, </a:t>
            </a:r>
            <a:r>
              <a:rPr lang="en-US" b="1" dirty="0"/>
              <a:t>stable interest rates help support the U.S. dollar</a:t>
            </a:r>
            <a:r>
              <a:rPr lang="en-US" dirty="0"/>
              <a:t> and broader financial market stability. Rapid rate cuts might spark volatility or weaken capital inflows, especially from abroad.</a:t>
            </a:r>
          </a:p>
          <a:p>
            <a:r>
              <a:rPr lang="en-US" dirty="0"/>
              <a:t>And finally, Wolf warns that </a:t>
            </a:r>
            <a:r>
              <a:rPr lang="en-US" b="1" dirty="0"/>
              <a:t>cutting too soon would undermine the Fed’s credibility</a:t>
            </a:r>
            <a:r>
              <a:rPr lang="en-US" dirty="0"/>
              <a:t>. After aggressively raising rates to tame inflation, reversing course before the job is fully done could send the wrong message — that the Fed is backing down under pressure.</a:t>
            </a:r>
          </a:p>
          <a:p>
            <a:r>
              <a:rPr lang="en-US" dirty="0"/>
              <a:t>So, in Wolf’s view, </a:t>
            </a:r>
            <a:r>
              <a:rPr lang="en-US" b="1" dirty="0"/>
              <a:t>the risk of cutting too early is greater than the risk of holding steady a bit longer.</a:t>
            </a:r>
            <a:endParaRPr lang="en-US" dirty="0"/>
          </a:p>
          <a:p>
            <a:endParaRPr lang="en-US" dirty="0"/>
          </a:p>
        </p:txBody>
      </p:sp>
      <p:sp>
        <p:nvSpPr>
          <p:cNvPr id="4" name="Slide Number Placeholder 3">
            <a:extLst>
              <a:ext uri="{FF2B5EF4-FFF2-40B4-BE49-F238E27FC236}">
                <a16:creationId xmlns:a16="http://schemas.microsoft.com/office/drawing/2014/main" id="{6316ABA8-46D8-A3B3-22DC-F25764513485}"/>
              </a:ext>
            </a:extLst>
          </p:cNvPr>
          <p:cNvSpPr>
            <a:spLocks noGrp="1"/>
          </p:cNvSpPr>
          <p:nvPr>
            <p:ph type="sldNum" sz="quarter" idx="5"/>
          </p:nvPr>
        </p:nvSpPr>
        <p:spPr/>
        <p:txBody>
          <a:bodyPr/>
          <a:lstStyle/>
          <a:p>
            <a:fld id="{22FE4AF9-07EF-443D-BE82-C94682AF8413}" type="slidenum">
              <a:rPr lang="en-US" smtClean="0"/>
              <a:t>16</a:t>
            </a:fld>
            <a:endParaRPr lang="en-US"/>
          </a:p>
        </p:txBody>
      </p:sp>
    </p:spTree>
    <p:extLst>
      <p:ext uri="{BB962C8B-B14F-4D97-AF65-F5344CB8AC3E}">
        <p14:creationId xmlns:p14="http://schemas.microsoft.com/office/powerpoint/2010/main" val="6855159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47CC43-FC70-FF5D-25EE-030B44A8BE6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4097160-CB13-6825-4894-EAD2ACCD3D9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6F25D7C-D6FB-5E4F-1EA2-5B0F02AFA0E1}"/>
              </a:ext>
            </a:extLst>
          </p:cNvPr>
          <p:cNvSpPr>
            <a:spLocks noGrp="1"/>
          </p:cNvSpPr>
          <p:nvPr>
            <p:ph type="body" idx="1"/>
          </p:nvPr>
        </p:nvSpPr>
        <p:spPr/>
        <p:txBody>
          <a:bodyPr/>
          <a:lstStyle/>
          <a:p>
            <a:r>
              <a:rPr lang="en-US" dirty="0"/>
              <a:t>Nikolay </a:t>
            </a:r>
            <a:r>
              <a:rPr lang="en-US" dirty="0" err="1"/>
              <a:t>Stoykov</a:t>
            </a:r>
            <a:r>
              <a:rPr lang="en-US" dirty="0"/>
              <a:t> lays out several </a:t>
            </a:r>
            <a:r>
              <a:rPr lang="en-US" b="1" dirty="0"/>
              <a:t>arguments that support the idea</a:t>
            </a:r>
            <a:r>
              <a:rPr lang="en-US" dirty="0"/>
              <a:t> that the Fed could begin easing interest rates — or at least reconsider how restrictive current policy needs to be.</a:t>
            </a:r>
          </a:p>
          <a:p>
            <a:r>
              <a:rPr lang="en-US" dirty="0"/>
              <a:t>First, he points out that </a:t>
            </a:r>
            <a:r>
              <a:rPr lang="en-US" b="1" dirty="0"/>
              <a:t>inflation has dropped sharply</a:t>
            </a:r>
            <a:r>
              <a:rPr lang="en-US" dirty="0"/>
              <a:t>, and is now hovering close to the Fed’s 2% target. That weakens the original justification for keeping rates at elevated levels. If inflation is no longer a pressing threat, the need for continued tightening becomes less obvious.</a:t>
            </a:r>
          </a:p>
          <a:p>
            <a:r>
              <a:rPr lang="en-US" dirty="0"/>
              <a:t>He also notes that the </a:t>
            </a:r>
            <a:r>
              <a:rPr lang="en-US" b="1" dirty="0"/>
              <a:t>current federal funds rate is historically high</a:t>
            </a:r>
            <a:r>
              <a:rPr lang="en-US" dirty="0"/>
              <a:t>. Real interest rates — adjusted for inflation — are well into restrictive territory, and are already placing downward pressure on growth and investment.</a:t>
            </a:r>
          </a:p>
          <a:p>
            <a:r>
              <a:rPr lang="en-US" dirty="0" err="1"/>
              <a:t>Stoykov</a:t>
            </a:r>
            <a:r>
              <a:rPr lang="en-US" dirty="0"/>
              <a:t> argues that the </a:t>
            </a:r>
            <a:r>
              <a:rPr lang="en-US" b="1" dirty="0"/>
              <a:t>lagged effects of past rate hikes are still working through the economy</a:t>
            </a:r>
            <a:r>
              <a:rPr lang="en-US" dirty="0"/>
              <a:t>. Monetary policy doesn’t work instantly — so even without further hikes, the current level of tightness may already be enough to continue slowing demand.</a:t>
            </a:r>
          </a:p>
          <a:p>
            <a:r>
              <a:rPr lang="en-US" dirty="0"/>
              <a:t>Importantly, he points to </a:t>
            </a:r>
            <a:r>
              <a:rPr lang="en-US" b="1" dirty="0"/>
              <a:t>well-anchored inflation expectations</a:t>
            </a:r>
            <a:r>
              <a:rPr lang="en-US" dirty="0"/>
              <a:t>, which signal that markets and households still believe the Fed will do its job. This supports the idea that a modest rate cut wouldn’t necessarily lead to runaway inflation or damage the Fed’s credibility.</a:t>
            </a:r>
          </a:p>
          <a:p>
            <a:r>
              <a:rPr lang="en-US" dirty="0"/>
              <a:t>Another factor he raises is that </a:t>
            </a:r>
            <a:r>
              <a:rPr lang="en-US" b="1" dirty="0"/>
              <a:t>balance sheet reduction</a:t>
            </a:r>
            <a:r>
              <a:rPr lang="en-US" dirty="0"/>
              <a:t> — the ongoing process of quantitative tightening — continues to drain liquidity from the system. That’s a form of passive tightening that adds to the overall restrictive environment, even without changes to the fed funds rate.</a:t>
            </a:r>
          </a:p>
          <a:p>
            <a:r>
              <a:rPr lang="en-US" dirty="0"/>
              <a:t>Finally, </a:t>
            </a:r>
            <a:r>
              <a:rPr lang="en-US" dirty="0" err="1"/>
              <a:t>Stoykov</a:t>
            </a:r>
            <a:r>
              <a:rPr lang="en-US" dirty="0"/>
              <a:t> warns of the </a:t>
            </a:r>
            <a:r>
              <a:rPr lang="en-US" b="1" dirty="0"/>
              <a:t>risk of a policy error</a:t>
            </a:r>
            <a:r>
              <a:rPr lang="en-US" dirty="0"/>
              <a:t> — that by holding rates too high for too long, the Fed could </a:t>
            </a:r>
            <a:r>
              <a:rPr lang="en-US" b="1" dirty="0"/>
              <a:t>overcorrect</a:t>
            </a:r>
            <a:r>
              <a:rPr lang="en-US" dirty="0"/>
              <a:t> and trigger an unnecessarily deep slowdown. In other words, </a:t>
            </a:r>
            <a:r>
              <a:rPr lang="en-US" b="1" dirty="0"/>
              <a:t>there’s a cost to being overly cautious</a:t>
            </a:r>
            <a:r>
              <a:rPr lang="en-US" dirty="0"/>
              <a:t>.</a:t>
            </a:r>
          </a:p>
          <a:p>
            <a:endParaRPr lang="en-US" dirty="0"/>
          </a:p>
        </p:txBody>
      </p:sp>
      <p:sp>
        <p:nvSpPr>
          <p:cNvPr id="4" name="Slide Number Placeholder 3">
            <a:extLst>
              <a:ext uri="{FF2B5EF4-FFF2-40B4-BE49-F238E27FC236}">
                <a16:creationId xmlns:a16="http://schemas.microsoft.com/office/drawing/2014/main" id="{8BC3C7D2-CC37-EEE4-0D62-1246011F6F39}"/>
              </a:ext>
            </a:extLst>
          </p:cNvPr>
          <p:cNvSpPr>
            <a:spLocks noGrp="1"/>
          </p:cNvSpPr>
          <p:nvPr>
            <p:ph type="sldNum" sz="quarter" idx="5"/>
          </p:nvPr>
        </p:nvSpPr>
        <p:spPr/>
        <p:txBody>
          <a:bodyPr/>
          <a:lstStyle/>
          <a:p>
            <a:fld id="{22FE4AF9-07EF-443D-BE82-C94682AF8413}" type="slidenum">
              <a:rPr lang="en-US" smtClean="0"/>
              <a:t>17</a:t>
            </a:fld>
            <a:endParaRPr lang="en-US"/>
          </a:p>
        </p:txBody>
      </p:sp>
    </p:spTree>
    <p:extLst>
      <p:ext uri="{BB962C8B-B14F-4D97-AF65-F5344CB8AC3E}">
        <p14:creationId xmlns:p14="http://schemas.microsoft.com/office/powerpoint/2010/main" val="226133648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7D3615-04BE-46B7-8018-AA011D69025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A6E9157-7FA7-7882-0972-A354E8A2E98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D82A5EC-BE08-FEFB-E77B-4209893F795B}"/>
              </a:ext>
            </a:extLst>
          </p:cNvPr>
          <p:cNvSpPr>
            <a:spLocks noGrp="1"/>
          </p:cNvSpPr>
          <p:nvPr>
            <p:ph type="body" idx="1"/>
          </p:nvPr>
        </p:nvSpPr>
        <p:spPr/>
        <p:txBody>
          <a:bodyPr/>
          <a:lstStyle/>
          <a:p>
            <a:r>
              <a:rPr lang="en-US" dirty="0"/>
              <a:t>So in conclusions, what do I think the fed should do about the fed funds rate?  </a:t>
            </a:r>
          </a:p>
        </p:txBody>
      </p:sp>
      <p:sp>
        <p:nvSpPr>
          <p:cNvPr id="4" name="Slide Number Placeholder 3">
            <a:extLst>
              <a:ext uri="{FF2B5EF4-FFF2-40B4-BE49-F238E27FC236}">
                <a16:creationId xmlns:a16="http://schemas.microsoft.com/office/drawing/2014/main" id="{05067A83-67FF-F1FA-9B30-8430A0E151A6}"/>
              </a:ext>
            </a:extLst>
          </p:cNvPr>
          <p:cNvSpPr>
            <a:spLocks noGrp="1"/>
          </p:cNvSpPr>
          <p:nvPr>
            <p:ph type="sldNum" sz="quarter" idx="5"/>
          </p:nvPr>
        </p:nvSpPr>
        <p:spPr/>
        <p:txBody>
          <a:bodyPr/>
          <a:lstStyle/>
          <a:p>
            <a:fld id="{22FE4AF9-07EF-443D-BE82-C94682AF8413}" type="slidenum">
              <a:rPr lang="en-US" smtClean="0"/>
              <a:t>18</a:t>
            </a:fld>
            <a:endParaRPr lang="en-US"/>
          </a:p>
        </p:txBody>
      </p:sp>
    </p:spTree>
    <p:extLst>
      <p:ext uri="{BB962C8B-B14F-4D97-AF65-F5344CB8AC3E}">
        <p14:creationId xmlns:p14="http://schemas.microsoft.com/office/powerpoint/2010/main" val="10134501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674D06-ACD1-0562-828F-ED3FC663D0D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AC20CA6-5318-056D-9158-8DFC674203E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C325F99-DDD7-35D3-C125-67B01E0DD2C6}"/>
              </a:ext>
            </a:extLst>
          </p:cNvPr>
          <p:cNvSpPr>
            <a:spLocks noGrp="1"/>
          </p:cNvSpPr>
          <p:nvPr>
            <p:ph type="body" idx="1"/>
          </p:nvPr>
        </p:nvSpPr>
        <p:spPr/>
        <p:txBody>
          <a:bodyPr/>
          <a:lstStyle/>
          <a:p>
            <a:r>
              <a:rPr lang="en-US" dirty="0"/>
              <a:t>I believe the fed shouldn’t cut rates, at least not yet, and here’s why:</a:t>
            </a:r>
          </a:p>
        </p:txBody>
      </p:sp>
      <p:sp>
        <p:nvSpPr>
          <p:cNvPr id="4" name="Slide Number Placeholder 3">
            <a:extLst>
              <a:ext uri="{FF2B5EF4-FFF2-40B4-BE49-F238E27FC236}">
                <a16:creationId xmlns:a16="http://schemas.microsoft.com/office/drawing/2014/main" id="{64FD6E71-47FC-2418-B879-C6BB93D25A51}"/>
              </a:ext>
            </a:extLst>
          </p:cNvPr>
          <p:cNvSpPr>
            <a:spLocks noGrp="1"/>
          </p:cNvSpPr>
          <p:nvPr>
            <p:ph type="sldNum" sz="quarter" idx="5"/>
          </p:nvPr>
        </p:nvSpPr>
        <p:spPr/>
        <p:txBody>
          <a:bodyPr/>
          <a:lstStyle/>
          <a:p>
            <a:fld id="{22FE4AF9-07EF-443D-BE82-C94682AF8413}" type="slidenum">
              <a:rPr lang="en-US" smtClean="0"/>
              <a:t>19</a:t>
            </a:fld>
            <a:endParaRPr lang="en-US"/>
          </a:p>
        </p:txBody>
      </p:sp>
    </p:spTree>
    <p:extLst>
      <p:ext uri="{BB962C8B-B14F-4D97-AF65-F5344CB8AC3E}">
        <p14:creationId xmlns:p14="http://schemas.microsoft.com/office/powerpoint/2010/main" val="211965888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2E8C0A-4BEA-E48A-DE48-B846DCEF617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E447D3E-F6CD-AE36-4B41-05DEA5A9F3E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B1F9094-E29E-7D6E-BBCB-226C04B1009E}"/>
              </a:ext>
            </a:extLst>
          </p:cNvPr>
          <p:cNvSpPr>
            <a:spLocks noGrp="1"/>
          </p:cNvSpPr>
          <p:nvPr>
            <p:ph type="body" idx="1"/>
          </p:nvPr>
        </p:nvSpPr>
        <p:spPr/>
        <p:txBody>
          <a:bodyPr/>
          <a:lstStyle/>
          <a:p>
            <a:r>
              <a:rPr lang="en-US" dirty="0"/>
              <a:t>In 2025, following a rapid tightening cycle, the Fed has held the federal funds rate steady at 4.33%, despite a sharp decline in inflation from over 9% in 2022.</a:t>
            </a:r>
          </a:p>
          <a:p>
            <a:r>
              <a:rPr lang="en-US" dirty="0"/>
              <a:t>This presentation examines whether that rate is appropriate by:</a:t>
            </a:r>
          </a:p>
          <a:p>
            <a:r>
              <a:rPr lang="en-US" dirty="0"/>
              <a:t>Reviewing current economic conditions</a:t>
            </a:r>
          </a:p>
          <a:p>
            <a:r>
              <a:rPr lang="en-US" dirty="0"/>
              <a:t>Exploring expert views on the drivers of the 2022 inflation spike</a:t>
            </a:r>
          </a:p>
          <a:p>
            <a:r>
              <a:rPr lang="en-US" dirty="0"/>
              <a:t>Weighing arguments for adjusting or maintaining current rate levels</a:t>
            </a:r>
          </a:p>
        </p:txBody>
      </p:sp>
      <p:sp>
        <p:nvSpPr>
          <p:cNvPr id="4" name="Slide Number Placeholder 3">
            <a:extLst>
              <a:ext uri="{FF2B5EF4-FFF2-40B4-BE49-F238E27FC236}">
                <a16:creationId xmlns:a16="http://schemas.microsoft.com/office/drawing/2014/main" id="{2A19162F-68F2-C436-9CAD-CCDD1A851A86}"/>
              </a:ext>
            </a:extLst>
          </p:cNvPr>
          <p:cNvSpPr>
            <a:spLocks noGrp="1"/>
          </p:cNvSpPr>
          <p:nvPr>
            <p:ph type="sldNum" sz="quarter" idx="5"/>
          </p:nvPr>
        </p:nvSpPr>
        <p:spPr/>
        <p:txBody>
          <a:bodyPr/>
          <a:lstStyle/>
          <a:p>
            <a:fld id="{22FE4AF9-07EF-443D-BE82-C94682AF8413}" type="slidenum">
              <a:rPr lang="en-US" smtClean="0"/>
              <a:t>2</a:t>
            </a:fld>
            <a:endParaRPr lang="en-US"/>
          </a:p>
        </p:txBody>
      </p:sp>
    </p:spTree>
    <p:extLst>
      <p:ext uri="{BB962C8B-B14F-4D97-AF65-F5344CB8AC3E}">
        <p14:creationId xmlns:p14="http://schemas.microsoft.com/office/powerpoint/2010/main" val="87232486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423411-B11D-B0DF-09E3-650F3CFBB91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9BFF05C-0850-80AC-9FEC-D1A72B80158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18AB2BE-1738-85CE-367F-6064C808A08D}"/>
              </a:ext>
            </a:extLst>
          </p:cNvPr>
          <p:cNvSpPr>
            <a:spLocks noGrp="1"/>
          </p:cNvSpPr>
          <p:nvPr>
            <p:ph type="body" idx="1"/>
          </p:nvPr>
        </p:nvSpPr>
        <p:spPr/>
        <p:txBody>
          <a:bodyPr/>
          <a:lstStyle/>
          <a:p>
            <a:r>
              <a:rPr lang="en-US" sz="1200" b="0" i="0" kern="1200" dirty="0">
                <a:solidFill>
                  <a:schemeClr val="tx1"/>
                </a:solidFill>
                <a:effectLst/>
                <a:latin typeface="+mn-lt"/>
                <a:ea typeface="+mn-ea"/>
                <a:cs typeface="+mn-cs"/>
              </a:rPr>
              <a:t>This theory links the money supply directly to the price level in an economy.</a:t>
            </a:r>
          </a:p>
          <a:p>
            <a:r>
              <a:rPr lang="en-US" sz="1200" b="0" i="0" kern="1200" dirty="0">
                <a:solidFill>
                  <a:schemeClr val="tx1"/>
                </a:solidFill>
                <a:effectLst/>
                <a:latin typeface="+mn-lt"/>
                <a:ea typeface="+mn-ea"/>
                <a:cs typeface="+mn-cs"/>
              </a:rPr>
              <a:t>It is expressed as: M × V = P × Y</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where M = money supply, V = velocity, P = price level, Y = real output.</a:t>
            </a:r>
          </a:p>
          <a:p>
            <a:r>
              <a:rPr lang="en-US" sz="1200" b="0" i="0" kern="1200" dirty="0">
                <a:solidFill>
                  <a:schemeClr val="tx1"/>
                </a:solidFill>
                <a:effectLst/>
                <a:latin typeface="+mn-lt"/>
                <a:ea typeface="+mn-ea"/>
                <a:cs typeface="+mn-cs"/>
              </a:rPr>
              <a:t>Key assumptions: velocity (V) and output (Y) are constant short-term.</a:t>
            </a:r>
          </a:p>
          <a:p>
            <a:r>
              <a:rPr lang="en-US" sz="1200" b="0" i="0" kern="1200" dirty="0">
                <a:solidFill>
                  <a:schemeClr val="tx1"/>
                </a:solidFill>
                <a:effectLst/>
                <a:latin typeface="+mn-lt"/>
                <a:ea typeface="+mn-ea"/>
                <a:cs typeface="+mn-cs"/>
              </a:rPr>
              <a:t>Therefore, changes in money supply (M) lead directly to proportional changes in prices (P).</a:t>
            </a:r>
          </a:p>
          <a:p>
            <a:r>
              <a:rPr lang="en-US" sz="1200" b="0" i="0" kern="1200" dirty="0">
                <a:solidFill>
                  <a:schemeClr val="tx1"/>
                </a:solidFill>
                <a:effectLst/>
                <a:latin typeface="+mn-lt"/>
                <a:ea typeface="+mn-ea"/>
                <a:cs typeface="+mn-cs"/>
              </a:rPr>
              <a:t>In brief, more money with steady output and velocity means higher prices (inflation), and less money means lower prices (deflation).</a:t>
            </a:r>
          </a:p>
          <a:p>
            <a:r>
              <a:rPr lang="en-US" sz="1200" b="0" i="0" kern="1200" dirty="0">
                <a:solidFill>
                  <a:schemeClr val="tx1"/>
                </a:solidFill>
                <a:effectLst/>
                <a:latin typeface="+mn-lt"/>
                <a:ea typeface="+mn-ea"/>
                <a:cs typeface="+mn-cs"/>
              </a:rPr>
              <a:t>Central banks watch money supply closely to maintain price stability.</a:t>
            </a:r>
          </a:p>
          <a:p>
            <a:endParaRPr lang="en-US" dirty="0"/>
          </a:p>
        </p:txBody>
      </p:sp>
      <p:sp>
        <p:nvSpPr>
          <p:cNvPr id="4" name="Slide Number Placeholder 3">
            <a:extLst>
              <a:ext uri="{FF2B5EF4-FFF2-40B4-BE49-F238E27FC236}">
                <a16:creationId xmlns:a16="http://schemas.microsoft.com/office/drawing/2014/main" id="{7B323A67-E440-6897-016E-FC1768535CF6}"/>
              </a:ext>
            </a:extLst>
          </p:cNvPr>
          <p:cNvSpPr>
            <a:spLocks noGrp="1"/>
          </p:cNvSpPr>
          <p:nvPr>
            <p:ph type="sldNum" sz="quarter" idx="5"/>
          </p:nvPr>
        </p:nvSpPr>
        <p:spPr/>
        <p:txBody>
          <a:bodyPr/>
          <a:lstStyle/>
          <a:p>
            <a:fld id="{22FE4AF9-07EF-443D-BE82-C94682AF8413}" type="slidenum">
              <a:rPr lang="en-US" smtClean="0"/>
              <a:t>20</a:t>
            </a:fld>
            <a:endParaRPr lang="en-US"/>
          </a:p>
        </p:txBody>
      </p:sp>
    </p:spTree>
    <p:extLst>
      <p:ext uri="{BB962C8B-B14F-4D97-AF65-F5344CB8AC3E}">
        <p14:creationId xmlns:p14="http://schemas.microsoft.com/office/powerpoint/2010/main" val="330296698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9F4A8F6-8045-FEFC-E98B-C0F84E8F1E7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78E9055-58F3-4B0D-EE07-1FF6E1A7884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10206FC-B3B0-DA7C-2A5C-D7B5168C00F9}"/>
              </a:ext>
            </a:extLst>
          </p:cNvPr>
          <p:cNvSpPr>
            <a:spLocks noGrp="1"/>
          </p:cNvSpPr>
          <p:nvPr>
            <p:ph type="body" idx="1"/>
          </p:nvPr>
        </p:nvSpPr>
        <p:spPr/>
        <p:txBody>
          <a:bodyPr/>
          <a:lstStyle/>
          <a:p>
            <a:r>
              <a:rPr lang="en-US" dirty="0"/>
              <a:t>As we see in this graph, the current money supply is trending upwards since mid 2023, with the most recent datapoint being the start of May.  The current money supply is almost back up to the peak in 2022, indicating that we should see rising prices according to the quantity theory of money.</a:t>
            </a:r>
          </a:p>
        </p:txBody>
      </p:sp>
      <p:sp>
        <p:nvSpPr>
          <p:cNvPr id="4" name="Slide Number Placeholder 3">
            <a:extLst>
              <a:ext uri="{FF2B5EF4-FFF2-40B4-BE49-F238E27FC236}">
                <a16:creationId xmlns:a16="http://schemas.microsoft.com/office/drawing/2014/main" id="{10793830-273D-6D04-DA65-78648CC6B802}"/>
              </a:ext>
            </a:extLst>
          </p:cNvPr>
          <p:cNvSpPr>
            <a:spLocks noGrp="1"/>
          </p:cNvSpPr>
          <p:nvPr>
            <p:ph type="sldNum" sz="quarter" idx="5"/>
          </p:nvPr>
        </p:nvSpPr>
        <p:spPr/>
        <p:txBody>
          <a:bodyPr/>
          <a:lstStyle/>
          <a:p>
            <a:fld id="{22FE4AF9-07EF-443D-BE82-C94682AF8413}" type="slidenum">
              <a:rPr lang="en-US" smtClean="0"/>
              <a:t>21</a:t>
            </a:fld>
            <a:endParaRPr lang="en-US"/>
          </a:p>
        </p:txBody>
      </p:sp>
    </p:spTree>
    <p:extLst>
      <p:ext uri="{BB962C8B-B14F-4D97-AF65-F5344CB8AC3E}">
        <p14:creationId xmlns:p14="http://schemas.microsoft.com/office/powerpoint/2010/main" val="235527089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5FC1C1-B6E4-46E6-77BA-6BBED95472B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EF7DB4E-A382-6A80-506B-409A6060482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80A9E0C-E9ED-C4C5-764C-7F414EBA13FD}"/>
              </a:ext>
            </a:extLst>
          </p:cNvPr>
          <p:cNvSpPr>
            <a:spLocks noGrp="1"/>
          </p:cNvSpPr>
          <p:nvPr>
            <p:ph type="body" idx="1"/>
          </p:nvPr>
        </p:nvSpPr>
        <p:spPr/>
        <p:txBody>
          <a:bodyPr/>
          <a:lstStyle/>
          <a:p>
            <a:r>
              <a:rPr lang="en-US" sz="1200" b="0" i="0" kern="1200" dirty="0">
                <a:solidFill>
                  <a:schemeClr val="tx1"/>
                </a:solidFill>
                <a:effectLst/>
                <a:latin typeface="+mn-lt"/>
                <a:ea typeface="+mn-ea"/>
                <a:cs typeface="+mn-cs"/>
              </a:rPr>
              <a:t>Under the strong version of FTPL, if fiscal policy sets a course of persistently high deficits—regardless of monetary policy—markets anticipate that the government will have to manage its debt, even if it means higher inflation.</a:t>
            </a:r>
          </a:p>
          <a:p>
            <a:r>
              <a:rPr lang="en-US" sz="1200" b="0" i="0" kern="1200" dirty="0">
                <a:solidFill>
                  <a:schemeClr val="tx1"/>
                </a:solidFill>
                <a:effectLst/>
                <a:latin typeface="+mn-lt"/>
                <a:ea typeface="+mn-ea"/>
                <a:cs typeface="+mn-cs"/>
              </a:rPr>
              <a:t>As a result, inflation expectations shift upward before any actual monetary policy response, because people begin to doubt that future surpluses will cover the debt.</a:t>
            </a:r>
          </a:p>
          <a:p>
            <a:r>
              <a:rPr lang="en-US" sz="1200" b="0" i="0" kern="1200" dirty="0">
                <a:solidFill>
                  <a:schemeClr val="tx1"/>
                </a:solidFill>
                <a:effectLst/>
                <a:latin typeface="+mn-lt"/>
                <a:ea typeface="+mn-ea"/>
                <a:cs typeface="+mn-cs"/>
              </a:rPr>
              <a:t>This change in expectations alone can cause prices to rise, even if the central bank hasn’t changed policy yet.</a:t>
            </a:r>
          </a:p>
          <a:p>
            <a:r>
              <a:rPr lang="en-US" sz="1200" b="0" i="0" kern="1200" dirty="0">
                <a:solidFill>
                  <a:schemeClr val="tx1"/>
                </a:solidFill>
                <a:effectLst/>
                <a:latin typeface="+mn-lt"/>
                <a:ea typeface="+mn-ea"/>
                <a:cs typeface="+mn-cs"/>
              </a:rPr>
              <a:t>In this scenario, the Fed might be forced to lower rates—not to fight inflation, but to help the government’s solvency by reducing debt service costs.</a:t>
            </a:r>
          </a:p>
          <a:p>
            <a:r>
              <a:rPr lang="en-US" sz="1200" b="0" i="0" kern="1200" dirty="0">
                <a:solidFill>
                  <a:schemeClr val="tx1"/>
                </a:solidFill>
                <a:effectLst/>
                <a:latin typeface="+mn-lt"/>
                <a:ea typeface="+mn-ea"/>
                <a:cs typeface="+mn-cs"/>
              </a:rPr>
              <a:t>The key message: with very loose fiscal policy, inflation can get out of control purely from expectations and solvency concerns, limiting the central bank’s ability to keep prices stable.</a:t>
            </a:r>
          </a:p>
          <a:p>
            <a:endParaRPr lang="en-US" dirty="0"/>
          </a:p>
        </p:txBody>
      </p:sp>
      <p:sp>
        <p:nvSpPr>
          <p:cNvPr id="4" name="Slide Number Placeholder 3">
            <a:extLst>
              <a:ext uri="{FF2B5EF4-FFF2-40B4-BE49-F238E27FC236}">
                <a16:creationId xmlns:a16="http://schemas.microsoft.com/office/drawing/2014/main" id="{A6F187FD-4FAB-A2CC-5E11-84815F5414CE}"/>
              </a:ext>
            </a:extLst>
          </p:cNvPr>
          <p:cNvSpPr>
            <a:spLocks noGrp="1"/>
          </p:cNvSpPr>
          <p:nvPr>
            <p:ph type="sldNum" sz="quarter" idx="5"/>
          </p:nvPr>
        </p:nvSpPr>
        <p:spPr/>
        <p:txBody>
          <a:bodyPr/>
          <a:lstStyle/>
          <a:p>
            <a:fld id="{22FE4AF9-07EF-443D-BE82-C94682AF8413}" type="slidenum">
              <a:rPr lang="en-US" smtClean="0"/>
              <a:t>22</a:t>
            </a:fld>
            <a:endParaRPr lang="en-US"/>
          </a:p>
        </p:txBody>
      </p:sp>
    </p:spTree>
    <p:extLst>
      <p:ext uri="{BB962C8B-B14F-4D97-AF65-F5344CB8AC3E}">
        <p14:creationId xmlns:p14="http://schemas.microsoft.com/office/powerpoint/2010/main" val="255575727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36C899-EAE9-D4FA-3D74-D60516B2E8D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CA0C14E-663D-B1FF-9F7F-A5A2CBEFE25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68EF087-DADE-1D0F-7BCB-94042C0F0E7C}"/>
              </a:ext>
            </a:extLst>
          </p:cNvPr>
          <p:cNvSpPr>
            <a:spLocks noGrp="1"/>
          </p:cNvSpPr>
          <p:nvPr>
            <p:ph type="body" idx="1"/>
          </p:nvPr>
        </p:nvSpPr>
        <p:spPr/>
        <p:txBody>
          <a:bodyPr/>
          <a:lstStyle/>
          <a:p>
            <a:r>
              <a:rPr lang="en-US" dirty="0"/>
              <a:t>Here we have a chart of the fiscal deficit, we see that it is much higher than the average historical amount, and it appears to be climbing, with forecasts predicting upwards of $1.86T for 2025.</a:t>
            </a:r>
          </a:p>
        </p:txBody>
      </p:sp>
      <p:sp>
        <p:nvSpPr>
          <p:cNvPr id="4" name="Slide Number Placeholder 3">
            <a:extLst>
              <a:ext uri="{FF2B5EF4-FFF2-40B4-BE49-F238E27FC236}">
                <a16:creationId xmlns:a16="http://schemas.microsoft.com/office/drawing/2014/main" id="{2B96DF84-BF8A-7869-C30F-2B876C93A058}"/>
              </a:ext>
            </a:extLst>
          </p:cNvPr>
          <p:cNvSpPr>
            <a:spLocks noGrp="1"/>
          </p:cNvSpPr>
          <p:nvPr>
            <p:ph type="sldNum" sz="quarter" idx="5"/>
          </p:nvPr>
        </p:nvSpPr>
        <p:spPr/>
        <p:txBody>
          <a:bodyPr/>
          <a:lstStyle/>
          <a:p>
            <a:fld id="{22FE4AF9-07EF-443D-BE82-C94682AF8413}" type="slidenum">
              <a:rPr lang="en-US" smtClean="0"/>
              <a:t>23</a:t>
            </a:fld>
            <a:endParaRPr lang="en-US"/>
          </a:p>
        </p:txBody>
      </p:sp>
    </p:spTree>
    <p:extLst>
      <p:ext uri="{BB962C8B-B14F-4D97-AF65-F5344CB8AC3E}">
        <p14:creationId xmlns:p14="http://schemas.microsoft.com/office/powerpoint/2010/main" val="177014886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48086C-2412-887D-3EBD-B66F6F5ED65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FCD906E-0F38-9F08-E066-85E2CC44D61D}"/>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C36A8F7-A38A-ADF4-01C7-A8B450EF082B}"/>
              </a:ext>
            </a:extLst>
          </p:cNvPr>
          <p:cNvSpPr>
            <a:spLocks noGrp="1"/>
          </p:cNvSpPr>
          <p:nvPr>
            <p:ph type="body" idx="1"/>
          </p:nvPr>
        </p:nvSpPr>
        <p:spPr/>
        <p:txBody>
          <a:bodyPr/>
          <a:lstStyle/>
          <a:p>
            <a:r>
              <a:rPr lang="en-US" dirty="0"/>
              <a:t>And here we have a chart of inflation expectations.  Despite the growing deficit, inflation expectations are dropping steadily, sitting around 3% currently, indicating that the fed is getting some public trust back.  Because inflation expectations are falling despite rising fiscal deficits, the immediate risk of the fed being forced into dropping rates due to fiscal pressures is low.  If expectations were unanchored, meaning the public expected inflation to rise as a way to deal with deficits, the fed would face pressure to respond with lower rates to ensure solvency.  However, because expectations remain above the target rate, the Fed has not fully brought back their trust.  As a result, holding the FFRT steady reinforces the message that the Fed should be sending about their seriousness regarding returning to a 2% inflation rate.  Choosing to cut rates now would undermine confidence, leading consumers and businesses to expect higher inflation again.  </a:t>
            </a:r>
          </a:p>
        </p:txBody>
      </p:sp>
      <p:sp>
        <p:nvSpPr>
          <p:cNvPr id="4" name="Slide Number Placeholder 3">
            <a:extLst>
              <a:ext uri="{FF2B5EF4-FFF2-40B4-BE49-F238E27FC236}">
                <a16:creationId xmlns:a16="http://schemas.microsoft.com/office/drawing/2014/main" id="{A2B0893F-80BC-5ABB-35D0-CFEDB5E896D9}"/>
              </a:ext>
            </a:extLst>
          </p:cNvPr>
          <p:cNvSpPr>
            <a:spLocks noGrp="1"/>
          </p:cNvSpPr>
          <p:nvPr>
            <p:ph type="sldNum" sz="quarter" idx="5"/>
          </p:nvPr>
        </p:nvSpPr>
        <p:spPr/>
        <p:txBody>
          <a:bodyPr/>
          <a:lstStyle/>
          <a:p>
            <a:fld id="{22FE4AF9-07EF-443D-BE82-C94682AF8413}" type="slidenum">
              <a:rPr lang="en-US" smtClean="0"/>
              <a:t>24</a:t>
            </a:fld>
            <a:endParaRPr lang="en-US"/>
          </a:p>
        </p:txBody>
      </p:sp>
    </p:spTree>
    <p:extLst>
      <p:ext uri="{BB962C8B-B14F-4D97-AF65-F5344CB8AC3E}">
        <p14:creationId xmlns:p14="http://schemas.microsoft.com/office/powerpoint/2010/main" val="58446270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64C3BF-3860-4496-D874-E4683A1C112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01A95EF-1CB9-CC8F-2D45-91954D9F257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95BD25D-7A58-C169-B9B3-F8412D757028}"/>
              </a:ext>
            </a:extLst>
          </p:cNvPr>
          <p:cNvSpPr>
            <a:spLocks noGrp="1"/>
          </p:cNvSpPr>
          <p:nvPr>
            <p:ph type="body" idx="1"/>
          </p:nvPr>
        </p:nvSpPr>
        <p:spPr/>
        <p:txBody>
          <a:bodyPr/>
          <a:lstStyle/>
          <a:p>
            <a:r>
              <a:rPr lang="en-US" dirty="0"/>
              <a:t>As further evidence of falling expectations, the 10 year treasury yield has fallen sharply in response to the Fed’s decision to maintain rates, indicating growing consumer confidence.  That being said, a drop in the 10 year treasury yield flags concern regarding cooling of GDP growth, supporting </a:t>
            </a:r>
            <a:r>
              <a:rPr lang="en-US" dirty="0" err="1"/>
              <a:t>Stoykov’s</a:t>
            </a:r>
            <a:r>
              <a:rPr lang="en-US" dirty="0"/>
              <a:t> argument of an unnecessary slowdown.  </a:t>
            </a:r>
          </a:p>
        </p:txBody>
      </p:sp>
      <p:sp>
        <p:nvSpPr>
          <p:cNvPr id="4" name="Slide Number Placeholder 3">
            <a:extLst>
              <a:ext uri="{FF2B5EF4-FFF2-40B4-BE49-F238E27FC236}">
                <a16:creationId xmlns:a16="http://schemas.microsoft.com/office/drawing/2014/main" id="{59F92916-339A-00EC-1A10-40CD8F5B016F}"/>
              </a:ext>
            </a:extLst>
          </p:cNvPr>
          <p:cNvSpPr>
            <a:spLocks noGrp="1"/>
          </p:cNvSpPr>
          <p:nvPr>
            <p:ph type="sldNum" sz="quarter" idx="5"/>
          </p:nvPr>
        </p:nvSpPr>
        <p:spPr/>
        <p:txBody>
          <a:bodyPr/>
          <a:lstStyle/>
          <a:p>
            <a:fld id="{22FE4AF9-07EF-443D-BE82-C94682AF8413}" type="slidenum">
              <a:rPr lang="en-US" smtClean="0"/>
              <a:t>25</a:t>
            </a:fld>
            <a:endParaRPr lang="en-US"/>
          </a:p>
        </p:txBody>
      </p:sp>
    </p:spTree>
    <p:extLst>
      <p:ext uri="{BB962C8B-B14F-4D97-AF65-F5344CB8AC3E}">
        <p14:creationId xmlns:p14="http://schemas.microsoft.com/office/powerpoint/2010/main" val="2141190877"/>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BEA775-5D21-3BB4-FBAD-878C0704F7E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3CDFCD9-31B5-AF07-8528-E390A6893C1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993D4BA-1467-45B0-E290-5FB9793BE67B}"/>
              </a:ext>
            </a:extLst>
          </p:cNvPr>
          <p:cNvSpPr>
            <a:spLocks noGrp="1"/>
          </p:cNvSpPr>
          <p:nvPr>
            <p:ph type="body" idx="1"/>
          </p:nvPr>
        </p:nvSpPr>
        <p:spPr/>
        <p:txBody>
          <a:bodyPr/>
          <a:lstStyle/>
          <a:p>
            <a:r>
              <a:rPr lang="en-US" dirty="0"/>
              <a:t>Now lets talk a bit about money demand</a:t>
            </a:r>
          </a:p>
        </p:txBody>
      </p:sp>
      <p:sp>
        <p:nvSpPr>
          <p:cNvPr id="4" name="Slide Number Placeholder 3">
            <a:extLst>
              <a:ext uri="{FF2B5EF4-FFF2-40B4-BE49-F238E27FC236}">
                <a16:creationId xmlns:a16="http://schemas.microsoft.com/office/drawing/2014/main" id="{22D4B6DD-3209-9FFA-1841-44CD20C53FBB}"/>
              </a:ext>
            </a:extLst>
          </p:cNvPr>
          <p:cNvSpPr>
            <a:spLocks noGrp="1"/>
          </p:cNvSpPr>
          <p:nvPr>
            <p:ph type="sldNum" sz="quarter" idx="5"/>
          </p:nvPr>
        </p:nvSpPr>
        <p:spPr/>
        <p:txBody>
          <a:bodyPr/>
          <a:lstStyle/>
          <a:p>
            <a:fld id="{22FE4AF9-07EF-443D-BE82-C94682AF8413}" type="slidenum">
              <a:rPr lang="en-US" smtClean="0"/>
              <a:t>26</a:t>
            </a:fld>
            <a:endParaRPr lang="en-US"/>
          </a:p>
        </p:txBody>
      </p:sp>
    </p:spTree>
    <p:extLst>
      <p:ext uri="{BB962C8B-B14F-4D97-AF65-F5344CB8AC3E}">
        <p14:creationId xmlns:p14="http://schemas.microsoft.com/office/powerpoint/2010/main" val="327505741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554DEB5-5A77-8E9D-EB48-1D7BAE47DAC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0C65B82-9814-7973-EFCF-CB29DBABDBC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D5B4668-987B-C6E4-C5A1-8F64CD21382A}"/>
              </a:ext>
            </a:extLst>
          </p:cNvPr>
          <p:cNvSpPr>
            <a:spLocks noGrp="1"/>
          </p:cNvSpPr>
          <p:nvPr>
            <p:ph type="body" idx="1"/>
          </p:nvPr>
        </p:nvSpPr>
        <p:spPr/>
        <p:txBody>
          <a:bodyPr/>
          <a:lstStyle/>
          <a:p>
            <a:r>
              <a:rPr lang="en-US" sz="1200" b="0" i="0" kern="1200" dirty="0">
                <a:solidFill>
                  <a:schemeClr val="tx1"/>
                </a:solidFill>
                <a:effectLst/>
                <a:latin typeface="+mn-lt"/>
                <a:ea typeface="+mn-ea"/>
                <a:cs typeface="+mn-cs"/>
              </a:rPr>
              <a:t>Keynesian theory divides money demand into three motivations:</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 Transactions (for everyday purchases)</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 Precautionary (for unexpected expenses)</a:t>
            </a:r>
            <a:br>
              <a:rPr lang="en-US" sz="1200" b="0" i="0" kern="1200" dirty="0">
                <a:solidFill>
                  <a:schemeClr val="tx1"/>
                </a:solidFill>
                <a:effectLst/>
                <a:latin typeface="+mn-lt"/>
                <a:ea typeface="+mn-ea"/>
                <a:cs typeface="+mn-cs"/>
              </a:rPr>
            </a:br>
            <a:r>
              <a:rPr lang="en-US" sz="1200" b="0" i="0" kern="1200" dirty="0">
                <a:solidFill>
                  <a:schemeClr val="tx1"/>
                </a:solidFill>
                <a:effectLst/>
                <a:latin typeface="+mn-lt"/>
                <a:ea typeface="+mn-ea"/>
                <a:cs typeface="+mn-cs"/>
              </a:rPr>
              <a:t>– Speculative (holding cash rather than assets when rates are low)</a:t>
            </a:r>
          </a:p>
          <a:p>
            <a:r>
              <a:rPr lang="en-US" sz="1200" b="0" i="0" kern="1200" dirty="0">
                <a:solidFill>
                  <a:schemeClr val="tx1"/>
                </a:solidFill>
                <a:effectLst/>
                <a:latin typeface="+mn-lt"/>
                <a:ea typeface="+mn-ea"/>
                <a:cs typeface="+mn-cs"/>
              </a:rPr>
              <a:t>Money demand increases when incomes rise, but falls as interest rates go up, since holding cash becomes more costly.</a:t>
            </a:r>
          </a:p>
          <a:p>
            <a:r>
              <a:rPr lang="en-US" sz="1200" b="0" i="0" kern="1200" dirty="0">
                <a:solidFill>
                  <a:schemeClr val="tx1"/>
                </a:solidFill>
                <a:effectLst/>
                <a:latin typeface="+mn-lt"/>
                <a:ea typeface="+mn-ea"/>
                <a:cs typeface="+mn-cs"/>
              </a:rPr>
              <a:t>When the Fed raises rates—like now—households and firms hold less money, reducing upward pressure on prices.</a:t>
            </a:r>
          </a:p>
          <a:p>
            <a:r>
              <a:rPr lang="en-US" sz="1200" b="0" i="0" kern="1200" dirty="0">
                <a:solidFill>
                  <a:schemeClr val="tx1"/>
                </a:solidFill>
                <a:effectLst/>
                <a:latin typeface="+mn-lt"/>
                <a:ea typeface="+mn-ea"/>
                <a:cs typeface="+mn-cs"/>
              </a:rPr>
              <a:t>If rates drop too soon, people and businesses may demand more money, potentially increasing spending and stoking inflation.</a:t>
            </a:r>
          </a:p>
          <a:p>
            <a:r>
              <a:rPr lang="en-US" sz="1200" b="0" i="0" kern="1200" dirty="0">
                <a:solidFill>
                  <a:schemeClr val="tx1"/>
                </a:solidFill>
                <a:effectLst/>
                <a:latin typeface="+mn-lt"/>
                <a:ea typeface="+mn-ea"/>
                <a:cs typeface="+mn-cs"/>
              </a:rPr>
              <a:t>This is why the current high-rate environment is helping to keep money demand—and thus inflation—in check.</a:t>
            </a:r>
          </a:p>
        </p:txBody>
      </p:sp>
      <p:sp>
        <p:nvSpPr>
          <p:cNvPr id="4" name="Slide Number Placeholder 3">
            <a:extLst>
              <a:ext uri="{FF2B5EF4-FFF2-40B4-BE49-F238E27FC236}">
                <a16:creationId xmlns:a16="http://schemas.microsoft.com/office/drawing/2014/main" id="{59403536-7478-7AA8-6314-1587C77924C7}"/>
              </a:ext>
            </a:extLst>
          </p:cNvPr>
          <p:cNvSpPr>
            <a:spLocks noGrp="1"/>
          </p:cNvSpPr>
          <p:nvPr>
            <p:ph type="sldNum" sz="quarter" idx="5"/>
          </p:nvPr>
        </p:nvSpPr>
        <p:spPr/>
        <p:txBody>
          <a:bodyPr/>
          <a:lstStyle/>
          <a:p>
            <a:fld id="{22FE4AF9-07EF-443D-BE82-C94682AF8413}" type="slidenum">
              <a:rPr lang="en-US" smtClean="0"/>
              <a:t>27</a:t>
            </a:fld>
            <a:endParaRPr lang="en-US"/>
          </a:p>
        </p:txBody>
      </p:sp>
    </p:spTree>
    <p:extLst>
      <p:ext uri="{BB962C8B-B14F-4D97-AF65-F5344CB8AC3E}">
        <p14:creationId xmlns:p14="http://schemas.microsoft.com/office/powerpoint/2010/main" val="415559747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7896B2-665F-DD7D-260E-60B282E940B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D6507DB-7FDC-42FC-639A-FE9EBE245B6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248D215-32CE-0AA7-F720-53D456AB2272}"/>
              </a:ext>
            </a:extLst>
          </p:cNvPr>
          <p:cNvSpPr>
            <a:spLocks noGrp="1"/>
          </p:cNvSpPr>
          <p:nvPr>
            <p:ph type="body" idx="1"/>
          </p:nvPr>
        </p:nvSpPr>
        <p:spPr/>
        <p:txBody>
          <a:bodyPr/>
          <a:lstStyle/>
          <a:p>
            <a:r>
              <a:rPr lang="en-US" sz="1200" b="0" i="0" kern="1200" dirty="0">
                <a:solidFill>
                  <a:schemeClr val="tx1"/>
                </a:solidFill>
                <a:effectLst/>
                <a:latin typeface="+mn-lt"/>
                <a:ea typeface="+mn-ea"/>
                <a:cs typeface="+mn-cs"/>
              </a:rPr>
              <a:t>Monetarists, like Milton Friedman, argue that money demand is fairly predictable and doesn’t change much over time.</a:t>
            </a:r>
          </a:p>
          <a:p>
            <a:r>
              <a:rPr lang="en-US" sz="1200" b="0" i="0" kern="1200" dirty="0">
                <a:solidFill>
                  <a:schemeClr val="tx1"/>
                </a:solidFill>
                <a:effectLst/>
                <a:latin typeface="+mn-lt"/>
                <a:ea typeface="+mn-ea"/>
                <a:cs typeface="+mn-cs"/>
              </a:rPr>
              <a:t>Inflation happens when the money supply expands faster than people and businesses want to hold.</a:t>
            </a:r>
          </a:p>
          <a:p>
            <a:r>
              <a:rPr lang="en-US" sz="1200" b="0" i="0" kern="1200" dirty="0">
                <a:solidFill>
                  <a:schemeClr val="tx1"/>
                </a:solidFill>
                <a:effectLst/>
                <a:latin typeface="+mn-lt"/>
                <a:ea typeface="+mn-ea"/>
                <a:cs typeface="+mn-cs"/>
              </a:rPr>
              <a:t>The Quantity Theory equation (MV = PY) highlights this stable relationship.</a:t>
            </a:r>
          </a:p>
          <a:p>
            <a:r>
              <a:rPr lang="en-US" sz="1200" b="0" i="0" kern="1200" dirty="0">
                <a:solidFill>
                  <a:schemeClr val="tx1"/>
                </a:solidFill>
                <a:effectLst/>
                <a:latin typeface="+mn-lt"/>
                <a:ea typeface="+mn-ea"/>
                <a:cs typeface="+mn-cs"/>
              </a:rPr>
              <a:t>Today’s context: with elevated money supply, if demand isn’t rising fast enough to absorb it, there’s a risk that inflation could rebound if rates are cut too soon.</a:t>
            </a:r>
          </a:p>
          <a:p>
            <a:r>
              <a:rPr lang="en-US" sz="1200" b="0" i="0" kern="1200" dirty="0">
                <a:solidFill>
                  <a:schemeClr val="tx1"/>
                </a:solidFill>
                <a:effectLst/>
                <a:latin typeface="+mn-lt"/>
                <a:ea typeface="+mn-ea"/>
                <a:cs typeface="+mn-cs"/>
              </a:rPr>
              <a:t>For monetarists, the policy imperative is to match money supply growth to real economic growth—keeping an eye on overall liquidity to prevent future price spikes.</a:t>
            </a:r>
          </a:p>
          <a:p>
            <a:endParaRPr lang="en-US" sz="1200" b="0" i="0" kern="1200" dirty="0">
              <a:solidFill>
                <a:schemeClr val="tx1"/>
              </a:solidFill>
              <a:effectLst/>
              <a:latin typeface="+mn-lt"/>
              <a:ea typeface="+mn-ea"/>
              <a:cs typeface="+mn-cs"/>
            </a:endParaRPr>
          </a:p>
        </p:txBody>
      </p:sp>
      <p:sp>
        <p:nvSpPr>
          <p:cNvPr id="4" name="Slide Number Placeholder 3">
            <a:extLst>
              <a:ext uri="{FF2B5EF4-FFF2-40B4-BE49-F238E27FC236}">
                <a16:creationId xmlns:a16="http://schemas.microsoft.com/office/drawing/2014/main" id="{FF625233-005F-5C83-8AC8-34C9B075DB2D}"/>
              </a:ext>
            </a:extLst>
          </p:cNvPr>
          <p:cNvSpPr>
            <a:spLocks noGrp="1"/>
          </p:cNvSpPr>
          <p:nvPr>
            <p:ph type="sldNum" sz="quarter" idx="5"/>
          </p:nvPr>
        </p:nvSpPr>
        <p:spPr/>
        <p:txBody>
          <a:bodyPr/>
          <a:lstStyle/>
          <a:p>
            <a:fld id="{22FE4AF9-07EF-443D-BE82-C94682AF8413}" type="slidenum">
              <a:rPr lang="en-US" smtClean="0"/>
              <a:t>28</a:t>
            </a:fld>
            <a:endParaRPr lang="en-US"/>
          </a:p>
        </p:txBody>
      </p:sp>
    </p:spTree>
    <p:extLst>
      <p:ext uri="{BB962C8B-B14F-4D97-AF65-F5344CB8AC3E}">
        <p14:creationId xmlns:p14="http://schemas.microsoft.com/office/powerpoint/2010/main" val="352500136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E6634C-E36D-CAFC-0A75-1561E109EAB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535D5FC-2280-4078-69F5-B169FF885B2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5092DF0-F795-EE87-C7B0-B607ABBCED65}"/>
              </a:ext>
            </a:extLst>
          </p:cNvPr>
          <p:cNvSpPr>
            <a:spLocks noGrp="1"/>
          </p:cNvSpPr>
          <p:nvPr>
            <p:ph type="body" idx="1"/>
          </p:nvPr>
        </p:nvSpPr>
        <p:spPr/>
        <p:txBody>
          <a:bodyPr/>
          <a:lstStyle/>
          <a:p>
            <a:r>
              <a:rPr lang="en-US" dirty="0"/>
              <a:t>Finally, lets talk about the neutral rate.  </a:t>
            </a:r>
          </a:p>
        </p:txBody>
      </p:sp>
      <p:sp>
        <p:nvSpPr>
          <p:cNvPr id="4" name="Slide Number Placeholder 3">
            <a:extLst>
              <a:ext uri="{FF2B5EF4-FFF2-40B4-BE49-F238E27FC236}">
                <a16:creationId xmlns:a16="http://schemas.microsoft.com/office/drawing/2014/main" id="{7B50D986-CF64-8FCC-E803-4356EC555EC1}"/>
              </a:ext>
            </a:extLst>
          </p:cNvPr>
          <p:cNvSpPr>
            <a:spLocks noGrp="1"/>
          </p:cNvSpPr>
          <p:nvPr>
            <p:ph type="sldNum" sz="quarter" idx="5"/>
          </p:nvPr>
        </p:nvSpPr>
        <p:spPr/>
        <p:txBody>
          <a:bodyPr/>
          <a:lstStyle/>
          <a:p>
            <a:fld id="{22FE4AF9-07EF-443D-BE82-C94682AF8413}" type="slidenum">
              <a:rPr lang="en-US" smtClean="0"/>
              <a:t>29</a:t>
            </a:fld>
            <a:endParaRPr lang="en-US"/>
          </a:p>
        </p:txBody>
      </p:sp>
    </p:spTree>
    <p:extLst>
      <p:ext uri="{BB962C8B-B14F-4D97-AF65-F5344CB8AC3E}">
        <p14:creationId xmlns:p14="http://schemas.microsoft.com/office/powerpoint/2010/main" val="422870205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7D2DDD-5C5B-0C3C-3B20-32AD94288F5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2B72B08-3F72-A803-5C23-32C253E8439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9E090B7-1DD6-0725-6B3F-60D675C896FB}"/>
              </a:ext>
            </a:extLst>
          </p:cNvPr>
          <p:cNvSpPr>
            <a:spLocks noGrp="1"/>
          </p:cNvSpPr>
          <p:nvPr>
            <p:ph type="body" idx="1"/>
          </p:nvPr>
        </p:nvSpPr>
        <p:spPr/>
        <p:txBody>
          <a:bodyPr/>
          <a:lstStyle/>
          <a:p>
            <a:r>
              <a:rPr lang="en-US" sz="1200" b="0" i="0" kern="1200" dirty="0">
                <a:solidFill>
                  <a:schemeClr val="tx1"/>
                </a:solidFill>
                <a:effectLst/>
                <a:latin typeface="+mn-lt"/>
                <a:ea typeface="+mn-ea"/>
                <a:cs typeface="+mn-cs"/>
              </a:rPr>
              <a:t>In mid-2025, the federal funds rate remains relatively tight at 4.25%-4.50%, above pre-pandemic levels.</a:t>
            </a:r>
          </a:p>
          <a:p>
            <a:r>
              <a:rPr lang="en-US" sz="1200" b="0" i="0" kern="1200" dirty="0">
                <a:solidFill>
                  <a:schemeClr val="tx1"/>
                </a:solidFill>
                <a:effectLst/>
                <a:latin typeface="+mn-lt"/>
                <a:ea typeface="+mn-ea"/>
                <a:cs typeface="+mn-cs"/>
              </a:rPr>
              <a:t>Inflation has eased: headline at 2.3%, core at 2.7%—both near the Fed’s 2% goal.</a:t>
            </a:r>
          </a:p>
          <a:p>
            <a:r>
              <a:rPr lang="en-US" sz="1200" b="0" i="0" kern="1200" dirty="0">
                <a:solidFill>
                  <a:schemeClr val="tx1"/>
                </a:solidFill>
                <a:effectLst/>
                <a:latin typeface="+mn-lt"/>
                <a:ea typeface="+mn-ea"/>
                <a:cs typeface="+mn-cs"/>
              </a:rPr>
              <a:t>Unemployment rose to 4.2%, signaling a softer labor market.</a:t>
            </a:r>
          </a:p>
          <a:p>
            <a:r>
              <a:rPr lang="en-US" sz="1200" b="0" i="0" kern="1200" dirty="0">
                <a:solidFill>
                  <a:schemeClr val="tx1"/>
                </a:solidFill>
                <a:effectLst/>
                <a:latin typeface="+mn-lt"/>
                <a:ea typeface="+mn-ea"/>
                <a:cs typeface="+mn-cs"/>
              </a:rPr>
              <a:t>Q1 2025 GDP contracted by 0.5% after 2.9% growth in 2024.</a:t>
            </a:r>
          </a:p>
          <a:p>
            <a:r>
              <a:rPr lang="en-US" sz="1200" b="0" i="0" kern="1200" dirty="0">
                <a:solidFill>
                  <a:schemeClr val="tx1"/>
                </a:solidFill>
                <a:effectLst/>
                <a:latin typeface="+mn-lt"/>
                <a:ea typeface="+mn-ea"/>
                <a:cs typeface="+mn-cs"/>
              </a:rPr>
              <a:t>M2 money supply stands at $21.9 trillion, still high but growth has slowed.</a:t>
            </a:r>
          </a:p>
          <a:p>
            <a:r>
              <a:rPr lang="en-US" sz="1200" b="0" i="0" kern="1200" dirty="0">
                <a:solidFill>
                  <a:schemeClr val="tx1"/>
                </a:solidFill>
                <a:effectLst/>
                <a:latin typeface="+mn-lt"/>
                <a:ea typeface="+mn-ea"/>
                <a:cs typeface="+mn-cs"/>
              </a:rPr>
              <a:t>Overall, inflation is down, but growth is weakening and unemployment is increasing, posing a challenge for Fed policy.</a:t>
            </a:r>
          </a:p>
        </p:txBody>
      </p:sp>
      <p:sp>
        <p:nvSpPr>
          <p:cNvPr id="4" name="Slide Number Placeholder 3">
            <a:extLst>
              <a:ext uri="{FF2B5EF4-FFF2-40B4-BE49-F238E27FC236}">
                <a16:creationId xmlns:a16="http://schemas.microsoft.com/office/drawing/2014/main" id="{2CE8C4BE-1AD1-C1B8-71FF-ABCE8095BD89}"/>
              </a:ext>
            </a:extLst>
          </p:cNvPr>
          <p:cNvSpPr>
            <a:spLocks noGrp="1"/>
          </p:cNvSpPr>
          <p:nvPr>
            <p:ph type="sldNum" sz="quarter" idx="5"/>
          </p:nvPr>
        </p:nvSpPr>
        <p:spPr/>
        <p:txBody>
          <a:bodyPr/>
          <a:lstStyle/>
          <a:p>
            <a:fld id="{22FE4AF9-07EF-443D-BE82-C94682AF8413}" type="slidenum">
              <a:rPr lang="en-US" smtClean="0"/>
              <a:t>3</a:t>
            </a:fld>
            <a:endParaRPr lang="en-US"/>
          </a:p>
        </p:txBody>
      </p:sp>
    </p:spTree>
    <p:extLst>
      <p:ext uri="{BB962C8B-B14F-4D97-AF65-F5344CB8AC3E}">
        <p14:creationId xmlns:p14="http://schemas.microsoft.com/office/powerpoint/2010/main" val="2333180210"/>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781F07-3027-E42B-5D2C-5DFD691F74D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045EB1D-B72E-D95F-E318-2D75059AA1E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2CB7DCA-4D83-7DAE-3D4B-96FEC04C9CC5}"/>
              </a:ext>
            </a:extLst>
          </p:cNvPr>
          <p:cNvSpPr>
            <a:spLocks noGrp="1"/>
          </p:cNvSpPr>
          <p:nvPr>
            <p:ph type="body" idx="1"/>
          </p:nvPr>
        </p:nvSpPr>
        <p:spPr/>
        <p:txBody>
          <a:bodyPr/>
          <a:lstStyle/>
          <a:p>
            <a:r>
              <a:rPr lang="en-US" sz="1200" b="0" i="0" kern="1200" dirty="0">
                <a:solidFill>
                  <a:schemeClr val="tx1"/>
                </a:solidFill>
                <a:effectLst/>
                <a:latin typeface="+mn-lt"/>
                <a:ea typeface="+mn-ea"/>
                <a:cs typeface="+mn-cs"/>
              </a:rPr>
              <a:t>The neutral rate is the real interest rate that keeps the economy running at a steady pace—neither boosting nor slowing growth and inflation.</a:t>
            </a:r>
          </a:p>
          <a:p>
            <a:r>
              <a:rPr lang="en-US" sz="1200" b="0" i="0" kern="1200" dirty="0">
                <a:solidFill>
                  <a:schemeClr val="tx1"/>
                </a:solidFill>
                <a:effectLst/>
                <a:latin typeface="+mn-lt"/>
                <a:ea typeface="+mn-ea"/>
                <a:cs typeface="+mn-cs"/>
              </a:rPr>
              <a:t>When rates are at this level, monetary policy isn’t pushing the economy faster or holding it back.</a:t>
            </a:r>
          </a:p>
          <a:p>
            <a:r>
              <a:rPr lang="en-US" sz="1200" b="0" i="0" kern="1200" dirty="0">
                <a:solidFill>
                  <a:schemeClr val="tx1"/>
                </a:solidFill>
                <a:effectLst/>
                <a:latin typeface="+mn-lt"/>
                <a:ea typeface="+mn-ea"/>
                <a:cs typeface="+mn-cs"/>
              </a:rPr>
              <a:t>We can’t observe the neutral rate directly; economists estimate it, and it moves over time with changes in fundamentals.</a:t>
            </a:r>
          </a:p>
          <a:p>
            <a:r>
              <a:rPr lang="en-US" sz="1200" b="0" i="0" kern="1200" dirty="0">
                <a:solidFill>
                  <a:schemeClr val="tx1"/>
                </a:solidFill>
                <a:effectLst/>
                <a:latin typeface="+mn-lt"/>
                <a:ea typeface="+mn-ea"/>
                <a:cs typeface="+mn-cs"/>
              </a:rPr>
              <a:t>Key factors that shift the neutral rate are productivity growth, demographics, long-term economic growth, global savings versus investment, and fiscal policy.</a:t>
            </a:r>
          </a:p>
          <a:p>
            <a:r>
              <a:rPr lang="en-US" sz="1200" b="0" i="0" kern="1200" dirty="0">
                <a:solidFill>
                  <a:schemeClr val="tx1"/>
                </a:solidFill>
                <a:effectLst/>
                <a:latin typeface="+mn-lt"/>
                <a:ea typeface="+mn-ea"/>
                <a:cs typeface="+mn-cs"/>
              </a:rPr>
              <a:t>Central banks track the neutral rate closely to help decide if their current policy is too tight, too loose, or about right for the economy.</a:t>
            </a:r>
          </a:p>
          <a:p>
            <a:endParaRPr lang="en-US" dirty="0"/>
          </a:p>
        </p:txBody>
      </p:sp>
      <p:sp>
        <p:nvSpPr>
          <p:cNvPr id="4" name="Slide Number Placeholder 3">
            <a:extLst>
              <a:ext uri="{FF2B5EF4-FFF2-40B4-BE49-F238E27FC236}">
                <a16:creationId xmlns:a16="http://schemas.microsoft.com/office/drawing/2014/main" id="{5951EE1B-8F22-C3C3-4CD1-65D02777FAC2}"/>
              </a:ext>
            </a:extLst>
          </p:cNvPr>
          <p:cNvSpPr>
            <a:spLocks noGrp="1"/>
          </p:cNvSpPr>
          <p:nvPr>
            <p:ph type="sldNum" sz="quarter" idx="5"/>
          </p:nvPr>
        </p:nvSpPr>
        <p:spPr/>
        <p:txBody>
          <a:bodyPr/>
          <a:lstStyle/>
          <a:p>
            <a:fld id="{22FE4AF9-07EF-443D-BE82-C94682AF8413}" type="slidenum">
              <a:rPr lang="en-US" smtClean="0"/>
              <a:t>30</a:t>
            </a:fld>
            <a:endParaRPr lang="en-US"/>
          </a:p>
        </p:txBody>
      </p:sp>
    </p:spTree>
    <p:extLst>
      <p:ext uri="{BB962C8B-B14F-4D97-AF65-F5344CB8AC3E}">
        <p14:creationId xmlns:p14="http://schemas.microsoft.com/office/powerpoint/2010/main" val="306625987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402CA8E-4C88-2055-0EBA-658C9741BDB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BEA63D0-C867-89C5-259A-598D298D275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87A4CD5-96A7-0FCB-FE4B-EF314DFF3214}"/>
              </a:ext>
            </a:extLst>
          </p:cNvPr>
          <p:cNvSpPr>
            <a:spLocks noGrp="1"/>
          </p:cNvSpPr>
          <p:nvPr>
            <p:ph type="body" idx="1"/>
          </p:nvPr>
        </p:nvSpPr>
        <p:spPr/>
        <p:txBody>
          <a:bodyPr/>
          <a:lstStyle/>
          <a:p>
            <a:r>
              <a:rPr lang="en-US" dirty="0"/>
              <a:t>As for quantitative analysis for the drivers, recent population growth is declining, but remains positive.</a:t>
            </a:r>
          </a:p>
        </p:txBody>
      </p:sp>
      <p:sp>
        <p:nvSpPr>
          <p:cNvPr id="4" name="Slide Number Placeholder 3">
            <a:extLst>
              <a:ext uri="{FF2B5EF4-FFF2-40B4-BE49-F238E27FC236}">
                <a16:creationId xmlns:a16="http://schemas.microsoft.com/office/drawing/2014/main" id="{B99FCE7C-3C6B-A5C9-6981-E933300EDCF2}"/>
              </a:ext>
            </a:extLst>
          </p:cNvPr>
          <p:cNvSpPr>
            <a:spLocks noGrp="1"/>
          </p:cNvSpPr>
          <p:nvPr>
            <p:ph type="sldNum" sz="quarter" idx="5"/>
          </p:nvPr>
        </p:nvSpPr>
        <p:spPr/>
        <p:txBody>
          <a:bodyPr/>
          <a:lstStyle/>
          <a:p>
            <a:fld id="{22FE4AF9-07EF-443D-BE82-C94682AF8413}" type="slidenum">
              <a:rPr lang="en-US" smtClean="0"/>
              <a:t>31</a:t>
            </a:fld>
            <a:endParaRPr lang="en-US"/>
          </a:p>
        </p:txBody>
      </p:sp>
    </p:spTree>
    <p:extLst>
      <p:ext uri="{BB962C8B-B14F-4D97-AF65-F5344CB8AC3E}">
        <p14:creationId xmlns:p14="http://schemas.microsoft.com/office/powerpoint/2010/main" val="280258462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B4DF91D-B7A9-1120-9555-9BDA3C35388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ECC0C76-4CD9-4166-241B-D900035D7BB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EC65B53-060B-14EF-FEAE-1613826A7D2D}"/>
              </a:ext>
            </a:extLst>
          </p:cNvPr>
          <p:cNvSpPr>
            <a:spLocks noGrp="1"/>
          </p:cNvSpPr>
          <p:nvPr>
            <p:ph type="body" idx="1"/>
          </p:nvPr>
        </p:nvSpPr>
        <p:spPr/>
        <p:txBody>
          <a:bodyPr/>
          <a:lstStyle/>
          <a:p>
            <a:r>
              <a:rPr lang="en-US" dirty="0"/>
              <a:t>The labor productivity growth rate is declining as well.</a:t>
            </a:r>
          </a:p>
        </p:txBody>
      </p:sp>
      <p:sp>
        <p:nvSpPr>
          <p:cNvPr id="4" name="Slide Number Placeholder 3">
            <a:extLst>
              <a:ext uri="{FF2B5EF4-FFF2-40B4-BE49-F238E27FC236}">
                <a16:creationId xmlns:a16="http://schemas.microsoft.com/office/drawing/2014/main" id="{F773EDE5-4D92-479D-441A-EB297D5250D0}"/>
              </a:ext>
            </a:extLst>
          </p:cNvPr>
          <p:cNvSpPr>
            <a:spLocks noGrp="1"/>
          </p:cNvSpPr>
          <p:nvPr>
            <p:ph type="sldNum" sz="quarter" idx="5"/>
          </p:nvPr>
        </p:nvSpPr>
        <p:spPr/>
        <p:txBody>
          <a:bodyPr/>
          <a:lstStyle/>
          <a:p>
            <a:fld id="{22FE4AF9-07EF-443D-BE82-C94682AF8413}" type="slidenum">
              <a:rPr lang="en-US" smtClean="0"/>
              <a:t>32</a:t>
            </a:fld>
            <a:endParaRPr lang="en-US"/>
          </a:p>
        </p:txBody>
      </p:sp>
    </p:spTree>
    <p:extLst>
      <p:ext uri="{BB962C8B-B14F-4D97-AF65-F5344CB8AC3E}">
        <p14:creationId xmlns:p14="http://schemas.microsoft.com/office/powerpoint/2010/main" val="3862004141"/>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F8949E-6F12-8882-9740-0BECAD38EA0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1D635B4-EE9D-8206-2A5A-0BFF95A1993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CCAFD43-4C2C-EBB8-0A14-EDBEA5EF8376}"/>
              </a:ext>
            </a:extLst>
          </p:cNvPr>
          <p:cNvSpPr>
            <a:spLocks noGrp="1"/>
          </p:cNvSpPr>
          <p:nvPr>
            <p:ph type="body" idx="1"/>
          </p:nvPr>
        </p:nvSpPr>
        <p:spPr/>
        <p:txBody>
          <a:bodyPr/>
          <a:lstStyle/>
          <a:p>
            <a:r>
              <a:rPr lang="en-US" dirty="0"/>
              <a:t>The term structure of interest rates yield curve is fairly flat, if not completely flat, indicating little change in in interest rates or inflation over near and medium term.</a:t>
            </a:r>
          </a:p>
        </p:txBody>
      </p:sp>
      <p:sp>
        <p:nvSpPr>
          <p:cNvPr id="4" name="Slide Number Placeholder 3">
            <a:extLst>
              <a:ext uri="{FF2B5EF4-FFF2-40B4-BE49-F238E27FC236}">
                <a16:creationId xmlns:a16="http://schemas.microsoft.com/office/drawing/2014/main" id="{EC218B75-06C7-83A8-C45C-1F4BE9DB0020}"/>
              </a:ext>
            </a:extLst>
          </p:cNvPr>
          <p:cNvSpPr>
            <a:spLocks noGrp="1"/>
          </p:cNvSpPr>
          <p:nvPr>
            <p:ph type="sldNum" sz="quarter" idx="5"/>
          </p:nvPr>
        </p:nvSpPr>
        <p:spPr/>
        <p:txBody>
          <a:bodyPr/>
          <a:lstStyle/>
          <a:p>
            <a:fld id="{22FE4AF9-07EF-443D-BE82-C94682AF8413}" type="slidenum">
              <a:rPr lang="en-US" smtClean="0"/>
              <a:t>33</a:t>
            </a:fld>
            <a:endParaRPr lang="en-US"/>
          </a:p>
        </p:txBody>
      </p:sp>
    </p:spTree>
    <p:extLst>
      <p:ext uri="{BB962C8B-B14F-4D97-AF65-F5344CB8AC3E}">
        <p14:creationId xmlns:p14="http://schemas.microsoft.com/office/powerpoint/2010/main" val="3981623628"/>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22DC68-C030-5004-3E66-CBCBC9B7BCB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1A42ED9-8C6A-6100-8D2E-9B25AC6C231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A2D99B8-B69F-A800-F954-71D804C1858E}"/>
              </a:ext>
            </a:extLst>
          </p:cNvPr>
          <p:cNvSpPr>
            <a:spLocks noGrp="1"/>
          </p:cNvSpPr>
          <p:nvPr>
            <p:ph type="body" idx="1"/>
          </p:nvPr>
        </p:nvSpPr>
        <p:spPr/>
        <p:txBody>
          <a:bodyPr/>
          <a:lstStyle/>
          <a:p>
            <a:r>
              <a:rPr lang="en-US" dirty="0"/>
              <a:t>And as we saw before, fiscal policy shows a growing deficit, but remains less than the peak of COVID.</a:t>
            </a:r>
          </a:p>
        </p:txBody>
      </p:sp>
      <p:sp>
        <p:nvSpPr>
          <p:cNvPr id="4" name="Slide Number Placeholder 3">
            <a:extLst>
              <a:ext uri="{FF2B5EF4-FFF2-40B4-BE49-F238E27FC236}">
                <a16:creationId xmlns:a16="http://schemas.microsoft.com/office/drawing/2014/main" id="{46A11134-B8AA-399B-F2E8-BC1B54D22CAB}"/>
              </a:ext>
            </a:extLst>
          </p:cNvPr>
          <p:cNvSpPr>
            <a:spLocks noGrp="1"/>
          </p:cNvSpPr>
          <p:nvPr>
            <p:ph type="sldNum" sz="quarter" idx="5"/>
          </p:nvPr>
        </p:nvSpPr>
        <p:spPr/>
        <p:txBody>
          <a:bodyPr/>
          <a:lstStyle/>
          <a:p>
            <a:fld id="{22FE4AF9-07EF-443D-BE82-C94682AF8413}" type="slidenum">
              <a:rPr lang="en-US" smtClean="0"/>
              <a:t>34</a:t>
            </a:fld>
            <a:endParaRPr lang="en-US"/>
          </a:p>
        </p:txBody>
      </p:sp>
    </p:spTree>
    <p:extLst>
      <p:ext uri="{BB962C8B-B14F-4D97-AF65-F5344CB8AC3E}">
        <p14:creationId xmlns:p14="http://schemas.microsoft.com/office/powerpoint/2010/main" val="34531063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98E4B1-4A70-F2E0-244A-034C6862184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662E48D-DAE5-0EE4-4501-13045239538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1AD9B07-D049-F8D0-9F45-2D65AFDE8654}"/>
              </a:ext>
            </a:extLst>
          </p:cNvPr>
          <p:cNvSpPr>
            <a:spLocks noGrp="1"/>
          </p:cNvSpPr>
          <p:nvPr>
            <p:ph type="body" idx="1"/>
          </p:nvPr>
        </p:nvSpPr>
        <p:spPr/>
        <p:txBody>
          <a:bodyPr/>
          <a:lstStyle/>
          <a:p>
            <a:r>
              <a:rPr lang="en-US" sz="1200" b="0" i="0" kern="1200" dirty="0">
                <a:solidFill>
                  <a:schemeClr val="tx1"/>
                </a:solidFill>
                <a:effectLst/>
                <a:latin typeface="+mn-lt"/>
                <a:ea typeface="+mn-ea"/>
                <a:cs typeface="+mn-cs"/>
              </a:rPr>
              <a:t>Time preference’s impact is unclear, but most other drivers point to a lower neutral rate today.</a:t>
            </a:r>
          </a:p>
          <a:p>
            <a:r>
              <a:rPr lang="en-US" sz="1200" b="0" i="0" kern="1200" dirty="0">
                <a:solidFill>
                  <a:schemeClr val="tx1"/>
                </a:solidFill>
                <a:effectLst/>
                <a:latin typeface="+mn-lt"/>
                <a:ea typeface="+mn-ea"/>
                <a:cs typeface="+mn-cs"/>
              </a:rPr>
              <a:t>Population and productivity growth are both slowing, pushing the neutral rate down.</a:t>
            </a:r>
          </a:p>
          <a:p>
            <a:r>
              <a:rPr lang="en-US" sz="1200" b="0" i="0" kern="1200" dirty="0">
                <a:solidFill>
                  <a:schemeClr val="tx1"/>
                </a:solidFill>
                <a:effectLst/>
                <a:latin typeface="+mn-lt"/>
                <a:ea typeface="+mn-ea"/>
                <a:cs typeface="+mn-cs"/>
              </a:rPr>
              <a:t>Treasury yields are stable and close to the policy rate, suggesting little change to the neutral rate from risk premia lately.</a:t>
            </a:r>
          </a:p>
          <a:p>
            <a:r>
              <a:rPr lang="en-US" sz="1200" b="0" i="0" kern="1200" dirty="0">
                <a:solidFill>
                  <a:schemeClr val="tx1"/>
                </a:solidFill>
                <a:effectLst/>
                <a:latin typeface="+mn-lt"/>
                <a:ea typeface="+mn-ea"/>
                <a:cs typeface="+mn-cs"/>
              </a:rPr>
              <a:t>Fiscal deficits are rising, which could raise the neutral rate, but so far, underlying fundamentals keep it stable or falling.</a:t>
            </a:r>
          </a:p>
          <a:p>
            <a:r>
              <a:rPr lang="en-US" sz="1200" b="0" i="0" kern="1200" dirty="0">
                <a:solidFill>
                  <a:schemeClr val="tx1"/>
                </a:solidFill>
                <a:effectLst/>
                <a:latin typeface="+mn-lt"/>
                <a:ea typeface="+mn-ea"/>
                <a:cs typeface="+mn-cs"/>
              </a:rPr>
              <a:t>Overall, these factors point to the neutral rate being stable or declining—justifying a moderately restrictive Fed policy.</a:t>
            </a:r>
          </a:p>
        </p:txBody>
      </p:sp>
      <p:sp>
        <p:nvSpPr>
          <p:cNvPr id="4" name="Slide Number Placeholder 3">
            <a:extLst>
              <a:ext uri="{FF2B5EF4-FFF2-40B4-BE49-F238E27FC236}">
                <a16:creationId xmlns:a16="http://schemas.microsoft.com/office/drawing/2014/main" id="{D80927CA-F543-16C5-30BB-F582DA05B710}"/>
              </a:ext>
            </a:extLst>
          </p:cNvPr>
          <p:cNvSpPr>
            <a:spLocks noGrp="1"/>
          </p:cNvSpPr>
          <p:nvPr>
            <p:ph type="sldNum" sz="quarter" idx="5"/>
          </p:nvPr>
        </p:nvSpPr>
        <p:spPr/>
        <p:txBody>
          <a:bodyPr/>
          <a:lstStyle/>
          <a:p>
            <a:fld id="{22FE4AF9-07EF-443D-BE82-C94682AF8413}" type="slidenum">
              <a:rPr lang="en-US" smtClean="0"/>
              <a:t>35</a:t>
            </a:fld>
            <a:endParaRPr lang="en-US"/>
          </a:p>
        </p:txBody>
      </p:sp>
    </p:spTree>
    <p:extLst>
      <p:ext uri="{BB962C8B-B14F-4D97-AF65-F5344CB8AC3E}">
        <p14:creationId xmlns:p14="http://schemas.microsoft.com/office/powerpoint/2010/main" val="3347634557"/>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2F787A-439A-0B7C-FE6B-6EAB95385F6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31CC858-C42B-F251-0F54-6A82B92B683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02ED8A0-EBD5-7113-C48C-8AF322382B9E}"/>
              </a:ext>
            </a:extLst>
          </p:cNvPr>
          <p:cNvSpPr>
            <a:spLocks noGrp="1"/>
          </p:cNvSpPr>
          <p:nvPr>
            <p:ph type="body" idx="1"/>
          </p:nvPr>
        </p:nvSpPr>
        <p:spPr/>
        <p:txBody>
          <a:bodyPr/>
          <a:lstStyle/>
          <a:p>
            <a:r>
              <a:rPr lang="en-US" sz="1200" b="0" i="0" kern="1200" dirty="0">
                <a:solidFill>
                  <a:schemeClr val="tx1"/>
                </a:solidFill>
                <a:effectLst/>
                <a:latin typeface="+mn-lt"/>
                <a:ea typeface="+mn-ea"/>
                <a:cs typeface="+mn-cs"/>
              </a:rPr>
              <a:t>After weighing trends—in productivity, population, yields, and fiscal policy—it’s clear that the neutral rate is not rising, and may even be drifting lower.</a:t>
            </a:r>
          </a:p>
          <a:p>
            <a:r>
              <a:rPr lang="en-US" sz="1200" b="0" i="0" kern="1200" dirty="0">
                <a:solidFill>
                  <a:schemeClr val="tx1"/>
                </a:solidFill>
                <a:effectLst/>
                <a:latin typeface="+mn-lt"/>
                <a:ea typeface="+mn-ea"/>
                <a:cs typeface="+mn-cs"/>
              </a:rPr>
              <a:t>By keeping the policy rate above this neutral rate, the Fed is striking a careful balance: restricting inflation without overtightening the economy.</a:t>
            </a:r>
          </a:p>
          <a:p>
            <a:r>
              <a:rPr lang="en-US" sz="1200" b="0" i="0" kern="1200" dirty="0">
                <a:solidFill>
                  <a:schemeClr val="tx1"/>
                </a:solidFill>
                <a:effectLst/>
                <a:latin typeface="+mn-lt"/>
                <a:ea typeface="+mn-ea"/>
                <a:cs typeface="+mn-cs"/>
              </a:rPr>
              <a:t>Elevated inflation expectations and continued fiscal expansion mean there's still potential for renewed inflation if policy loosens too soon.</a:t>
            </a:r>
          </a:p>
          <a:p>
            <a:r>
              <a:rPr lang="en-US" sz="1200" b="0" i="0" kern="1200" dirty="0">
                <a:solidFill>
                  <a:schemeClr val="tx1"/>
                </a:solidFill>
                <a:effectLst/>
                <a:latin typeface="+mn-lt"/>
                <a:ea typeface="+mn-ea"/>
                <a:cs typeface="+mn-cs"/>
              </a:rPr>
              <a:t>Therefore, holding the federal funds rate steady is the right move at this time—firm, but flexible, to safeguard both price stability and economic momentum.</a:t>
            </a:r>
          </a:p>
          <a:p>
            <a:endParaRPr lang="en-US" dirty="0"/>
          </a:p>
        </p:txBody>
      </p:sp>
      <p:sp>
        <p:nvSpPr>
          <p:cNvPr id="4" name="Slide Number Placeholder 3">
            <a:extLst>
              <a:ext uri="{FF2B5EF4-FFF2-40B4-BE49-F238E27FC236}">
                <a16:creationId xmlns:a16="http://schemas.microsoft.com/office/drawing/2014/main" id="{20CC73F1-56D5-72B1-806D-248735B61A75}"/>
              </a:ext>
            </a:extLst>
          </p:cNvPr>
          <p:cNvSpPr>
            <a:spLocks noGrp="1"/>
          </p:cNvSpPr>
          <p:nvPr>
            <p:ph type="sldNum" sz="quarter" idx="5"/>
          </p:nvPr>
        </p:nvSpPr>
        <p:spPr/>
        <p:txBody>
          <a:bodyPr/>
          <a:lstStyle/>
          <a:p>
            <a:fld id="{22FE4AF9-07EF-443D-BE82-C94682AF8413}" type="slidenum">
              <a:rPr lang="en-US" smtClean="0"/>
              <a:t>36</a:t>
            </a:fld>
            <a:endParaRPr lang="en-US"/>
          </a:p>
        </p:txBody>
      </p:sp>
    </p:spTree>
    <p:extLst>
      <p:ext uri="{BB962C8B-B14F-4D97-AF65-F5344CB8AC3E}">
        <p14:creationId xmlns:p14="http://schemas.microsoft.com/office/powerpoint/2010/main" val="1103357379"/>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D7B5FA3-6018-D204-733A-6E8509FC930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B507C71-1E8F-E332-5649-35F0160334D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F544064-FA72-FCF6-9B3E-79EF4FFF665D}"/>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D6F4558-9E77-F89B-3F77-34567C6F596A}"/>
              </a:ext>
            </a:extLst>
          </p:cNvPr>
          <p:cNvSpPr>
            <a:spLocks noGrp="1"/>
          </p:cNvSpPr>
          <p:nvPr>
            <p:ph type="sldNum" sz="quarter" idx="5"/>
          </p:nvPr>
        </p:nvSpPr>
        <p:spPr/>
        <p:txBody>
          <a:bodyPr/>
          <a:lstStyle/>
          <a:p>
            <a:fld id="{22FE4AF9-07EF-443D-BE82-C94682AF8413}" type="slidenum">
              <a:rPr lang="en-US" smtClean="0"/>
              <a:t>37</a:t>
            </a:fld>
            <a:endParaRPr lang="en-US"/>
          </a:p>
        </p:txBody>
      </p:sp>
    </p:spTree>
    <p:extLst>
      <p:ext uri="{BB962C8B-B14F-4D97-AF65-F5344CB8AC3E}">
        <p14:creationId xmlns:p14="http://schemas.microsoft.com/office/powerpoint/2010/main" val="3635302808"/>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F317C77-9CFD-85E6-B936-32D97651466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2F600A0-BE2F-2DF3-5304-2B56BFF5A09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5994AB9-A0A4-91E9-DD7A-8D10846B8FD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7EA83F35-3720-1DC5-3A33-391FEADD1059}"/>
              </a:ext>
            </a:extLst>
          </p:cNvPr>
          <p:cNvSpPr>
            <a:spLocks noGrp="1"/>
          </p:cNvSpPr>
          <p:nvPr>
            <p:ph type="sldNum" sz="quarter" idx="5"/>
          </p:nvPr>
        </p:nvSpPr>
        <p:spPr/>
        <p:txBody>
          <a:bodyPr/>
          <a:lstStyle/>
          <a:p>
            <a:fld id="{22FE4AF9-07EF-443D-BE82-C94682AF8413}" type="slidenum">
              <a:rPr lang="en-US" smtClean="0"/>
              <a:t>38</a:t>
            </a:fld>
            <a:endParaRPr lang="en-US"/>
          </a:p>
        </p:txBody>
      </p:sp>
    </p:spTree>
    <p:extLst>
      <p:ext uri="{BB962C8B-B14F-4D97-AF65-F5344CB8AC3E}">
        <p14:creationId xmlns:p14="http://schemas.microsoft.com/office/powerpoint/2010/main" val="195254974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63AB8E-4723-F8A8-B12E-795DBC7992F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698959B-318D-CC77-8388-D01A19FF89F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8B5845F-755E-441B-CD82-F13931A3E64A}"/>
              </a:ext>
            </a:extLst>
          </p:cNvPr>
          <p:cNvSpPr>
            <a:spLocks noGrp="1"/>
          </p:cNvSpPr>
          <p:nvPr>
            <p:ph type="body" idx="1"/>
          </p:nvPr>
        </p:nvSpPr>
        <p:spPr/>
        <p:txBody>
          <a:bodyPr/>
          <a:lstStyle/>
          <a:p>
            <a:r>
              <a:rPr lang="en-US" dirty="0"/>
              <a:t>DON’T READ THE QUOTE THIS TIME</a:t>
            </a:r>
          </a:p>
          <a:p>
            <a:r>
              <a:rPr lang="en-US" dirty="0"/>
              <a:t>Although this quote is from over a year ago, its message remains highly relevant today. It underscores that in times of economic uncertainty, analyzing monetary policy is vital for understanding how the Fed can help cushion businesses, households, and markets from adverse effects. The federal funds rate, as a key policy tool, continues to play a central role in managing economic stability amid ongoing challenges.</a:t>
            </a:r>
          </a:p>
        </p:txBody>
      </p:sp>
      <p:sp>
        <p:nvSpPr>
          <p:cNvPr id="4" name="Slide Number Placeholder 3">
            <a:extLst>
              <a:ext uri="{FF2B5EF4-FFF2-40B4-BE49-F238E27FC236}">
                <a16:creationId xmlns:a16="http://schemas.microsoft.com/office/drawing/2014/main" id="{A8F892DE-8ABE-F8CC-9996-B77354E8C2DB}"/>
              </a:ext>
            </a:extLst>
          </p:cNvPr>
          <p:cNvSpPr>
            <a:spLocks noGrp="1"/>
          </p:cNvSpPr>
          <p:nvPr>
            <p:ph type="sldNum" sz="quarter" idx="5"/>
          </p:nvPr>
        </p:nvSpPr>
        <p:spPr/>
        <p:txBody>
          <a:bodyPr/>
          <a:lstStyle/>
          <a:p>
            <a:fld id="{22FE4AF9-07EF-443D-BE82-C94682AF8413}" type="slidenum">
              <a:rPr lang="en-US" smtClean="0"/>
              <a:t>4</a:t>
            </a:fld>
            <a:endParaRPr lang="en-US"/>
          </a:p>
        </p:txBody>
      </p:sp>
    </p:spTree>
    <p:extLst>
      <p:ext uri="{BB962C8B-B14F-4D97-AF65-F5344CB8AC3E}">
        <p14:creationId xmlns:p14="http://schemas.microsoft.com/office/powerpoint/2010/main" val="64540301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mn-lt"/>
                <a:ea typeface="+mn-ea"/>
                <a:cs typeface="+mn-cs"/>
              </a:rPr>
              <a:t>The federal funds rate matters because it shapes borrowing costs for everyone—not just banks or investors. When the Fed changes this rate, it affects interest rates on loans, credit cards, and savings accounts, influencing how much people and businesses choose to spend, borrow, or save. In short, it’s a key lever for guiding the overall economy.</a:t>
            </a:r>
            <a:endParaRPr lang="en-US" dirty="0"/>
          </a:p>
        </p:txBody>
      </p:sp>
      <p:sp>
        <p:nvSpPr>
          <p:cNvPr id="4" name="Slide Number Placeholder 3"/>
          <p:cNvSpPr>
            <a:spLocks noGrp="1"/>
          </p:cNvSpPr>
          <p:nvPr>
            <p:ph type="sldNum" sz="quarter" idx="5"/>
          </p:nvPr>
        </p:nvSpPr>
        <p:spPr/>
        <p:txBody>
          <a:bodyPr/>
          <a:lstStyle/>
          <a:p>
            <a:fld id="{22FE4AF9-07EF-443D-BE82-C94682AF8413}" type="slidenum">
              <a:rPr lang="en-US" smtClean="0"/>
              <a:t>5</a:t>
            </a:fld>
            <a:endParaRPr lang="en-US"/>
          </a:p>
        </p:txBody>
      </p:sp>
    </p:spTree>
    <p:extLst>
      <p:ext uri="{BB962C8B-B14F-4D97-AF65-F5344CB8AC3E}">
        <p14:creationId xmlns:p14="http://schemas.microsoft.com/office/powerpoint/2010/main" val="356976011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BD81E0-9884-6D59-1033-FBD569EB9FA5}"/>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A625C23-A97F-7D57-8B38-A37D7F58717B}"/>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A61BC28-E127-FB03-EA08-69E015018356}"/>
              </a:ext>
            </a:extLst>
          </p:cNvPr>
          <p:cNvSpPr>
            <a:spLocks noGrp="1"/>
          </p:cNvSpPr>
          <p:nvPr>
            <p:ph type="body" idx="1"/>
          </p:nvPr>
        </p:nvSpPr>
        <p:spPr/>
        <p:txBody>
          <a:bodyPr/>
          <a:lstStyle/>
          <a:p>
            <a:r>
              <a:rPr lang="en-US" sz="1200" b="0" i="0" kern="1200" dirty="0">
                <a:solidFill>
                  <a:schemeClr val="tx1"/>
                </a:solidFill>
                <a:effectLst/>
                <a:latin typeface="+mn-lt"/>
                <a:ea typeface="+mn-ea"/>
                <a:cs typeface="+mn-cs"/>
              </a:rPr>
              <a:t>When the Fed lowers rates, borrowing becomes cheaper, encouraging households and businesses to spend and invest more. This boosts demand, raising employment and pushing inflation toward the Fed’s target, especially during recessions or slowdowns. Conversely, raising rates makes borrowing more expensive, slowing demand and helping to reduce inflation and prevent overheating. However, monetary policy works with a lag—its full effects often take months to materialize—so the Fed acts based on forecasts to anticipate economic trends rather than reacting solely to current conditions.</a:t>
            </a:r>
            <a:endParaRPr lang="en-US" dirty="0"/>
          </a:p>
        </p:txBody>
      </p:sp>
      <p:sp>
        <p:nvSpPr>
          <p:cNvPr id="4" name="Slide Number Placeholder 3">
            <a:extLst>
              <a:ext uri="{FF2B5EF4-FFF2-40B4-BE49-F238E27FC236}">
                <a16:creationId xmlns:a16="http://schemas.microsoft.com/office/drawing/2014/main" id="{552387B1-4587-E726-481B-BEC922779DA7}"/>
              </a:ext>
            </a:extLst>
          </p:cNvPr>
          <p:cNvSpPr>
            <a:spLocks noGrp="1"/>
          </p:cNvSpPr>
          <p:nvPr>
            <p:ph type="sldNum" sz="quarter" idx="5"/>
          </p:nvPr>
        </p:nvSpPr>
        <p:spPr/>
        <p:txBody>
          <a:bodyPr/>
          <a:lstStyle/>
          <a:p>
            <a:fld id="{22FE4AF9-07EF-443D-BE82-C94682AF8413}" type="slidenum">
              <a:rPr lang="en-US" smtClean="0"/>
              <a:t>6</a:t>
            </a:fld>
            <a:endParaRPr lang="en-US"/>
          </a:p>
        </p:txBody>
      </p:sp>
    </p:spTree>
    <p:extLst>
      <p:ext uri="{BB962C8B-B14F-4D97-AF65-F5344CB8AC3E}">
        <p14:creationId xmlns:p14="http://schemas.microsoft.com/office/powerpoint/2010/main" val="320099513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3CE44D-4226-8845-41C2-FBC10A0EEB9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701E623-FC39-6976-74F8-1B14B453DC2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91482F0-2806-AB6B-08CC-8A7654821E48}"/>
              </a:ext>
            </a:extLst>
          </p:cNvPr>
          <p:cNvSpPr>
            <a:spLocks noGrp="1"/>
          </p:cNvSpPr>
          <p:nvPr>
            <p:ph type="body" idx="1"/>
          </p:nvPr>
        </p:nvSpPr>
        <p:spPr/>
        <p:txBody>
          <a:bodyPr/>
          <a:lstStyle/>
          <a:p>
            <a:r>
              <a:rPr lang="en-US" dirty="0"/>
              <a:t>So how does the Fed actually </a:t>
            </a:r>
            <a:r>
              <a:rPr lang="en-US" i="1" dirty="0"/>
              <a:t>change</a:t>
            </a:r>
            <a:r>
              <a:rPr lang="en-US" dirty="0"/>
              <a:t> the federal funds rate? Indirectly through its tools for managing the supply of money in the banking system.</a:t>
            </a:r>
          </a:p>
          <a:p>
            <a:r>
              <a:rPr lang="en-US" dirty="0"/>
              <a:t>The target federal funds rate is set by the </a:t>
            </a:r>
            <a:r>
              <a:rPr lang="en-US" b="1" dirty="0"/>
              <a:t>Federal Open Market Committee (FOMC) by using </a:t>
            </a:r>
            <a:r>
              <a:rPr lang="en-US" dirty="0"/>
              <a:t>tools to guide the rate toward that target.</a:t>
            </a:r>
          </a:p>
          <a:p>
            <a:endParaRPr lang="en-US" dirty="0"/>
          </a:p>
        </p:txBody>
      </p:sp>
      <p:sp>
        <p:nvSpPr>
          <p:cNvPr id="4" name="Slide Number Placeholder 3">
            <a:extLst>
              <a:ext uri="{FF2B5EF4-FFF2-40B4-BE49-F238E27FC236}">
                <a16:creationId xmlns:a16="http://schemas.microsoft.com/office/drawing/2014/main" id="{51F6CE95-9B8D-0FA3-002E-AC06A03A5554}"/>
              </a:ext>
            </a:extLst>
          </p:cNvPr>
          <p:cNvSpPr>
            <a:spLocks noGrp="1"/>
          </p:cNvSpPr>
          <p:nvPr>
            <p:ph type="sldNum" sz="quarter" idx="5"/>
          </p:nvPr>
        </p:nvSpPr>
        <p:spPr/>
        <p:txBody>
          <a:bodyPr/>
          <a:lstStyle/>
          <a:p>
            <a:fld id="{22FE4AF9-07EF-443D-BE82-C94682AF8413}" type="slidenum">
              <a:rPr lang="en-US" smtClean="0"/>
              <a:t>7</a:t>
            </a:fld>
            <a:endParaRPr lang="en-US"/>
          </a:p>
        </p:txBody>
      </p:sp>
    </p:spTree>
    <p:extLst>
      <p:ext uri="{BB962C8B-B14F-4D97-AF65-F5344CB8AC3E}">
        <p14:creationId xmlns:p14="http://schemas.microsoft.com/office/powerpoint/2010/main" val="82048744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75CEA6-914E-6FF2-2A7B-814AAE69B1A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7E14F3A-5DC6-315D-67BE-A5373F1077D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DC12031-18A4-509C-8A95-5B8506718912}"/>
              </a:ext>
            </a:extLst>
          </p:cNvPr>
          <p:cNvSpPr>
            <a:spLocks noGrp="1"/>
          </p:cNvSpPr>
          <p:nvPr>
            <p:ph type="body" idx="1"/>
          </p:nvPr>
        </p:nvSpPr>
        <p:spPr/>
        <p:txBody>
          <a:bodyPr/>
          <a:lstStyle/>
          <a:p>
            <a:r>
              <a:rPr lang="en-US" sz="1200" b="0" i="0" kern="1200" dirty="0">
                <a:solidFill>
                  <a:schemeClr val="tx1"/>
                </a:solidFill>
                <a:effectLst/>
                <a:latin typeface="+mn-lt"/>
                <a:ea typeface="+mn-ea"/>
                <a:cs typeface="+mn-cs"/>
              </a:rPr>
              <a:t>Before 2008, the Fed mainly used three tools to influence the federal funds rate:</a:t>
            </a:r>
          </a:p>
          <a:p>
            <a:r>
              <a:rPr lang="en-US" sz="1200" b="0" i="0" kern="1200" dirty="0">
                <a:solidFill>
                  <a:schemeClr val="tx1"/>
                </a:solidFill>
                <a:effectLst/>
                <a:latin typeface="+mn-lt"/>
                <a:ea typeface="+mn-ea"/>
                <a:cs typeface="+mn-cs"/>
              </a:rPr>
              <a:t>Open Market Operations (OMO): The Fed bought or sold short-term Treasury securities to add or drain reserves from the banking system, moving the fed funds rate up or down.</a:t>
            </a:r>
          </a:p>
          <a:p>
            <a:r>
              <a:rPr lang="en-US" sz="1200" b="0" i="0" kern="1200" dirty="0">
                <a:solidFill>
                  <a:schemeClr val="tx1"/>
                </a:solidFill>
                <a:effectLst/>
                <a:latin typeface="+mn-lt"/>
                <a:ea typeface="+mn-ea"/>
                <a:cs typeface="+mn-cs"/>
              </a:rPr>
              <a:t>Reserve Requirement: Banks were required to keep about 10% of deposits in reserve, ensuring liquidity, but earning no interest, so they kept minimal excess reserves.</a:t>
            </a:r>
          </a:p>
          <a:p>
            <a:r>
              <a:rPr lang="en-US" sz="1200" b="0" i="0" kern="1200" dirty="0">
                <a:solidFill>
                  <a:schemeClr val="tx1"/>
                </a:solidFill>
                <a:effectLst/>
                <a:latin typeface="+mn-lt"/>
                <a:ea typeface="+mn-ea"/>
                <a:cs typeface="+mn-cs"/>
              </a:rPr>
              <a:t>Discount Rate: The interest rate banks paid to borrow directly from the Fed; it acted as a ceiling for the fed funds rate, providing banks with a backup funding source.</a:t>
            </a:r>
          </a:p>
          <a:p>
            <a:r>
              <a:rPr lang="en-US" sz="1200" b="0" i="0" kern="1200" dirty="0">
                <a:solidFill>
                  <a:schemeClr val="tx1"/>
                </a:solidFill>
                <a:effectLst/>
                <a:latin typeface="+mn-lt"/>
                <a:ea typeface="+mn-ea"/>
                <a:cs typeface="+mn-cs"/>
              </a:rPr>
              <a:t>OMO was the primary tool, with reserve requirements and the discount rate serving as supporting mechanisms for managing liquidity and stability.</a:t>
            </a:r>
          </a:p>
        </p:txBody>
      </p:sp>
      <p:sp>
        <p:nvSpPr>
          <p:cNvPr id="4" name="Slide Number Placeholder 3">
            <a:extLst>
              <a:ext uri="{FF2B5EF4-FFF2-40B4-BE49-F238E27FC236}">
                <a16:creationId xmlns:a16="http://schemas.microsoft.com/office/drawing/2014/main" id="{64A3E008-1917-D737-C651-2840FD25023D}"/>
              </a:ext>
            </a:extLst>
          </p:cNvPr>
          <p:cNvSpPr>
            <a:spLocks noGrp="1"/>
          </p:cNvSpPr>
          <p:nvPr>
            <p:ph type="sldNum" sz="quarter" idx="5"/>
          </p:nvPr>
        </p:nvSpPr>
        <p:spPr/>
        <p:txBody>
          <a:bodyPr/>
          <a:lstStyle/>
          <a:p>
            <a:fld id="{22FE4AF9-07EF-443D-BE82-C94682AF8413}" type="slidenum">
              <a:rPr lang="en-US" smtClean="0"/>
              <a:t>8</a:t>
            </a:fld>
            <a:endParaRPr lang="en-US"/>
          </a:p>
        </p:txBody>
      </p:sp>
    </p:spTree>
    <p:extLst>
      <p:ext uri="{BB962C8B-B14F-4D97-AF65-F5344CB8AC3E}">
        <p14:creationId xmlns:p14="http://schemas.microsoft.com/office/powerpoint/2010/main" val="423646507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88FD05-CC0F-B7EC-BF9E-DDC99B1AB70C}"/>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3140B81-6CAB-6248-4452-C02DAE4A27A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9A3A5BB-9F4F-1CE5-6F27-CE368BE75B3F}"/>
              </a:ext>
            </a:extLst>
          </p:cNvPr>
          <p:cNvSpPr>
            <a:spLocks noGrp="1"/>
          </p:cNvSpPr>
          <p:nvPr>
            <p:ph type="body" idx="1"/>
          </p:nvPr>
        </p:nvSpPr>
        <p:spPr/>
        <p:txBody>
          <a:bodyPr/>
          <a:lstStyle/>
          <a:p>
            <a:r>
              <a:rPr lang="en-US" sz="1200" b="0" i="0" kern="1200" dirty="0">
                <a:solidFill>
                  <a:schemeClr val="tx1"/>
                </a:solidFill>
                <a:effectLst/>
                <a:latin typeface="+mn-lt"/>
                <a:ea typeface="+mn-ea"/>
                <a:cs typeface="+mn-cs"/>
              </a:rPr>
              <a:t>After 2008, the Fed shifted from mainly using small-scale Open Market Operations to manage the federal funds rate to a new strategy shaped by Quantitative Easing (QE) and Interest on Reserves (IOR):</a:t>
            </a:r>
          </a:p>
          <a:p>
            <a:r>
              <a:rPr lang="en-US" sz="1200" b="0" i="0" kern="1200" dirty="0">
                <a:solidFill>
                  <a:schemeClr val="tx1"/>
                </a:solidFill>
                <a:effectLst/>
                <a:latin typeface="+mn-lt"/>
                <a:ea typeface="+mn-ea"/>
                <a:cs typeface="+mn-cs"/>
              </a:rPr>
              <a:t>Quantitative Easing (QE): The Fed bought massive quantities of long-term securities, injecting trillions into the banking system and making reserves abundant. Unlike traditional OMO, the Fed does not sell these securities to drain reserves but allows them to mature and roll off the balance sheet.</a:t>
            </a:r>
          </a:p>
          <a:p>
            <a:r>
              <a:rPr lang="en-US" sz="1200" b="0" i="0" kern="1200" dirty="0">
                <a:solidFill>
                  <a:schemeClr val="tx1"/>
                </a:solidFill>
                <a:effectLst/>
                <a:latin typeface="+mn-lt"/>
                <a:ea typeface="+mn-ea"/>
                <a:cs typeface="+mn-cs"/>
              </a:rPr>
              <a:t>Impact of Abundant Reserves: With plentiful reserves in the banking system, small tweaks to supply no longer influenced rates as they once did. The old system, which relied on reserve scarcity, became ineffective.</a:t>
            </a:r>
          </a:p>
          <a:p>
            <a:r>
              <a:rPr lang="en-US" sz="1200" b="0" i="0" kern="1200" dirty="0">
                <a:solidFill>
                  <a:schemeClr val="tx1"/>
                </a:solidFill>
                <a:effectLst/>
                <a:latin typeface="+mn-lt"/>
                <a:ea typeface="+mn-ea"/>
                <a:cs typeface="+mn-cs"/>
              </a:rPr>
              <a:t>Interest on Reserves (IOR): The Fed began paying interest on reserves held by banks, which established a floor under the fed funds rate. Banks wouldn’t lend at rates below what they could earn risk-free from the Fed, allowing the central bank to maintain control over short-term rates even with high reserve levels.</a:t>
            </a:r>
          </a:p>
        </p:txBody>
      </p:sp>
      <p:sp>
        <p:nvSpPr>
          <p:cNvPr id="4" name="Slide Number Placeholder 3">
            <a:extLst>
              <a:ext uri="{FF2B5EF4-FFF2-40B4-BE49-F238E27FC236}">
                <a16:creationId xmlns:a16="http://schemas.microsoft.com/office/drawing/2014/main" id="{A0DD2D22-A02D-EC1A-1FB1-FECED14F3E9C}"/>
              </a:ext>
            </a:extLst>
          </p:cNvPr>
          <p:cNvSpPr>
            <a:spLocks noGrp="1"/>
          </p:cNvSpPr>
          <p:nvPr>
            <p:ph type="sldNum" sz="quarter" idx="5"/>
          </p:nvPr>
        </p:nvSpPr>
        <p:spPr/>
        <p:txBody>
          <a:bodyPr/>
          <a:lstStyle/>
          <a:p>
            <a:fld id="{22FE4AF9-07EF-443D-BE82-C94682AF8413}" type="slidenum">
              <a:rPr lang="en-US" smtClean="0"/>
              <a:t>9</a:t>
            </a:fld>
            <a:endParaRPr lang="en-US"/>
          </a:p>
        </p:txBody>
      </p:sp>
    </p:spTree>
    <p:extLst>
      <p:ext uri="{BB962C8B-B14F-4D97-AF65-F5344CB8AC3E}">
        <p14:creationId xmlns:p14="http://schemas.microsoft.com/office/powerpoint/2010/main" val="90886313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23E4EA7-C4E1-0864-A099-C0AE8B5B112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EEADE5C4-9874-31E5-CB72-2111A900309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D702EC86-F53C-6F17-7C5B-6AFC97B9FBF9}"/>
              </a:ext>
            </a:extLst>
          </p:cNvPr>
          <p:cNvSpPr>
            <a:spLocks noGrp="1"/>
          </p:cNvSpPr>
          <p:nvPr>
            <p:ph type="dt" sz="half" idx="10"/>
          </p:nvPr>
        </p:nvSpPr>
        <p:spPr/>
        <p:txBody>
          <a:bodyPr/>
          <a:lstStyle/>
          <a:p>
            <a:fld id="{ED0B6900-F21D-48CB-9BD6-10812443998A}" type="datetimeFigureOut">
              <a:rPr lang="en-US" smtClean="0"/>
              <a:t>8/9/2025</a:t>
            </a:fld>
            <a:endParaRPr lang="en-US"/>
          </a:p>
        </p:txBody>
      </p:sp>
      <p:sp>
        <p:nvSpPr>
          <p:cNvPr id="5" name="Footer Placeholder 4">
            <a:extLst>
              <a:ext uri="{FF2B5EF4-FFF2-40B4-BE49-F238E27FC236}">
                <a16:creationId xmlns:a16="http://schemas.microsoft.com/office/drawing/2014/main" id="{540BDF67-1F8E-C086-0E8C-103EC063242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69468D-21E7-0B82-EEE1-3FF28EB8AFCA}"/>
              </a:ext>
            </a:extLst>
          </p:cNvPr>
          <p:cNvSpPr>
            <a:spLocks noGrp="1"/>
          </p:cNvSpPr>
          <p:nvPr>
            <p:ph type="sldNum" sz="quarter" idx="12"/>
          </p:nvPr>
        </p:nvSpPr>
        <p:spPr/>
        <p:txBody>
          <a:bodyPr/>
          <a:lstStyle/>
          <a:p>
            <a:fld id="{024E3854-A97A-472A-88BF-DBAE20789D2F}" type="slidenum">
              <a:rPr lang="en-US" smtClean="0"/>
              <a:t>‹#›</a:t>
            </a:fld>
            <a:endParaRPr lang="en-US"/>
          </a:p>
        </p:txBody>
      </p:sp>
    </p:spTree>
    <p:extLst>
      <p:ext uri="{BB962C8B-B14F-4D97-AF65-F5344CB8AC3E}">
        <p14:creationId xmlns:p14="http://schemas.microsoft.com/office/powerpoint/2010/main" val="419582709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7957E3D-8DF8-BFB9-9D68-CE95D8EE8E7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DB304557-D747-B70B-CD4F-E5C5F7839D1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1608CD5-6D37-177C-FB2B-9EF3F35FDD07}"/>
              </a:ext>
            </a:extLst>
          </p:cNvPr>
          <p:cNvSpPr>
            <a:spLocks noGrp="1"/>
          </p:cNvSpPr>
          <p:nvPr>
            <p:ph type="dt" sz="half" idx="10"/>
          </p:nvPr>
        </p:nvSpPr>
        <p:spPr/>
        <p:txBody>
          <a:bodyPr/>
          <a:lstStyle/>
          <a:p>
            <a:fld id="{ED0B6900-F21D-48CB-9BD6-10812443998A}" type="datetimeFigureOut">
              <a:rPr lang="en-US" smtClean="0"/>
              <a:t>8/9/2025</a:t>
            </a:fld>
            <a:endParaRPr lang="en-US"/>
          </a:p>
        </p:txBody>
      </p:sp>
      <p:sp>
        <p:nvSpPr>
          <p:cNvPr id="5" name="Footer Placeholder 4">
            <a:extLst>
              <a:ext uri="{FF2B5EF4-FFF2-40B4-BE49-F238E27FC236}">
                <a16:creationId xmlns:a16="http://schemas.microsoft.com/office/drawing/2014/main" id="{773F124C-4F7F-6891-C93C-E4ED0DAC333C}"/>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F6A565A-A6F0-7176-AC62-2BFC97B9F572}"/>
              </a:ext>
            </a:extLst>
          </p:cNvPr>
          <p:cNvSpPr>
            <a:spLocks noGrp="1"/>
          </p:cNvSpPr>
          <p:nvPr>
            <p:ph type="sldNum" sz="quarter" idx="12"/>
          </p:nvPr>
        </p:nvSpPr>
        <p:spPr/>
        <p:txBody>
          <a:bodyPr/>
          <a:lstStyle/>
          <a:p>
            <a:fld id="{024E3854-A97A-472A-88BF-DBAE20789D2F}" type="slidenum">
              <a:rPr lang="en-US" smtClean="0"/>
              <a:t>‹#›</a:t>
            </a:fld>
            <a:endParaRPr lang="en-US"/>
          </a:p>
        </p:txBody>
      </p:sp>
    </p:spTree>
    <p:extLst>
      <p:ext uri="{BB962C8B-B14F-4D97-AF65-F5344CB8AC3E}">
        <p14:creationId xmlns:p14="http://schemas.microsoft.com/office/powerpoint/2010/main" val="18743915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9E2FEA43-3FD8-6809-7C90-2F271603BE85}"/>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1095A312-5402-A71C-B0D2-B51599147D45}"/>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E78D5F6-7759-48CC-A1FE-6D510FF5EC5F}"/>
              </a:ext>
            </a:extLst>
          </p:cNvPr>
          <p:cNvSpPr>
            <a:spLocks noGrp="1"/>
          </p:cNvSpPr>
          <p:nvPr>
            <p:ph type="dt" sz="half" idx="10"/>
          </p:nvPr>
        </p:nvSpPr>
        <p:spPr/>
        <p:txBody>
          <a:bodyPr/>
          <a:lstStyle/>
          <a:p>
            <a:fld id="{ED0B6900-F21D-48CB-9BD6-10812443998A}" type="datetimeFigureOut">
              <a:rPr lang="en-US" smtClean="0"/>
              <a:t>8/9/2025</a:t>
            </a:fld>
            <a:endParaRPr lang="en-US"/>
          </a:p>
        </p:txBody>
      </p:sp>
      <p:sp>
        <p:nvSpPr>
          <p:cNvPr id="5" name="Footer Placeholder 4">
            <a:extLst>
              <a:ext uri="{FF2B5EF4-FFF2-40B4-BE49-F238E27FC236}">
                <a16:creationId xmlns:a16="http://schemas.microsoft.com/office/drawing/2014/main" id="{3A16E6D4-187E-6559-5905-5AEB5A7D2AD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D605C839-E4B9-33F4-8BE4-7B2AD46085C0}"/>
              </a:ext>
            </a:extLst>
          </p:cNvPr>
          <p:cNvSpPr>
            <a:spLocks noGrp="1"/>
          </p:cNvSpPr>
          <p:nvPr>
            <p:ph type="sldNum" sz="quarter" idx="12"/>
          </p:nvPr>
        </p:nvSpPr>
        <p:spPr/>
        <p:txBody>
          <a:bodyPr/>
          <a:lstStyle/>
          <a:p>
            <a:fld id="{024E3854-A97A-472A-88BF-DBAE20789D2F}" type="slidenum">
              <a:rPr lang="en-US" smtClean="0"/>
              <a:t>‹#›</a:t>
            </a:fld>
            <a:endParaRPr lang="en-US"/>
          </a:p>
        </p:txBody>
      </p:sp>
    </p:spTree>
    <p:extLst>
      <p:ext uri="{BB962C8B-B14F-4D97-AF65-F5344CB8AC3E}">
        <p14:creationId xmlns:p14="http://schemas.microsoft.com/office/powerpoint/2010/main" val="183691230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4F983AD-3AF6-F19E-A69E-6264649AF04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36D97A1-E0B9-7A8D-BF72-BB45D9EAD8E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C833B92-8165-E2DB-4E24-DD994DBBA9B2}"/>
              </a:ext>
            </a:extLst>
          </p:cNvPr>
          <p:cNvSpPr>
            <a:spLocks noGrp="1"/>
          </p:cNvSpPr>
          <p:nvPr>
            <p:ph type="dt" sz="half" idx="10"/>
          </p:nvPr>
        </p:nvSpPr>
        <p:spPr/>
        <p:txBody>
          <a:bodyPr/>
          <a:lstStyle/>
          <a:p>
            <a:fld id="{ED0B6900-F21D-48CB-9BD6-10812443998A}" type="datetimeFigureOut">
              <a:rPr lang="en-US" smtClean="0"/>
              <a:t>8/9/2025</a:t>
            </a:fld>
            <a:endParaRPr lang="en-US"/>
          </a:p>
        </p:txBody>
      </p:sp>
      <p:sp>
        <p:nvSpPr>
          <p:cNvPr id="5" name="Footer Placeholder 4">
            <a:extLst>
              <a:ext uri="{FF2B5EF4-FFF2-40B4-BE49-F238E27FC236}">
                <a16:creationId xmlns:a16="http://schemas.microsoft.com/office/drawing/2014/main" id="{541AD9CA-BF6E-0B9A-F2A3-9A6FB0EEAD2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63863458-04D4-3FF5-46D8-5DD25FC3F8E6}"/>
              </a:ext>
            </a:extLst>
          </p:cNvPr>
          <p:cNvSpPr>
            <a:spLocks noGrp="1"/>
          </p:cNvSpPr>
          <p:nvPr>
            <p:ph type="sldNum" sz="quarter" idx="12"/>
          </p:nvPr>
        </p:nvSpPr>
        <p:spPr/>
        <p:txBody>
          <a:bodyPr/>
          <a:lstStyle/>
          <a:p>
            <a:fld id="{024E3854-A97A-472A-88BF-DBAE20789D2F}" type="slidenum">
              <a:rPr lang="en-US" smtClean="0"/>
              <a:t>‹#›</a:t>
            </a:fld>
            <a:endParaRPr lang="en-US"/>
          </a:p>
        </p:txBody>
      </p:sp>
    </p:spTree>
    <p:extLst>
      <p:ext uri="{BB962C8B-B14F-4D97-AF65-F5344CB8AC3E}">
        <p14:creationId xmlns:p14="http://schemas.microsoft.com/office/powerpoint/2010/main" val="39365588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9A2079-6758-1B12-2046-53AEE91CD54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ECB821D1-1A38-6956-877B-3398298455C9}"/>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6DD76D15-8F77-34CF-5A74-322EC4BE03CA}"/>
              </a:ext>
            </a:extLst>
          </p:cNvPr>
          <p:cNvSpPr>
            <a:spLocks noGrp="1"/>
          </p:cNvSpPr>
          <p:nvPr>
            <p:ph type="dt" sz="half" idx="10"/>
          </p:nvPr>
        </p:nvSpPr>
        <p:spPr/>
        <p:txBody>
          <a:bodyPr/>
          <a:lstStyle/>
          <a:p>
            <a:fld id="{ED0B6900-F21D-48CB-9BD6-10812443998A}" type="datetimeFigureOut">
              <a:rPr lang="en-US" smtClean="0"/>
              <a:t>8/9/2025</a:t>
            </a:fld>
            <a:endParaRPr lang="en-US"/>
          </a:p>
        </p:txBody>
      </p:sp>
      <p:sp>
        <p:nvSpPr>
          <p:cNvPr id="5" name="Footer Placeholder 4">
            <a:extLst>
              <a:ext uri="{FF2B5EF4-FFF2-40B4-BE49-F238E27FC236}">
                <a16:creationId xmlns:a16="http://schemas.microsoft.com/office/drawing/2014/main" id="{033BC895-2399-3514-18EC-57757A6850C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AC0A948-1146-ADE4-FF26-0B0C8381C876}"/>
              </a:ext>
            </a:extLst>
          </p:cNvPr>
          <p:cNvSpPr>
            <a:spLocks noGrp="1"/>
          </p:cNvSpPr>
          <p:nvPr>
            <p:ph type="sldNum" sz="quarter" idx="12"/>
          </p:nvPr>
        </p:nvSpPr>
        <p:spPr/>
        <p:txBody>
          <a:bodyPr/>
          <a:lstStyle/>
          <a:p>
            <a:fld id="{024E3854-A97A-472A-88BF-DBAE20789D2F}" type="slidenum">
              <a:rPr lang="en-US" smtClean="0"/>
              <a:t>‹#›</a:t>
            </a:fld>
            <a:endParaRPr lang="en-US"/>
          </a:p>
        </p:txBody>
      </p:sp>
    </p:spTree>
    <p:extLst>
      <p:ext uri="{BB962C8B-B14F-4D97-AF65-F5344CB8AC3E}">
        <p14:creationId xmlns:p14="http://schemas.microsoft.com/office/powerpoint/2010/main" val="106102769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18EA88-D789-32CA-08C0-E50CA4F28E1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4FFA9D80-DD68-FACF-26DF-2BB128D0409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2F6649B-490B-F6FD-06A4-037DD843EB8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F03A581-B90E-5A92-EF6F-A184663EFF8B}"/>
              </a:ext>
            </a:extLst>
          </p:cNvPr>
          <p:cNvSpPr>
            <a:spLocks noGrp="1"/>
          </p:cNvSpPr>
          <p:nvPr>
            <p:ph type="dt" sz="half" idx="10"/>
          </p:nvPr>
        </p:nvSpPr>
        <p:spPr/>
        <p:txBody>
          <a:bodyPr/>
          <a:lstStyle/>
          <a:p>
            <a:fld id="{ED0B6900-F21D-48CB-9BD6-10812443998A}" type="datetimeFigureOut">
              <a:rPr lang="en-US" smtClean="0"/>
              <a:t>8/9/2025</a:t>
            </a:fld>
            <a:endParaRPr lang="en-US"/>
          </a:p>
        </p:txBody>
      </p:sp>
      <p:sp>
        <p:nvSpPr>
          <p:cNvPr id="6" name="Footer Placeholder 5">
            <a:extLst>
              <a:ext uri="{FF2B5EF4-FFF2-40B4-BE49-F238E27FC236}">
                <a16:creationId xmlns:a16="http://schemas.microsoft.com/office/drawing/2014/main" id="{9EF1693D-2ACD-9F21-8CE0-3A55634FC38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3304BB1-FA34-721B-D291-A277978FB114}"/>
              </a:ext>
            </a:extLst>
          </p:cNvPr>
          <p:cNvSpPr>
            <a:spLocks noGrp="1"/>
          </p:cNvSpPr>
          <p:nvPr>
            <p:ph type="sldNum" sz="quarter" idx="12"/>
          </p:nvPr>
        </p:nvSpPr>
        <p:spPr/>
        <p:txBody>
          <a:bodyPr/>
          <a:lstStyle/>
          <a:p>
            <a:fld id="{024E3854-A97A-472A-88BF-DBAE20789D2F}" type="slidenum">
              <a:rPr lang="en-US" smtClean="0"/>
              <a:t>‹#›</a:t>
            </a:fld>
            <a:endParaRPr lang="en-US"/>
          </a:p>
        </p:txBody>
      </p:sp>
    </p:spTree>
    <p:extLst>
      <p:ext uri="{BB962C8B-B14F-4D97-AF65-F5344CB8AC3E}">
        <p14:creationId xmlns:p14="http://schemas.microsoft.com/office/powerpoint/2010/main" val="30706086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2CA938-4925-2C4F-030F-1740C58E5032}"/>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E9D49B7C-EEBD-0CB6-6017-5911C9BF2E76}"/>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F1B89DC8-7B48-915C-4A10-4F5578235A2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B57C9661-6531-BF01-74F2-3668A6DFB1C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736E921-BADD-3385-8221-8532B83B8CF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DB6D5E3D-1324-BF10-CE2B-63D8ED0596AB}"/>
              </a:ext>
            </a:extLst>
          </p:cNvPr>
          <p:cNvSpPr>
            <a:spLocks noGrp="1"/>
          </p:cNvSpPr>
          <p:nvPr>
            <p:ph type="dt" sz="half" idx="10"/>
          </p:nvPr>
        </p:nvSpPr>
        <p:spPr/>
        <p:txBody>
          <a:bodyPr/>
          <a:lstStyle/>
          <a:p>
            <a:fld id="{ED0B6900-F21D-48CB-9BD6-10812443998A}" type="datetimeFigureOut">
              <a:rPr lang="en-US" smtClean="0"/>
              <a:t>8/9/2025</a:t>
            </a:fld>
            <a:endParaRPr lang="en-US"/>
          </a:p>
        </p:txBody>
      </p:sp>
      <p:sp>
        <p:nvSpPr>
          <p:cNvPr id="8" name="Footer Placeholder 7">
            <a:extLst>
              <a:ext uri="{FF2B5EF4-FFF2-40B4-BE49-F238E27FC236}">
                <a16:creationId xmlns:a16="http://schemas.microsoft.com/office/drawing/2014/main" id="{25BAF9D0-D2D2-0F5F-59CB-82E4141AD78F}"/>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647170B9-AC52-D49E-049E-0F4EAB6B7740}"/>
              </a:ext>
            </a:extLst>
          </p:cNvPr>
          <p:cNvSpPr>
            <a:spLocks noGrp="1"/>
          </p:cNvSpPr>
          <p:nvPr>
            <p:ph type="sldNum" sz="quarter" idx="12"/>
          </p:nvPr>
        </p:nvSpPr>
        <p:spPr/>
        <p:txBody>
          <a:bodyPr/>
          <a:lstStyle/>
          <a:p>
            <a:fld id="{024E3854-A97A-472A-88BF-DBAE20789D2F}" type="slidenum">
              <a:rPr lang="en-US" smtClean="0"/>
              <a:t>‹#›</a:t>
            </a:fld>
            <a:endParaRPr lang="en-US"/>
          </a:p>
        </p:txBody>
      </p:sp>
    </p:spTree>
    <p:extLst>
      <p:ext uri="{BB962C8B-B14F-4D97-AF65-F5344CB8AC3E}">
        <p14:creationId xmlns:p14="http://schemas.microsoft.com/office/powerpoint/2010/main" val="308873865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BE9941-B69B-F95D-6268-475D467F3F58}"/>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C6AD6EE-CFFE-EFA2-DA31-50EF0A26D11E}"/>
              </a:ext>
            </a:extLst>
          </p:cNvPr>
          <p:cNvSpPr>
            <a:spLocks noGrp="1"/>
          </p:cNvSpPr>
          <p:nvPr>
            <p:ph type="dt" sz="half" idx="10"/>
          </p:nvPr>
        </p:nvSpPr>
        <p:spPr/>
        <p:txBody>
          <a:bodyPr/>
          <a:lstStyle/>
          <a:p>
            <a:fld id="{ED0B6900-F21D-48CB-9BD6-10812443998A}" type="datetimeFigureOut">
              <a:rPr lang="en-US" smtClean="0"/>
              <a:t>8/9/2025</a:t>
            </a:fld>
            <a:endParaRPr lang="en-US"/>
          </a:p>
        </p:txBody>
      </p:sp>
      <p:sp>
        <p:nvSpPr>
          <p:cNvPr id="4" name="Footer Placeholder 3">
            <a:extLst>
              <a:ext uri="{FF2B5EF4-FFF2-40B4-BE49-F238E27FC236}">
                <a16:creationId xmlns:a16="http://schemas.microsoft.com/office/drawing/2014/main" id="{C988C253-16F4-8B48-4EF6-62AFF60AE647}"/>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06200F18-74B7-8961-DE37-2BADA5396721}"/>
              </a:ext>
            </a:extLst>
          </p:cNvPr>
          <p:cNvSpPr>
            <a:spLocks noGrp="1"/>
          </p:cNvSpPr>
          <p:nvPr>
            <p:ph type="sldNum" sz="quarter" idx="12"/>
          </p:nvPr>
        </p:nvSpPr>
        <p:spPr/>
        <p:txBody>
          <a:bodyPr/>
          <a:lstStyle/>
          <a:p>
            <a:fld id="{024E3854-A97A-472A-88BF-DBAE20789D2F}" type="slidenum">
              <a:rPr lang="en-US" smtClean="0"/>
              <a:t>‹#›</a:t>
            </a:fld>
            <a:endParaRPr lang="en-US"/>
          </a:p>
        </p:txBody>
      </p:sp>
    </p:spTree>
    <p:extLst>
      <p:ext uri="{BB962C8B-B14F-4D97-AF65-F5344CB8AC3E}">
        <p14:creationId xmlns:p14="http://schemas.microsoft.com/office/powerpoint/2010/main" val="149107447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2012C4A3-DF22-C54A-4CE8-23EC221761B8}"/>
              </a:ext>
            </a:extLst>
          </p:cNvPr>
          <p:cNvSpPr>
            <a:spLocks noGrp="1"/>
          </p:cNvSpPr>
          <p:nvPr>
            <p:ph type="dt" sz="half" idx="10"/>
          </p:nvPr>
        </p:nvSpPr>
        <p:spPr/>
        <p:txBody>
          <a:bodyPr/>
          <a:lstStyle/>
          <a:p>
            <a:fld id="{ED0B6900-F21D-48CB-9BD6-10812443998A}" type="datetimeFigureOut">
              <a:rPr lang="en-US" smtClean="0"/>
              <a:t>8/9/2025</a:t>
            </a:fld>
            <a:endParaRPr lang="en-US"/>
          </a:p>
        </p:txBody>
      </p:sp>
      <p:sp>
        <p:nvSpPr>
          <p:cNvPr id="3" name="Footer Placeholder 2">
            <a:extLst>
              <a:ext uri="{FF2B5EF4-FFF2-40B4-BE49-F238E27FC236}">
                <a16:creationId xmlns:a16="http://schemas.microsoft.com/office/drawing/2014/main" id="{E54C3B2B-E75B-87B0-8811-D3B6A1C740E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A208396-A40B-38A7-312B-0AC5D15C590F}"/>
              </a:ext>
            </a:extLst>
          </p:cNvPr>
          <p:cNvSpPr>
            <a:spLocks noGrp="1"/>
          </p:cNvSpPr>
          <p:nvPr>
            <p:ph type="sldNum" sz="quarter" idx="12"/>
          </p:nvPr>
        </p:nvSpPr>
        <p:spPr/>
        <p:txBody>
          <a:bodyPr/>
          <a:lstStyle/>
          <a:p>
            <a:fld id="{024E3854-A97A-472A-88BF-DBAE20789D2F}" type="slidenum">
              <a:rPr lang="en-US" smtClean="0"/>
              <a:t>‹#›</a:t>
            </a:fld>
            <a:endParaRPr lang="en-US"/>
          </a:p>
        </p:txBody>
      </p:sp>
    </p:spTree>
    <p:extLst>
      <p:ext uri="{BB962C8B-B14F-4D97-AF65-F5344CB8AC3E}">
        <p14:creationId xmlns:p14="http://schemas.microsoft.com/office/powerpoint/2010/main" val="131888789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6868BF6-D1A4-6703-77C8-69C9B038FDC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5ED2755-E21E-5336-82C6-C4A8D29791DB}"/>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9C60FAB-2B06-1C79-575C-DA280274389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5B122798-76B2-AAB0-A7C7-3ED21E0D183E}"/>
              </a:ext>
            </a:extLst>
          </p:cNvPr>
          <p:cNvSpPr>
            <a:spLocks noGrp="1"/>
          </p:cNvSpPr>
          <p:nvPr>
            <p:ph type="dt" sz="half" idx="10"/>
          </p:nvPr>
        </p:nvSpPr>
        <p:spPr/>
        <p:txBody>
          <a:bodyPr/>
          <a:lstStyle/>
          <a:p>
            <a:fld id="{ED0B6900-F21D-48CB-9BD6-10812443998A}" type="datetimeFigureOut">
              <a:rPr lang="en-US" smtClean="0"/>
              <a:t>8/9/2025</a:t>
            </a:fld>
            <a:endParaRPr lang="en-US"/>
          </a:p>
        </p:txBody>
      </p:sp>
      <p:sp>
        <p:nvSpPr>
          <p:cNvPr id="6" name="Footer Placeholder 5">
            <a:extLst>
              <a:ext uri="{FF2B5EF4-FFF2-40B4-BE49-F238E27FC236}">
                <a16:creationId xmlns:a16="http://schemas.microsoft.com/office/drawing/2014/main" id="{F1D64F8B-D81A-DDDA-195E-3D5EA59EE86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66582CB1-5E6C-15F7-8ABC-9CE75DC68120}"/>
              </a:ext>
            </a:extLst>
          </p:cNvPr>
          <p:cNvSpPr>
            <a:spLocks noGrp="1"/>
          </p:cNvSpPr>
          <p:nvPr>
            <p:ph type="sldNum" sz="quarter" idx="12"/>
          </p:nvPr>
        </p:nvSpPr>
        <p:spPr/>
        <p:txBody>
          <a:bodyPr/>
          <a:lstStyle/>
          <a:p>
            <a:fld id="{024E3854-A97A-472A-88BF-DBAE20789D2F}" type="slidenum">
              <a:rPr lang="en-US" smtClean="0"/>
              <a:t>‹#›</a:t>
            </a:fld>
            <a:endParaRPr lang="en-US"/>
          </a:p>
        </p:txBody>
      </p:sp>
    </p:spTree>
    <p:extLst>
      <p:ext uri="{BB962C8B-B14F-4D97-AF65-F5344CB8AC3E}">
        <p14:creationId xmlns:p14="http://schemas.microsoft.com/office/powerpoint/2010/main" val="156202970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AF1D281-DDCB-C3E4-22B7-7956A51346C1}"/>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B255003-536D-5256-2CCA-4BB623A83D09}"/>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D37EE7B-63C2-E6B1-5F91-8C11DE26806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E76728B0-127C-90F3-2FD7-8111B36CA810}"/>
              </a:ext>
            </a:extLst>
          </p:cNvPr>
          <p:cNvSpPr>
            <a:spLocks noGrp="1"/>
          </p:cNvSpPr>
          <p:nvPr>
            <p:ph type="dt" sz="half" idx="10"/>
          </p:nvPr>
        </p:nvSpPr>
        <p:spPr/>
        <p:txBody>
          <a:bodyPr/>
          <a:lstStyle/>
          <a:p>
            <a:fld id="{ED0B6900-F21D-48CB-9BD6-10812443998A}" type="datetimeFigureOut">
              <a:rPr lang="en-US" smtClean="0"/>
              <a:t>8/9/2025</a:t>
            </a:fld>
            <a:endParaRPr lang="en-US"/>
          </a:p>
        </p:txBody>
      </p:sp>
      <p:sp>
        <p:nvSpPr>
          <p:cNvPr id="6" name="Footer Placeholder 5">
            <a:extLst>
              <a:ext uri="{FF2B5EF4-FFF2-40B4-BE49-F238E27FC236}">
                <a16:creationId xmlns:a16="http://schemas.microsoft.com/office/drawing/2014/main" id="{C6AC39C0-BCC3-A143-5230-545A590069C2}"/>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F6AB0088-934F-B94D-87D2-DA0CC2C8BDEB}"/>
              </a:ext>
            </a:extLst>
          </p:cNvPr>
          <p:cNvSpPr>
            <a:spLocks noGrp="1"/>
          </p:cNvSpPr>
          <p:nvPr>
            <p:ph type="sldNum" sz="quarter" idx="12"/>
          </p:nvPr>
        </p:nvSpPr>
        <p:spPr/>
        <p:txBody>
          <a:bodyPr/>
          <a:lstStyle/>
          <a:p>
            <a:fld id="{024E3854-A97A-472A-88BF-DBAE20789D2F}" type="slidenum">
              <a:rPr lang="en-US" smtClean="0"/>
              <a:t>‹#›</a:t>
            </a:fld>
            <a:endParaRPr lang="en-US"/>
          </a:p>
        </p:txBody>
      </p:sp>
    </p:spTree>
    <p:extLst>
      <p:ext uri="{BB962C8B-B14F-4D97-AF65-F5344CB8AC3E}">
        <p14:creationId xmlns:p14="http://schemas.microsoft.com/office/powerpoint/2010/main" val="408542072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59D7D05-63B0-3ED6-4566-F0B2C7DC540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AE23A4BC-EE09-792E-A36A-6245EC36294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6A0DDC0-417C-33C8-174E-21CF220DD115}"/>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ED0B6900-F21D-48CB-9BD6-10812443998A}" type="datetimeFigureOut">
              <a:rPr lang="en-US" smtClean="0"/>
              <a:t>8/9/2025</a:t>
            </a:fld>
            <a:endParaRPr lang="en-US"/>
          </a:p>
        </p:txBody>
      </p:sp>
      <p:sp>
        <p:nvSpPr>
          <p:cNvPr id="5" name="Footer Placeholder 4">
            <a:extLst>
              <a:ext uri="{FF2B5EF4-FFF2-40B4-BE49-F238E27FC236}">
                <a16:creationId xmlns:a16="http://schemas.microsoft.com/office/drawing/2014/main" id="{304D15C4-2442-C917-5FE8-D2AF653BAF45}"/>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6E6C9406-2F23-D878-DCDF-60C9CDA17A94}"/>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024E3854-A97A-472A-88BF-DBAE20789D2F}" type="slidenum">
              <a:rPr lang="en-US" smtClean="0"/>
              <a:t>‹#›</a:t>
            </a:fld>
            <a:endParaRPr lang="en-US"/>
          </a:p>
        </p:txBody>
      </p:sp>
    </p:spTree>
    <p:extLst>
      <p:ext uri="{BB962C8B-B14F-4D97-AF65-F5344CB8AC3E}">
        <p14:creationId xmlns:p14="http://schemas.microsoft.com/office/powerpoint/2010/main" val="233996710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2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2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3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1.xm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3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2.xml"/><Relationship Id="rId1" Type="http://schemas.openxmlformats.org/officeDocument/2006/relationships/slideLayout" Target="../slideLayouts/slideLayout2.xml"/><Relationship Id="rId4" Type="http://schemas.openxmlformats.org/officeDocument/2006/relationships/image" Target="../media/image9.png"/></Relationships>
</file>

<file path=ppt/slides/_rels/slide3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3.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3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4.xml"/><Relationship Id="rId1" Type="http://schemas.openxmlformats.org/officeDocument/2006/relationships/slideLayout" Target="../slideLayouts/slideLayout2.xml"/><Relationship Id="rId4" Type="http://schemas.openxmlformats.org/officeDocument/2006/relationships/image" Target="../media/image5.png"/></Relationships>
</file>

<file path=ppt/slides/_rels/slide3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93E427-FD22-9D77-5EAD-8861AB0800C1}"/>
              </a:ext>
            </a:extLst>
          </p:cNvPr>
          <p:cNvSpPr>
            <a:spLocks noGrp="1"/>
          </p:cNvSpPr>
          <p:nvPr>
            <p:ph type="ctrTitle"/>
          </p:nvPr>
        </p:nvSpPr>
        <p:spPr>
          <a:xfrm>
            <a:off x="1523998" y="558478"/>
            <a:ext cx="9144000" cy="1766375"/>
          </a:xfrm>
        </p:spPr>
        <p:txBody>
          <a:bodyPr>
            <a:normAutofit fontScale="90000"/>
          </a:bodyPr>
          <a:lstStyle/>
          <a:p>
            <a:r>
              <a:rPr lang="en-US" sz="6000" dirty="0">
                <a:solidFill>
                  <a:srgbClr val="3B2360"/>
                </a:solidFill>
                <a:latin typeface="Cambria" panose="02040503050406030204" pitchFamily="18" charset="0"/>
                <a:ea typeface="Cambria" panose="02040503050406030204" pitchFamily="18" charset="0"/>
              </a:rPr>
              <a:t>Assessing the Fed Rate Target: Too High, Too Low, or Just Right?</a:t>
            </a:r>
          </a:p>
        </p:txBody>
      </p:sp>
      <p:sp>
        <p:nvSpPr>
          <p:cNvPr id="3" name="Subtitle 2">
            <a:extLst>
              <a:ext uri="{FF2B5EF4-FFF2-40B4-BE49-F238E27FC236}">
                <a16:creationId xmlns:a16="http://schemas.microsoft.com/office/drawing/2014/main" id="{B0DF32BA-2759-1252-27B1-36CE592BB6F0}"/>
              </a:ext>
            </a:extLst>
          </p:cNvPr>
          <p:cNvSpPr>
            <a:spLocks noGrp="1"/>
          </p:cNvSpPr>
          <p:nvPr>
            <p:ph type="subTitle" idx="1"/>
          </p:nvPr>
        </p:nvSpPr>
        <p:spPr>
          <a:xfrm>
            <a:off x="5001490" y="2517296"/>
            <a:ext cx="2189016" cy="419356"/>
          </a:xfrm>
        </p:spPr>
        <p:txBody>
          <a:bodyPr>
            <a:normAutofit/>
          </a:bodyPr>
          <a:lstStyle/>
          <a:p>
            <a:r>
              <a:rPr lang="en-US" sz="1800" dirty="0">
                <a:solidFill>
                  <a:srgbClr val="3B2360"/>
                </a:solidFill>
                <a:latin typeface="Cambria" panose="02040503050406030204" pitchFamily="18" charset="0"/>
                <a:ea typeface="Cambria" panose="02040503050406030204" pitchFamily="18" charset="0"/>
              </a:rPr>
              <a:t>By Shaun Levenson</a:t>
            </a:r>
          </a:p>
        </p:txBody>
      </p:sp>
      <p:cxnSp>
        <p:nvCxnSpPr>
          <p:cNvPr id="5" name="Straight Connector 4">
            <a:extLst>
              <a:ext uri="{FF2B5EF4-FFF2-40B4-BE49-F238E27FC236}">
                <a16:creationId xmlns:a16="http://schemas.microsoft.com/office/drawing/2014/main" id="{0E47FA4A-9FC6-E8AB-B910-E16F017722F3}"/>
              </a:ext>
            </a:extLst>
          </p:cNvPr>
          <p:cNvCxnSpPr/>
          <p:nvPr/>
        </p:nvCxnSpPr>
        <p:spPr>
          <a:xfrm>
            <a:off x="1524000" y="2402135"/>
            <a:ext cx="8888361" cy="0"/>
          </a:xfrm>
          <a:prstGeom prst="line">
            <a:avLst/>
          </a:prstGeom>
          <a:ln>
            <a:solidFill>
              <a:srgbClr val="FFC000"/>
            </a:solidFill>
          </a:ln>
        </p:spPr>
        <p:style>
          <a:lnRef idx="2">
            <a:schemeClr val="accent1"/>
          </a:lnRef>
          <a:fillRef idx="0">
            <a:schemeClr val="accent1"/>
          </a:fillRef>
          <a:effectRef idx="1">
            <a:schemeClr val="accent1"/>
          </a:effectRef>
          <a:fontRef idx="minor">
            <a:schemeClr val="tx1"/>
          </a:fontRef>
        </p:style>
      </p:cxnSp>
      <p:sp>
        <p:nvSpPr>
          <p:cNvPr id="6" name="TextBox 5">
            <a:extLst>
              <a:ext uri="{FF2B5EF4-FFF2-40B4-BE49-F238E27FC236}">
                <a16:creationId xmlns:a16="http://schemas.microsoft.com/office/drawing/2014/main" id="{A4A34255-AF1B-F218-EB3F-D234B57EB793}"/>
              </a:ext>
            </a:extLst>
          </p:cNvPr>
          <p:cNvSpPr txBox="1"/>
          <p:nvPr/>
        </p:nvSpPr>
        <p:spPr>
          <a:xfrm>
            <a:off x="2369572" y="6262992"/>
            <a:ext cx="7452852" cy="369332"/>
          </a:xfrm>
          <a:prstGeom prst="rect">
            <a:avLst/>
          </a:prstGeom>
          <a:noFill/>
        </p:spPr>
        <p:txBody>
          <a:bodyPr wrap="square" rtlCol="0">
            <a:spAutoFit/>
          </a:bodyPr>
          <a:lstStyle/>
          <a:p>
            <a:pPr algn="ctr"/>
            <a:r>
              <a:rPr lang="en-US" dirty="0">
                <a:solidFill>
                  <a:srgbClr val="3B2360"/>
                </a:solidFill>
                <a:latin typeface="Cambria" panose="02040503050406030204" pitchFamily="18" charset="0"/>
                <a:ea typeface="Cambria" panose="02040503050406030204" pitchFamily="18" charset="0"/>
              </a:rPr>
              <a:t>Master of Science in Quantitative Economics</a:t>
            </a:r>
          </a:p>
        </p:txBody>
      </p:sp>
      <p:cxnSp>
        <p:nvCxnSpPr>
          <p:cNvPr id="10" name="Straight Connector 9">
            <a:extLst>
              <a:ext uri="{FF2B5EF4-FFF2-40B4-BE49-F238E27FC236}">
                <a16:creationId xmlns:a16="http://schemas.microsoft.com/office/drawing/2014/main" id="{51E8BC71-6149-6904-ACB4-D4CF16BCC5D8}"/>
              </a:ext>
            </a:extLst>
          </p:cNvPr>
          <p:cNvCxnSpPr/>
          <p:nvPr/>
        </p:nvCxnSpPr>
        <p:spPr>
          <a:xfrm>
            <a:off x="1779637" y="6250125"/>
            <a:ext cx="8888361" cy="0"/>
          </a:xfrm>
          <a:prstGeom prst="line">
            <a:avLst/>
          </a:prstGeom>
          <a:ln>
            <a:solidFill>
              <a:srgbClr val="FFC000"/>
            </a:solidFill>
          </a:ln>
        </p:spPr>
        <p:style>
          <a:lnRef idx="2">
            <a:schemeClr val="accent1"/>
          </a:lnRef>
          <a:fillRef idx="0">
            <a:schemeClr val="accent1"/>
          </a:fillRef>
          <a:effectRef idx="1">
            <a:schemeClr val="accent1"/>
          </a:effectRef>
          <a:fontRef idx="minor">
            <a:schemeClr val="tx1"/>
          </a:fontRef>
        </p:style>
      </p:cxnSp>
      <p:sp>
        <p:nvSpPr>
          <p:cNvPr id="4" name="TextBox 3">
            <a:extLst>
              <a:ext uri="{FF2B5EF4-FFF2-40B4-BE49-F238E27FC236}">
                <a16:creationId xmlns:a16="http://schemas.microsoft.com/office/drawing/2014/main" id="{1898DA0A-9F0A-1B3E-A3C9-C6D47E0A637F}"/>
              </a:ext>
            </a:extLst>
          </p:cNvPr>
          <p:cNvSpPr txBox="1"/>
          <p:nvPr/>
        </p:nvSpPr>
        <p:spPr>
          <a:xfrm>
            <a:off x="4135057" y="5076551"/>
            <a:ext cx="3921886" cy="369332"/>
          </a:xfrm>
          <a:prstGeom prst="rect">
            <a:avLst/>
          </a:prstGeom>
          <a:noFill/>
        </p:spPr>
        <p:txBody>
          <a:bodyPr wrap="square" rtlCol="0">
            <a:spAutoFit/>
          </a:bodyPr>
          <a:lstStyle/>
          <a:p>
            <a:pPr algn="ctr"/>
            <a:r>
              <a:rPr lang="en-US" dirty="0">
                <a:solidFill>
                  <a:srgbClr val="3B2360"/>
                </a:solidFill>
                <a:latin typeface="Cambria" panose="02040503050406030204" pitchFamily="18" charset="0"/>
                <a:ea typeface="Cambria" panose="02040503050406030204" pitchFamily="18" charset="0"/>
              </a:rPr>
              <a:t>ECON 531: </a:t>
            </a:r>
            <a:r>
              <a:rPr lang="en-US">
                <a:solidFill>
                  <a:srgbClr val="3B2360"/>
                </a:solidFill>
                <a:latin typeface="Cambria" panose="02040503050406030204" pitchFamily="18" charset="0"/>
                <a:ea typeface="Cambria" panose="02040503050406030204" pitchFamily="18" charset="0"/>
              </a:rPr>
              <a:t>Macroeconomic Theory 2</a:t>
            </a:r>
            <a:endParaRPr lang="en-US" dirty="0">
              <a:solidFill>
                <a:srgbClr val="3B2360"/>
              </a:solidFill>
              <a:latin typeface="Cambria" panose="02040503050406030204" pitchFamily="18" charset="0"/>
              <a:ea typeface="Cambria" panose="02040503050406030204" pitchFamily="18" charset="0"/>
            </a:endParaRPr>
          </a:p>
        </p:txBody>
      </p:sp>
      <p:sp>
        <p:nvSpPr>
          <p:cNvPr id="7" name="TextBox 6">
            <a:extLst>
              <a:ext uri="{FF2B5EF4-FFF2-40B4-BE49-F238E27FC236}">
                <a16:creationId xmlns:a16="http://schemas.microsoft.com/office/drawing/2014/main" id="{5EDFD0C9-5B2B-BAF7-C155-E91DEA98D999}"/>
              </a:ext>
            </a:extLst>
          </p:cNvPr>
          <p:cNvSpPr txBox="1"/>
          <p:nvPr/>
        </p:nvSpPr>
        <p:spPr>
          <a:xfrm>
            <a:off x="4771100" y="5569076"/>
            <a:ext cx="2649796" cy="276999"/>
          </a:xfrm>
          <a:prstGeom prst="rect">
            <a:avLst/>
          </a:prstGeom>
          <a:noFill/>
        </p:spPr>
        <p:txBody>
          <a:bodyPr wrap="square" rtlCol="0">
            <a:spAutoFit/>
          </a:bodyPr>
          <a:lstStyle/>
          <a:p>
            <a:pPr algn="ctr"/>
            <a:r>
              <a:rPr lang="en-US" sz="1200" dirty="0">
                <a:solidFill>
                  <a:srgbClr val="3B2360"/>
                </a:solidFill>
                <a:latin typeface="Cambria" panose="02040503050406030204" pitchFamily="18" charset="0"/>
                <a:ea typeface="Cambria" panose="02040503050406030204" pitchFamily="18" charset="0"/>
              </a:rPr>
              <a:t>Matthew </a:t>
            </a:r>
            <a:r>
              <a:rPr lang="en-US" sz="1200" dirty="0" err="1">
                <a:solidFill>
                  <a:srgbClr val="3B2360"/>
                </a:solidFill>
                <a:latin typeface="Cambria" panose="02040503050406030204" pitchFamily="18" charset="0"/>
                <a:ea typeface="Cambria" panose="02040503050406030204" pitchFamily="18" charset="0"/>
              </a:rPr>
              <a:t>Fienup</a:t>
            </a:r>
            <a:endParaRPr lang="en-US" sz="1200" dirty="0">
              <a:solidFill>
                <a:srgbClr val="3B2360"/>
              </a:solidFill>
              <a:latin typeface="Cambria" panose="02040503050406030204" pitchFamily="18" charset="0"/>
              <a:ea typeface="Cambria" panose="02040503050406030204" pitchFamily="18" charset="0"/>
            </a:endParaRPr>
          </a:p>
        </p:txBody>
      </p:sp>
      <p:sp>
        <p:nvSpPr>
          <p:cNvPr id="8" name="TextBox 7">
            <a:extLst>
              <a:ext uri="{FF2B5EF4-FFF2-40B4-BE49-F238E27FC236}">
                <a16:creationId xmlns:a16="http://schemas.microsoft.com/office/drawing/2014/main" id="{EA61B534-2775-FBE0-D78D-80A645EFB2E4}"/>
              </a:ext>
            </a:extLst>
          </p:cNvPr>
          <p:cNvSpPr txBox="1"/>
          <p:nvPr/>
        </p:nvSpPr>
        <p:spPr>
          <a:xfrm>
            <a:off x="4548645" y="5813458"/>
            <a:ext cx="3094706" cy="276999"/>
          </a:xfrm>
          <a:prstGeom prst="rect">
            <a:avLst/>
          </a:prstGeom>
          <a:noFill/>
        </p:spPr>
        <p:txBody>
          <a:bodyPr wrap="square" rtlCol="0">
            <a:spAutoFit/>
          </a:bodyPr>
          <a:lstStyle/>
          <a:p>
            <a:pPr algn="ctr"/>
            <a:r>
              <a:rPr lang="en-US" sz="1200" dirty="0">
                <a:solidFill>
                  <a:srgbClr val="3B2360"/>
                </a:solidFill>
                <a:latin typeface="Cambria" panose="02040503050406030204" pitchFamily="18" charset="0"/>
                <a:ea typeface="Cambria" panose="02040503050406030204" pitchFamily="18" charset="0"/>
              </a:rPr>
              <a:t>Summer 2025</a:t>
            </a:r>
          </a:p>
        </p:txBody>
      </p:sp>
    </p:spTree>
    <p:extLst>
      <p:ext uri="{BB962C8B-B14F-4D97-AF65-F5344CB8AC3E}">
        <p14:creationId xmlns:p14="http://schemas.microsoft.com/office/powerpoint/2010/main" val="22337551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8B0A02-22CA-0246-772E-A9F502939EA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1B356CF-A273-6734-EBC4-C3FE6A898B45}"/>
              </a:ext>
            </a:extLst>
          </p:cNvPr>
          <p:cNvSpPr>
            <a:spLocks noGrp="1"/>
          </p:cNvSpPr>
          <p:nvPr>
            <p:ph type="title"/>
          </p:nvPr>
        </p:nvSpPr>
        <p:spPr>
          <a:xfrm>
            <a:off x="838200" y="178314"/>
            <a:ext cx="10515600" cy="755751"/>
          </a:xfrm>
        </p:spPr>
        <p:txBody>
          <a:bodyPr>
            <a:normAutofit/>
          </a:bodyPr>
          <a:lstStyle/>
          <a:p>
            <a:pPr algn="ctr"/>
            <a:r>
              <a:rPr lang="en-US" sz="4000" dirty="0">
                <a:solidFill>
                  <a:srgbClr val="3B2360"/>
                </a:solidFill>
                <a:latin typeface="Cambria" panose="02040503050406030204" pitchFamily="18" charset="0"/>
                <a:ea typeface="Cambria" panose="02040503050406030204" pitchFamily="18" charset="0"/>
              </a:rPr>
              <a:t>Background</a:t>
            </a:r>
          </a:p>
        </p:txBody>
      </p:sp>
      <p:cxnSp>
        <p:nvCxnSpPr>
          <p:cNvPr id="5" name="Straight Connector 4">
            <a:extLst>
              <a:ext uri="{FF2B5EF4-FFF2-40B4-BE49-F238E27FC236}">
                <a16:creationId xmlns:a16="http://schemas.microsoft.com/office/drawing/2014/main" id="{E7ECA76D-06BE-03F6-9DA2-3CA77E4F7490}"/>
              </a:ext>
            </a:extLst>
          </p:cNvPr>
          <p:cNvCxnSpPr/>
          <p:nvPr/>
        </p:nvCxnSpPr>
        <p:spPr>
          <a:xfrm>
            <a:off x="1887793" y="934065"/>
            <a:ext cx="8219768" cy="0"/>
          </a:xfrm>
          <a:prstGeom prst="line">
            <a:avLst/>
          </a:prstGeom>
          <a:ln>
            <a:solidFill>
              <a:srgbClr val="FFC000"/>
            </a:solidFill>
          </a:ln>
        </p:spPr>
        <p:style>
          <a:lnRef idx="2">
            <a:schemeClr val="accent1"/>
          </a:lnRef>
          <a:fillRef idx="0">
            <a:schemeClr val="accent1"/>
          </a:fillRef>
          <a:effectRef idx="1">
            <a:schemeClr val="accent1"/>
          </a:effectRef>
          <a:fontRef idx="minor">
            <a:schemeClr val="tx1"/>
          </a:fontRef>
        </p:style>
      </p:cxnSp>
      <p:sp>
        <p:nvSpPr>
          <p:cNvPr id="7" name="TextBox 6">
            <a:extLst>
              <a:ext uri="{FF2B5EF4-FFF2-40B4-BE49-F238E27FC236}">
                <a16:creationId xmlns:a16="http://schemas.microsoft.com/office/drawing/2014/main" id="{04BA20B3-F409-CEB2-2F79-B4ADA40A0513}"/>
              </a:ext>
            </a:extLst>
          </p:cNvPr>
          <p:cNvSpPr txBox="1"/>
          <p:nvPr/>
        </p:nvSpPr>
        <p:spPr>
          <a:xfrm>
            <a:off x="838200" y="2819149"/>
            <a:ext cx="8017042" cy="461665"/>
          </a:xfrm>
          <a:prstGeom prst="rect">
            <a:avLst/>
          </a:prstGeom>
          <a:noFill/>
        </p:spPr>
        <p:txBody>
          <a:bodyPr wrap="square" rtlCol="0">
            <a:spAutoFit/>
          </a:bodyPr>
          <a:lstStyle/>
          <a:p>
            <a:r>
              <a:rPr lang="en-US" sz="2400" b="1" dirty="0">
                <a:latin typeface="Cambria" panose="02040503050406030204" pitchFamily="18" charset="0"/>
                <a:ea typeface="Cambria" panose="02040503050406030204" pitchFamily="18" charset="0"/>
              </a:rPr>
              <a:t>What is the cause of the current inflation rate?</a:t>
            </a:r>
          </a:p>
        </p:txBody>
      </p:sp>
      <p:cxnSp>
        <p:nvCxnSpPr>
          <p:cNvPr id="9" name="Straight Connector 8">
            <a:extLst>
              <a:ext uri="{FF2B5EF4-FFF2-40B4-BE49-F238E27FC236}">
                <a16:creationId xmlns:a16="http://schemas.microsoft.com/office/drawing/2014/main" id="{02F05E53-6173-AC64-3800-C13D02B0E788}"/>
              </a:ext>
            </a:extLst>
          </p:cNvPr>
          <p:cNvCxnSpPr>
            <a:cxnSpLocks/>
          </p:cNvCxnSpPr>
          <p:nvPr/>
        </p:nvCxnSpPr>
        <p:spPr>
          <a:xfrm flipV="1">
            <a:off x="838200" y="3280814"/>
            <a:ext cx="6752771" cy="7374"/>
          </a:xfrm>
          <a:prstGeom prst="line">
            <a:avLst/>
          </a:prstGeom>
          <a:ln>
            <a:solidFill>
              <a:srgbClr val="3B2360"/>
            </a:solidFill>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pic>
        <p:nvPicPr>
          <p:cNvPr id="10" name="Picture 9">
            <a:extLst>
              <a:ext uri="{FF2B5EF4-FFF2-40B4-BE49-F238E27FC236}">
                <a16:creationId xmlns:a16="http://schemas.microsoft.com/office/drawing/2014/main" id="{BED4CE2B-DF85-6ECC-048E-2C1D2658A84A}"/>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867971" y="6089230"/>
            <a:ext cx="2247368" cy="755752"/>
          </a:xfrm>
          <a:prstGeom prst="rect">
            <a:avLst/>
          </a:prstGeom>
          <a:noFill/>
          <a:ln>
            <a:noFill/>
          </a:ln>
        </p:spPr>
      </p:pic>
    </p:spTree>
    <p:extLst>
      <p:ext uri="{BB962C8B-B14F-4D97-AF65-F5344CB8AC3E}">
        <p14:creationId xmlns:p14="http://schemas.microsoft.com/office/powerpoint/2010/main" val="16811628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238959-CCB9-2281-9DAA-C36049BB0FC0}"/>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119BDAD3-C27B-225D-4215-CCD0F3583E60}"/>
              </a:ext>
            </a:extLst>
          </p:cNvPr>
          <p:cNvSpPr/>
          <p:nvPr/>
        </p:nvSpPr>
        <p:spPr>
          <a:xfrm>
            <a:off x="0" y="6692705"/>
            <a:ext cx="9867971" cy="165295"/>
          </a:xfrm>
          <a:prstGeom prst="rect">
            <a:avLst/>
          </a:prstGeom>
          <a:solidFill>
            <a:srgbClr val="3B2360">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US" sz="1200" dirty="0">
              <a:solidFill>
                <a:schemeClr val="tx1"/>
              </a:solidFill>
              <a:latin typeface="Cambria" panose="02040503050406030204" pitchFamily="18" charset="0"/>
              <a:ea typeface="Cambria" panose="02040503050406030204" pitchFamily="18" charset="0"/>
            </a:endParaRPr>
          </a:p>
        </p:txBody>
      </p:sp>
      <p:sp>
        <p:nvSpPr>
          <p:cNvPr id="2" name="Title 1">
            <a:extLst>
              <a:ext uri="{FF2B5EF4-FFF2-40B4-BE49-F238E27FC236}">
                <a16:creationId xmlns:a16="http://schemas.microsoft.com/office/drawing/2014/main" id="{94BF9244-6FE5-11E8-99C0-A06B64E218E3}"/>
              </a:ext>
            </a:extLst>
          </p:cNvPr>
          <p:cNvSpPr>
            <a:spLocks noGrp="1"/>
          </p:cNvSpPr>
          <p:nvPr>
            <p:ph type="title"/>
          </p:nvPr>
        </p:nvSpPr>
        <p:spPr>
          <a:xfrm>
            <a:off x="838200" y="178314"/>
            <a:ext cx="10515600" cy="755751"/>
          </a:xfrm>
        </p:spPr>
        <p:txBody>
          <a:bodyPr>
            <a:normAutofit/>
          </a:bodyPr>
          <a:lstStyle/>
          <a:p>
            <a:pPr algn="ctr"/>
            <a:r>
              <a:rPr lang="en-US" sz="4000" dirty="0">
                <a:solidFill>
                  <a:srgbClr val="3B2360"/>
                </a:solidFill>
                <a:latin typeface="Cambria" panose="02040503050406030204" pitchFamily="18" charset="0"/>
                <a:ea typeface="Cambria" panose="02040503050406030204" pitchFamily="18" charset="0"/>
              </a:rPr>
              <a:t>Background</a:t>
            </a:r>
          </a:p>
        </p:txBody>
      </p:sp>
      <p:cxnSp>
        <p:nvCxnSpPr>
          <p:cNvPr id="5" name="Straight Connector 4">
            <a:extLst>
              <a:ext uri="{FF2B5EF4-FFF2-40B4-BE49-F238E27FC236}">
                <a16:creationId xmlns:a16="http://schemas.microsoft.com/office/drawing/2014/main" id="{0F09CE9C-C04E-7B27-18D0-6DEA3E335353}"/>
              </a:ext>
            </a:extLst>
          </p:cNvPr>
          <p:cNvCxnSpPr/>
          <p:nvPr/>
        </p:nvCxnSpPr>
        <p:spPr>
          <a:xfrm>
            <a:off x="1887793" y="934065"/>
            <a:ext cx="8219768" cy="0"/>
          </a:xfrm>
          <a:prstGeom prst="line">
            <a:avLst/>
          </a:prstGeom>
          <a:ln>
            <a:solidFill>
              <a:srgbClr val="FFC000"/>
            </a:solidFill>
          </a:ln>
        </p:spPr>
        <p:style>
          <a:lnRef idx="2">
            <a:schemeClr val="accent1"/>
          </a:lnRef>
          <a:fillRef idx="0">
            <a:schemeClr val="accent1"/>
          </a:fillRef>
          <a:effectRef idx="1">
            <a:schemeClr val="accent1"/>
          </a:effectRef>
          <a:fontRef idx="minor">
            <a:schemeClr val="tx1"/>
          </a:fontRef>
        </p:style>
      </p:cxnSp>
      <p:sp>
        <p:nvSpPr>
          <p:cNvPr id="7" name="TextBox 6">
            <a:extLst>
              <a:ext uri="{FF2B5EF4-FFF2-40B4-BE49-F238E27FC236}">
                <a16:creationId xmlns:a16="http://schemas.microsoft.com/office/drawing/2014/main" id="{EE746953-D608-C756-432F-88989D758F94}"/>
              </a:ext>
            </a:extLst>
          </p:cNvPr>
          <p:cNvSpPr txBox="1"/>
          <p:nvPr/>
        </p:nvSpPr>
        <p:spPr>
          <a:xfrm>
            <a:off x="838199" y="1238865"/>
            <a:ext cx="6829926" cy="461665"/>
          </a:xfrm>
          <a:prstGeom prst="rect">
            <a:avLst/>
          </a:prstGeom>
          <a:noFill/>
        </p:spPr>
        <p:txBody>
          <a:bodyPr wrap="square" rtlCol="0">
            <a:spAutoFit/>
          </a:bodyPr>
          <a:lstStyle/>
          <a:p>
            <a:r>
              <a:rPr lang="en-US" sz="2400" b="1" dirty="0">
                <a:latin typeface="Cambria" panose="02040503050406030204" pitchFamily="18" charset="0"/>
                <a:ea typeface="Cambria" panose="02040503050406030204" pitchFamily="18" charset="0"/>
              </a:rPr>
              <a:t>Monetary Policy on Current Inflation</a:t>
            </a:r>
          </a:p>
        </p:txBody>
      </p:sp>
      <p:cxnSp>
        <p:nvCxnSpPr>
          <p:cNvPr id="9" name="Straight Connector 8">
            <a:extLst>
              <a:ext uri="{FF2B5EF4-FFF2-40B4-BE49-F238E27FC236}">
                <a16:creationId xmlns:a16="http://schemas.microsoft.com/office/drawing/2014/main" id="{EB755B9D-2688-A12D-240C-B129CB7B8F83}"/>
              </a:ext>
            </a:extLst>
          </p:cNvPr>
          <p:cNvCxnSpPr>
            <a:cxnSpLocks/>
          </p:cNvCxnSpPr>
          <p:nvPr/>
        </p:nvCxnSpPr>
        <p:spPr>
          <a:xfrm>
            <a:off x="838200" y="1700530"/>
            <a:ext cx="5386137" cy="0"/>
          </a:xfrm>
          <a:prstGeom prst="line">
            <a:avLst/>
          </a:prstGeom>
          <a:ln>
            <a:solidFill>
              <a:srgbClr val="3B2360"/>
            </a:solidFill>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pic>
        <p:nvPicPr>
          <p:cNvPr id="10" name="Picture 9">
            <a:extLst>
              <a:ext uri="{FF2B5EF4-FFF2-40B4-BE49-F238E27FC236}">
                <a16:creationId xmlns:a16="http://schemas.microsoft.com/office/drawing/2014/main" id="{7D176CEC-77EF-DB13-A216-88E762533425}"/>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867971" y="6089230"/>
            <a:ext cx="2247368" cy="755752"/>
          </a:xfrm>
          <a:prstGeom prst="rect">
            <a:avLst/>
          </a:prstGeom>
          <a:noFill/>
          <a:ln>
            <a:noFill/>
          </a:ln>
        </p:spPr>
      </p:pic>
      <p:sp>
        <p:nvSpPr>
          <p:cNvPr id="14" name="Rectangle 13">
            <a:extLst>
              <a:ext uri="{FF2B5EF4-FFF2-40B4-BE49-F238E27FC236}">
                <a16:creationId xmlns:a16="http://schemas.microsoft.com/office/drawing/2014/main" id="{0DEEB768-F651-0D05-88E8-8F60B295B704}"/>
              </a:ext>
            </a:extLst>
          </p:cNvPr>
          <p:cNvSpPr/>
          <p:nvPr/>
        </p:nvSpPr>
        <p:spPr>
          <a:xfrm>
            <a:off x="0" y="6527407"/>
            <a:ext cx="9867971" cy="165295"/>
          </a:xfrm>
          <a:prstGeom prst="rect">
            <a:avLst/>
          </a:prstGeom>
          <a:solidFill>
            <a:srgbClr val="3B2360">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US" sz="1200" dirty="0">
              <a:solidFill>
                <a:schemeClr val="tx1"/>
              </a:solidFill>
              <a:latin typeface="Cambria" panose="02040503050406030204" pitchFamily="18" charset="0"/>
              <a:ea typeface="Cambria" panose="02040503050406030204" pitchFamily="18" charset="0"/>
            </a:endParaRPr>
          </a:p>
        </p:txBody>
      </p:sp>
      <p:sp>
        <p:nvSpPr>
          <p:cNvPr id="12" name="Rectangle 3">
            <a:extLst>
              <a:ext uri="{FF2B5EF4-FFF2-40B4-BE49-F238E27FC236}">
                <a16:creationId xmlns:a16="http://schemas.microsoft.com/office/drawing/2014/main" id="{5B5D59D7-24EF-719A-5EB6-E8B16B642C94}"/>
              </a:ext>
            </a:extLst>
          </p:cNvPr>
          <p:cNvSpPr>
            <a:spLocks noGrp="1" noChangeArrowheads="1"/>
          </p:cNvSpPr>
          <p:nvPr>
            <p:ph idx="1"/>
          </p:nvPr>
        </p:nvSpPr>
        <p:spPr bwMode="auto">
          <a:xfrm>
            <a:off x="838199" y="1805644"/>
            <a:ext cx="10042359"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Zero Interest Rate Policy (ZIRP)</a:t>
            </a:r>
          </a:p>
          <a:p>
            <a:pPr marL="457200" lvl="1" indent="0" eaLnBrk="0" fontAlgn="base" hangingPunct="0">
              <a:lnSpc>
                <a:spcPct val="100000"/>
              </a:lnSpc>
              <a:spcBef>
                <a:spcPct val="0"/>
              </a:spcBef>
              <a:spcAft>
                <a:spcPct val="0"/>
              </a:spcAft>
              <a:buFontTx/>
              <a:buChar char="•"/>
            </a:pPr>
            <a:r>
              <a:rPr kumimoji="0" lang="en-US" altLang="en-US"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The Federal Reserve set its target interest rate at 0% to stimulate economic activity during the pandemic.</a:t>
            </a:r>
          </a:p>
          <a:p>
            <a:pPr marL="457200" lvl="1" indent="0" eaLnBrk="0" fontAlgn="base" hangingPunct="0">
              <a:lnSpc>
                <a:spcPct val="100000"/>
              </a:lnSpc>
              <a:spcBef>
                <a:spcPct val="0"/>
              </a:spcBef>
              <a:spcAft>
                <a:spcPct val="0"/>
              </a:spcAft>
              <a:buFontTx/>
              <a:buChar char="•"/>
            </a:pPr>
            <a:r>
              <a:rPr kumimoji="0" lang="en-US" altLang="en-US"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The Fed initially projected that inflation would remain contained under ZIRP, but underestimated the inflationary impact of a rapidly expanding money supply.</a:t>
            </a:r>
          </a:p>
        </p:txBody>
      </p:sp>
    </p:spTree>
    <p:extLst>
      <p:ext uri="{BB962C8B-B14F-4D97-AF65-F5344CB8AC3E}">
        <p14:creationId xmlns:p14="http://schemas.microsoft.com/office/powerpoint/2010/main" val="101480771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D4E4FA4-0BAF-0B73-A03C-CA17D568EF48}"/>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C4321159-3648-D0F8-A1AB-55ADD34E059A}"/>
              </a:ext>
            </a:extLst>
          </p:cNvPr>
          <p:cNvSpPr/>
          <p:nvPr/>
        </p:nvSpPr>
        <p:spPr>
          <a:xfrm>
            <a:off x="0" y="6692705"/>
            <a:ext cx="9867971" cy="165295"/>
          </a:xfrm>
          <a:prstGeom prst="rect">
            <a:avLst/>
          </a:prstGeom>
          <a:solidFill>
            <a:srgbClr val="3B2360">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US" sz="1200" dirty="0">
              <a:solidFill>
                <a:schemeClr val="tx1"/>
              </a:solidFill>
              <a:latin typeface="Cambria" panose="02040503050406030204" pitchFamily="18" charset="0"/>
              <a:ea typeface="Cambria" panose="02040503050406030204" pitchFamily="18" charset="0"/>
            </a:endParaRPr>
          </a:p>
        </p:txBody>
      </p:sp>
      <p:sp>
        <p:nvSpPr>
          <p:cNvPr id="2" name="Title 1">
            <a:extLst>
              <a:ext uri="{FF2B5EF4-FFF2-40B4-BE49-F238E27FC236}">
                <a16:creationId xmlns:a16="http://schemas.microsoft.com/office/drawing/2014/main" id="{32EF3F54-B739-B1C6-DC38-DE9C02A857F0}"/>
              </a:ext>
            </a:extLst>
          </p:cNvPr>
          <p:cNvSpPr>
            <a:spLocks noGrp="1"/>
          </p:cNvSpPr>
          <p:nvPr>
            <p:ph type="title"/>
          </p:nvPr>
        </p:nvSpPr>
        <p:spPr>
          <a:xfrm>
            <a:off x="838200" y="178314"/>
            <a:ext cx="10515600" cy="755751"/>
          </a:xfrm>
        </p:spPr>
        <p:txBody>
          <a:bodyPr>
            <a:normAutofit/>
          </a:bodyPr>
          <a:lstStyle/>
          <a:p>
            <a:pPr algn="ctr"/>
            <a:r>
              <a:rPr lang="en-US" sz="4000" dirty="0">
                <a:solidFill>
                  <a:srgbClr val="3B2360"/>
                </a:solidFill>
                <a:latin typeface="Cambria" panose="02040503050406030204" pitchFamily="18" charset="0"/>
                <a:ea typeface="Cambria" panose="02040503050406030204" pitchFamily="18" charset="0"/>
              </a:rPr>
              <a:t>Background</a:t>
            </a:r>
          </a:p>
        </p:txBody>
      </p:sp>
      <p:cxnSp>
        <p:nvCxnSpPr>
          <p:cNvPr id="5" name="Straight Connector 4">
            <a:extLst>
              <a:ext uri="{FF2B5EF4-FFF2-40B4-BE49-F238E27FC236}">
                <a16:creationId xmlns:a16="http://schemas.microsoft.com/office/drawing/2014/main" id="{CD6A3C65-4750-ADA5-14A2-6EDFBB094FFD}"/>
              </a:ext>
            </a:extLst>
          </p:cNvPr>
          <p:cNvCxnSpPr/>
          <p:nvPr/>
        </p:nvCxnSpPr>
        <p:spPr>
          <a:xfrm>
            <a:off x="1887793" y="934065"/>
            <a:ext cx="8219768" cy="0"/>
          </a:xfrm>
          <a:prstGeom prst="line">
            <a:avLst/>
          </a:prstGeom>
          <a:ln>
            <a:solidFill>
              <a:srgbClr val="FFC000"/>
            </a:solidFill>
          </a:ln>
        </p:spPr>
        <p:style>
          <a:lnRef idx="2">
            <a:schemeClr val="accent1"/>
          </a:lnRef>
          <a:fillRef idx="0">
            <a:schemeClr val="accent1"/>
          </a:fillRef>
          <a:effectRef idx="1">
            <a:schemeClr val="accent1"/>
          </a:effectRef>
          <a:fontRef idx="minor">
            <a:schemeClr val="tx1"/>
          </a:fontRef>
        </p:style>
      </p:cxnSp>
      <p:sp>
        <p:nvSpPr>
          <p:cNvPr id="7" name="TextBox 6">
            <a:extLst>
              <a:ext uri="{FF2B5EF4-FFF2-40B4-BE49-F238E27FC236}">
                <a16:creationId xmlns:a16="http://schemas.microsoft.com/office/drawing/2014/main" id="{B9D86567-2706-FCB4-0E9F-0111D0CA4B2E}"/>
              </a:ext>
            </a:extLst>
          </p:cNvPr>
          <p:cNvSpPr txBox="1"/>
          <p:nvPr/>
        </p:nvSpPr>
        <p:spPr>
          <a:xfrm>
            <a:off x="838199" y="1238865"/>
            <a:ext cx="6829926" cy="461665"/>
          </a:xfrm>
          <a:prstGeom prst="rect">
            <a:avLst/>
          </a:prstGeom>
          <a:noFill/>
        </p:spPr>
        <p:txBody>
          <a:bodyPr wrap="square" rtlCol="0">
            <a:spAutoFit/>
          </a:bodyPr>
          <a:lstStyle/>
          <a:p>
            <a:r>
              <a:rPr lang="en-US" sz="2400" b="1" dirty="0">
                <a:latin typeface="Cambria" panose="02040503050406030204" pitchFamily="18" charset="0"/>
                <a:ea typeface="Cambria" panose="02040503050406030204" pitchFamily="18" charset="0"/>
              </a:rPr>
              <a:t>Monetary Policy on Current Inflation</a:t>
            </a:r>
          </a:p>
        </p:txBody>
      </p:sp>
      <p:cxnSp>
        <p:nvCxnSpPr>
          <p:cNvPr id="9" name="Straight Connector 8">
            <a:extLst>
              <a:ext uri="{FF2B5EF4-FFF2-40B4-BE49-F238E27FC236}">
                <a16:creationId xmlns:a16="http://schemas.microsoft.com/office/drawing/2014/main" id="{114D48EA-3D19-8C82-59B6-3EFFE2156387}"/>
              </a:ext>
            </a:extLst>
          </p:cNvPr>
          <p:cNvCxnSpPr>
            <a:cxnSpLocks/>
          </p:cNvCxnSpPr>
          <p:nvPr/>
        </p:nvCxnSpPr>
        <p:spPr>
          <a:xfrm>
            <a:off x="838200" y="1700530"/>
            <a:ext cx="5386137" cy="0"/>
          </a:xfrm>
          <a:prstGeom prst="line">
            <a:avLst/>
          </a:prstGeom>
          <a:ln>
            <a:solidFill>
              <a:srgbClr val="3B2360"/>
            </a:solidFill>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pic>
        <p:nvPicPr>
          <p:cNvPr id="10" name="Picture 9">
            <a:extLst>
              <a:ext uri="{FF2B5EF4-FFF2-40B4-BE49-F238E27FC236}">
                <a16:creationId xmlns:a16="http://schemas.microsoft.com/office/drawing/2014/main" id="{847F0E0B-9EE7-3352-0EF5-20FFB68277BB}"/>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867971" y="6089230"/>
            <a:ext cx="2247368" cy="755752"/>
          </a:xfrm>
          <a:prstGeom prst="rect">
            <a:avLst/>
          </a:prstGeom>
          <a:noFill/>
          <a:ln>
            <a:noFill/>
          </a:ln>
        </p:spPr>
      </p:pic>
      <p:sp>
        <p:nvSpPr>
          <p:cNvPr id="14" name="Rectangle 13">
            <a:extLst>
              <a:ext uri="{FF2B5EF4-FFF2-40B4-BE49-F238E27FC236}">
                <a16:creationId xmlns:a16="http://schemas.microsoft.com/office/drawing/2014/main" id="{61DEB912-C449-1542-B2E7-E2CA27DD2B52}"/>
              </a:ext>
            </a:extLst>
          </p:cNvPr>
          <p:cNvSpPr/>
          <p:nvPr/>
        </p:nvSpPr>
        <p:spPr>
          <a:xfrm>
            <a:off x="0" y="6527407"/>
            <a:ext cx="9867971" cy="165295"/>
          </a:xfrm>
          <a:prstGeom prst="rect">
            <a:avLst/>
          </a:prstGeom>
          <a:solidFill>
            <a:srgbClr val="3B2360">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US" sz="1200" dirty="0">
              <a:solidFill>
                <a:schemeClr val="tx1"/>
              </a:solidFill>
              <a:latin typeface="Cambria" panose="02040503050406030204" pitchFamily="18" charset="0"/>
              <a:ea typeface="Cambria" panose="02040503050406030204" pitchFamily="18" charset="0"/>
            </a:endParaRPr>
          </a:p>
        </p:txBody>
      </p:sp>
      <p:sp>
        <p:nvSpPr>
          <p:cNvPr id="12" name="Rectangle 3">
            <a:extLst>
              <a:ext uri="{FF2B5EF4-FFF2-40B4-BE49-F238E27FC236}">
                <a16:creationId xmlns:a16="http://schemas.microsoft.com/office/drawing/2014/main" id="{3EE4FBBC-D958-8A79-123B-9C4D547FF4CA}"/>
              </a:ext>
            </a:extLst>
          </p:cNvPr>
          <p:cNvSpPr>
            <a:spLocks noGrp="1" noChangeArrowheads="1"/>
          </p:cNvSpPr>
          <p:nvPr>
            <p:ph idx="1"/>
          </p:nvPr>
        </p:nvSpPr>
        <p:spPr bwMode="auto">
          <a:xfrm>
            <a:off x="838199" y="1805644"/>
            <a:ext cx="10042359" cy="230832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Quantitative Easing and Money Supply Growth</a:t>
            </a:r>
          </a:p>
          <a:p>
            <a:pPr marL="457200" lvl="1" indent="0" eaLnBrk="0" fontAlgn="base" hangingPunct="0">
              <a:lnSpc>
                <a:spcPct val="100000"/>
              </a:lnSpc>
              <a:spcBef>
                <a:spcPct val="0"/>
              </a:spcBef>
              <a:spcAft>
                <a:spcPct val="0"/>
              </a:spcAft>
              <a:buFontTx/>
              <a:buChar char="•"/>
            </a:pPr>
            <a:r>
              <a:rPr kumimoji="0" lang="en-US" altLang="en-US"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Aggressive quantitative easing measures led to a significant increase in the M2 money supply—about $7 trillion, representing a 47% growth since the start of COVID-19.</a:t>
            </a:r>
          </a:p>
          <a:p>
            <a:pPr marL="914400" lvl="2" indent="0" eaLnBrk="0" fontAlgn="base" hangingPunct="0">
              <a:lnSpc>
                <a:spcPct val="100000"/>
              </a:lnSpc>
              <a:spcBef>
                <a:spcPct val="0"/>
              </a:spcBef>
              <a:spcAft>
                <a:spcPct val="0"/>
              </a:spcAft>
              <a:buFontTx/>
              <a:buChar char="•"/>
            </a:pPr>
            <a:r>
              <a:rPr kumimoji="0" lang="en-US" altLang="en-US" sz="24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The end of this surge in money supply coincided with a peak inflation rate of approximately 9%.</a:t>
            </a:r>
          </a:p>
        </p:txBody>
      </p:sp>
    </p:spTree>
    <p:extLst>
      <p:ext uri="{BB962C8B-B14F-4D97-AF65-F5344CB8AC3E}">
        <p14:creationId xmlns:p14="http://schemas.microsoft.com/office/powerpoint/2010/main" val="24265958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29E9D3-B5AF-3F6C-D784-ACCC3DA36FFC}"/>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E88DC1A9-9536-4D71-59A0-C4130FED9EDA}"/>
              </a:ext>
            </a:extLst>
          </p:cNvPr>
          <p:cNvSpPr/>
          <p:nvPr/>
        </p:nvSpPr>
        <p:spPr>
          <a:xfrm>
            <a:off x="0" y="6692705"/>
            <a:ext cx="9867971" cy="165295"/>
          </a:xfrm>
          <a:prstGeom prst="rect">
            <a:avLst/>
          </a:prstGeom>
          <a:solidFill>
            <a:srgbClr val="3B2360">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US" sz="1200" dirty="0">
              <a:solidFill>
                <a:schemeClr val="tx1"/>
              </a:solidFill>
              <a:latin typeface="Cambria" panose="02040503050406030204" pitchFamily="18" charset="0"/>
              <a:ea typeface="Cambria" panose="02040503050406030204" pitchFamily="18" charset="0"/>
            </a:endParaRPr>
          </a:p>
        </p:txBody>
      </p:sp>
      <p:sp>
        <p:nvSpPr>
          <p:cNvPr id="2" name="Title 1">
            <a:extLst>
              <a:ext uri="{FF2B5EF4-FFF2-40B4-BE49-F238E27FC236}">
                <a16:creationId xmlns:a16="http://schemas.microsoft.com/office/drawing/2014/main" id="{14737962-96EB-019B-B1AF-A06D304C5D95}"/>
              </a:ext>
            </a:extLst>
          </p:cNvPr>
          <p:cNvSpPr>
            <a:spLocks noGrp="1"/>
          </p:cNvSpPr>
          <p:nvPr>
            <p:ph type="title"/>
          </p:nvPr>
        </p:nvSpPr>
        <p:spPr>
          <a:xfrm>
            <a:off x="838200" y="178314"/>
            <a:ext cx="10515600" cy="755751"/>
          </a:xfrm>
        </p:spPr>
        <p:txBody>
          <a:bodyPr>
            <a:normAutofit/>
          </a:bodyPr>
          <a:lstStyle/>
          <a:p>
            <a:pPr algn="ctr"/>
            <a:r>
              <a:rPr lang="en-US" sz="4000" dirty="0">
                <a:solidFill>
                  <a:srgbClr val="3B2360"/>
                </a:solidFill>
                <a:latin typeface="Cambria" panose="02040503050406030204" pitchFamily="18" charset="0"/>
                <a:ea typeface="Cambria" panose="02040503050406030204" pitchFamily="18" charset="0"/>
              </a:rPr>
              <a:t>Background</a:t>
            </a:r>
          </a:p>
        </p:txBody>
      </p:sp>
      <p:cxnSp>
        <p:nvCxnSpPr>
          <p:cNvPr id="5" name="Straight Connector 4">
            <a:extLst>
              <a:ext uri="{FF2B5EF4-FFF2-40B4-BE49-F238E27FC236}">
                <a16:creationId xmlns:a16="http://schemas.microsoft.com/office/drawing/2014/main" id="{B7F59C82-162F-DFB4-3F57-9D758E92B904}"/>
              </a:ext>
            </a:extLst>
          </p:cNvPr>
          <p:cNvCxnSpPr/>
          <p:nvPr/>
        </p:nvCxnSpPr>
        <p:spPr>
          <a:xfrm>
            <a:off x="1887793" y="934065"/>
            <a:ext cx="8219768" cy="0"/>
          </a:xfrm>
          <a:prstGeom prst="line">
            <a:avLst/>
          </a:prstGeom>
          <a:ln>
            <a:solidFill>
              <a:srgbClr val="FFC000"/>
            </a:solidFill>
          </a:ln>
        </p:spPr>
        <p:style>
          <a:lnRef idx="2">
            <a:schemeClr val="accent1"/>
          </a:lnRef>
          <a:fillRef idx="0">
            <a:schemeClr val="accent1"/>
          </a:fillRef>
          <a:effectRef idx="1">
            <a:schemeClr val="accent1"/>
          </a:effectRef>
          <a:fontRef idx="minor">
            <a:schemeClr val="tx1"/>
          </a:fontRef>
        </p:style>
      </p:cxnSp>
      <p:sp>
        <p:nvSpPr>
          <p:cNvPr id="7" name="TextBox 6">
            <a:extLst>
              <a:ext uri="{FF2B5EF4-FFF2-40B4-BE49-F238E27FC236}">
                <a16:creationId xmlns:a16="http://schemas.microsoft.com/office/drawing/2014/main" id="{E33FFEA9-92E3-0344-7341-F93382A20F88}"/>
              </a:ext>
            </a:extLst>
          </p:cNvPr>
          <p:cNvSpPr txBox="1"/>
          <p:nvPr/>
        </p:nvSpPr>
        <p:spPr>
          <a:xfrm>
            <a:off x="838199" y="1238865"/>
            <a:ext cx="6829926" cy="461665"/>
          </a:xfrm>
          <a:prstGeom prst="rect">
            <a:avLst/>
          </a:prstGeom>
          <a:noFill/>
        </p:spPr>
        <p:txBody>
          <a:bodyPr wrap="square" rtlCol="0">
            <a:spAutoFit/>
          </a:bodyPr>
          <a:lstStyle/>
          <a:p>
            <a:r>
              <a:rPr lang="en-US" sz="2400" b="1" dirty="0">
                <a:latin typeface="Cambria" panose="02040503050406030204" pitchFamily="18" charset="0"/>
                <a:ea typeface="Cambria" panose="02040503050406030204" pitchFamily="18" charset="0"/>
              </a:rPr>
              <a:t>Monetary Policy on Current Inflation</a:t>
            </a:r>
          </a:p>
        </p:txBody>
      </p:sp>
      <p:cxnSp>
        <p:nvCxnSpPr>
          <p:cNvPr id="9" name="Straight Connector 8">
            <a:extLst>
              <a:ext uri="{FF2B5EF4-FFF2-40B4-BE49-F238E27FC236}">
                <a16:creationId xmlns:a16="http://schemas.microsoft.com/office/drawing/2014/main" id="{8C262343-85FA-F56C-23E3-5F4795CC7187}"/>
              </a:ext>
            </a:extLst>
          </p:cNvPr>
          <p:cNvCxnSpPr>
            <a:cxnSpLocks/>
          </p:cNvCxnSpPr>
          <p:nvPr/>
        </p:nvCxnSpPr>
        <p:spPr>
          <a:xfrm>
            <a:off x="838200" y="1700530"/>
            <a:ext cx="5386137" cy="0"/>
          </a:xfrm>
          <a:prstGeom prst="line">
            <a:avLst/>
          </a:prstGeom>
          <a:ln>
            <a:solidFill>
              <a:srgbClr val="3B2360"/>
            </a:solidFill>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pic>
        <p:nvPicPr>
          <p:cNvPr id="10" name="Picture 9">
            <a:extLst>
              <a:ext uri="{FF2B5EF4-FFF2-40B4-BE49-F238E27FC236}">
                <a16:creationId xmlns:a16="http://schemas.microsoft.com/office/drawing/2014/main" id="{55F7A479-5C3B-DF03-22B9-5B17A087D4A2}"/>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867971" y="6089230"/>
            <a:ext cx="2247368" cy="755752"/>
          </a:xfrm>
          <a:prstGeom prst="rect">
            <a:avLst/>
          </a:prstGeom>
          <a:noFill/>
          <a:ln>
            <a:noFill/>
          </a:ln>
        </p:spPr>
      </p:pic>
      <p:sp>
        <p:nvSpPr>
          <p:cNvPr id="14" name="Rectangle 13">
            <a:extLst>
              <a:ext uri="{FF2B5EF4-FFF2-40B4-BE49-F238E27FC236}">
                <a16:creationId xmlns:a16="http://schemas.microsoft.com/office/drawing/2014/main" id="{EA14DCBB-CFC7-3012-3B25-918B078A02AC}"/>
              </a:ext>
            </a:extLst>
          </p:cNvPr>
          <p:cNvSpPr/>
          <p:nvPr/>
        </p:nvSpPr>
        <p:spPr>
          <a:xfrm>
            <a:off x="0" y="6527407"/>
            <a:ext cx="9867971" cy="165295"/>
          </a:xfrm>
          <a:prstGeom prst="rect">
            <a:avLst/>
          </a:prstGeom>
          <a:solidFill>
            <a:srgbClr val="3B2360">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US" sz="1200" dirty="0">
              <a:solidFill>
                <a:schemeClr val="tx1"/>
              </a:solidFill>
              <a:latin typeface="Cambria" panose="02040503050406030204" pitchFamily="18" charset="0"/>
              <a:ea typeface="Cambria" panose="02040503050406030204" pitchFamily="18" charset="0"/>
            </a:endParaRPr>
          </a:p>
        </p:txBody>
      </p:sp>
      <p:sp>
        <p:nvSpPr>
          <p:cNvPr id="12" name="Rectangle 3">
            <a:extLst>
              <a:ext uri="{FF2B5EF4-FFF2-40B4-BE49-F238E27FC236}">
                <a16:creationId xmlns:a16="http://schemas.microsoft.com/office/drawing/2014/main" id="{EBE90223-3674-14EE-F6C2-AF45623A7A2D}"/>
              </a:ext>
            </a:extLst>
          </p:cNvPr>
          <p:cNvSpPr>
            <a:spLocks noGrp="1" noChangeArrowheads="1"/>
          </p:cNvSpPr>
          <p:nvPr>
            <p:ph idx="1"/>
          </p:nvPr>
        </p:nvSpPr>
        <p:spPr bwMode="auto">
          <a:xfrm>
            <a:off x="838199" y="1791743"/>
            <a:ext cx="10042359" cy="19389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Delayed Response to Inflation</a:t>
            </a:r>
          </a:p>
          <a:p>
            <a:pPr marL="457200" lvl="1" indent="0" eaLnBrk="0" fontAlgn="base" hangingPunct="0">
              <a:lnSpc>
                <a:spcPct val="100000"/>
              </a:lnSpc>
              <a:spcBef>
                <a:spcPct val="0"/>
              </a:spcBef>
              <a:spcAft>
                <a:spcPct val="0"/>
              </a:spcAft>
              <a:buFontTx/>
              <a:buChar char="•"/>
            </a:pPr>
            <a:r>
              <a:rPr kumimoji="0" lang="en-US" altLang="en-US"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The Fed’s economic forecasts underestimated the persistence of inflation.</a:t>
            </a:r>
          </a:p>
          <a:p>
            <a:pPr marL="457200" lvl="1" indent="0" eaLnBrk="0" fontAlgn="base" hangingPunct="0">
              <a:lnSpc>
                <a:spcPct val="100000"/>
              </a:lnSpc>
              <a:spcBef>
                <a:spcPct val="0"/>
              </a:spcBef>
              <a:spcAft>
                <a:spcPct val="0"/>
              </a:spcAft>
              <a:buFontTx/>
              <a:buChar char="•"/>
            </a:pPr>
            <a:r>
              <a:rPr kumimoji="0" lang="en-US" altLang="en-US"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As a result, the Federal Reserve was late in raising the federal funds rate to address rising inflation pressures.</a:t>
            </a:r>
          </a:p>
        </p:txBody>
      </p:sp>
    </p:spTree>
    <p:extLst>
      <p:ext uri="{BB962C8B-B14F-4D97-AF65-F5344CB8AC3E}">
        <p14:creationId xmlns:p14="http://schemas.microsoft.com/office/powerpoint/2010/main" val="420967095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C92AE50-FE13-955E-E9F3-5AB312DE4E8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BD69607-747E-02B1-35A7-2912174B5FC1}"/>
              </a:ext>
            </a:extLst>
          </p:cNvPr>
          <p:cNvSpPr>
            <a:spLocks noGrp="1"/>
          </p:cNvSpPr>
          <p:nvPr>
            <p:ph type="title"/>
          </p:nvPr>
        </p:nvSpPr>
        <p:spPr>
          <a:xfrm>
            <a:off x="838200" y="178314"/>
            <a:ext cx="10515600" cy="755751"/>
          </a:xfrm>
        </p:spPr>
        <p:txBody>
          <a:bodyPr>
            <a:normAutofit/>
          </a:bodyPr>
          <a:lstStyle/>
          <a:p>
            <a:pPr algn="ctr"/>
            <a:r>
              <a:rPr lang="en-US" sz="4000" dirty="0">
                <a:solidFill>
                  <a:srgbClr val="3B2360"/>
                </a:solidFill>
                <a:latin typeface="Cambria" panose="02040503050406030204" pitchFamily="18" charset="0"/>
                <a:ea typeface="Cambria" panose="02040503050406030204" pitchFamily="18" charset="0"/>
              </a:rPr>
              <a:t>Literature</a:t>
            </a:r>
          </a:p>
        </p:txBody>
      </p:sp>
      <p:cxnSp>
        <p:nvCxnSpPr>
          <p:cNvPr id="5" name="Straight Connector 4">
            <a:extLst>
              <a:ext uri="{FF2B5EF4-FFF2-40B4-BE49-F238E27FC236}">
                <a16:creationId xmlns:a16="http://schemas.microsoft.com/office/drawing/2014/main" id="{38F198B2-42E4-5A20-3ADB-9F3F7385721A}"/>
              </a:ext>
            </a:extLst>
          </p:cNvPr>
          <p:cNvCxnSpPr/>
          <p:nvPr/>
        </p:nvCxnSpPr>
        <p:spPr>
          <a:xfrm>
            <a:off x="1887793" y="934065"/>
            <a:ext cx="8219768" cy="0"/>
          </a:xfrm>
          <a:prstGeom prst="line">
            <a:avLst/>
          </a:prstGeom>
          <a:ln>
            <a:solidFill>
              <a:srgbClr val="FFC000"/>
            </a:solidFill>
          </a:ln>
        </p:spPr>
        <p:style>
          <a:lnRef idx="2">
            <a:schemeClr val="accent1"/>
          </a:lnRef>
          <a:fillRef idx="0">
            <a:schemeClr val="accent1"/>
          </a:fillRef>
          <a:effectRef idx="1">
            <a:schemeClr val="accent1"/>
          </a:effectRef>
          <a:fontRef idx="minor">
            <a:schemeClr val="tx1"/>
          </a:fontRef>
        </p:style>
      </p:cxnSp>
      <p:sp>
        <p:nvSpPr>
          <p:cNvPr id="7" name="TextBox 6">
            <a:extLst>
              <a:ext uri="{FF2B5EF4-FFF2-40B4-BE49-F238E27FC236}">
                <a16:creationId xmlns:a16="http://schemas.microsoft.com/office/drawing/2014/main" id="{38BDF90B-A171-E810-03AF-F2EB790E0DCF}"/>
              </a:ext>
            </a:extLst>
          </p:cNvPr>
          <p:cNvSpPr txBox="1"/>
          <p:nvPr/>
        </p:nvSpPr>
        <p:spPr>
          <a:xfrm>
            <a:off x="838200" y="2819149"/>
            <a:ext cx="8017042" cy="461665"/>
          </a:xfrm>
          <a:prstGeom prst="rect">
            <a:avLst/>
          </a:prstGeom>
          <a:noFill/>
        </p:spPr>
        <p:txBody>
          <a:bodyPr wrap="square" rtlCol="0">
            <a:spAutoFit/>
          </a:bodyPr>
          <a:lstStyle/>
          <a:p>
            <a:r>
              <a:rPr lang="en-US" sz="2400" b="1" dirty="0">
                <a:latin typeface="Cambria" panose="02040503050406030204" pitchFamily="18" charset="0"/>
                <a:ea typeface="Cambria" panose="02040503050406030204" pitchFamily="18" charset="0"/>
              </a:rPr>
              <a:t>What do the professionals say?</a:t>
            </a:r>
          </a:p>
        </p:txBody>
      </p:sp>
      <p:cxnSp>
        <p:nvCxnSpPr>
          <p:cNvPr id="9" name="Straight Connector 8">
            <a:extLst>
              <a:ext uri="{FF2B5EF4-FFF2-40B4-BE49-F238E27FC236}">
                <a16:creationId xmlns:a16="http://schemas.microsoft.com/office/drawing/2014/main" id="{CDCA16BC-BE7E-3A9B-AE65-489F6CB9B55C}"/>
              </a:ext>
            </a:extLst>
          </p:cNvPr>
          <p:cNvCxnSpPr>
            <a:cxnSpLocks/>
          </p:cNvCxnSpPr>
          <p:nvPr/>
        </p:nvCxnSpPr>
        <p:spPr>
          <a:xfrm flipV="1">
            <a:off x="838200" y="3280814"/>
            <a:ext cx="8017042" cy="7374"/>
          </a:xfrm>
          <a:prstGeom prst="line">
            <a:avLst/>
          </a:prstGeom>
          <a:ln>
            <a:solidFill>
              <a:srgbClr val="3B2360"/>
            </a:solidFill>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pic>
        <p:nvPicPr>
          <p:cNvPr id="10" name="Picture 9">
            <a:extLst>
              <a:ext uri="{FF2B5EF4-FFF2-40B4-BE49-F238E27FC236}">
                <a16:creationId xmlns:a16="http://schemas.microsoft.com/office/drawing/2014/main" id="{D4CF90CB-FDFF-A5B5-3AFD-F9D2FD3E7955}"/>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867971" y="6089230"/>
            <a:ext cx="2247368" cy="755752"/>
          </a:xfrm>
          <a:prstGeom prst="rect">
            <a:avLst/>
          </a:prstGeom>
          <a:noFill/>
          <a:ln>
            <a:noFill/>
          </a:ln>
        </p:spPr>
      </p:pic>
    </p:spTree>
    <p:extLst>
      <p:ext uri="{BB962C8B-B14F-4D97-AF65-F5344CB8AC3E}">
        <p14:creationId xmlns:p14="http://schemas.microsoft.com/office/powerpoint/2010/main" val="32575609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EC46F8F-A056-7978-9C30-CCA881487A00}"/>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77D2030D-C6C1-665C-EB3D-2701B9FE91E0}"/>
              </a:ext>
            </a:extLst>
          </p:cNvPr>
          <p:cNvSpPr/>
          <p:nvPr/>
        </p:nvSpPr>
        <p:spPr>
          <a:xfrm>
            <a:off x="0" y="6692705"/>
            <a:ext cx="9867971" cy="165295"/>
          </a:xfrm>
          <a:prstGeom prst="rect">
            <a:avLst/>
          </a:prstGeom>
          <a:solidFill>
            <a:srgbClr val="3B2360">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US" sz="1200" dirty="0">
              <a:solidFill>
                <a:schemeClr val="tx1"/>
              </a:solidFill>
              <a:latin typeface="Cambria" panose="02040503050406030204" pitchFamily="18" charset="0"/>
              <a:ea typeface="Cambria" panose="02040503050406030204" pitchFamily="18" charset="0"/>
            </a:endParaRPr>
          </a:p>
        </p:txBody>
      </p:sp>
      <p:sp>
        <p:nvSpPr>
          <p:cNvPr id="2" name="Title 1">
            <a:extLst>
              <a:ext uri="{FF2B5EF4-FFF2-40B4-BE49-F238E27FC236}">
                <a16:creationId xmlns:a16="http://schemas.microsoft.com/office/drawing/2014/main" id="{1945A364-86F4-8E56-D985-D5841AB650DF}"/>
              </a:ext>
            </a:extLst>
          </p:cNvPr>
          <p:cNvSpPr>
            <a:spLocks noGrp="1"/>
          </p:cNvSpPr>
          <p:nvPr>
            <p:ph type="title"/>
          </p:nvPr>
        </p:nvSpPr>
        <p:spPr>
          <a:xfrm>
            <a:off x="838200" y="178314"/>
            <a:ext cx="10515600" cy="755751"/>
          </a:xfrm>
        </p:spPr>
        <p:txBody>
          <a:bodyPr>
            <a:normAutofit/>
          </a:bodyPr>
          <a:lstStyle/>
          <a:p>
            <a:pPr algn="ctr"/>
            <a:r>
              <a:rPr lang="en-US" sz="4000" dirty="0">
                <a:solidFill>
                  <a:srgbClr val="3B2360"/>
                </a:solidFill>
                <a:latin typeface="Cambria" panose="02040503050406030204" pitchFamily="18" charset="0"/>
                <a:ea typeface="Cambria" panose="02040503050406030204" pitchFamily="18" charset="0"/>
              </a:rPr>
              <a:t>Literature</a:t>
            </a:r>
          </a:p>
        </p:txBody>
      </p:sp>
      <p:cxnSp>
        <p:nvCxnSpPr>
          <p:cNvPr id="5" name="Straight Connector 4">
            <a:extLst>
              <a:ext uri="{FF2B5EF4-FFF2-40B4-BE49-F238E27FC236}">
                <a16:creationId xmlns:a16="http://schemas.microsoft.com/office/drawing/2014/main" id="{AD9FD931-1465-CC8C-0ACC-33D9778FD587}"/>
              </a:ext>
            </a:extLst>
          </p:cNvPr>
          <p:cNvCxnSpPr/>
          <p:nvPr/>
        </p:nvCxnSpPr>
        <p:spPr>
          <a:xfrm>
            <a:off x="1887793" y="934065"/>
            <a:ext cx="8219768" cy="0"/>
          </a:xfrm>
          <a:prstGeom prst="line">
            <a:avLst/>
          </a:prstGeom>
          <a:ln>
            <a:solidFill>
              <a:srgbClr val="FFC000"/>
            </a:solidFill>
          </a:ln>
        </p:spPr>
        <p:style>
          <a:lnRef idx="2">
            <a:schemeClr val="accent1"/>
          </a:lnRef>
          <a:fillRef idx="0">
            <a:schemeClr val="accent1"/>
          </a:fillRef>
          <a:effectRef idx="1">
            <a:schemeClr val="accent1"/>
          </a:effectRef>
          <a:fontRef idx="minor">
            <a:schemeClr val="tx1"/>
          </a:fontRef>
        </p:style>
      </p:cxnSp>
      <p:sp>
        <p:nvSpPr>
          <p:cNvPr id="7" name="TextBox 6">
            <a:extLst>
              <a:ext uri="{FF2B5EF4-FFF2-40B4-BE49-F238E27FC236}">
                <a16:creationId xmlns:a16="http://schemas.microsoft.com/office/drawing/2014/main" id="{08838FF1-AD25-87D2-93AE-373E633C7BD7}"/>
              </a:ext>
            </a:extLst>
          </p:cNvPr>
          <p:cNvSpPr txBox="1"/>
          <p:nvPr/>
        </p:nvSpPr>
        <p:spPr>
          <a:xfrm>
            <a:off x="838199" y="1238865"/>
            <a:ext cx="6829926" cy="461665"/>
          </a:xfrm>
          <a:prstGeom prst="rect">
            <a:avLst/>
          </a:prstGeom>
          <a:noFill/>
        </p:spPr>
        <p:txBody>
          <a:bodyPr wrap="square" rtlCol="0">
            <a:spAutoFit/>
          </a:bodyPr>
          <a:lstStyle/>
          <a:p>
            <a:r>
              <a:rPr lang="en-US" sz="2400" b="1" dirty="0">
                <a:latin typeface="Cambria" panose="02040503050406030204" pitchFamily="18" charset="0"/>
                <a:ea typeface="Cambria" panose="02040503050406030204" pitchFamily="18" charset="0"/>
              </a:rPr>
              <a:t>Professional Opinions on 9% Inflation</a:t>
            </a:r>
          </a:p>
        </p:txBody>
      </p:sp>
      <p:cxnSp>
        <p:nvCxnSpPr>
          <p:cNvPr id="9" name="Straight Connector 8">
            <a:extLst>
              <a:ext uri="{FF2B5EF4-FFF2-40B4-BE49-F238E27FC236}">
                <a16:creationId xmlns:a16="http://schemas.microsoft.com/office/drawing/2014/main" id="{B9377FAD-79CB-8CFA-2D26-EA36D5979C07}"/>
              </a:ext>
            </a:extLst>
          </p:cNvPr>
          <p:cNvCxnSpPr>
            <a:cxnSpLocks/>
          </p:cNvCxnSpPr>
          <p:nvPr/>
        </p:nvCxnSpPr>
        <p:spPr>
          <a:xfrm>
            <a:off x="838200" y="1700530"/>
            <a:ext cx="5635171" cy="0"/>
          </a:xfrm>
          <a:prstGeom prst="line">
            <a:avLst/>
          </a:prstGeom>
          <a:ln>
            <a:solidFill>
              <a:srgbClr val="3B2360"/>
            </a:solidFill>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pic>
        <p:nvPicPr>
          <p:cNvPr id="10" name="Picture 9">
            <a:extLst>
              <a:ext uri="{FF2B5EF4-FFF2-40B4-BE49-F238E27FC236}">
                <a16:creationId xmlns:a16="http://schemas.microsoft.com/office/drawing/2014/main" id="{E565BA09-CF29-DCE4-F4FA-3A0039C1E9C7}"/>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867971" y="6089230"/>
            <a:ext cx="2247368" cy="755752"/>
          </a:xfrm>
          <a:prstGeom prst="rect">
            <a:avLst/>
          </a:prstGeom>
          <a:noFill/>
          <a:ln>
            <a:noFill/>
          </a:ln>
        </p:spPr>
      </p:pic>
      <p:sp>
        <p:nvSpPr>
          <p:cNvPr id="14" name="Rectangle 13">
            <a:extLst>
              <a:ext uri="{FF2B5EF4-FFF2-40B4-BE49-F238E27FC236}">
                <a16:creationId xmlns:a16="http://schemas.microsoft.com/office/drawing/2014/main" id="{F3AE9AA5-FC6A-8612-88B3-7C0DAA8A5BB1}"/>
              </a:ext>
            </a:extLst>
          </p:cNvPr>
          <p:cNvSpPr/>
          <p:nvPr/>
        </p:nvSpPr>
        <p:spPr>
          <a:xfrm>
            <a:off x="0" y="6527407"/>
            <a:ext cx="9867971" cy="165295"/>
          </a:xfrm>
          <a:prstGeom prst="rect">
            <a:avLst/>
          </a:prstGeom>
          <a:solidFill>
            <a:srgbClr val="3B2360">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US" sz="1200" dirty="0">
              <a:solidFill>
                <a:schemeClr val="tx1"/>
              </a:solidFill>
              <a:latin typeface="Cambria" panose="02040503050406030204" pitchFamily="18" charset="0"/>
              <a:ea typeface="Cambria" panose="02040503050406030204" pitchFamily="18" charset="0"/>
            </a:endParaRPr>
          </a:p>
        </p:txBody>
      </p:sp>
      <p:sp>
        <p:nvSpPr>
          <p:cNvPr id="12" name="Rectangle 3">
            <a:extLst>
              <a:ext uri="{FF2B5EF4-FFF2-40B4-BE49-F238E27FC236}">
                <a16:creationId xmlns:a16="http://schemas.microsoft.com/office/drawing/2014/main" id="{73109AA8-E1A0-6F62-87FD-03A2A971882F}"/>
              </a:ext>
            </a:extLst>
          </p:cNvPr>
          <p:cNvSpPr>
            <a:spLocks noGrp="1" noChangeArrowheads="1"/>
          </p:cNvSpPr>
          <p:nvPr>
            <p:ph idx="1"/>
          </p:nvPr>
        </p:nvSpPr>
        <p:spPr bwMode="auto">
          <a:xfrm>
            <a:off x="838199" y="1700530"/>
            <a:ext cx="10042359" cy="415498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Professional Opinions on what caused the 9% inflation rate in 2022 come down to several opinions</a:t>
            </a:r>
          </a:p>
          <a:p>
            <a:pPr marL="457200" lvl="1" indent="0" eaLnBrk="0" fontAlgn="base" hangingPunct="0">
              <a:lnSpc>
                <a:spcPct val="100000"/>
              </a:lnSpc>
              <a:spcBef>
                <a:spcPct val="0"/>
              </a:spcBef>
              <a:spcAft>
                <a:spcPct val="0"/>
              </a:spcAft>
              <a:buFontTx/>
              <a:buChar char="•"/>
            </a:pPr>
            <a:r>
              <a:rPr kumimoji="0" lang="en-US" altLang="en-US"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Fiscal deficit spending and monetary accommodation caused inflation (Cochrane 2025; </a:t>
            </a:r>
            <a:r>
              <a:rPr lang="en-US" altLang="en-US" dirty="0" err="1">
                <a:latin typeface="Cambria" panose="02040503050406030204" pitchFamily="18" charset="0"/>
                <a:ea typeface="Cambria" panose="02040503050406030204" pitchFamily="18" charset="0"/>
              </a:rPr>
              <a:t>Vereckey</a:t>
            </a:r>
            <a:r>
              <a:rPr lang="en-US" altLang="en-US" dirty="0">
                <a:latin typeface="Cambria" panose="02040503050406030204" pitchFamily="18" charset="0"/>
                <a:ea typeface="Cambria" panose="02040503050406030204" pitchFamily="18" charset="0"/>
              </a:rPr>
              <a:t> 2024</a:t>
            </a:r>
            <a:r>
              <a:rPr kumimoji="0" lang="en-US" altLang="en-US"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Greenwood and Hanke 2021)</a:t>
            </a:r>
          </a:p>
          <a:p>
            <a:pPr marL="457200" lvl="1" indent="0" eaLnBrk="0" fontAlgn="base" hangingPunct="0">
              <a:lnSpc>
                <a:spcPct val="100000"/>
              </a:lnSpc>
              <a:spcBef>
                <a:spcPct val="0"/>
              </a:spcBef>
              <a:spcAft>
                <a:spcPct val="0"/>
              </a:spcAft>
              <a:buFontTx/>
              <a:buChar char="•"/>
            </a:pPr>
            <a:r>
              <a:rPr lang="en-US" altLang="en-US" dirty="0">
                <a:latin typeface="Cambria" panose="02040503050406030204" pitchFamily="18" charset="0"/>
                <a:ea typeface="Cambria" panose="02040503050406030204" pitchFamily="18" charset="0"/>
              </a:rPr>
              <a:t>Demand-side factors are the root cause of persistent inflation (Sumner 2024; </a:t>
            </a:r>
            <a:r>
              <a:rPr lang="en-US" altLang="en-US" dirty="0" err="1">
                <a:latin typeface="Cambria" panose="02040503050406030204" pitchFamily="18" charset="0"/>
                <a:ea typeface="Cambria" panose="02040503050406030204" pitchFamily="18" charset="0"/>
              </a:rPr>
              <a:t>Vereckey</a:t>
            </a:r>
            <a:r>
              <a:rPr lang="en-US" altLang="en-US" dirty="0">
                <a:latin typeface="Cambria" panose="02040503050406030204" pitchFamily="18" charset="0"/>
                <a:ea typeface="Cambria" panose="02040503050406030204" pitchFamily="18" charset="0"/>
              </a:rPr>
              <a:t> 2024)</a:t>
            </a:r>
          </a:p>
          <a:p>
            <a:pPr marL="457200" lvl="1" indent="0" eaLnBrk="0" fontAlgn="base" hangingPunct="0">
              <a:lnSpc>
                <a:spcPct val="100000"/>
              </a:lnSpc>
              <a:spcBef>
                <a:spcPct val="0"/>
              </a:spcBef>
              <a:spcAft>
                <a:spcPct val="0"/>
              </a:spcAft>
              <a:buFontTx/>
              <a:buChar char="•"/>
            </a:pPr>
            <a:r>
              <a:rPr lang="en-US" altLang="en-US" dirty="0">
                <a:latin typeface="Cambria" panose="02040503050406030204" pitchFamily="18" charset="0"/>
                <a:ea typeface="Cambria" panose="02040503050406030204" pitchFamily="18" charset="0"/>
              </a:rPr>
              <a:t>Money supply growth drives inflation following the Quantity Theory (Greenwood and Hanke 2021; Cochrane 2025)</a:t>
            </a:r>
          </a:p>
          <a:p>
            <a:pPr marL="457200" lvl="1" indent="0" eaLnBrk="0" fontAlgn="base" hangingPunct="0">
              <a:lnSpc>
                <a:spcPct val="100000"/>
              </a:lnSpc>
              <a:spcBef>
                <a:spcPct val="0"/>
              </a:spcBef>
              <a:spcAft>
                <a:spcPct val="0"/>
              </a:spcAft>
              <a:buFontTx/>
              <a:buChar char="•"/>
            </a:pPr>
            <a:r>
              <a:rPr kumimoji="0" lang="en-US" altLang="en-US"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Supply side Inflation persists only with policy accom</a:t>
            </a:r>
            <a:r>
              <a:rPr lang="en-US" altLang="en-US" dirty="0">
                <a:latin typeface="Cambria" panose="02040503050406030204" pitchFamily="18" charset="0"/>
                <a:ea typeface="Cambria" panose="02040503050406030204" pitchFamily="18" charset="0"/>
              </a:rPr>
              <a:t>modation (Cochrane 2025; Sumner 2024)</a:t>
            </a:r>
          </a:p>
          <a:p>
            <a:pPr marL="457200" lvl="1" indent="0" eaLnBrk="0" fontAlgn="base" hangingPunct="0">
              <a:lnSpc>
                <a:spcPct val="100000"/>
              </a:lnSpc>
              <a:spcBef>
                <a:spcPct val="0"/>
              </a:spcBef>
              <a:spcAft>
                <a:spcPct val="0"/>
              </a:spcAft>
              <a:buFontTx/>
              <a:buChar char="•"/>
            </a:pPr>
            <a:r>
              <a:rPr lang="en-US" altLang="en-US" dirty="0">
                <a:latin typeface="Cambria" panose="02040503050406030204" pitchFamily="18" charset="0"/>
                <a:ea typeface="Cambria" panose="02040503050406030204" pitchFamily="18" charset="0"/>
              </a:rPr>
              <a:t>Supply-side disruptions caused the inflation spike (Maddock 2024)</a:t>
            </a:r>
          </a:p>
        </p:txBody>
      </p:sp>
    </p:spTree>
    <p:extLst>
      <p:ext uri="{BB962C8B-B14F-4D97-AF65-F5344CB8AC3E}">
        <p14:creationId xmlns:p14="http://schemas.microsoft.com/office/powerpoint/2010/main" val="135903797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DE4AEE-5C80-9CB9-4FCC-1BA508C2A79B}"/>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E50F4067-9DAF-2439-EEFA-7A2707C5D8A5}"/>
              </a:ext>
            </a:extLst>
          </p:cNvPr>
          <p:cNvSpPr/>
          <p:nvPr/>
        </p:nvSpPr>
        <p:spPr>
          <a:xfrm>
            <a:off x="0" y="6692705"/>
            <a:ext cx="9867971" cy="165295"/>
          </a:xfrm>
          <a:prstGeom prst="rect">
            <a:avLst/>
          </a:prstGeom>
          <a:solidFill>
            <a:srgbClr val="3B2360">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US" sz="1200" dirty="0">
              <a:solidFill>
                <a:schemeClr val="tx1"/>
              </a:solidFill>
              <a:latin typeface="Cambria" panose="02040503050406030204" pitchFamily="18" charset="0"/>
              <a:ea typeface="Cambria" panose="02040503050406030204" pitchFamily="18" charset="0"/>
            </a:endParaRPr>
          </a:p>
        </p:txBody>
      </p:sp>
      <p:sp>
        <p:nvSpPr>
          <p:cNvPr id="2" name="Title 1">
            <a:extLst>
              <a:ext uri="{FF2B5EF4-FFF2-40B4-BE49-F238E27FC236}">
                <a16:creationId xmlns:a16="http://schemas.microsoft.com/office/drawing/2014/main" id="{A8668D08-BC1D-D10B-147B-E7B9E73C1C32}"/>
              </a:ext>
            </a:extLst>
          </p:cNvPr>
          <p:cNvSpPr>
            <a:spLocks noGrp="1"/>
          </p:cNvSpPr>
          <p:nvPr>
            <p:ph type="title"/>
          </p:nvPr>
        </p:nvSpPr>
        <p:spPr>
          <a:xfrm>
            <a:off x="838200" y="178314"/>
            <a:ext cx="10515600" cy="755751"/>
          </a:xfrm>
        </p:spPr>
        <p:txBody>
          <a:bodyPr>
            <a:normAutofit/>
          </a:bodyPr>
          <a:lstStyle/>
          <a:p>
            <a:pPr algn="ctr"/>
            <a:r>
              <a:rPr lang="en-US" sz="4000" dirty="0">
                <a:solidFill>
                  <a:srgbClr val="3B2360"/>
                </a:solidFill>
                <a:latin typeface="Cambria" panose="02040503050406030204" pitchFamily="18" charset="0"/>
                <a:ea typeface="Cambria" panose="02040503050406030204" pitchFamily="18" charset="0"/>
              </a:rPr>
              <a:t>Literature</a:t>
            </a:r>
          </a:p>
        </p:txBody>
      </p:sp>
      <p:cxnSp>
        <p:nvCxnSpPr>
          <p:cNvPr id="5" name="Straight Connector 4">
            <a:extLst>
              <a:ext uri="{FF2B5EF4-FFF2-40B4-BE49-F238E27FC236}">
                <a16:creationId xmlns:a16="http://schemas.microsoft.com/office/drawing/2014/main" id="{F2AC26C1-EB1B-057A-6602-4B90ABF272DE}"/>
              </a:ext>
            </a:extLst>
          </p:cNvPr>
          <p:cNvCxnSpPr/>
          <p:nvPr/>
        </p:nvCxnSpPr>
        <p:spPr>
          <a:xfrm>
            <a:off x="1887793" y="934065"/>
            <a:ext cx="8219768" cy="0"/>
          </a:xfrm>
          <a:prstGeom prst="line">
            <a:avLst/>
          </a:prstGeom>
          <a:ln>
            <a:solidFill>
              <a:srgbClr val="FFC000"/>
            </a:solidFill>
          </a:ln>
        </p:spPr>
        <p:style>
          <a:lnRef idx="2">
            <a:schemeClr val="accent1"/>
          </a:lnRef>
          <a:fillRef idx="0">
            <a:schemeClr val="accent1"/>
          </a:fillRef>
          <a:effectRef idx="1">
            <a:schemeClr val="accent1"/>
          </a:effectRef>
          <a:fontRef idx="minor">
            <a:schemeClr val="tx1"/>
          </a:fontRef>
        </p:style>
      </p:cxnSp>
      <p:sp>
        <p:nvSpPr>
          <p:cNvPr id="7" name="TextBox 6">
            <a:extLst>
              <a:ext uri="{FF2B5EF4-FFF2-40B4-BE49-F238E27FC236}">
                <a16:creationId xmlns:a16="http://schemas.microsoft.com/office/drawing/2014/main" id="{94A7610D-9C8A-B91D-2E41-8A30B51B2000}"/>
              </a:ext>
            </a:extLst>
          </p:cNvPr>
          <p:cNvSpPr txBox="1"/>
          <p:nvPr/>
        </p:nvSpPr>
        <p:spPr>
          <a:xfrm>
            <a:off x="838199" y="1238865"/>
            <a:ext cx="7739744" cy="461665"/>
          </a:xfrm>
          <a:prstGeom prst="rect">
            <a:avLst/>
          </a:prstGeom>
          <a:noFill/>
        </p:spPr>
        <p:txBody>
          <a:bodyPr wrap="square" rtlCol="0">
            <a:spAutoFit/>
          </a:bodyPr>
          <a:lstStyle/>
          <a:p>
            <a:r>
              <a:rPr lang="en-US" sz="2400" b="1" dirty="0">
                <a:latin typeface="Cambria" panose="02040503050406030204" pitchFamily="18" charset="0"/>
                <a:ea typeface="Cambria" panose="02040503050406030204" pitchFamily="18" charset="0"/>
              </a:rPr>
              <a:t>Arguments Against Lowering the Interest Rates</a:t>
            </a:r>
          </a:p>
        </p:txBody>
      </p:sp>
      <p:cxnSp>
        <p:nvCxnSpPr>
          <p:cNvPr id="9" name="Straight Connector 8">
            <a:extLst>
              <a:ext uri="{FF2B5EF4-FFF2-40B4-BE49-F238E27FC236}">
                <a16:creationId xmlns:a16="http://schemas.microsoft.com/office/drawing/2014/main" id="{C7BAB385-44C9-43EC-C76C-F158250AFBA1}"/>
              </a:ext>
            </a:extLst>
          </p:cNvPr>
          <p:cNvCxnSpPr>
            <a:cxnSpLocks/>
          </p:cNvCxnSpPr>
          <p:nvPr/>
        </p:nvCxnSpPr>
        <p:spPr>
          <a:xfrm>
            <a:off x="838200" y="1700530"/>
            <a:ext cx="6970486" cy="0"/>
          </a:xfrm>
          <a:prstGeom prst="line">
            <a:avLst/>
          </a:prstGeom>
          <a:ln>
            <a:solidFill>
              <a:srgbClr val="3B2360"/>
            </a:solidFill>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pic>
        <p:nvPicPr>
          <p:cNvPr id="10" name="Picture 9">
            <a:extLst>
              <a:ext uri="{FF2B5EF4-FFF2-40B4-BE49-F238E27FC236}">
                <a16:creationId xmlns:a16="http://schemas.microsoft.com/office/drawing/2014/main" id="{22FB7927-9B95-6BF3-09FC-F6E3621D51CE}"/>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867971" y="6089230"/>
            <a:ext cx="2247368" cy="755752"/>
          </a:xfrm>
          <a:prstGeom prst="rect">
            <a:avLst/>
          </a:prstGeom>
          <a:noFill/>
          <a:ln>
            <a:noFill/>
          </a:ln>
        </p:spPr>
      </p:pic>
      <p:sp>
        <p:nvSpPr>
          <p:cNvPr id="14" name="Rectangle 13">
            <a:extLst>
              <a:ext uri="{FF2B5EF4-FFF2-40B4-BE49-F238E27FC236}">
                <a16:creationId xmlns:a16="http://schemas.microsoft.com/office/drawing/2014/main" id="{77A1FB3A-58AD-C8F6-0A92-AC80AC9588B9}"/>
              </a:ext>
            </a:extLst>
          </p:cNvPr>
          <p:cNvSpPr/>
          <p:nvPr/>
        </p:nvSpPr>
        <p:spPr>
          <a:xfrm>
            <a:off x="0" y="6527407"/>
            <a:ext cx="9867971" cy="165295"/>
          </a:xfrm>
          <a:prstGeom prst="rect">
            <a:avLst/>
          </a:prstGeom>
          <a:solidFill>
            <a:srgbClr val="3B2360">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US" sz="1200" dirty="0">
              <a:solidFill>
                <a:schemeClr val="tx1"/>
              </a:solidFill>
              <a:latin typeface="Cambria" panose="02040503050406030204" pitchFamily="18" charset="0"/>
              <a:ea typeface="Cambria" panose="02040503050406030204" pitchFamily="18" charset="0"/>
            </a:endParaRPr>
          </a:p>
        </p:txBody>
      </p:sp>
      <p:sp>
        <p:nvSpPr>
          <p:cNvPr id="12" name="Rectangle 3">
            <a:extLst>
              <a:ext uri="{FF2B5EF4-FFF2-40B4-BE49-F238E27FC236}">
                <a16:creationId xmlns:a16="http://schemas.microsoft.com/office/drawing/2014/main" id="{3D01B003-BFB3-A450-6E37-6A76761C4213}"/>
              </a:ext>
            </a:extLst>
          </p:cNvPr>
          <p:cNvSpPr>
            <a:spLocks noGrp="1" noChangeArrowheads="1"/>
          </p:cNvSpPr>
          <p:nvPr>
            <p:ph idx="1"/>
          </p:nvPr>
        </p:nvSpPr>
        <p:spPr bwMode="auto">
          <a:xfrm>
            <a:off x="838199" y="1700530"/>
            <a:ext cx="10042359" cy="378565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indent="0" eaLnBrk="0" fontAlgn="base" hangingPunct="0">
              <a:lnSpc>
                <a:spcPct val="100000"/>
              </a:lnSpc>
              <a:spcBef>
                <a:spcPct val="0"/>
              </a:spcBef>
              <a:spcAft>
                <a:spcPct val="0"/>
              </a:spcAft>
              <a:buFontTx/>
              <a:buChar char="•"/>
            </a:pPr>
            <a:r>
              <a:rPr lang="en-US" sz="2400" dirty="0">
                <a:latin typeface="Cambria" panose="02040503050406030204" pitchFamily="18" charset="0"/>
                <a:ea typeface="Cambria" panose="02040503050406030204" pitchFamily="18" charset="0"/>
              </a:rPr>
              <a:t>Persistent inflation above target requires steady rates to avoid further price pressures (Wolf 2025)</a:t>
            </a:r>
          </a:p>
          <a:p>
            <a:pPr marL="0" indent="0" eaLnBrk="0" fontAlgn="base" hangingPunct="0">
              <a:lnSpc>
                <a:spcPct val="100000"/>
              </a:lnSpc>
              <a:spcBef>
                <a:spcPct val="0"/>
              </a:spcBef>
              <a:spcAft>
                <a:spcPct val="0"/>
              </a:spcAft>
              <a:buFontTx/>
              <a:buChar char="•"/>
            </a:pPr>
            <a:r>
              <a:rPr lang="en-US" sz="2400" dirty="0">
                <a:latin typeface="Cambria" panose="02040503050406030204" pitchFamily="18" charset="0"/>
                <a:ea typeface="Cambria" panose="02040503050406030204" pitchFamily="18" charset="0"/>
              </a:rPr>
              <a:t>Elevated inflation expectations need anchoring through consistent monetary policy  (Wolf 2025)</a:t>
            </a:r>
          </a:p>
          <a:p>
            <a:pPr marL="0" indent="0" eaLnBrk="0" fontAlgn="base" hangingPunct="0">
              <a:lnSpc>
                <a:spcPct val="100000"/>
              </a:lnSpc>
              <a:spcBef>
                <a:spcPct val="0"/>
              </a:spcBef>
              <a:spcAft>
                <a:spcPct val="0"/>
              </a:spcAft>
              <a:buFontTx/>
              <a:buChar char="•"/>
            </a:pPr>
            <a:r>
              <a:rPr lang="en-US" sz="2400" dirty="0">
                <a:latin typeface="Cambria" panose="02040503050406030204" pitchFamily="18" charset="0"/>
                <a:ea typeface="Cambria" panose="02040503050406030204" pitchFamily="18" charset="0"/>
              </a:rPr>
              <a:t>Ongoing trade and fiscal policy uncertainty calls for cautious, flexible approach  (Wolf 2025)</a:t>
            </a:r>
          </a:p>
          <a:p>
            <a:pPr marL="0" indent="0" eaLnBrk="0" fontAlgn="base" hangingPunct="0">
              <a:lnSpc>
                <a:spcPct val="100000"/>
              </a:lnSpc>
              <a:spcBef>
                <a:spcPct val="0"/>
              </a:spcBef>
              <a:spcAft>
                <a:spcPct val="0"/>
              </a:spcAft>
              <a:buFontTx/>
              <a:buChar char="•"/>
            </a:pPr>
            <a:r>
              <a:rPr lang="en-US" sz="2400" dirty="0">
                <a:latin typeface="Cambria" panose="02040503050406030204" pitchFamily="18" charset="0"/>
                <a:ea typeface="Cambria" panose="02040503050406030204" pitchFamily="18" charset="0"/>
              </a:rPr>
              <a:t>Stable rates help maintain financial market stability and support the dollar  (Wolf 2025)</a:t>
            </a:r>
          </a:p>
          <a:p>
            <a:pPr marL="0" indent="0" eaLnBrk="0" fontAlgn="base" hangingPunct="0">
              <a:lnSpc>
                <a:spcPct val="100000"/>
              </a:lnSpc>
              <a:spcBef>
                <a:spcPct val="0"/>
              </a:spcBef>
              <a:spcAft>
                <a:spcPct val="0"/>
              </a:spcAft>
              <a:buFontTx/>
              <a:buChar char="•"/>
            </a:pPr>
            <a:r>
              <a:rPr lang="en-US" sz="2400" dirty="0">
                <a:latin typeface="Cambria" panose="02040503050406030204" pitchFamily="18" charset="0"/>
                <a:ea typeface="Cambria" panose="02040503050406030204" pitchFamily="18" charset="0"/>
              </a:rPr>
              <a:t>Premature rate cuts risk reigniting inflation and undermining Fed credibility  (Wolf 2025)</a:t>
            </a:r>
            <a:endParaRPr lang="en-US" altLang="en-US" sz="2400"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26283986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F09990-3DA6-38E7-6249-BB05B97C0A85}"/>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06E26FE4-7689-A7B2-A2B3-89F6D560622C}"/>
              </a:ext>
            </a:extLst>
          </p:cNvPr>
          <p:cNvSpPr/>
          <p:nvPr/>
        </p:nvSpPr>
        <p:spPr>
          <a:xfrm>
            <a:off x="0" y="6692705"/>
            <a:ext cx="9867971" cy="165295"/>
          </a:xfrm>
          <a:prstGeom prst="rect">
            <a:avLst/>
          </a:prstGeom>
          <a:solidFill>
            <a:srgbClr val="3B2360">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US" sz="1200" dirty="0">
              <a:solidFill>
                <a:schemeClr val="tx1"/>
              </a:solidFill>
              <a:latin typeface="Cambria" panose="02040503050406030204" pitchFamily="18" charset="0"/>
              <a:ea typeface="Cambria" panose="02040503050406030204" pitchFamily="18" charset="0"/>
            </a:endParaRPr>
          </a:p>
        </p:txBody>
      </p:sp>
      <p:sp>
        <p:nvSpPr>
          <p:cNvPr id="2" name="Title 1">
            <a:extLst>
              <a:ext uri="{FF2B5EF4-FFF2-40B4-BE49-F238E27FC236}">
                <a16:creationId xmlns:a16="http://schemas.microsoft.com/office/drawing/2014/main" id="{227A4858-D4DC-3AFF-023C-08273909BEB6}"/>
              </a:ext>
            </a:extLst>
          </p:cNvPr>
          <p:cNvSpPr>
            <a:spLocks noGrp="1"/>
          </p:cNvSpPr>
          <p:nvPr>
            <p:ph type="title"/>
          </p:nvPr>
        </p:nvSpPr>
        <p:spPr>
          <a:xfrm>
            <a:off x="838200" y="178314"/>
            <a:ext cx="10515600" cy="755751"/>
          </a:xfrm>
        </p:spPr>
        <p:txBody>
          <a:bodyPr>
            <a:normAutofit/>
          </a:bodyPr>
          <a:lstStyle/>
          <a:p>
            <a:pPr algn="ctr"/>
            <a:r>
              <a:rPr lang="en-US" sz="4000" dirty="0">
                <a:solidFill>
                  <a:srgbClr val="3B2360"/>
                </a:solidFill>
                <a:latin typeface="Cambria" panose="02040503050406030204" pitchFamily="18" charset="0"/>
                <a:ea typeface="Cambria" panose="02040503050406030204" pitchFamily="18" charset="0"/>
              </a:rPr>
              <a:t>Literature</a:t>
            </a:r>
          </a:p>
        </p:txBody>
      </p:sp>
      <p:cxnSp>
        <p:nvCxnSpPr>
          <p:cNvPr id="5" name="Straight Connector 4">
            <a:extLst>
              <a:ext uri="{FF2B5EF4-FFF2-40B4-BE49-F238E27FC236}">
                <a16:creationId xmlns:a16="http://schemas.microsoft.com/office/drawing/2014/main" id="{1D5B3CE1-AC91-1E4E-DED8-71FA58B0E908}"/>
              </a:ext>
            </a:extLst>
          </p:cNvPr>
          <p:cNvCxnSpPr/>
          <p:nvPr/>
        </p:nvCxnSpPr>
        <p:spPr>
          <a:xfrm>
            <a:off x="1887793" y="934065"/>
            <a:ext cx="8219768" cy="0"/>
          </a:xfrm>
          <a:prstGeom prst="line">
            <a:avLst/>
          </a:prstGeom>
          <a:ln>
            <a:solidFill>
              <a:srgbClr val="FFC000"/>
            </a:solidFill>
          </a:ln>
        </p:spPr>
        <p:style>
          <a:lnRef idx="2">
            <a:schemeClr val="accent1"/>
          </a:lnRef>
          <a:fillRef idx="0">
            <a:schemeClr val="accent1"/>
          </a:fillRef>
          <a:effectRef idx="1">
            <a:schemeClr val="accent1"/>
          </a:effectRef>
          <a:fontRef idx="minor">
            <a:schemeClr val="tx1"/>
          </a:fontRef>
        </p:style>
      </p:cxnSp>
      <p:sp>
        <p:nvSpPr>
          <p:cNvPr id="7" name="TextBox 6">
            <a:extLst>
              <a:ext uri="{FF2B5EF4-FFF2-40B4-BE49-F238E27FC236}">
                <a16:creationId xmlns:a16="http://schemas.microsoft.com/office/drawing/2014/main" id="{556D5EB9-21FD-75E3-8A0E-C17E23EF2133}"/>
              </a:ext>
            </a:extLst>
          </p:cNvPr>
          <p:cNvSpPr txBox="1"/>
          <p:nvPr/>
        </p:nvSpPr>
        <p:spPr>
          <a:xfrm>
            <a:off x="838199" y="1238865"/>
            <a:ext cx="10042358" cy="461665"/>
          </a:xfrm>
          <a:prstGeom prst="rect">
            <a:avLst/>
          </a:prstGeom>
          <a:noFill/>
        </p:spPr>
        <p:txBody>
          <a:bodyPr wrap="square" rtlCol="0">
            <a:spAutoFit/>
          </a:bodyPr>
          <a:lstStyle/>
          <a:p>
            <a:r>
              <a:rPr lang="en-US" sz="2400" b="1" dirty="0">
                <a:latin typeface="Cambria" panose="02040503050406030204" pitchFamily="18" charset="0"/>
                <a:ea typeface="Cambria" panose="02040503050406030204" pitchFamily="18" charset="0"/>
              </a:rPr>
              <a:t>Arguments in Favor of Lowering the Interest Rates</a:t>
            </a:r>
          </a:p>
        </p:txBody>
      </p:sp>
      <p:cxnSp>
        <p:nvCxnSpPr>
          <p:cNvPr id="9" name="Straight Connector 8">
            <a:extLst>
              <a:ext uri="{FF2B5EF4-FFF2-40B4-BE49-F238E27FC236}">
                <a16:creationId xmlns:a16="http://schemas.microsoft.com/office/drawing/2014/main" id="{54EF28AD-E026-7197-E67D-24517C44A6FA}"/>
              </a:ext>
            </a:extLst>
          </p:cNvPr>
          <p:cNvCxnSpPr>
            <a:cxnSpLocks/>
          </p:cNvCxnSpPr>
          <p:nvPr/>
        </p:nvCxnSpPr>
        <p:spPr>
          <a:xfrm>
            <a:off x="838200" y="1700530"/>
            <a:ext cx="7478486" cy="0"/>
          </a:xfrm>
          <a:prstGeom prst="line">
            <a:avLst/>
          </a:prstGeom>
          <a:ln>
            <a:solidFill>
              <a:srgbClr val="3B2360"/>
            </a:solidFill>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pic>
        <p:nvPicPr>
          <p:cNvPr id="10" name="Picture 9">
            <a:extLst>
              <a:ext uri="{FF2B5EF4-FFF2-40B4-BE49-F238E27FC236}">
                <a16:creationId xmlns:a16="http://schemas.microsoft.com/office/drawing/2014/main" id="{0F30E0F5-CBD5-BC69-9926-379C71CA55A5}"/>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867971" y="6089230"/>
            <a:ext cx="2247368" cy="755752"/>
          </a:xfrm>
          <a:prstGeom prst="rect">
            <a:avLst/>
          </a:prstGeom>
          <a:noFill/>
          <a:ln>
            <a:noFill/>
          </a:ln>
        </p:spPr>
      </p:pic>
      <p:sp>
        <p:nvSpPr>
          <p:cNvPr id="14" name="Rectangle 13">
            <a:extLst>
              <a:ext uri="{FF2B5EF4-FFF2-40B4-BE49-F238E27FC236}">
                <a16:creationId xmlns:a16="http://schemas.microsoft.com/office/drawing/2014/main" id="{A1936BE3-203E-6A92-D8BA-6C5EC7FC6A0F}"/>
              </a:ext>
            </a:extLst>
          </p:cNvPr>
          <p:cNvSpPr/>
          <p:nvPr/>
        </p:nvSpPr>
        <p:spPr>
          <a:xfrm>
            <a:off x="0" y="6527407"/>
            <a:ext cx="9867971" cy="165295"/>
          </a:xfrm>
          <a:prstGeom prst="rect">
            <a:avLst/>
          </a:prstGeom>
          <a:solidFill>
            <a:srgbClr val="3B2360">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US" sz="1200" dirty="0">
              <a:solidFill>
                <a:schemeClr val="tx1"/>
              </a:solidFill>
              <a:latin typeface="Cambria" panose="02040503050406030204" pitchFamily="18" charset="0"/>
              <a:ea typeface="Cambria" panose="02040503050406030204" pitchFamily="18" charset="0"/>
            </a:endParaRPr>
          </a:p>
        </p:txBody>
      </p:sp>
      <p:sp>
        <p:nvSpPr>
          <p:cNvPr id="12" name="Rectangle 3">
            <a:extLst>
              <a:ext uri="{FF2B5EF4-FFF2-40B4-BE49-F238E27FC236}">
                <a16:creationId xmlns:a16="http://schemas.microsoft.com/office/drawing/2014/main" id="{48FF67C4-2271-8F60-F1CE-04F33BA2D559}"/>
              </a:ext>
            </a:extLst>
          </p:cNvPr>
          <p:cNvSpPr>
            <a:spLocks noGrp="1" noChangeArrowheads="1"/>
          </p:cNvSpPr>
          <p:nvPr>
            <p:ph idx="1"/>
          </p:nvPr>
        </p:nvSpPr>
        <p:spPr bwMode="auto">
          <a:xfrm>
            <a:off x="838198" y="1700527"/>
            <a:ext cx="10042359" cy="452431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2400" dirty="0">
                <a:latin typeface="Cambria" panose="02040503050406030204" pitchFamily="18" charset="0"/>
                <a:ea typeface="Cambria" panose="02040503050406030204" pitchFamily="18" charset="0"/>
              </a:rPr>
              <a:t>Inflation has dropped sharply, now near target—restrictive rates may no longer be needed (</a:t>
            </a:r>
            <a:r>
              <a:rPr lang="en-US" altLang="en-US" sz="2400" dirty="0" err="1">
                <a:latin typeface="Cambria" panose="02040503050406030204" pitchFamily="18" charset="0"/>
                <a:ea typeface="Cambria" panose="02040503050406030204" pitchFamily="18" charset="0"/>
              </a:rPr>
              <a:t>Stoykov</a:t>
            </a:r>
            <a:r>
              <a:rPr lang="en-US" altLang="en-US" sz="2400" dirty="0">
                <a:latin typeface="Cambria" panose="02040503050406030204" pitchFamily="18" charset="0"/>
                <a:ea typeface="Cambria" panose="02040503050406030204" pitchFamily="18" charset="0"/>
              </a:rPr>
              <a:t> 2025)</a:t>
            </a:r>
          </a:p>
          <a:p>
            <a:pPr marL="0" lvl="0" indent="0" eaLnBrk="0" fontAlgn="base" hangingPunct="0">
              <a:lnSpc>
                <a:spcPct val="100000"/>
              </a:lnSpc>
              <a:spcBef>
                <a:spcPct val="0"/>
              </a:spcBef>
              <a:spcAft>
                <a:spcPct val="0"/>
              </a:spcAft>
              <a:buFontTx/>
              <a:buChar char="•"/>
            </a:pPr>
            <a:r>
              <a:rPr lang="en-US" altLang="en-US" sz="2400" dirty="0">
                <a:latin typeface="Cambria" panose="02040503050406030204" pitchFamily="18" charset="0"/>
                <a:ea typeface="Cambria" panose="02040503050406030204" pitchFamily="18" charset="0"/>
              </a:rPr>
              <a:t>Current federal funds rate is historically high and already restraining growth (</a:t>
            </a:r>
            <a:r>
              <a:rPr lang="en-US" altLang="en-US" sz="2400" dirty="0" err="1">
                <a:latin typeface="Cambria" panose="02040503050406030204" pitchFamily="18" charset="0"/>
                <a:ea typeface="Cambria" panose="02040503050406030204" pitchFamily="18" charset="0"/>
              </a:rPr>
              <a:t>Stoykov</a:t>
            </a:r>
            <a:r>
              <a:rPr lang="en-US" altLang="en-US" sz="2400" dirty="0">
                <a:latin typeface="Cambria" panose="02040503050406030204" pitchFamily="18" charset="0"/>
                <a:ea typeface="Cambria" panose="02040503050406030204" pitchFamily="18" charset="0"/>
              </a:rPr>
              <a:t> 2025)</a:t>
            </a:r>
          </a:p>
          <a:p>
            <a:pPr marL="0" lvl="0" indent="0" eaLnBrk="0" fontAlgn="base" hangingPunct="0">
              <a:lnSpc>
                <a:spcPct val="100000"/>
              </a:lnSpc>
              <a:spcBef>
                <a:spcPct val="0"/>
              </a:spcBef>
              <a:spcAft>
                <a:spcPct val="0"/>
              </a:spcAft>
              <a:buFontTx/>
              <a:buChar char="•"/>
            </a:pPr>
            <a:r>
              <a:rPr lang="en-US" altLang="en-US" sz="2400" dirty="0">
                <a:latin typeface="Cambria" panose="02040503050406030204" pitchFamily="18" charset="0"/>
                <a:ea typeface="Cambria" panose="02040503050406030204" pitchFamily="18" charset="0"/>
              </a:rPr>
              <a:t>Lagged effects of past hikes are still working through the economy (</a:t>
            </a:r>
            <a:r>
              <a:rPr lang="en-US" altLang="en-US" sz="2400" dirty="0" err="1">
                <a:latin typeface="Cambria" panose="02040503050406030204" pitchFamily="18" charset="0"/>
                <a:ea typeface="Cambria" panose="02040503050406030204" pitchFamily="18" charset="0"/>
              </a:rPr>
              <a:t>Stoykov</a:t>
            </a:r>
            <a:r>
              <a:rPr lang="en-US" altLang="en-US" sz="2400" dirty="0">
                <a:latin typeface="Cambria" panose="02040503050406030204" pitchFamily="18" charset="0"/>
                <a:ea typeface="Cambria" panose="02040503050406030204" pitchFamily="18" charset="0"/>
              </a:rPr>
              <a:t> 2025)</a:t>
            </a:r>
          </a:p>
          <a:p>
            <a:pPr marL="0" lvl="0" indent="0" eaLnBrk="0" fontAlgn="base" hangingPunct="0">
              <a:lnSpc>
                <a:spcPct val="100000"/>
              </a:lnSpc>
              <a:spcBef>
                <a:spcPct val="0"/>
              </a:spcBef>
              <a:spcAft>
                <a:spcPct val="0"/>
              </a:spcAft>
              <a:buFontTx/>
              <a:buChar char="•"/>
            </a:pPr>
            <a:r>
              <a:rPr lang="en-US" altLang="en-US" sz="2400" dirty="0">
                <a:latin typeface="Cambria" panose="02040503050406030204" pitchFamily="18" charset="0"/>
                <a:ea typeface="Cambria" panose="02040503050406030204" pitchFamily="18" charset="0"/>
              </a:rPr>
              <a:t>Market inflation expectations remain well-anchored, showing Fed credibility (</a:t>
            </a:r>
            <a:r>
              <a:rPr lang="en-US" altLang="en-US" sz="2400" dirty="0" err="1">
                <a:latin typeface="Cambria" panose="02040503050406030204" pitchFamily="18" charset="0"/>
                <a:ea typeface="Cambria" panose="02040503050406030204" pitchFamily="18" charset="0"/>
              </a:rPr>
              <a:t>Stoykov</a:t>
            </a:r>
            <a:r>
              <a:rPr lang="en-US" altLang="en-US" sz="2400" dirty="0">
                <a:latin typeface="Cambria" panose="02040503050406030204" pitchFamily="18" charset="0"/>
                <a:ea typeface="Cambria" panose="02040503050406030204" pitchFamily="18" charset="0"/>
              </a:rPr>
              <a:t> 2025)</a:t>
            </a:r>
          </a:p>
          <a:p>
            <a:pPr marL="0" lvl="0" indent="0" eaLnBrk="0" fontAlgn="base" hangingPunct="0">
              <a:lnSpc>
                <a:spcPct val="100000"/>
              </a:lnSpc>
              <a:spcBef>
                <a:spcPct val="0"/>
              </a:spcBef>
              <a:spcAft>
                <a:spcPct val="0"/>
              </a:spcAft>
              <a:buFontTx/>
              <a:buChar char="•"/>
            </a:pPr>
            <a:r>
              <a:rPr lang="en-US" altLang="en-US" sz="2400" dirty="0">
                <a:latin typeface="Cambria" panose="02040503050406030204" pitchFamily="18" charset="0"/>
                <a:ea typeface="Cambria" panose="02040503050406030204" pitchFamily="18" charset="0"/>
              </a:rPr>
              <a:t>Monetary environment remains tight with ongoing balance sheet reduction (</a:t>
            </a:r>
            <a:r>
              <a:rPr lang="en-US" altLang="en-US" sz="2400" dirty="0" err="1">
                <a:latin typeface="Cambria" panose="02040503050406030204" pitchFamily="18" charset="0"/>
                <a:ea typeface="Cambria" panose="02040503050406030204" pitchFamily="18" charset="0"/>
              </a:rPr>
              <a:t>Stoykov</a:t>
            </a:r>
            <a:r>
              <a:rPr lang="en-US" altLang="en-US" sz="2400" dirty="0">
                <a:latin typeface="Cambria" panose="02040503050406030204" pitchFamily="18" charset="0"/>
                <a:ea typeface="Cambria" panose="02040503050406030204" pitchFamily="18" charset="0"/>
              </a:rPr>
              <a:t> 2025)</a:t>
            </a:r>
          </a:p>
          <a:p>
            <a:pPr marL="0" lvl="0" indent="0" eaLnBrk="0" fontAlgn="base" hangingPunct="0">
              <a:lnSpc>
                <a:spcPct val="100000"/>
              </a:lnSpc>
              <a:spcBef>
                <a:spcPct val="0"/>
              </a:spcBef>
              <a:spcAft>
                <a:spcPct val="0"/>
              </a:spcAft>
              <a:buFontTx/>
              <a:buChar char="•"/>
            </a:pPr>
            <a:r>
              <a:rPr lang="en-US" altLang="en-US" sz="2400" dirty="0">
                <a:latin typeface="Cambria" panose="02040503050406030204" pitchFamily="18" charset="0"/>
                <a:ea typeface="Cambria" panose="02040503050406030204" pitchFamily="18" charset="0"/>
              </a:rPr>
              <a:t>Risk of policy error: waiting too long to cut could trigger unnecessary slowdown (</a:t>
            </a:r>
            <a:r>
              <a:rPr lang="en-US" altLang="en-US" sz="2400" dirty="0" err="1">
                <a:latin typeface="Cambria" panose="02040503050406030204" pitchFamily="18" charset="0"/>
                <a:ea typeface="Cambria" panose="02040503050406030204" pitchFamily="18" charset="0"/>
              </a:rPr>
              <a:t>Stoykov</a:t>
            </a:r>
            <a:r>
              <a:rPr lang="en-US" altLang="en-US" sz="2400" dirty="0">
                <a:latin typeface="Cambria" panose="02040503050406030204" pitchFamily="18" charset="0"/>
                <a:ea typeface="Cambria" panose="02040503050406030204" pitchFamily="18" charset="0"/>
              </a:rPr>
              <a:t> 2025)</a:t>
            </a:r>
          </a:p>
        </p:txBody>
      </p:sp>
    </p:spTree>
    <p:extLst>
      <p:ext uri="{BB962C8B-B14F-4D97-AF65-F5344CB8AC3E}">
        <p14:creationId xmlns:p14="http://schemas.microsoft.com/office/powerpoint/2010/main" val="147591081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402DF0D-EB70-4EDE-2ADC-9ECD845D3CF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AAD5F90-DEDF-D032-5F75-963361A9AE66}"/>
              </a:ext>
            </a:extLst>
          </p:cNvPr>
          <p:cNvSpPr>
            <a:spLocks noGrp="1"/>
          </p:cNvSpPr>
          <p:nvPr>
            <p:ph type="title"/>
          </p:nvPr>
        </p:nvSpPr>
        <p:spPr>
          <a:xfrm>
            <a:off x="838200" y="178314"/>
            <a:ext cx="10515600" cy="755751"/>
          </a:xfrm>
        </p:spPr>
        <p:txBody>
          <a:bodyPr>
            <a:normAutofit/>
          </a:bodyPr>
          <a:lstStyle/>
          <a:p>
            <a:pPr algn="ctr"/>
            <a:r>
              <a:rPr lang="en-US" sz="4000" dirty="0">
                <a:solidFill>
                  <a:srgbClr val="3B2360"/>
                </a:solidFill>
                <a:latin typeface="Cambria" panose="02040503050406030204" pitchFamily="18" charset="0"/>
                <a:ea typeface="Cambria" panose="02040503050406030204" pitchFamily="18" charset="0"/>
              </a:rPr>
              <a:t>Conclusion</a:t>
            </a:r>
          </a:p>
        </p:txBody>
      </p:sp>
      <p:cxnSp>
        <p:nvCxnSpPr>
          <p:cNvPr id="5" name="Straight Connector 4">
            <a:extLst>
              <a:ext uri="{FF2B5EF4-FFF2-40B4-BE49-F238E27FC236}">
                <a16:creationId xmlns:a16="http://schemas.microsoft.com/office/drawing/2014/main" id="{9AA78A47-12B5-2931-F09D-F9A0E19C52DF}"/>
              </a:ext>
            </a:extLst>
          </p:cNvPr>
          <p:cNvCxnSpPr/>
          <p:nvPr/>
        </p:nvCxnSpPr>
        <p:spPr>
          <a:xfrm>
            <a:off x="1887793" y="934065"/>
            <a:ext cx="8219768" cy="0"/>
          </a:xfrm>
          <a:prstGeom prst="line">
            <a:avLst/>
          </a:prstGeom>
          <a:ln>
            <a:solidFill>
              <a:srgbClr val="FFC000"/>
            </a:solidFill>
          </a:ln>
        </p:spPr>
        <p:style>
          <a:lnRef idx="2">
            <a:schemeClr val="accent1"/>
          </a:lnRef>
          <a:fillRef idx="0">
            <a:schemeClr val="accent1"/>
          </a:fillRef>
          <a:effectRef idx="1">
            <a:schemeClr val="accent1"/>
          </a:effectRef>
          <a:fontRef idx="minor">
            <a:schemeClr val="tx1"/>
          </a:fontRef>
        </p:style>
      </p:cxnSp>
      <p:sp>
        <p:nvSpPr>
          <p:cNvPr id="7" name="TextBox 6">
            <a:extLst>
              <a:ext uri="{FF2B5EF4-FFF2-40B4-BE49-F238E27FC236}">
                <a16:creationId xmlns:a16="http://schemas.microsoft.com/office/drawing/2014/main" id="{1640DEAE-E588-2230-52BE-8498CF815543}"/>
              </a:ext>
            </a:extLst>
          </p:cNvPr>
          <p:cNvSpPr txBox="1"/>
          <p:nvPr/>
        </p:nvSpPr>
        <p:spPr>
          <a:xfrm>
            <a:off x="838200" y="2819149"/>
            <a:ext cx="8017042" cy="461665"/>
          </a:xfrm>
          <a:prstGeom prst="rect">
            <a:avLst/>
          </a:prstGeom>
          <a:noFill/>
        </p:spPr>
        <p:txBody>
          <a:bodyPr wrap="square" rtlCol="0">
            <a:spAutoFit/>
          </a:bodyPr>
          <a:lstStyle/>
          <a:p>
            <a:r>
              <a:rPr lang="en-US" sz="2400" b="1" dirty="0">
                <a:latin typeface="Cambria" panose="02040503050406030204" pitchFamily="18" charset="0"/>
                <a:ea typeface="Cambria" panose="02040503050406030204" pitchFamily="18" charset="0"/>
              </a:rPr>
              <a:t>So is the FFRT too low, too high, or just right?</a:t>
            </a:r>
          </a:p>
        </p:txBody>
      </p:sp>
      <p:cxnSp>
        <p:nvCxnSpPr>
          <p:cNvPr id="9" name="Straight Connector 8">
            <a:extLst>
              <a:ext uri="{FF2B5EF4-FFF2-40B4-BE49-F238E27FC236}">
                <a16:creationId xmlns:a16="http://schemas.microsoft.com/office/drawing/2014/main" id="{54B37B07-15E8-E347-09B8-68527E8F0C76}"/>
              </a:ext>
            </a:extLst>
          </p:cNvPr>
          <p:cNvCxnSpPr>
            <a:cxnSpLocks/>
          </p:cNvCxnSpPr>
          <p:nvPr/>
        </p:nvCxnSpPr>
        <p:spPr>
          <a:xfrm flipV="1">
            <a:off x="838200" y="3280814"/>
            <a:ext cx="8017042" cy="7374"/>
          </a:xfrm>
          <a:prstGeom prst="line">
            <a:avLst/>
          </a:prstGeom>
          <a:ln>
            <a:solidFill>
              <a:srgbClr val="3B2360"/>
            </a:solidFill>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pic>
        <p:nvPicPr>
          <p:cNvPr id="10" name="Picture 9">
            <a:extLst>
              <a:ext uri="{FF2B5EF4-FFF2-40B4-BE49-F238E27FC236}">
                <a16:creationId xmlns:a16="http://schemas.microsoft.com/office/drawing/2014/main" id="{A66F618D-0352-01D3-2F6D-29E421A36AC7}"/>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867971" y="6089230"/>
            <a:ext cx="2247368" cy="755752"/>
          </a:xfrm>
          <a:prstGeom prst="rect">
            <a:avLst/>
          </a:prstGeom>
          <a:noFill/>
          <a:ln>
            <a:noFill/>
          </a:ln>
        </p:spPr>
      </p:pic>
    </p:spTree>
    <p:extLst>
      <p:ext uri="{BB962C8B-B14F-4D97-AF65-F5344CB8AC3E}">
        <p14:creationId xmlns:p14="http://schemas.microsoft.com/office/powerpoint/2010/main" val="67641637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6CD5621-5473-8497-AD81-9F10CD581A0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92CAC49-2190-6B78-BD8E-CFC836F22A54}"/>
              </a:ext>
            </a:extLst>
          </p:cNvPr>
          <p:cNvSpPr>
            <a:spLocks noGrp="1"/>
          </p:cNvSpPr>
          <p:nvPr>
            <p:ph type="title"/>
          </p:nvPr>
        </p:nvSpPr>
        <p:spPr>
          <a:xfrm>
            <a:off x="838200" y="178314"/>
            <a:ext cx="10515600" cy="755751"/>
          </a:xfrm>
        </p:spPr>
        <p:txBody>
          <a:bodyPr>
            <a:normAutofit/>
          </a:bodyPr>
          <a:lstStyle/>
          <a:p>
            <a:pPr algn="ctr"/>
            <a:r>
              <a:rPr lang="en-US" sz="4000" dirty="0">
                <a:solidFill>
                  <a:srgbClr val="3B2360"/>
                </a:solidFill>
                <a:latin typeface="Cambria" panose="02040503050406030204" pitchFamily="18" charset="0"/>
                <a:ea typeface="Cambria" panose="02040503050406030204" pitchFamily="18" charset="0"/>
              </a:rPr>
              <a:t>Conclusion</a:t>
            </a:r>
          </a:p>
        </p:txBody>
      </p:sp>
      <p:cxnSp>
        <p:nvCxnSpPr>
          <p:cNvPr id="5" name="Straight Connector 4">
            <a:extLst>
              <a:ext uri="{FF2B5EF4-FFF2-40B4-BE49-F238E27FC236}">
                <a16:creationId xmlns:a16="http://schemas.microsoft.com/office/drawing/2014/main" id="{7D88D864-C257-5627-A81F-24F593B84694}"/>
              </a:ext>
            </a:extLst>
          </p:cNvPr>
          <p:cNvCxnSpPr/>
          <p:nvPr/>
        </p:nvCxnSpPr>
        <p:spPr>
          <a:xfrm>
            <a:off x="1887793" y="934065"/>
            <a:ext cx="8219768" cy="0"/>
          </a:xfrm>
          <a:prstGeom prst="line">
            <a:avLst/>
          </a:prstGeom>
          <a:ln>
            <a:solidFill>
              <a:srgbClr val="FFC000"/>
            </a:solidFill>
          </a:ln>
        </p:spPr>
        <p:style>
          <a:lnRef idx="2">
            <a:schemeClr val="accent1"/>
          </a:lnRef>
          <a:fillRef idx="0">
            <a:schemeClr val="accent1"/>
          </a:fillRef>
          <a:effectRef idx="1">
            <a:schemeClr val="accent1"/>
          </a:effectRef>
          <a:fontRef idx="minor">
            <a:schemeClr val="tx1"/>
          </a:fontRef>
        </p:style>
      </p:cxnSp>
      <p:sp>
        <p:nvSpPr>
          <p:cNvPr id="7" name="TextBox 6">
            <a:extLst>
              <a:ext uri="{FF2B5EF4-FFF2-40B4-BE49-F238E27FC236}">
                <a16:creationId xmlns:a16="http://schemas.microsoft.com/office/drawing/2014/main" id="{7D40E5A2-B86D-13EC-CC16-84EB7F1BF50A}"/>
              </a:ext>
            </a:extLst>
          </p:cNvPr>
          <p:cNvSpPr txBox="1"/>
          <p:nvPr/>
        </p:nvSpPr>
        <p:spPr>
          <a:xfrm>
            <a:off x="838200" y="2819149"/>
            <a:ext cx="8017042" cy="461665"/>
          </a:xfrm>
          <a:prstGeom prst="rect">
            <a:avLst/>
          </a:prstGeom>
          <a:noFill/>
        </p:spPr>
        <p:txBody>
          <a:bodyPr wrap="square" rtlCol="0">
            <a:spAutoFit/>
          </a:bodyPr>
          <a:lstStyle/>
          <a:p>
            <a:r>
              <a:rPr lang="en-US" sz="2400" b="1" dirty="0">
                <a:latin typeface="Cambria" panose="02040503050406030204" pitchFamily="18" charset="0"/>
                <a:ea typeface="Cambria" panose="02040503050406030204" pitchFamily="18" charset="0"/>
              </a:rPr>
              <a:t>The Fed Should NOT Cut Rates</a:t>
            </a:r>
          </a:p>
        </p:txBody>
      </p:sp>
      <p:cxnSp>
        <p:nvCxnSpPr>
          <p:cNvPr id="9" name="Straight Connector 8">
            <a:extLst>
              <a:ext uri="{FF2B5EF4-FFF2-40B4-BE49-F238E27FC236}">
                <a16:creationId xmlns:a16="http://schemas.microsoft.com/office/drawing/2014/main" id="{6E8C1531-1D3F-CE25-0FF8-A8F109599A05}"/>
              </a:ext>
            </a:extLst>
          </p:cNvPr>
          <p:cNvCxnSpPr>
            <a:cxnSpLocks/>
          </p:cNvCxnSpPr>
          <p:nvPr/>
        </p:nvCxnSpPr>
        <p:spPr>
          <a:xfrm flipV="1">
            <a:off x="838200" y="3280814"/>
            <a:ext cx="8017042" cy="7374"/>
          </a:xfrm>
          <a:prstGeom prst="line">
            <a:avLst/>
          </a:prstGeom>
          <a:ln>
            <a:solidFill>
              <a:srgbClr val="3B2360"/>
            </a:solidFill>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pic>
        <p:nvPicPr>
          <p:cNvPr id="10" name="Picture 9">
            <a:extLst>
              <a:ext uri="{FF2B5EF4-FFF2-40B4-BE49-F238E27FC236}">
                <a16:creationId xmlns:a16="http://schemas.microsoft.com/office/drawing/2014/main" id="{DCF7956F-AB10-FEE3-9BC8-BC513AD2864E}"/>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867971" y="6089230"/>
            <a:ext cx="2247368" cy="755752"/>
          </a:xfrm>
          <a:prstGeom prst="rect">
            <a:avLst/>
          </a:prstGeom>
          <a:noFill/>
          <a:ln>
            <a:noFill/>
          </a:ln>
        </p:spPr>
      </p:pic>
    </p:spTree>
    <p:extLst>
      <p:ext uri="{BB962C8B-B14F-4D97-AF65-F5344CB8AC3E}">
        <p14:creationId xmlns:p14="http://schemas.microsoft.com/office/powerpoint/2010/main" val="369286251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056EE2-3FCD-2EF2-6D4A-A990C2AED85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1CF23EC-41FD-934F-768C-8B6FA264C17C}"/>
              </a:ext>
            </a:extLst>
          </p:cNvPr>
          <p:cNvSpPr>
            <a:spLocks noGrp="1"/>
          </p:cNvSpPr>
          <p:nvPr>
            <p:ph type="title"/>
          </p:nvPr>
        </p:nvSpPr>
        <p:spPr>
          <a:xfrm>
            <a:off x="838200" y="178314"/>
            <a:ext cx="10515600" cy="755751"/>
          </a:xfrm>
        </p:spPr>
        <p:txBody>
          <a:bodyPr>
            <a:normAutofit/>
          </a:bodyPr>
          <a:lstStyle/>
          <a:p>
            <a:pPr algn="ctr"/>
            <a:r>
              <a:rPr lang="en-US" sz="4000" dirty="0">
                <a:solidFill>
                  <a:srgbClr val="3B2360"/>
                </a:solidFill>
                <a:latin typeface="Cambria" panose="02040503050406030204" pitchFamily="18" charset="0"/>
                <a:ea typeface="Cambria" panose="02040503050406030204" pitchFamily="18" charset="0"/>
              </a:rPr>
              <a:t>Introduction</a:t>
            </a:r>
          </a:p>
        </p:txBody>
      </p:sp>
      <p:cxnSp>
        <p:nvCxnSpPr>
          <p:cNvPr id="5" name="Straight Connector 4">
            <a:extLst>
              <a:ext uri="{FF2B5EF4-FFF2-40B4-BE49-F238E27FC236}">
                <a16:creationId xmlns:a16="http://schemas.microsoft.com/office/drawing/2014/main" id="{A079C0C2-7C00-F444-ACA0-87A98A6956B0}"/>
              </a:ext>
            </a:extLst>
          </p:cNvPr>
          <p:cNvCxnSpPr/>
          <p:nvPr/>
        </p:nvCxnSpPr>
        <p:spPr>
          <a:xfrm>
            <a:off x="1887793" y="934065"/>
            <a:ext cx="8219768" cy="0"/>
          </a:xfrm>
          <a:prstGeom prst="line">
            <a:avLst/>
          </a:prstGeom>
          <a:ln>
            <a:solidFill>
              <a:srgbClr val="FFC000"/>
            </a:solidFill>
          </a:ln>
        </p:spPr>
        <p:style>
          <a:lnRef idx="2">
            <a:schemeClr val="accent1"/>
          </a:lnRef>
          <a:fillRef idx="0">
            <a:schemeClr val="accent1"/>
          </a:fillRef>
          <a:effectRef idx="1">
            <a:schemeClr val="accent1"/>
          </a:effectRef>
          <a:fontRef idx="minor">
            <a:schemeClr val="tx1"/>
          </a:fontRef>
        </p:style>
      </p:cxnSp>
      <p:sp>
        <p:nvSpPr>
          <p:cNvPr id="7" name="TextBox 6">
            <a:extLst>
              <a:ext uri="{FF2B5EF4-FFF2-40B4-BE49-F238E27FC236}">
                <a16:creationId xmlns:a16="http://schemas.microsoft.com/office/drawing/2014/main" id="{1FE4788F-88B7-BB8C-D233-B0747AD9BD2B}"/>
              </a:ext>
            </a:extLst>
          </p:cNvPr>
          <p:cNvSpPr txBox="1"/>
          <p:nvPr/>
        </p:nvSpPr>
        <p:spPr>
          <a:xfrm>
            <a:off x="838200" y="2819149"/>
            <a:ext cx="4490884" cy="461665"/>
          </a:xfrm>
          <a:prstGeom prst="rect">
            <a:avLst/>
          </a:prstGeom>
          <a:noFill/>
        </p:spPr>
        <p:txBody>
          <a:bodyPr wrap="square" rtlCol="0">
            <a:spAutoFit/>
          </a:bodyPr>
          <a:lstStyle/>
          <a:p>
            <a:r>
              <a:rPr lang="en-US" sz="2400" b="1" dirty="0">
                <a:latin typeface="Cambria" panose="02040503050406030204" pitchFamily="18" charset="0"/>
                <a:ea typeface="Cambria" panose="02040503050406030204" pitchFamily="18" charset="0"/>
              </a:rPr>
              <a:t>Setting the Scene</a:t>
            </a:r>
          </a:p>
        </p:txBody>
      </p:sp>
      <p:cxnSp>
        <p:nvCxnSpPr>
          <p:cNvPr id="9" name="Straight Connector 8">
            <a:extLst>
              <a:ext uri="{FF2B5EF4-FFF2-40B4-BE49-F238E27FC236}">
                <a16:creationId xmlns:a16="http://schemas.microsoft.com/office/drawing/2014/main" id="{0DE472FD-DB7B-CA4E-CB57-6BC25338F47B}"/>
              </a:ext>
            </a:extLst>
          </p:cNvPr>
          <p:cNvCxnSpPr/>
          <p:nvPr/>
        </p:nvCxnSpPr>
        <p:spPr>
          <a:xfrm>
            <a:off x="838200" y="3288188"/>
            <a:ext cx="3419168" cy="0"/>
          </a:xfrm>
          <a:prstGeom prst="line">
            <a:avLst/>
          </a:prstGeom>
          <a:ln>
            <a:solidFill>
              <a:srgbClr val="3B2360"/>
            </a:solidFill>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pic>
        <p:nvPicPr>
          <p:cNvPr id="10" name="Picture 9">
            <a:extLst>
              <a:ext uri="{FF2B5EF4-FFF2-40B4-BE49-F238E27FC236}">
                <a16:creationId xmlns:a16="http://schemas.microsoft.com/office/drawing/2014/main" id="{721E737E-7D14-6F2B-5841-E9B98F933843}"/>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867971" y="6089230"/>
            <a:ext cx="2247368" cy="755752"/>
          </a:xfrm>
          <a:prstGeom prst="rect">
            <a:avLst/>
          </a:prstGeom>
          <a:noFill/>
          <a:ln>
            <a:noFill/>
          </a:ln>
        </p:spPr>
      </p:pic>
    </p:spTree>
    <p:extLst>
      <p:ext uri="{BB962C8B-B14F-4D97-AF65-F5344CB8AC3E}">
        <p14:creationId xmlns:p14="http://schemas.microsoft.com/office/powerpoint/2010/main" val="64262989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ABC55D5-75C3-6C95-E0E9-3A673D096909}"/>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62D1CAC5-9071-2F23-41E4-C76613FD5DE1}"/>
              </a:ext>
            </a:extLst>
          </p:cNvPr>
          <p:cNvSpPr/>
          <p:nvPr/>
        </p:nvSpPr>
        <p:spPr>
          <a:xfrm>
            <a:off x="0" y="6692705"/>
            <a:ext cx="9867971" cy="165295"/>
          </a:xfrm>
          <a:prstGeom prst="rect">
            <a:avLst/>
          </a:prstGeom>
          <a:solidFill>
            <a:srgbClr val="3B2360">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US" sz="1200" dirty="0">
              <a:solidFill>
                <a:schemeClr val="tx1"/>
              </a:solidFill>
              <a:latin typeface="Cambria" panose="02040503050406030204" pitchFamily="18" charset="0"/>
              <a:ea typeface="Cambria" panose="02040503050406030204" pitchFamily="18" charset="0"/>
            </a:endParaRPr>
          </a:p>
        </p:txBody>
      </p:sp>
      <p:sp>
        <p:nvSpPr>
          <p:cNvPr id="2" name="Title 1">
            <a:extLst>
              <a:ext uri="{FF2B5EF4-FFF2-40B4-BE49-F238E27FC236}">
                <a16:creationId xmlns:a16="http://schemas.microsoft.com/office/drawing/2014/main" id="{6729963C-A089-938F-DE20-216913AE6707}"/>
              </a:ext>
            </a:extLst>
          </p:cNvPr>
          <p:cNvSpPr>
            <a:spLocks noGrp="1"/>
          </p:cNvSpPr>
          <p:nvPr>
            <p:ph type="title"/>
          </p:nvPr>
        </p:nvSpPr>
        <p:spPr>
          <a:xfrm>
            <a:off x="838200" y="178314"/>
            <a:ext cx="10515600" cy="755751"/>
          </a:xfrm>
        </p:spPr>
        <p:txBody>
          <a:bodyPr>
            <a:normAutofit/>
          </a:bodyPr>
          <a:lstStyle/>
          <a:p>
            <a:pPr algn="ctr"/>
            <a:r>
              <a:rPr lang="en-US" sz="4000" dirty="0">
                <a:solidFill>
                  <a:srgbClr val="3B2360"/>
                </a:solidFill>
                <a:latin typeface="Cambria" panose="02040503050406030204" pitchFamily="18" charset="0"/>
                <a:ea typeface="Cambria" panose="02040503050406030204" pitchFamily="18" charset="0"/>
              </a:rPr>
              <a:t>Conclusion</a:t>
            </a:r>
          </a:p>
        </p:txBody>
      </p:sp>
      <p:cxnSp>
        <p:nvCxnSpPr>
          <p:cNvPr id="5" name="Straight Connector 4">
            <a:extLst>
              <a:ext uri="{FF2B5EF4-FFF2-40B4-BE49-F238E27FC236}">
                <a16:creationId xmlns:a16="http://schemas.microsoft.com/office/drawing/2014/main" id="{239CF3A3-AE43-13CF-05B6-2C7C9985B1F0}"/>
              </a:ext>
            </a:extLst>
          </p:cNvPr>
          <p:cNvCxnSpPr/>
          <p:nvPr/>
        </p:nvCxnSpPr>
        <p:spPr>
          <a:xfrm>
            <a:off x="1887793" y="934065"/>
            <a:ext cx="8219768" cy="0"/>
          </a:xfrm>
          <a:prstGeom prst="line">
            <a:avLst/>
          </a:prstGeom>
          <a:ln>
            <a:solidFill>
              <a:srgbClr val="FFC000"/>
            </a:solidFill>
          </a:ln>
        </p:spPr>
        <p:style>
          <a:lnRef idx="2">
            <a:schemeClr val="accent1"/>
          </a:lnRef>
          <a:fillRef idx="0">
            <a:schemeClr val="accent1"/>
          </a:fillRef>
          <a:effectRef idx="1">
            <a:schemeClr val="accent1"/>
          </a:effectRef>
          <a:fontRef idx="minor">
            <a:schemeClr val="tx1"/>
          </a:fontRef>
        </p:style>
      </p:cxnSp>
      <p:sp>
        <p:nvSpPr>
          <p:cNvPr id="7" name="TextBox 6">
            <a:extLst>
              <a:ext uri="{FF2B5EF4-FFF2-40B4-BE49-F238E27FC236}">
                <a16:creationId xmlns:a16="http://schemas.microsoft.com/office/drawing/2014/main" id="{B44A2DF5-5E99-A463-ABDD-32D59DD99E51}"/>
              </a:ext>
            </a:extLst>
          </p:cNvPr>
          <p:cNvSpPr txBox="1"/>
          <p:nvPr/>
        </p:nvSpPr>
        <p:spPr>
          <a:xfrm>
            <a:off x="838199" y="1238865"/>
            <a:ext cx="10042358" cy="461665"/>
          </a:xfrm>
          <a:prstGeom prst="rect">
            <a:avLst/>
          </a:prstGeom>
          <a:noFill/>
        </p:spPr>
        <p:txBody>
          <a:bodyPr wrap="square" rtlCol="0">
            <a:spAutoFit/>
          </a:bodyPr>
          <a:lstStyle/>
          <a:p>
            <a:r>
              <a:rPr lang="en-US" sz="2400" b="1" dirty="0">
                <a:latin typeface="Cambria" panose="02040503050406030204" pitchFamily="18" charset="0"/>
                <a:ea typeface="Cambria" panose="02040503050406030204" pitchFamily="18" charset="0"/>
              </a:rPr>
              <a:t>Quantity Theory of Money</a:t>
            </a:r>
          </a:p>
        </p:txBody>
      </p:sp>
      <p:cxnSp>
        <p:nvCxnSpPr>
          <p:cNvPr id="9" name="Straight Connector 8">
            <a:extLst>
              <a:ext uri="{FF2B5EF4-FFF2-40B4-BE49-F238E27FC236}">
                <a16:creationId xmlns:a16="http://schemas.microsoft.com/office/drawing/2014/main" id="{F6AFA498-EC00-EC46-5E79-EBFE9472EA0A}"/>
              </a:ext>
            </a:extLst>
          </p:cNvPr>
          <p:cNvCxnSpPr>
            <a:cxnSpLocks/>
          </p:cNvCxnSpPr>
          <p:nvPr/>
        </p:nvCxnSpPr>
        <p:spPr>
          <a:xfrm>
            <a:off x="838200" y="1700530"/>
            <a:ext cx="7478486" cy="0"/>
          </a:xfrm>
          <a:prstGeom prst="line">
            <a:avLst/>
          </a:prstGeom>
          <a:ln>
            <a:solidFill>
              <a:srgbClr val="3B2360"/>
            </a:solidFill>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pic>
        <p:nvPicPr>
          <p:cNvPr id="10" name="Picture 9">
            <a:extLst>
              <a:ext uri="{FF2B5EF4-FFF2-40B4-BE49-F238E27FC236}">
                <a16:creationId xmlns:a16="http://schemas.microsoft.com/office/drawing/2014/main" id="{35065869-8274-4BD6-4C55-95A271E41CE0}"/>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867971" y="6089230"/>
            <a:ext cx="2247368" cy="755752"/>
          </a:xfrm>
          <a:prstGeom prst="rect">
            <a:avLst/>
          </a:prstGeom>
          <a:noFill/>
          <a:ln>
            <a:noFill/>
          </a:ln>
        </p:spPr>
      </p:pic>
      <p:sp>
        <p:nvSpPr>
          <p:cNvPr id="14" name="Rectangle 13">
            <a:extLst>
              <a:ext uri="{FF2B5EF4-FFF2-40B4-BE49-F238E27FC236}">
                <a16:creationId xmlns:a16="http://schemas.microsoft.com/office/drawing/2014/main" id="{58C0B744-CB02-3F66-2183-06104E923C72}"/>
              </a:ext>
            </a:extLst>
          </p:cNvPr>
          <p:cNvSpPr/>
          <p:nvPr/>
        </p:nvSpPr>
        <p:spPr>
          <a:xfrm>
            <a:off x="0" y="6527407"/>
            <a:ext cx="9867971" cy="165295"/>
          </a:xfrm>
          <a:prstGeom prst="rect">
            <a:avLst/>
          </a:prstGeom>
          <a:solidFill>
            <a:srgbClr val="3B2360">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US" sz="1200" dirty="0">
              <a:solidFill>
                <a:schemeClr val="tx1"/>
              </a:solidFill>
              <a:latin typeface="Cambria" panose="02040503050406030204" pitchFamily="18" charset="0"/>
              <a:ea typeface="Cambria" panose="02040503050406030204" pitchFamily="18" charset="0"/>
            </a:endParaRPr>
          </a:p>
        </p:txBody>
      </p:sp>
      <mc:AlternateContent xmlns:mc="http://schemas.openxmlformats.org/markup-compatibility/2006" xmlns:a14="http://schemas.microsoft.com/office/drawing/2010/main">
        <mc:Choice Requires="a14">
          <p:sp>
            <p:nvSpPr>
              <p:cNvPr id="12" name="Rectangle 3">
                <a:extLst>
                  <a:ext uri="{FF2B5EF4-FFF2-40B4-BE49-F238E27FC236}">
                    <a16:creationId xmlns:a16="http://schemas.microsoft.com/office/drawing/2014/main" id="{6FA408A8-3CB0-CABF-C408-38A0BFAA66E0}"/>
                  </a:ext>
                </a:extLst>
              </p:cNvPr>
              <p:cNvSpPr>
                <a:spLocks noGrp="1" noChangeArrowheads="1"/>
              </p:cNvSpPr>
              <p:nvPr>
                <p:ph idx="1"/>
              </p:nvPr>
            </p:nvSpPr>
            <p:spPr bwMode="auto">
              <a:xfrm>
                <a:off x="838198" y="1752890"/>
                <a:ext cx="10042359" cy="3293209"/>
              </a:xfrm>
              <a:prstGeom prst="rect">
                <a:avLst/>
              </a:prstGeom>
              <a:noFill/>
              <a:ln>
                <a:noFill/>
              </a:ln>
              <a:effectLst/>
              <a:extLst>
                <a:ext uri="{909E8E84-426E-40DD-AFC4-6F175D3DCCD1}">
                  <a14:hiddenFill>
                    <a:solidFill>
                      <a:schemeClr val="accent1"/>
                    </a:solidFill>
                  </a14:hiddenFill>
                </a:ext>
                <a:ext uri="{91240B29-F687-4F45-9708-019B960494DF}">
                  <a14:hiddenLine w="9525">
                    <a:solidFill>
                      <a:schemeClr val="tx1"/>
                    </a:solidFill>
                    <a:miter lim="800000"/>
                    <a:headEnd/>
                    <a:tailEnd/>
                  </a14:hiddenLine>
                </a:ext>
                <a:ext uri="{AF507438-7753-43E0-B8FC-AC1667EBCBE1}">
                  <a14:hiddenEffects>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2400" dirty="0">
                    <a:latin typeface="Cambria" panose="02040503050406030204" pitchFamily="18" charset="0"/>
                    <a:ea typeface="Cambria" panose="02040503050406030204" pitchFamily="18" charset="0"/>
                  </a:rPr>
                  <a:t>Explains that the amount of money in an economy is directly linked to the level of prices of goods and services</a:t>
                </a: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2400" dirty="0">
                    <a:latin typeface="Cambria" panose="02040503050406030204" pitchFamily="18" charset="0"/>
                    <a:ea typeface="Cambria" panose="02040503050406030204" pitchFamily="18" charset="0"/>
                  </a:rPr>
                  <a:t>It is represented by the equation:</a:t>
                </a:r>
              </a:p>
              <a:p>
                <a:pPr marL="0" marR="0" lvl="0" indent="0" algn="l" defTabSz="914400" rtl="0" eaLnBrk="0" fontAlgn="base" latinLnBrk="0" hangingPunct="0">
                  <a:lnSpc>
                    <a:spcPct val="100000"/>
                  </a:lnSpc>
                  <a:spcBef>
                    <a:spcPct val="0"/>
                  </a:spcBef>
                  <a:spcAft>
                    <a:spcPct val="0"/>
                  </a:spcAft>
                  <a:buClrTx/>
                  <a:buSzTx/>
                  <a:buNone/>
                  <a:tabLst/>
                </a:pPr>
                <a14:m>
                  <m:oMathPara xmlns:m="http://schemas.openxmlformats.org/officeDocument/2006/math">
                    <m:oMathParaPr>
                      <m:jc m:val="centerGroup"/>
                    </m:oMathParaPr>
                    <m:oMath xmlns:m="http://schemas.openxmlformats.org/officeDocument/2006/math">
                      <m:r>
                        <a:rPr lang="en-US" altLang="en-US" sz="2400" b="0" i="1" smtClean="0">
                          <a:latin typeface="Cambria Math" panose="02040503050406030204" pitchFamily="18" charset="0"/>
                          <a:ea typeface="Cambria" panose="02040503050406030204" pitchFamily="18" charset="0"/>
                        </a:rPr>
                        <m:t>𝑀𝑉</m:t>
                      </m:r>
                      <m:r>
                        <a:rPr lang="en-US" altLang="en-US" sz="2400" b="0" i="1" smtClean="0">
                          <a:latin typeface="Cambria Math" panose="02040503050406030204" pitchFamily="18" charset="0"/>
                          <a:ea typeface="Cambria" panose="02040503050406030204" pitchFamily="18" charset="0"/>
                        </a:rPr>
                        <m:t>=</m:t>
                      </m:r>
                      <m:r>
                        <a:rPr lang="en-US" altLang="en-US" sz="2400" b="0" i="1" smtClean="0">
                          <a:latin typeface="Cambria Math" panose="02040503050406030204" pitchFamily="18" charset="0"/>
                          <a:ea typeface="Cambria" panose="02040503050406030204" pitchFamily="18" charset="0"/>
                        </a:rPr>
                        <m:t>𝑃𝑌</m:t>
                      </m:r>
                    </m:oMath>
                  </m:oMathPara>
                </a14:m>
                <a:endParaRPr lang="en-US" altLang="en-US" sz="2400" dirty="0">
                  <a:latin typeface="Cambria" panose="02040503050406030204" pitchFamily="18" charset="0"/>
                  <a:ea typeface="Cambria" panose="02040503050406030204" pitchFamily="18" charset="0"/>
                </a:endParaRPr>
              </a:p>
              <a:p>
                <a:pPr eaLnBrk="0" fontAlgn="base" hangingPunct="0">
                  <a:lnSpc>
                    <a:spcPct val="100000"/>
                  </a:lnSpc>
                  <a:spcBef>
                    <a:spcPct val="0"/>
                  </a:spcBef>
                  <a:spcAft>
                    <a:spcPct val="0"/>
                  </a:spcAft>
                </a:pPr>
                <a:r>
                  <a:rPr lang="en-US" altLang="en-US" sz="2400" b="1" dirty="0">
                    <a:latin typeface="Cambria" panose="02040503050406030204" pitchFamily="18" charset="0"/>
                    <a:ea typeface="Cambria" panose="02040503050406030204" pitchFamily="18" charset="0"/>
                  </a:rPr>
                  <a:t>Key Assumptions:</a:t>
                </a:r>
                <a:endParaRPr lang="en-US" altLang="en-US" sz="2400" dirty="0">
                  <a:latin typeface="Cambria" panose="02040503050406030204" pitchFamily="18" charset="0"/>
                  <a:ea typeface="Cambria" panose="02040503050406030204" pitchFamily="18" charset="0"/>
                </a:endParaRPr>
              </a:p>
              <a:p>
                <a:pPr lvl="1" eaLnBrk="0" fontAlgn="base" hangingPunct="0">
                  <a:lnSpc>
                    <a:spcPct val="100000"/>
                  </a:lnSpc>
                  <a:spcBef>
                    <a:spcPct val="0"/>
                  </a:spcBef>
                  <a:spcAft>
                    <a:spcPct val="0"/>
                  </a:spcAft>
                </a:pPr>
                <a:r>
                  <a:rPr lang="en-US" altLang="en-US" sz="2000" dirty="0">
                    <a:latin typeface="Cambria" panose="02040503050406030204" pitchFamily="18" charset="0"/>
                    <a:ea typeface="Cambria" panose="02040503050406030204" pitchFamily="18" charset="0"/>
                  </a:rPr>
                  <a:t>Velocity and output are constant in the short run</a:t>
                </a:r>
              </a:p>
              <a:p>
                <a:pPr eaLnBrk="0" fontAlgn="base" hangingPunct="0">
                  <a:lnSpc>
                    <a:spcPct val="100000"/>
                  </a:lnSpc>
                  <a:spcBef>
                    <a:spcPct val="0"/>
                  </a:spcBef>
                  <a:spcAft>
                    <a:spcPct val="0"/>
                  </a:spcAft>
                </a:pPr>
                <a:r>
                  <a:rPr lang="en-US" altLang="en-US" sz="2400" b="1" dirty="0">
                    <a:latin typeface="Cambria" panose="02040503050406030204" pitchFamily="18" charset="0"/>
                    <a:ea typeface="Cambria" panose="02040503050406030204" pitchFamily="18" charset="0"/>
                  </a:rPr>
                  <a:t>Therefore:</a:t>
                </a:r>
              </a:p>
              <a:p>
                <a:pPr lvl="1" eaLnBrk="0" fontAlgn="base" hangingPunct="0">
                  <a:lnSpc>
                    <a:spcPct val="100000"/>
                  </a:lnSpc>
                  <a:spcBef>
                    <a:spcPct val="0"/>
                  </a:spcBef>
                  <a:spcAft>
                    <a:spcPct val="0"/>
                  </a:spcAft>
                </a:pPr>
                <a:r>
                  <a:rPr lang="en-US" altLang="en-US" sz="2000" b="1" dirty="0">
                    <a:latin typeface="Cambria" panose="02040503050406030204" pitchFamily="18" charset="0"/>
                    <a:ea typeface="Cambria" panose="02040503050406030204" pitchFamily="18" charset="0"/>
                  </a:rPr>
                  <a:t>Changes in the money supply are directly related to changes in the price level</a:t>
                </a:r>
              </a:p>
              <a:p>
                <a:pPr lvl="1" eaLnBrk="0" fontAlgn="base" hangingPunct="0">
                  <a:lnSpc>
                    <a:spcPct val="100000"/>
                  </a:lnSpc>
                  <a:spcBef>
                    <a:spcPct val="0"/>
                  </a:spcBef>
                  <a:spcAft>
                    <a:spcPct val="0"/>
                  </a:spcAft>
                </a:pPr>
                <a:endParaRPr lang="en-US" altLang="en-US" sz="2000" dirty="0">
                  <a:latin typeface="Cambria" panose="02040503050406030204" pitchFamily="18" charset="0"/>
                  <a:ea typeface="Cambria" panose="02040503050406030204" pitchFamily="18" charset="0"/>
                </a:endParaRPr>
              </a:p>
            </p:txBody>
          </p:sp>
        </mc:Choice>
        <mc:Fallback xmlns="">
          <p:sp>
            <p:nvSpPr>
              <p:cNvPr id="12" name="Rectangle 3">
                <a:extLst>
                  <a:ext uri="{FF2B5EF4-FFF2-40B4-BE49-F238E27FC236}">
                    <a16:creationId xmlns:a16="http://schemas.microsoft.com/office/drawing/2014/main" id="{6FA408A8-3CB0-CABF-C408-38A0BFAA66E0}"/>
                  </a:ext>
                </a:extLst>
              </p:cNvPr>
              <p:cNvSpPr>
                <a:spLocks noGrp="1" noRot="1" noChangeAspect="1" noMove="1" noResize="1" noEditPoints="1" noAdjustHandles="1" noChangeArrowheads="1" noChangeShapeType="1" noTextEdit="1"/>
              </p:cNvSpPr>
              <p:nvPr>
                <p:ph idx="1"/>
              </p:nvPr>
            </p:nvSpPr>
            <p:spPr bwMode="auto">
              <a:xfrm>
                <a:off x="838198" y="1752890"/>
                <a:ext cx="10042359" cy="3293209"/>
              </a:xfrm>
              <a:prstGeom prst="rect">
                <a:avLst/>
              </a:prstGeom>
              <a:blipFill>
                <a:blip r:embed="rId4"/>
                <a:stretch>
                  <a:fillRect l="-910" t="-185"/>
                </a:stretch>
              </a:blip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r>
                  <a:rPr lang="en-US">
                    <a:noFill/>
                  </a:rPr>
                  <a:t> </a:t>
                </a:r>
              </a:p>
            </p:txBody>
          </p:sp>
        </mc:Fallback>
      </mc:AlternateContent>
    </p:spTree>
    <p:extLst>
      <p:ext uri="{BB962C8B-B14F-4D97-AF65-F5344CB8AC3E}">
        <p14:creationId xmlns:p14="http://schemas.microsoft.com/office/powerpoint/2010/main" val="292858109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2537B6B-9837-369F-ED09-4CD17E736444}"/>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3BE12F3D-467D-0E26-AA2B-443AE4FF336B}"/>
              </a:ext>
            </a:extLst>
          </p:cNvPr>
          <p:cNvSpPr/>
          <p:nvPr/>
        </p:nvSpPr>
        <p:spPr>
          <a:xfrm>
            <a:off x="0" y="6692705"/>
            <a:ext cx="9867971" cy="165295"/>
          </a:xfrm>
          <a:prstGeom prst="rect">
            <a:avLst/>
          </a:prstGeom>
          <a:solidFill>
            <a:srgbClr val="3B2360">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US" sz="1200" dirty="0">
              <a:solidFill>
                <a:schemeClr val="tx1"/>
              </a:solidFill>
              <a:latin typeface="Cambria" panose="02040503050406030204" pitchFamily="18" charset="0"/>
              <a:ea typeface="Cambria" panose="02040503050406030204" pitchFamily="18" charset="0"/>
            </a:endParaRPr>
          </a:p>
        </p:txBody>
      </p:sp>
      <p:sp>
        <p:nvSpPr>
          <p:cNvPr id="2" name="Title 1">
            <a:extLst>
              <a:ext uri="{FF2B5EF4-FFF2-40B4-BE49-F238E27FC236}">
                <a16:creationId xmlns:a16="http://schemas.microsoft.com/office/drawing/2014/main" id="{9178E0C1-3261-65A9-B504-2157FB1D6403}"/>
              </a:ext>
            </a:extLst>
          </p:cNvPr>
          <p:cNvSpPr>
            <a:spLocks noGrp="1"/>
          </p:cNvSpPr>
          <p:nvPr>
            <p:ph type="title"/>
          </p:nvPr>
        </p:nvSpPr>
        <p:spPr>
          <a:xfrm>
            <a:off x="838200" y="178314"/>
            <a:ext cx="10515600" cy="755751"/>
          </a:xfrm>
        </p:spPr>
        <p:txBody>
          <a:bodyPr>
            <a:normAutofit/>
          </a:bodyPr>
          <a:lstStyle/>
          <a:p>
            <a:pPr algn="ctr"/>
            <a:r>
              <a:rPr lang="en-US" sz="4000" dirty="0">
                <a:solidFill>
                  <a:srgbClr val="3B2360"/>
                </a:solidFill>
                <a:latin typeface="Cambria" panose="02040503050406030204" pitchFamily="18" charset="0"/>
                <a:ea typeface="Cambria" panose="02040503050406030204" pitchFamily="18" charset="0"/>
              </a:rPr>
              <a:t>Conclusion</a:t>
            </a:r>
          </a:p>
        </p:txBody>
      </p:sp>
      <p:cxnSp>
        <p:nvCxnSpPr>
          <p:cNvPr id="5" name="Straight Connector 4">
            <a:extLst>
              <a:ext uri="{FF2B5EF4-FFF2-40B4-BE49-F238E27FC236}">
                <a16:creationId xmlns:a16="http://schemas.microsoft.com/office/drawing/2014/main" id="{794EE768-7214-886B-9D2B-D0042273FDB1}"/>
              </a:ext>
            </a:extLst>
          </p:cNvPr>
          <p:cNvCxnSpPr/>
          <p:nvPr/>
        </p:nvCxnSpPr>
        <p:spPr>
          <a:xfrm>
            <a:off x="1887793" y="934065"/>
            <a:ext cx="8219768" cy="0"/>
          </a:xfrm>
          <a:prstGeom prst="line">
            <a:avLst/>
          </a:prstGeom>
          <a:ln>
            <a:solidFill>
              <a:srgbClr val="FFC000"/>
            </a:solidFill>
          </a:ln>
        </p:spPr>
        <p:style>
          <a:lnRef idx="2">
            <a:schemeClr val="accent1"/>
          </a:lnRef>
          <a:fillRef idx="0">
            <a:schemeClr val="accent1"/>
          </a:fillRef>
          <a:effectRef idx="1">
            <a:schemeClr val="accent1"/>
          </a:effectRef>
          <a:fontRef idx="minor">
            <a:schemeClr val="tx1"/>
          </a:fontRef>
        </p:style>
      </p:cxnSp>
      <p:pic>
        <p:nvPicPr>
          <p:cNvPr id="10" name="Picture 9">
            <a:extLst>
              <a:ext uri="{FF2B5EF4-FFF2-40B4-BE49-F238E27FC236}">
                <a16:creationId xmlns:a16="http://schemas.microsoft.com/office/drawing/2014/main" id="{1BAFF1FF-90BF-27AB-FA7A-C19940FBF601}"/>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867971" y="6089230"/>
            <a:ext cx="2247368" cy="755752"/>
          </a:xfrm>
          <a:prstGeom prst="rect">
            <a:avLst/>
          </a:prstGeom>
          <a:noFill/>
          <a:ln>
            <a:noFill/>
          </a:ln>
        </p:spPr>
      </p:pic>
      <p:sp>
        <p:nvSpPr>
          <p:cNvPr id="14" name="Rectangle 13">
            <a:extLst>
              <a:ext uri="{FF2B5EF4-FFF2-40B4-BE49-F238E27FC236}">
                <a16:creationId xmlns:a16="http://schemas.microsoft.com/office/drawing/2014/main" id="{1EB93BA4-CEA1-E591-806C-C952C7C629D4}"/>
              </a:ext>
            </a:extLst>
          </p:cNvPr>
          <p:cNvSpPr/>
          <p:nvPr/>
        </p:nvSpPr>
        <p:spPr>
          <a:xfrm>
            <a:off x="0" y="6527407"/>
            <a:ext cx="9867971" cy="165295"/>
          </a:xfrm>
          <a:prstGeom prst="rect">
            <a:avLst/>
          </a:prstGeom>
          <a:solidFill>
            <a:srgbClr val="3B2360">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200" dirty="0">
                <a:solidFill>
                  <a:schemeClr val="tx1"/>
                </a:solidFill>
                <a:latin typeface="Cambria" panose="02040503050406030204" pitchFamily="18" charset="0"/>
                <a:ea typeface="Cambria" panose="02040503050406030204" pitchFamily="18" charset="0"/>
              </a:rPr>
              <a:t>Data Source: FRED</a:t>
            </a:r>
          </a:p>
        </p:txBody>
      </p:sp>
      <p:sp>
        <p:nvSpPr>
          <p:cNvPr id="12" name="Rectangle 3">
            <a:extLst>
              <a:ext uri="{FF2B5EF4-FFF2-40B4-BE49-F238E27FC236}">
                <a16:creationId xmlns:a16="http://schemas.microsoft.com/office/drawing/2014/main" id="{127EF7E5-78D0-A571-60AC-4E1CA632FF2D}"/>
              </a:ext>
            </a:extLst>
          </p:cNvPr>
          <p:cNvSpPr>
            <a:spLocks noGrp="1" noChangeArrowheads="1"/>
          </p:cNvSpPr>
          <p:nvPr>
            <p:ph idx="1"/>
          </p:nvPr>
        </p:nvSpPr>
        <p:spPr bwMode="auto">
          <a:xfrm>
            <a:off x="838198" y="3762631"/>
            <a:ext cx="10042359" cy="40011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1" eaLnBrk="0" fontAlgn="base" hangingPunct="0">
              <a:lnSpc>
                <a:spcPct val="100000"/>
              </a:lnSpc>
              <a:spcBef>
                <a:spcPct val="0"/>
              </a:spcBef>
              <a:spcAft>
                <a:spcPct val="0"/>
              </a:spcAft>
            </a:pPr>
            <a:endParaRPr lang="en-US" altLang="en-US" sz="2000" dirty="0">
              <a:latin typeface="Cambria" panose="02040503050406030204" pitchFamily="18" charset="0"/>
              <a:ea typeface="Cambria" panose="02040503050406030204" pitchFamily="18" charset="0"/>
            </a:endParaRPr>
          </a:p>
        </p:txBody>
      </p:sp>
      <p:pic>
        <p:nvPicPr>
          <p:cNvPr id="4" name="Picture 3">
            <a:extLst>
              <a:ext uri="{FF2B5EF4-FFF2-40B4-BE49-F238E27FC236}">
                <a16:creationId xmlns:a16="http://schemas.microsoft.com/office/drawing/2014/main" id="{D289D47C-0746-2CC8-F793-3BE7FC463CC0}"/>
              </a:ext>
            </a:extLst>
          </p:cNvPr>
          <p:cNvPicPr>
            <a:picLocks noChangeAspect="1"/>
          </p:cNvPicPr>
          <p:nvPr/>
        </p:nvPicPr>
        <p:blipFill>
          <a:blip r:embed="rId4"/>
          <a:stretch>
            <a:fillRect/>
          </a:stretch>
        </p:blipFill>
        <p:spPr>
          <a:xfrm>
            <a:off x="2214975" y="1027224"/>
            <a:ext cx="7565404" cy="5500181"/>
          </a:xfrm>
          <a:prstGeom prst="rect">
            <a:avLst/>
          </a:prstGeom>
        </p:spPr>
      </p:pic>
    </p:spTree>
    <p:extLst>
      <p:ext uri="{BB962C8B-B14F-4D97-AF65-F5344CB8AC3E}">
        <p14:creationId xmlns:p14="http://schemas.microsoft.com/office/powerpoint/2010/main" val="283032787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3C809AF-EDED-1A1B-C74D-F862B4C58E77}"/>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13AB70A8-C303-9D7E-28AB-4322C1B0C2BF}"/>
              </a:ext>
            </a:extLst>
          </p:cNvPr>
          <p:cNvSpPr/>
          <p:nvPr/>
        </p:nvSpPr>
        <p:spPr>
          <a:xfrm>
            <a:off x="0" y="6692705"/>
            <a:ext cx="9867971" cy="165295"/>
          </a:xfrm>
          <a:prstGeom prst="rect">
            <a:avLst/>
          </a:prstGeom>
          <a:solidFill>
            <a:srgbClr val="3B2360">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US" sz="1200" dirty="0">
              <a:solidFill>
                <a:schemeClr val="tx1"/>
              </a:solidFill>
              <a:latin typeface="Cambria" panose="02040503050406030204" pitchFamily="18" charset="0"/>
              <a:ea typeface="Cambria" panose="02040503050406030204" pitchFamily="18" charset="0"/>
            </a:endParaRPr>
          </a:p>
        </p:txBody>
      </p:sp>
      <p:sp>
        <p:nvSpPr>
          <p:cNvPr id="2" name="Title 1">
            <a:extLst>
              <a:ext uri="{FF2B5EF4-FFF2-40B4-BE49-F238E27FC236}">
                <a16:creationId xmlns:a16="http://schemas.microsoft.com/office/drawing/2014/main" id="{77882879-A89B-C415-173A-65181699C7A2}"/>
              </a:ext>
            </a:extLst>
          </p:cNvPr>
          <p:cNvSpPr>
            <a:spLocks noGrp="1"/>
          </p:cNvSpPr>
          <p:nvPr>
            <p:ph type="title"/>
          </p:nvPr>
        </p:nvSpPr>
        <p:spPr>
          <a:xfrm>
            <a:off x="838200" y="178314"/>
            <a:ext cx="10515600" cy="755751"/>
          </a:xfrm>
        </p:spPr>
        <p:txBody>
          <a:bodyPr>
            <a:normAutofit/>
          </a:bodyPr>
          <a:lstStyle/>
          <a:p>
            <a:pPr algn="ctr"/>
            <a:r>
              <a:rPr lang="en-US" sz="4000" dirty="0">
                <a:solidFill>
                  <a:srgbClr val="3B2360"/>
                </a:solidFill>
                <a:latin typeface="Cambria" panose="02040503050406030204" pitchFamily="18" charset="0"/>
                <a:ea typeface="Cambria" panose="02040503050406030204" pitchFamily="18" charset="0"/>
              </a:rPr>
              <a:t>Conclusion</a:t>
            </a:r>
          </a:p>
        </p:txBody>
      </p:sp>
      <p:cxnSp>
        <p:nvCxnSpPr>
          <p:cNvPr id="5" name="Straight Connector 4">
            <a:extLst>
              <a:ext uri="{FF2B5EF4-FFF2-40B4-BE49-F238E27FC236}">
                <a16:creationId xmlns:a16="http://schemas.microsoft.com/office/drawing/2014/main" id="{E5EFAF20-0B9B-1E5E-D371-3C6503106B2B}"/>
              </a:ext>
            </a:extLst>
          </p:cNvPr>
          <p:cNvCxnSpPr/>
          <p:nvPr/>
        </p:nvCxnSpPr>
        <p:spPr>
          <a:xfrm>
            <a:off x="1887793" y="934065"/>
            <a:ext cx="8219768" cy="0"/>
          </a:xfrm>
          <a:prstGeom prst="line">
            <a:avLst/>
          </a:prstGeom>
          <a:ln>
            <a:solidFill>
              <a:srgbClr val="FFC000"/>
            </a:solidFill>
          </a:ln>
        </p:spPr>
        <p:style>
          <a:lnRef idx="2">
            <a:schemeClr val="accent1"/>
          </a:lnRef>
          <a:fillRef idx="0">
            <a:schemeClr val="accent1"/>
          </a:fillRef>
          <a:effectRef idx="1">
            <a:schemeClr val="accent1"/>
          </a:effectRef>
          <a:fontRef idx="minor">
            <a:schemeClr val="tx1"/>
          </a:fontRef>
        </p:style>
      </p:cxnSp>
      <p:sp>
        <p:nvSpPr>
          <p:cNvPr id="7" name="TextBox 6">
            <a:extLst>
              <a:ext uri="{FF2B5EF4-FFF2-40B4-BE49-F238E27FC236}">
                <a16:creationId xmlns:a16="http://schemas.microsoft.com/office/drawing/2014/main" id="{77B88D73-B1F8-81E0-498E-EDDCFC3248B6}"/>
              </a:ext>
            </a:extLst>
          </p:cNvPr>
          <p:cNvSpPr txBox="1"/>
          <p:nvPr/>
        </p:nvSpPr>
        <p:spPr>
          <a:xfrm>
            <a:off x="838199" y="1238865"/>
            <a:ext cx="10042358" cy="461665"/>
          </a:xfrm>
          <a:prstGeom prst="rect">
            <a:avLst/>
          </a:prstGeom>
          <a:noFill/>
        </p:spPr>
        <p:txBody>
          <a:bodyPr wrap="square" rtlCol="0">
            <a:spAutoFit/>
          </a:bodyPr>
          <a:lstStyle/>
          <a:p>
            <a:r>
              <a:rPr lang="en-US" sz="2400" b="1" dirty="0">
                <a:latin typeface="Cambria" panose="02040503050406030204" pitchFamily="18" charset="0"/>
                <a:ea typeface="Cambria" panose="02040503050406030204" pitchFamily="18" charset="0"/>
              </a:rPr>
              <a:t>Fiscal Theory of the Price Level</a:t>
            </a:r>
          </a:p>
        </p:txBody>
      </p:sp>
      <p:cxnSp>
        <p:nvCxnSpPr>
          <p:cNvPr id="9" name="Straight Connector 8">
            <a:extLst>
              <a:ext uri="{FF2B5EF4-FFF2-40B4-BE49-F238E27FC236}">
                <a16:creationId xmlns:a16="http://schemas.microsoft.com/office/drawing/2014/main" id="{044F2F15-EAC0-1DD9-BA62-D917E6A01F34}"/>
              </a:ext>
            </a:extLst>
          </p:cNvPr>
          <p:cNvCxnSpPr>
            <a:cxnSpLocks/>
          </p:cNvCxnSpPr>
          <p:nvPr/>
        </p:nvCxnSpPr>
        <p:spPr>
          <a:xfrm>
            <a:off x="838200" y="1700530"/>
            <a:ext cx="7478486" cy="0"/>
          </a:xfrm>
          <a:prstGeom prst="line">
            <a:avLst/>
          </a:prstGeom>
          <a:ln>
            <a:solidFill>
              <a:srgbClr val="3B2360"/>
            </a:solidFill>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pic>
        <p:nvPicPr>
          <p:cNvPr id="10" name="Picture 9">
            <a:extLst>
              <a:ext uri="{FF2B5EF4-FFF2-40B4-BE49-F238E27FC236}">
                <a16:creationId xmlns:a16="http://schemas.microsoft.com/office/drawing/2014/main" id="{CDC03B55-3CC8-0BB2-2A83-9E071F173641}"/>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867971" y="6089230"/>
            <a:ext cx="2247368" cy="755752"/>
          </a:xfrm>
          <a:prstGeom prst="rect">
            <a:avLst/>
          </a:prstGeom>
          <a:noFill/>
          <a:ln>
            <a:noFill/>
          </a:ln>
        </p:spPr>
      </p:pic>
      <p:sp>
        <p:nvSpPr>
          <p:cNvPr id="14" name="Rectangle 13">
            <a:extLst>
              <a:ext uri="{FF2B5EF4-FFF2-40B4-BE49-F238E27FC236}">
                <a16:creationId xmlns:a16="http://schemas.microsoft.com/office/drawing/2014/main" id="{7286ABE8-1CF4-0C6D-2835-586960816CA4}"/>
              </a:ext>
            </a:extLst>
          </p:cNvPr>
          <p:cNvSpPr/>
          <p:nvPr/>
        </p:nvSpPr>
        <p:spPr>
          <a:xfrm>
            <a:off x="0" y="6527407"/>
            <a:ext cx="9867971" cy="165295"/>
          </a:xfrm>
          <a:prstGeom prst="rect">
            <a:avLst/>
          </a:prstGeom>
          <a:solidFill>
            <a:srgbClr val="3B2360">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US" sz="1200" dirty="0">
              <a:solidFill>
                <a:schemeClr val="tx1"/>
              </a:solidFill>
              <a:latin typeface="Cambria" panose="02040503050406030204" pitchFamily="18" charset="0"/>
              <a:ea typeface="Cambria" panose="02040503050406030204" pitchFamily="18" charset="0"/>
            </a:endParaRPr>
          </a:p>
        </p:txBody>
      </p:sp>
      <p:sp>
        <p:nvSpPr>
          <p:cNvPr id="12" name="Rectangle 3">
            <a:extLst>
              <a:ext uri="{FF2B5EF4-FFF2-40B4-BE49-F238E27FC236}">
                <a16:creationId xmlns:a16="http://schemas.microsoft.com/office/drawing/2014/main" id="{C6743C28-C9A1-6675-94EF-C12938A3C5BF}"/>
              </a:ext>
            </a:extLst>
          </p:cNvPr>
          <p:cNvSpPr>
            <a:spLocks noGrp="1" noChangeArrowheads="1"/>
          </p:cNvSpPr>
          <p:nvPr>
            <p:ph idx="1"/>
          </p:nvPr>
        </p:nvSpPr>
        <p:spPr bwMode="auto">
          <a:xfrm>
            <a:off x="838198" y="1700530"/>
            <a:ext cx="10042359" cy="26776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lnSpc>
                <a:spcPct val="100000"/>
              </a:lnSpc>
              <a:spcBef>
                <a:spcPct val="0"/>
              </a:spcBef>
              <a:spcAft>
                <a:spcPct val="0"/>
              </a:spcAft>
            </a:pPr>
            <a:r>
              <a:rPr lang="en-US" altLang="en-US" b="1" dirty="0">
                <a:latin typeface="Cambria" panose="02040503050406030204" pitchFamily="18" charset="0"/>
                <a:ea typeface="Cambria" panose="02040503050406030204" pitchFamily="18" charset="0"/>
              </a:rPr>
              <a:t>Strong FTPL:</a:t>
            </a:r>
          </a:p>
          <a:p>
            <a:pPr lvl="1" eaLnBrk="0" fontAlgn="base" hangingPunct="0">
              <a:lnSpc>
                <a:spcPct val="100000"/>
              </a:lnSpc>
              <a:spcBef>
                <a:spcPct val="0"/>
              </a:spcBef>
              <a:spcAft>
                <a:spcPct val="0"/>
              </a:spcAft>
            </a:pPr>
            <a:r>
              <a:rPr lang="en-US" altLang="en-US" sz="2800" dirty="0">
                <a:latin typeface="Cambria" panose="02040503050406030204" pitchFamily="18" charset="0"/>
                <a:ea typeface="Cambria" panose="02040503050406030204" pitchFamily="18" charset="0"/>
              </a:rPr>
              <a:t>Fiscal authority commits to a path of extremely high deficits</a:t>
            </a:r>
          </a:p>
          <a:p>
            <a:pPr lvl="1" eaLnBrk="0" fontAlgn="base" hangingPunct="0">
              <a:lnSpc>
                <a:spcPct val="100000"/>
              </a:lnSpc>
              <a:spcBef>
                <a:spcPct val="0"/>
              </a:spcBef>
              <a:spcAft>
                <a:spcPct val="0"/>
              </a:spcAft>
            </a:pPr>
            <a:r>
              <a:rPr lang="en-US" altLang="en-US" sz="2800" dirty="0">
                <a:latin typeface="Cambria" panose="02040503050406030204" pitchFamily="18" charset="0"/>
                <a:ea typeface="Cambria" panose="02040503050406030204" pitchFamily="18" charset="0"/>
              </a:rPr>
              <a:t>Inflation Expectations Change</a:t>
            </a:r>
          </a:p>
          <a:p>
            <a:pPr lvl="1" eaLnBrk="0" fontAlgn="base" hangingPunct="0">
              <a:lnSpc>
                <a:spcPct val="100000"/>
              </a:lnSpc>
              <a:spcBef>
                <a:spcPct val="0"/>
              </a:spcBef>
              <a:spcAft>
                <a:spcPct val="0"/>
              </a:spcAft>
            </a:pPr>
            <a:r>
              <a:rPr lang="en-US" altLang="en-US" sz="2800" dirty="0">
                <a:latin typeface="Cambria" panose="02040503050406030204" pitchFamily="18" charset="0"/>
                <a:ea typeface="Cambria" panose="02040503050406030204" pitchFamily="18" charset="0"/>
              </a:rPr>
              <a:t>Prices rise before any monetary policy is put in place</a:t>
            </a:r>
          </a:p>
          <a:p>
            <a:pPr lvl="1" eaLnBrk="0" fontAlgn="base" hangingPunct="0">
              <a:lnSpc>
                <a:spcPct val="100000"/>
              </a:lnSpc>
              <a:spcBef>
                <a:spcPct val="0"/>
              </a:spcBef>
              <a:spcAft>
                <a:spcPct val="0"/>
              </a:spcAft>
            </a:pPr>
            <a:r>
              <a:rPr lang="en-US" altLang="en-US" sz="2800" dirty="0">
                <a:latin typeface="Cambria" panose="02040503050406030204" pitchFamily="18" charset="0"/>
                <a:ea typeface="Cambria" panose="02040503050406030204" pitchFamily="18" charset="0"/>
              </a:rPr>
              <a:t>Fed is forced to drop rates to improve solvency</a:t>
            </a:r>
          </a:p>
          <a:p>
            <a:pPr eaLnBrk="0" fontAlgn="base" hangingPunct="0">
              <a:lnSpc>
                <a:spcPct val="100000"/>
              </a:lnSpc>
              <a:spcBef>
                <a:spcPct val="0"/>
              </a:spcBef>
              <a:spcAft>
                <a:spcPct val="0"/>
              </a:spcAft>
            </a:pPr>
            <a:endParaRPr lang="en-US" altLang="en-US" dirty="0">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334776609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254642-B8BB-7136-7620-4F078E3DAD8E}"/>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4140D2D1-925A-7D49-D524-6D2C20ADF206}"/>
              </a:ext>
            </a:extLst>
          </p:cNvPr>
          <p:cNvSpPr/>
          <p:nvPr/>
        </p:nvSpPr>
        <p:spPr>
          <a:xfrm>
            <a:off x="0" y="6692705"/>
            <a:ext cx="9867971" cy="165295"/>
          </a:xfrm>
          <a:prstGeom prst="rect">
            <a:avLst/>
          </a:prstGeom>
          <a:solidFill>
            <a:srgbClr val="3B2360">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US" sz="1200" dirty="0">
              <a:solidFill>
                <a:schemeClr val="tx1"/>
              </a:solidFill>
              <a:latin typeface="Cambria" panose="02040503050406030204" pitchFamily="18" charset="0"/>
              <a:ea typeface="Cambria" panose="02040503050406030204" pitchFamily="18" charset="0"/>
            </a:endParaRPr>
          </a:p>
        </p:txBody>
      </p:sp>
      <p:sp>
        <p:nvSpPr>
          <p:cNvPr id="2" name="Title 1">
            <a:extLst>
              <a:ext uri="{FF2B5EF4-FFF2-40B4-BE49-F238E27FC236}">
                <a16:creationId xmlns:a16="http://schemas.microsoft.com/office/drawing/2014/main" id="{DF993376-D8F7-AC49-5F33-94F353ED493B}"/>
              </a:ext>
            </a:extLst>
          </p:cNvPr>
          <p:cNvSpPr>
            <a:spLocks noGrp="1"/>
          </p:cNvSpPr>
          <p:nvPr>
            <p:ph type="title"/>
          </p:nvPr>
        </p:nvSpPr>
        <p:spPr>
          <a:xfrm>
            <a:off x="838200" y="178314"/>
            <a:ext cx="10515600" cy="755751"/>
          </a:xfrm>
        </p:spPr>
        <p:txBody>
          <a:bodyPr>
            <a:normAutofit/>
          </a:bodyPr>
          <a:lstStyle/>
          <a:p>
            <a:pPr algn="ctr"/>
            <a:r>
              <a:rPr lang="en-US" sz="4000" dirty="0">
                <a:solidFill>
                  <a:srgbClr val="3B2360"/>
                </a:solidFill>
                <a:latin typeface="Cambria" panose="02040503050406030204" pitchFamily="18" charset="0"/>
                <a:ea typeface="Cambria" panose="02040503050406030204" pitchFamily="18" charset="0"/>
              </a:rPr>
              <a:t>Conclusion</a:t>
            </a:r>
          </a:p>
        </p:txBody>
      </p:sp>
      <p:cxnSp>
        <p:nvCxnSpPr>
          <p:cNvPr id="5" name="Straight Connector 4">
            <a:extLst>
              <a:ext uri="{FF2B5EF4-FFF2-40B4-BE49-F238E27FC236}">
                <a16:creationId xmlns:a16="http://schemas.microsoft.com/office/drawing/2014/main" id="{A8A18E51-688B-F910-DF84-E539FE9D1213}"/>
              </a:ext>
            </a:extLst>
          </p:cNvPr>
          <p:cNvCxnSpPr/>
          <p:nvPr/>
        </p:nvCxnSpPr>
        <p:spPr>
          <a:xfrm>
            <a:off x="1887793" y="934065"/>
            <a:ext cx="8219768" cy="0"/>
          </a:xfrm>
          <a:prstGeom prst="line">
            <a:avLst/>
          </a:prstGeom>
          <a:ln>
            <a:solidFill>
              <a:srgbClr val="FFC000"/>
            </a:solidFill>
          </a:ln>
        </p:spPr>
        <p:style>
          <a:lnRef idx="2">
            <a:schemeClr val="accent1"/>
          </a:lnRef>
          <a:fillRef idx="0">
            <a:schemeClr val="accent1"/>
          </a:fillRef>
          <a:effectRef idx="1">
            <a:schemeClr val="accent1"/>
          </a:effectRef>
          <a:fontRef idx="minor">
            <a:schemeClr val="tx1"/>
          </a:fontRef>
        </p:style>
      </p:cxnSp>
      <p:sp>
        <p:nvSpPr>
          <p:cNvPr id="7" name="TextBox 6">
            <a:extLst>
              <a:ext uri="{FF2B5EF4-FFF2-40B4-BE49-F238E27FC236}">
                <a16:creationId xmlns:a16="http://schemas.microsoft.com/office/drawing/2014/main" id="{52760D23-4914-EA28-B528-B8F92C83A789}"/>
              </a:ext>
            </a:extLst>
          </p:cNvPr>
          <p:cNvSpPr txBox="1"/>
          <p:nvPr/>
        </p:nvSpPr>
        <p:spPr>
          <a:xfrm>
            <a:off x="838199" y="1238865"/>
            <a:ext cx="10042358" cy="461665"/>
          </a:xfrm>
          <a:prstGeom prst="rect">
            <a:avLst/>
          </a:prstGeom>
          <a:noFill/>
        </p:spPr>
        <p:txBody>
          <a:bodyPr wrap="square" rtlCol="0">
            <a:spAutoFit/>
          </a:bodyPr>
          <a:lstStyle/>
          <a:p>
            <a:r>
              <a:rPr lang="en-US" sz="2400" b="1" dirty="0">
                <a:latin typeface="Cambria" panose="02040503050406030204" pitchFamily="18" charset="0"/>
                <a:ea typeface="Cambria" panose="02040503050406030204" pitchFamily="18" charset="0"/>
              </a:rPr>
              <a:t>Rising Fiscal Deficits</a:t>
            </a:r>
          </a:p>
        </p:txBody>
      </p:sp>
      <p:cxnSp>
        <p:nvCxnSpPr>
          <p:cNvPr id="9" name="Straight Connector 8">
            <a:extLst>
              <a:ext uri="{FF2B5EF4-FFF2-40B4-BE49-F238E27FC236}">
                <a16:creationId xmlns:a16="http://schemas.microsoft.com/office/drawing/2014/main" id="{94D764F5-9F72-FC1F-327A-E838B60AEACF}"/>
              </a:ext>
            </a:extLst>
          </p:cNvPr>
          <p:cNvCxnSpPr>
            <a:cxnSpLocks/>
          </p:cNvCxnSpPr>
          <p:nvPr/>
        </p:nvCxnSpPr>
        <p:spPr>
          <a:xfrm>
            <a:off x="838200" y="1700530"/>
            <a:ext cx="7478486" cy="0"/>
          </a:xfrm>
          <a:prstGeom prst="line">
            <a:avLst/>
          </a:prstGeom>
          <a:ln>
            <a:solidFill>
              <a:srgbClr val="3B2360"/>
            </a:solidFill>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pic>
        <p:nvPicPr>
          <p:cNvPr id="10" name="Picture 9">
            <a:extLst>
              <a:ext uri="{FF2B5EF4-FFF2-40B4-BE49-F238E27FC236}">
                <a16:creationId xmlns:a16="http://schemas.microsoft.com/office/drawing/2014/main" id="{987D6240-400B-FFE7-84CB-DA0B0B98695A}"/>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867971" y="6089230"/>
            <a:ext cx="2247368" cy="755752"/>
          </a:xfrm>
          <a:prstGeom prst="rect">
            <a:avLst/>
          </a:prstGeom>
          <a:noFill/>
          <a:ln>
            <a:noFill/>
          </a:ln>
        </p:spPr>
      </p:pic>
      <p:sp>
        <p:nvSpPr>
          <p:cNvPr id="14" name="Rectangle 13">
            <a:extLst>
              <a:ext uri="{FF2B5EF4-FFF2-40B4-BE49-F238E27FC236}">
                <a16:creationId xmlns:a16="http://schemas.microsoft.com/office/drawing/2014/main" id="{258BDB96-DFBB-72F6-DDF9-06FC095368DD}"/>
              </a:ext>
            </a:extLst>
          </p:cNvPr>
          <p:cNvSpPr/>
          <p:nvPr/>
        </p:nvSpPr>
        <p:spPr>
          <a:xfrm>
            <a:off x="0" y="6527407"/>
            <a:ext cx="9867971" cy="165295"/>
          </a:xfrm>
          <a:prstGeom prst="rect">
            <a:avLst/>
          </a:prstGeom>
          <a:solidFill>
            <a:srgbClr val="3B2360">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200" dirty="0">
                <a:solidFill>
                  <a:schemeClr val="tx1"/>
                </a:solidFill>
                <a:latin typeface="Cambria" panose="02040503050406030204" pitchFamily="18" charset="0"/>
                <a:ea typeface="Cambria" panose="02040503050406030204" pitchFamily="18" charset="0"/>
              </a:rPr>
              <a:t>Chart Source: https://fiscaldata.treasury.gov/americas-finance-guide/national-deficit/</a:t>
            </a:r>
          </a:p>
        </p:txBody>
      </p:sp>
      <p:sp>
        <p:nvSpPr>
          <p:cNvPr id="12" name="Rectangle 3">
            <a:extLst>
              <a:ext uri="{FF2B5EF4-FFF2-40B4-BE49-F238E27FC236}">
                <a16:creationId xmlns:a16="http://schemas.microsoft.com/office/drawing/2014/main" id="{B0CD5BDA-D4A6-F878-C898-4EEB0D48088E}"/>
              </a:ext>
            </a:extLst>
          </p:cNvPr>
          <p:cNvSpPr>
            <a:spLocks noGrp="1" noChangeArrowheads="1"/>
          </p:cNvSpPr>
          <p:nvPr>
            <p:ph idx="1"/>
          </p:nvPr>
        </p:nvSpPr>
        <p:spPr bwMode="auto">
          <a:xfrm>
            <a:off x="838198" y="3731856"/>
            <a:ext cx="1004235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lnSpc>
                <a:spcPct val="100000"/>
              </a:lnSpc>
              <a:spcBef>
                <a:spcPct val="0"/>
              </a:spcBef>
              <a:spcAft>
                <a:spcPct val="0"/>
              </a:spcAft>
            </a:pPr>
            <a:endParaRPr lang="en-US" altLang="en-US" sz="2400" dirty="0">
              <a:latin typeface="Cambria" panose="02040503050406030204" pitchFamily="18" charset="0"/>
              <a:ea typeface="Cambria" panose="02040503050406030204" pitchFamily="18" charset="0"/>
            </a:endParaRPr>
          </a:p>
        </p:txBody>
      </p:sp>
      <p:pic>
        <p:nvPicPr>
          <p:cNvPr id="4" name="Picture 3">
            <a:extLst>
              <a:ext uri="{FF2B5EF4-FFF2-40B4-BE49-F238E27FC236}">
                <a16:creationId xmlns:a16="http://schemas.microsoft.com/office/drawing/2014/main" id="{80159FB0-225D-A684-EC49-78E36A33FDE3}"/>
              </a:ext>
            </a:extLst>
          </p:cNvPr>
          <p:cNvPicPr>
            <a:picLocks noChangeAspect="1"/>
          </p:cNvPicPr>
          <p:nvPr/>
        </p:nvPicPr>
        <p:blipFill>
          <a:blip r:embed="rId4"/>
          <a:stretch>
            <a:fillRect/>
          </a:stretch>
        </p:blipFill>
        <p:spPr>
          <a:xfrm>
            <a:off x="3819525" y="1796041"/>
            <a:ext cx="4552950" cy="4476750"/>
          </a:xfrm>
          <a:prstGeom prst="rect">
            <a:avLst/>
          </a:prstGeom>
        </p:spPr>
      </p:pic>
    </p:spTree>
    <p:extLst>
      <p:ext uri="{BB962C8B-B14F-4D97-AF65-F5344CB8AC3E}">
        <p14:creationId xmlns:p14="http://schemas.microsoft.com/office/powerpoint/2010/main" val="170166960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CF6AAC-4585-D6E1-883A-839546D4FB53}"/>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6682B84D-C744-0D8F-9040-41B8E15CB62F}"/>
              </a:ext>
            </a:extLst>
          </p:cNvPr>
          <p:cNvSpPr/>
          <p:nvPr/>
        </p:nvSpPr>
        <p:spPr>
          <a:xfrm>
            <a:off x="0" y="6692705"/>
            <a:ext cx="9867971" cy="165295"/>
          </a:xfrm>
          <a:prstGeom prst="rect">
            <a:avLst/>
          </a:prstGeom>
          <a:solidFill>
            <a:srgbClr val="3B2360">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US" sz="1200" dirty="0">
              <a:solidFill>
                <a:schemeClr val="tx1"/>
              </a:solidFill>
              <a:latin typeface="Cambria" panose="02040503050406030204" pitchFamily="18" charset="0"/>
              <a:ea typeface="Cambria" panose="02040503050406030204" pitchFamily="18" charset="0"/>
            </a:endParaRPr>
          </a:p>
        </p:txBody>
      </p:sp>
      <p:sp>
        <p:nvSpPr>
          <p:cNvPr id="2" name="Title 1">
            <a:extLst>
              <a:ext uri="{FF2B5EF4-FFF2-40B4-BE49-F238E27FC236}">
                <a16:creationId xmlns:a16="http://schemas.microsoft.com/office/drawing/2014/main" id="{73A5210E-DD8D-EE8B-43CC-66676CF6DF38}"/>
              </a:ext>
            </a:extLst>
          </p:cNvPr>
          <p:cNvSpPr>
            <a:spLocks noGrp="1"/>
          </p:cNvSpPr>
          <p:nvPr>
            <p:ph type="title"/>
          </p:nvPr>
        </p:nvSpPr>
        <p:spPr>
          <a:xfrm>
            <a:off x="838200" y="178314"/>
            <a:ext cx="10515600" cy="755751"/>
          </a:xfrm>
        </p:spPr>
        <p:txBody>
          <a:bodyPr>
            <a:normAutofit/>
          </a:bodyPr>
          <a:lstStyle/>
          <a:p>
            <a:pPr algn="ctr"/>
            <a:r>
              <a:rPr lang="en-US" sz="4000" dirty="0">
                <a:solidFill>
                  <a:srgbClr val="3B2360"/>
                </a:solidFill>
                <a:latin typeface="Cambria" panose="02040503050406030204" pitchFamily="18" charset="0"/>
                <a:ea typeface="Cambria" panose="02040503050406030204" pitchFamily="18" charset="0"/>
              </a:rPr>
              <a:t>Conclusion</a:t>
            </a:r>
          </a:p>
        </p:txBody>
      </p:sp>
      <p:cxnSp>
        <p:nvCxnSpPr>
          <p:cNvPr id="5" name="Straight Connector 4">
            <a:extLst>
              <a:ext uri="{FF2B5EF4-FFF2-40B4-BE49-F238E27FC236}">
                <a16:creationId xmlns:a16="http://schemas.microsoft.com/office/drawing/2014/main" id="{07F91E0F-F67C-8058-9F97-8596E17FD65E}"/>
              </a:ext>
            </a:extLst>
          </p:cNvPr>
          <p:cNvCxnSpPr/>
          <p:nvPr/>
        </p:nvCxnSpPr>
        <p:spPr>
          <a:xfrm>
            <a:off x="1887793" y="934065"/>
            <a:ext cx="8219768" cy="0"/>
          </a:xfrm>
          <a:prstGeom prst="line">
            <a:avLst/>
          </a:prstGeom>
          <a:ln>
            <a:solidFill>
              <a:srgbClr val="FFC000"/>
            </a:solidFill>
          </a:ln>
        </p:spPr>
        <p:style>
          <a:lnRef idx="2">
            <a:schemeClr val="accent1"/>
          </a:lnRef>
          <a:fillRef idx="0">
            <a:schemeClr val="accent1"/>
          </a:fillRef>
          <a:effectRef idx="1">
            <a:schemeClr val="accent1"/>
          </a:effectRef>
          <a:fontRef idx="minor">
            <a:schemeClr val="tx1"/>
          </a:fontRef>
        </p:style>
      </p:cxnSp>
      <p:sp>
        <p:nvSpPr>
          <p:cNvPr id="7" name="TextBox 6">
            <a:extLst>
              <a:ext uri="{FF2B5EF4-FFF2-40B4-BE49-F238E27FC236}">
                <a16:creationId xmlns:a16="http://schemas.microsoft.com/office/drawing/2014/main" id="{DD0B3D2E-090F-878B-C660-7F8D82FED7BE}"/>
              </a:ext>
            </a:extLst>
          </p:cNvPr>
          <p:cNvSpPr txBox="1"/>
          <p:nvPr/>
        </p:nvSpPr>
        <p:spPr>
          <a:xfrm>
            <a:off x="838199" y="1238865"/>
            <a:ext cx="10042358" cy="461665"/>
          </a:xfrm>
          <a:prstGeom prst="rect">
            <a:avLst/>
          </a:prstGeom>
          <a:noFill/>
        </p:spPr>
        <p:txBody>
          <a:bodyPr wrap="square" rtlCol="0">
            <a:spAutoFit/>
          </a:bodyPr>
          <a:lstStyle/>
          <a:p>
            <a:r>
              <a:rPr lang="en-US" sz="2400" b="1" dirty="0">
                <a:latin typeface="Cambria" panose="02040503050406030204" pitchFamily="18" charset="0"/>
                <a:ea typeface="Cambria" panose="02040503050406030204" pitchFamily="18" charset="0"/>
              </a:rPr>
              <a:t>Inflation Expectations Dropping</a:t>
            </a:r>
          </a:p>
        </p:txBody>
      </p:sp>
      <p:cxnSp>
        <p:nvCxnSpPr>
          <p:cNvPr id="9" name="Straight Connector 8">
            <a:extLst>
              <a:ext uri="{FF2B5EF4-FFF2-40B4-BE49-F238E27FC236}">
                <a16:creationId xmlns:a16="http://schemas.microsoft.com/office/drawing/2014/main" id="{0AA7A8C8-3DE7-2CF1-4D0A-359776E348F7}"/>
              </a:ext>
            </a:extLst>
          </p:cNvPr>
          <p:cNvCxnSpPr>
            <a:cxnSpLocks/>
          </p:cNvCxnSpPr>
          <p:nvPr/>
        </p:nvCxnSpPr>
        <p:spPr>
          <a:xfrm>
            <a:off x="838200" y="1700530"/>
            <a:ext cx="7478486" cy="0"/>
          </a:xfrm>
          <a:prstGeom prst="line">
            <a:avLst/>
          </a:prstGeom>
          <a:ln>
            <a:solidFill>
              <a:srgbClr val="3B2360"/>
            </a:solidFill>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pic>
        <p:nvPicPr>
          <p:cNvPr id="10" name="Picture 9">
            <a:extLst>
              <a:ext uri="{FF2B5EF4-FFF2-40B4-BE49-F238E27FC236}">
                <a16:creationId xmlns:a16="http://schemas.microsoft.com/office/drawing/2014/main" id="{5D835A8B-1311-AF49-94C9-B887134A2793}"/>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867971" y="6089230"/>
            <a:ext cx="2247368" cy="755752"/>
          </a:xfrm>
          <a:prstGeom prst="rect">
            <a:avLst/>
          </a:prstGeom>
          <a:noFill/>
          <a:ln>
            <a:noFill/>
          </a:ln>
        </p:spPr>
      </p:pic>
      <p:sp>
        <p:nvSpPr>
          <p:cNvPr id="14" name="Rectangle 13">
            <a:extLst>
              <a:ext uri="{FF2B5EF4-FFF2-40B4-BE49-F238E27FC236}">
                <a16:creationId xmlns:a16="http://schemas.microsoft.com/office/drawing/2014/main" id="{C3EC3DB0-1DD1-5114-4763-49D914113C6D}"/>
              </a:ext>
            </a:extLst>
          </p:cNvPr>
          <p:cNvSpPr/>
          <p:nvPr/>
        </p:nvSpPr>
        <p:spPr>
          <a:xfrm>
            <a:off x="0" y="6527407"/>
            <a:ext cx="9867971" cy="165295"/>
          </a:xfrm>
          <a:prstGeom prst="rect">
            <a:avLst/>
          </a:prstGeom>
          <a:solidFill>
            <a:srgbClr val="3B2360">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US" sz="1200" dirty="0">
              <a:solidFill>
                <a:schemeClr val="tx1"/>
              </a:solidFill>
              <a:latin typeface="Cambria" panose="02040503050406030204" pitchFamily="18" charset="0"/>
              <a:ea typeface="Cambria" panose="02040503050406030204" pitchFamily="18" charset="0"/>
            </a:endParaRPr>
          </a:p>
        </p:txBody>
      </p:sp>
      <p:sp>
        <p:nvSpPr>
          <p:cNvPr id="12" name="Rectangle 3">
            <a:extLst>
              <a:ext uri="{FF2B5EF4-FFF2-40B4-BE49-F238E27FC236}">
                <a16:creationId xmlns:a16="http://schemas.microsoft.com/office/drawing/2014/main" id="{61386CE4-8020-5E28-6D88-E39BDC70FBE1}"/>
              </a:ext>
            </a:extLst>
          </p:cNvPr>
          <p:cNvSpPr>
            <a:spLocks noGrp="1" noChangeArrowheads="1"/>
          </p:cNvSpPr>
          <p:nvPr>
            <p:ph idx="1"/>
          </p:nvPr>
        </p:nvSpPr>
        <p:spPr bwMode="auto">
          <a:xfrm>
            <a:off x="838198" y="3731856"/>
            <a:ext cx="1004235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lnSpc>
                <a:spcPct val="100000"/>
              </a:lnSpc>
              <a:spcBef>
                <a:spcPct val="0"/>
              </a:spcBef>
              <a:spcAft>
                <a:spcPct val="0"/>
              </a:spcAft>
            </a:pPr>
            <a:endParaRPr lang="en-US" altLang="en-US" sz="2400" dirty="0">
              <a:latin typeface="Cambria" panose="02040503050406030204" pitchFamily="18" charset="0"/>
              <a:ea typeface="Cambria" panose="02040503050406030204" pitchFamily="18" charset="0"/>
            </a:endParaRPr>
          </a:p>
        </p:txBody>
      </p:sp>
      <p:pic>
        <p:nvPicPr>
          <p:cNvPr id="4" name="Picture 3">
            <a:extLst>
              <a:ext uri="{FF2B5EF4-FFF2-40B4-BE49-F238E27FC236}">
                <a16:creationId xmlns:a16="http://schemas.microsoft.com/office/drawing/2014/main" id="{116EFD3A-6874-BF39-9DDC-205841493C8E}"/>
              </a:ext>
            </a:extLst>
          </p:cNvPr>
          <p:cNvPicPr>
            <a:picLocks noChangeAspect="1"/>
          </p:cNvPicPr>
          <p:nvPr/>
        </p:nvPicPr>
        <p:blipFill>
          <a:blip r:embed="rId4"/>
          <a:stretch>
            <a:fillRect/>
          </a:stretch>
        </p:blipFill>
        <p:spPr>
          <a:xfrm>
            <a:off x="2297214" y="2138707"/>
            <a:ext cx="7400925" cy="3429000"/>
          </a:xfrm>
          <a:prstGeom prst="rect">
            <a:avLst/>
          </a:prstGeom>
        </p:spPr>
      </p:pic>
    </p:spTree>
    <p:extLst>
      <p:ext uri="{BB962C8B-B14F-4D97-AF65-F5344CB8AC3E}">
        <p14:creationId xmlns:p14="http://schemas.microsoft.com/office/powerpoint/2010/main" val="99721600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BFB6CDD-1CB9-B548-0BAA-3089575E2691}"/>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5FACFCA7-9566-A12A-8C34-C7E2274B3FD2}"/>
              </a:ext>
            </a:extLst>
          </p:cNvPr>
          <p:cNvSpPr/>
          <p:nvPr/>
        </p:nvSpPr>
        <p:spPr>
          <a:xfrm>
            <a:off x="0" y="6692705"/>
            <a:ext cx="9867971" cy="165295"/>
          </a:xfrm>
          <a:prstGeom prst="rect">
            <a:avLst/>
          </a:prstGeom>
          <a:solidFill>
            <a:srgbClr val="3B2360">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US" sz="1200" dirty="0">
              <a:solidFill>
                <a:schemeClr val="tx1"/>
              </a:solidFill>
              <a:latin typeface="Cambria" panose="02040503050406030204" pitchFamily="18" charset="0"/>
              <a:ea typeface="Cambria" panose="02040503050406030204" pitchFamily="18" charset="0"/>
            </a:endParaRPr>
          </a:p>
        </p:txBody>
      </p:sp>
      <p:sp>
        <p:nvSpPr>
          <p:cNvPr id="2" name="Title 1">
            <a:extLst>
              <a:ext uri="{FF2B5EF4-FFF2-40B4-BE49-F238E27FC236}">
                <a16:creationId xmlns:a16="http://schemas.microsoft.com/office/drawing/2014/main" id="{F86BEDDE-DA5A-9291-298F-BE93A16B9620}"/>
              </a:ext>
            </a:extLst>
          </p:cNvPr>
          <p:cNvSpPr>
            <a:spLocks noGrp="1"/>
          </p:cNvSpPr>
          <p:nvPr>
            <p:ph type="title"/>
          </p:nvPr>
        </p:nvSpPr>
        <p:spPr>
          <a:xfrm>
            <a:off x="838200" y="178314"/>
            <a:ext cx="10515600" cy="755751"/>
          </a:xfrm>
        </p:spPr>
        <p:txBody>
          <a:bodyPr>
            <a:normAutofit/>
          </a:bodyPr>
          <a:lstStyle/>
          <a:p>
            <a:pPr algn="ctr"/>
            <a:r>
              <a:rPr lang="en-US" sz="4000" dirty="0">
                <a:solidFill>
                  <a:srgbClr val="3B2360"/>
                </a:solidFill>
                <a:latin typeface="Cambria" panose="02040503050406030204" pitchFamily="18" charset="0"/>
                <a:ea typeface="Cambria" panose="02040503050406030204" pitchFamily="18" charset="0"/>
              </a:rPr>
              <a:t>Conclusion</a:t>
            </a:r>
          </a:p>
        </p:txBody>
      </p:sp>
      <p:cxnSp>
        <p:nvCxnSpPr>
          <p:cNvPr id="5" name="Straight Connector 4">
            <a:extLst>
              <a:ext uri="{FF2B5EF4-FFF2-40B4-BE49-F238E27FC236}">
                <a16:creationId xmlns:a16="http://schemas.microsoft.com/office/drawing/2014/main" id="{1700D45E-0B4E-B939-DA17-5AC5BA75EECE}"/>
              </a:ext>
            </a:extLst>
          </p:cNvPr>
          <p:cNvCxnSpPr/>
          <p:nvPr/>
        </p:nvCxnSpPr>
        <p:spPr>
          <a:xfrm>
            <a:off x="1887793" y="934065"/>
            <a:ext cx="8219768" cy="0"/>
          </a:xfrm>
          <a:prstGeom prst="line">
            <a:avLst/>
          </a:prstGeom>
          <a:ln>
            <a:solidFill>
              <a:srgbClr val="FFC000"/>
            </a:solidFill>
          </a:ln>
        </p:spPr>
        <p:style>
          <a:lnRef idx="2">
            <a:schemeClr val="accent1"/>
          </a:lnRef>
          <a:fillRef idx="0">
            <a:schemeClr val="accent1"/>
          </a:fillRef>
          <a:effectRef idx="1">
            <a:schemeClr val="accent1"/>
          </a:effectRef>
          <a:fontRef idx="minor">
            <a:schemeClr val="tx1"/>
          </a:fontRef>
        </p:style>
      </p:cxnSp>
      <p:sp>
        <p:nvSpPr>
          <p:cNvPr id="7" name="TextBox 6">
            <a:extLst>
              <a:ext uri="{FF2B5EF4-FFF2-40B4-BE49-F238E27FC236}">
                <a16:creationId xmlns:a16="http://schemas.microsoft.com/office/drawing/2014/main" id="{9D8FE18B-2A72-AB56-0765-C9DCA63DD62E}"/>
              </a:ext>
            </a:extLst>
          </p:cNvPr>
          <p:cNvSpPr txBox="1"/>
          <p:nvPr/>
        </p:nvSpPr>
        <p:spPr>
          <a:xfrm>
            <a:off x="838199" y="1238865"/>
            <a:ext cx="10042358" cy="461665"/>
          </a:xfrm>
          <a:prstGeom prst="rect">
            <a:avLst/>
          </a:prstGeom>
          <a:noFill/>
        </p:spPr>
        <p:txBody>
          <a:bodyPr wrap="square" rtlCol="0">
            <a:spAutoFit/>
          </a:bodyPr>
          <a:lstStyle/>
          <a:p>
            <a:r>
              <a:rPr lang="en-US" sz="2400" b="1" dirty="0">
                <a:latin typeface="Cambria" panose="02040503050406030204" pitchFamily="18" charset="0"/>
                <a:ea typeface="Cambria" panose="02040503050406030204" pitchFamily="18" charset="0"/>
              </a:rPr>
              <a:t>10 Year Treasury Yield Dropping</a:t>
            </a:r>
          </a:p>
        </p:txBody>
      </p:sp>
      <p:cxnSp>
        <p:nvCxnSpPr>
          <p:cNvPr id="9" name="Straight Connector 8">
            <a:extLst>
              <a:ext uri="{FF2B5EF4-FFF2-40B4-BE49-F238E27FC236}">
                <a16:creationId xmlns:a16="http://schemas.microsoft.com/office/drawing/2014/main" id="{10997816-C943-8894-864D-F1FC6FDF6CDA}"/>
              </a:ext>
            </a:extLst>
          </p:cNvPr>
          <p:cNvCxnSpPr>
            <a:cxnSpLocks/>
          </p:cNvCxnSpPr>
          <p:nvPr/>
        </p:nvCxnSpPr>
        <p:spPr>
          <a:xfrm>
            <a:off x="838200" y="1700530"/>
            <a:ext cx="7478486" cy="0"/>
          </a:xfrm>
          <a:prstGeom prst="line">
            <a:avLst/>
          </a:prstGeom>
          <a:ln>
            <a:solidFill>
              <a:srgbClr val="3B2360"/>
            </a:solidFill>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pic>
        <p:nvPicPr>
          <p:cNvPr id="10" name="Picture 9">
            <a:extLst>
              <a:ext uri="{FF2B5EF4-FFF2-40B4-BE49-F238E27FC236}">
                <a16:creationId xmlns:a16="http://schemas.microsoft.com/office/drawing/2014/main" id="{1150A92B-E24C-90B8-5DBB-ACF69AA00DB3}"/>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867971" y="6089230"/>
            <a:ext cx="2247368" cy="755752"/>
          </a:xfrm>
          <a:prstGeom prst="rect">
            <a:avLst/>
          </a:prstGeom>
          <a:noFill/>
          <a:ln>
            <a:noFill/>
          </a:ln>
        </p:spPr>
      </p:pic>
      <p:sp>
        <p:nvSpPr>
          <p:cNvPr id="14" name="Rectangle 13">
            <a:extLst>
              <a:ext uri="{FF2B5EF4-FFF2-40B4-BE49-F238E27FC236}">
                <a16:creationId xmlns:a16="http://schemas.microsoft.com/office/drawing/2014/main" id="{324008B7-2D17-DA4A-8890-A98BAD3EA03B}"/>
              </a:ext>
            </a:extLst>
          </p:cNvPr>
          <p:cNvSpPr/>
          <p:nvPr/>
        </p:nvSpPr>
        <p:spPr>
          <a:xfrm>
            <a:off x="0" y="6527407"/>
            <a:ext cx="9867971" cy="165295"/>
          </a:xfrm>
          <a:prstGeom prst="rect">
            <a:avLst/>
          </a:prstGeom>
          <a:solidFill>
            <a:srgbClr val="3B2360">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200" dirty="0">
                <a:solidFill>
                  <a:schemeClr val="tx1"/>
                </a:solidFill>
                <a:latin typeface="Cambria" panose="02040503050406030204" pitchFamily="18" charset="0"/>
                <a:ea typeface="Cambria" panose="02040503050406030204" pitchFamily="18" charset="0"/>
              </a:rPr>
              <a:t>Chart Source: https://www.cnbc.com/quotes/US10Y</a:t>
            </a:r>
          </a:p>
        </p:txBody>
      </p:sp>
      <p:sp>
        <p:nvSpPr>
          <p:cNvPr id="12" name="Rectangle 3">
            <a:extLst>
              <a:ext uri="{FF2B5EF4-FFF2-40B4-BE49-F238E27FC236}">
                <a16:creationId xmlns:a16="http://schemas.microsoft.com/office/drawing/2014/main" id="{9FA88A1B-0576-7BCB-93BE-0558ADA4C378}"/>
              </a:ext>
            </a:extLst>
          </p:cNvPr>
          <p:cNvSpPr>
            <a:spLocks noGrp="1" noChangeArrowheads="1"/>
          </p:cNvSpPr>
          <p:nvPr>
            <p:ph idx="1"/>
          </p:nvPr>
        </p:nvSpPr>
        <p:spPr bwMode="auto">
          <a:xfrm>
            <a:off x="838198" y="3731856"/>
            <a:ext cx="10042359" cy="4616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lnSpc>
                <a:spcPct val="100000"/>
              </a:lnSpc>
              <a:spcBef>
                <a:spcPct val="0"/>
              </a:spcBef>
              <a:spcAft>
                <a:spcPct val="0"/>
              </a:spcAft>
            </a:pPr>
            <a:endParaRPr lang="en-US" altLang="en-US" sz="2400" dirty="0">
              <a:latin typeface="Cambria" panose="02040503050406030204" pitchFamily="18" charset="0"/>
              <a:ea typeface="Cambria" panose="02040503050406030204" pitchFamily="18" charset="0"/>
            </a:endParaRPr>
          </a:p>
        </p:txBody>
      </p:sp>
      <p:pic>
        <p:nvPicPr>
          <p:cNvPr id="13" name="Picture 12">
            <a:extLst>
              <a:ext uri="{FF2B5EF4-FFF2-40B4-BE49-F238E27FC236}">
                <a16:creationId xmlns:a16="http://schemas.microsoft.com/office/drawing/2014/main" id="{D92E2CD8-6152-3237-0F13-2C2E0B14C179}"/>
              </a:ext>
            </a:extLst>
          </p:cNvPr>
          <p:cNvPicPr>
            <a:picLocks noChangeAspect="1"/>
          </p:cNvPicPr>
          <p:nvPr/>
        </p:nvPicPr>
        <p:blipFill>
          <a:blip r:embed="rId4"/>
          <a:stretch>
            <a:fillRect/>
          </a:stretch>
        </p:blipFill>
        <p:spPr>
          <a:xfrm>
            <a:off x="1682664" y="1961319"/>
            <a:ext cx="8353425" cy="4305300"/>
          </a:xfrm>
          <a:prstGeom prst="rect">
            <a:avLst/>
          </a:prstGeom>
        </p:spPr>
      </p:pic>
    </p:spTree>
    <p:extLst>
      <p:ext uri="{BB962C8B-B14F-4D97-AF65-F5344CB8AC3E}">
        <p14:creationId xmlns:p14="http://schemas.microsoft.com/office/powerpoint/2010/main" val="375841135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C8BDEF-2C9F-C28F-9660-6BD275595A5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1F1C49C-4F19-09D4-215E-36BD203FB08D}"/>
              </a:ext>
            </a:extLst>
          </p:cNvPr>
          <p:cNvSpPr>
            <a:spLocks noGrp="1"/>
          </p:cNvSpPr>
          <p:nvPr>
            <p:ph type="title"/>
          </p:nvPr>
        </p:nvSpPr>
        <p:spPr>
          <a:xfrm>
            <a:off x="838200" y="178314"/>
            <a:ext cx="10515600" cy="755751"/>
          </a:xfrm>
        </p:spPr>
        <p:txBody>
          <a:bodyPr>
            <a:normAutofit/>
          </a:bodyPr>
          <a:lstStyle/>
          <a:p>
            <a:pPr algn="ctr"/>
            <a:r>
              <a:rPr lang="en-US" sz="4000" dirty="0">
                <a:solidFill>
                  <a:srgbClr val="3B2360"/>
                </a:solidFill>
                <a:latin typeface="Cambria" panose="02040503050406030204" pitchFamily="18" charset="0"/>
                <a:ea typeface="Cambria" panose="02040503050406030204" pitchFamily="18" charset="0"/>
              </a:rPr>
              <a:t>Conclusion</a:t>
            </a:r>
          </a:p>
        </p:txBody>
      </p:sp>
      <p:cxnSp>
        <p:nvCxnSpPr>
          <p:cNvPr id="5" name="Straight Connector 4">
            <a:extLst>
              <a:ext uri="{FF2B5EF4-FFF2-40B4-BE49-F238E27FC236}">
                <a16:creationId xmlns:a16="http://schemas.microsoft.com/office/drawing/2014/main" id="{16DEEEA7-49DB-88F9-5667-D3AFF0BD0B97}"/>
              </a:ext>
            </a:extLst>
          </p:cNvPr>
          <p:cNvCxnSpPr/>
          <p:nvPr/>
        </p:nvCxnSpPr>
        <p:spPr>
          <a:xfrm>
            <a:off x="1887793" y="934065"/>
            <a:ext cx="8219768" cy="0"/>
          </a:xfrm>
          <a:prstGeom prst="line">
            <a:avLst/>
          </a:prstGeom>
          <a:ln>
            <a:solidFill>
              <a:srgbClr val="FFC000"/>
            </a:solidFill>
          </a:ln>
        </p:spPr>
        <p:style>
          <a:lnRef idx="2">
            <a:schemeClr val="accent1"/>
          </a:lnRef>
          <a:fillRef idx="0">
            <a:schemeClr val="accent1"/>
          </a:fillRef>
          <a:effectRef idx="1">
            <a:schemeClr val="accent1"/>
          </a:effectRef>
          <a:fontRef idx="minor">
            <a:schemeClr val="tx1"/>
          </a:fontRef>
        </p:style>
      </p:cxnSp>
      <p:sp>
        <p:nvSpPr>
          <p:cNvPr id="7" name="TextBox 6">
            <a:extLst>
              <a:ext uri="{FF2B5EF4-FFF2-40B4-BE49-F238E27FC236}">
                <a16:creationId xmlns:a16="http://schemas.microsoft.com/office/drawing/2014/main" id="{B9A911D5-4AA4-1C50-F0E4-37710EAD64DF}"/>
              </a:ext>
            </a:extLst>
          </p:cNvPr>
          <p:cNvSpPr txBox="1"/>
          <p:nvPr/>
        </p:nvSpPr>
        <p:spPr>
          <a:xfrm>
            <a:off x="838200" y="2819149"/>
            <a:ext cx="8017042" cy="461665"/>
          </a:xfrm>
          <a:prstGeom prst="rect">
            <a:avLst/>
          </a:prstGeom>
          <a:noFill/>
        </p:spPr>
        <p:txBody>
          <a:bodyPr wrap="square" rtlCol="0">
            <a:spAutoFit/>
          </a:bodyPr>
          <a:lstStyle/>
          <a:p>
            <a:r>
              <a:rPr lang="en-US" sz="2400" b="1" dirty="0">
                <a:latin typeface="Cambria" panose="02040503050406030204" pitchFamily="18" charset="0"/>
                <a:ea typeface="Cambria" panose="02040503050406030204" pitchFamily="18" charset="0"/>
              </a:rPr>
              <a:t>Money Demand</a:t>
            </a:r>
          </a:p>
        </p:txBody>
      </p:sp>
      <p:cxnSp>
        <p:nvCxnSpPr>
          <p:cNvPr id="9" name="Straight Connector 8">
            <a:extLst>
              <a:ext uri="{FF2B5EF4-FFF2-40B4-BE49-F238E27FC236}">
                <a16:creationId xmlns:a16="http://schemas.microsoft.com/office/drawing/2014/main" id="{2A283A71-03EA-7483-8332-F1621E34F4BC}"/>
              </a:ext>
            </a:extLst>
          </p:cNvPr>
          <p:cNvCxnSpPr>
            <a:cxnSpLocks/>
          </p:cNvCxnSpPr>
          <p:nvPr/>
        </p:nvCxnSpPr>
        <p:spPr>
          <a:xfrm flipV="1">
            <a:off x="838200" y="3280814"/>
            <a:ext cx="8017042" cy="7374"/>
          </a:xfrm>
          <a:prstGeom prst="line">
            <a:avLst/>
          </a:prstGeom>
          <a:ln>
            <a:solidFill>
              <a:srgbClr val="3B2360"/>
            </a:solidFill>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pic>
        <p:nvPicPr>
          <p:cNvPr id="10" name="Picture 9">
            <a:extLst>
              <a:ext uri="{FF2B5EF4-FFF2-40B4-BE49-F238E27FC236}">
                <a16:creationId xmlns:a16="http://schemas.microsoft.com/office/drawing/2014/main" id="{F931821C-B68F-BEE2-5936-4569F9975B7F}"/>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867971" y="6089230"/>
            <a:ext cx="2247368" cy="755752"/>
          </a:xfrm>
          <a:prstGeom prst="rect">
            <a:avLst/>
          </a:prstGeom>
          <a:noFill/>
          <a:ln>
            <a:noFill/>
          </a:ln>
        </p:spPr>
      </p:pic>
    </p:spTree>
    <p:extLst>
      <p:ext uri="{BB962C8B-B14F-4D97-AF65-F5344CB8AC3E}">
        <p14:creationId xmlns:p14="http://schemas.microsoft.com/office/powerpoint/2010/main" val="186570710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55A053-EBA7-2D22-75BB-4F2E42754889}"/>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7D6C5F8A-00B3-D6A9-5EFE-1B28FE9EC03A}"/>
              </a:ext>
            </a:extLst>
          </p:cNvPr>
          <p:cNvSpPr/>
          <p:nvPr/>
        </p:nvSpPr>
        <p:spPr>
          <a:xfrm>
            <a:off x="0" y="6692705"/>
            <a:ext cx="9867971" cy="165295"/>
          </a:xfrm>
          <a:prstGeom prst="rect">
            <a:avLst/>
          </a:prstGeom>
          <a:solidFill>
            <a:srgbClr val="3B2360">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US" sz="1200" dirty="0">
              <a:solidFill>
                <a:schemeClr val="tx1"/>
              </a:solidFill>
              <a:latin typeface="Cambria" panose="02040503050406030204" pitchFamily="18" charset="0"/>
              <a:ea typeface="Cambria" panose="02040503050406030204" pitchFamily="18" charset="0"/>
            </a:endParaRPr>
          </a:p>
        </p:txBody>
      </p:sp>
      <p:sp>
        <p:nvSpPr>
          <p:cNvPr id="2" name="Title 1">
            <a:extLst>
              <a:ext uri="{FF2B5EF4-FFF2-40B4-BE49-F238E27FC236}">
                <a16:creationId xmlns:a16="http://schemas.microsoft.com/office/drawing/2014/main" id="{B40EE8AD-4CC3-C355-A5D0-64131F08FFAD}"/>
              </a:ext>
            </a:extLst>
          </p:cNvPr>
          <p:cNvSpPr>
            <a:spLocks noGrp="1"/>
          </p:cNvSpPr>
          <p:nvPr>
            <p:ph type="title"/>
          </p:nvPr>
        </p:nvSpPr>
        <p:spPr>
          <a:xfrm>
            <a:off x="838200" y="178314"/>
            <a:ext cx="10515600" cy="755751"/>
          </a:xfrm>
        </p:spPr>
        <p:txBody>
          <a:bodyPr>
            <a:normAutofit/>
          </a:bodyPr>
          <a:lstStyle/>
          <a:p>
            <a:pPr algn="ctr"/>
            <a:r>
              <a:rPr lang="en-US" sz="4000" dirty="0">
                <a:solidFill>
                  <a:srgbClr val="3B2360"/>
                </a:solidFill>
                <a:latin typeface="Cambria" panose="02040503050406030204" pitchFamily="18" charset="0"/>
                <a:ea typeface="Cambria" panose="02040503050406030204" pitchFamily="18" charset="0"/>
              </a:rPr>
              <a:t>Conclusion</a:t>
            </a:r>
          </a:p>
        </p:txBody>
      </p:sp>
      <p:cxnSp>
        <p:nvCxnSpPr>
          <p:cNvPr id="5" name="Straight Connector 4">
            <a:extLst>
              <a:ext uri="{FF2B5EF4-FFF2-40B4-BE49-F238E27FC236}">
                <a16:creationId xmlns:a16="http://schemas.microsoft.com/office/drawing/2014/main" id="{B1CF7E82-B11A-A146-B723-95D7F95A092C}"/>
              </a:ext>
            </a:extLst>
          </p:cNvPr>
          <p:cNvCxnSpPr/>
          <p:nvPr/>
        </p:nvCxnSpPr>
        <p:spPr>
          <a:xfrm>
            <a:off x="1887793" y="934065"/>
            <a:ext cx="8219768" cy="0"/>
          </a:xfrm>
          <a:prstGeom prst="line">
            <a:avLst/>
          </a:prstGeom>
          <a:ln>
            <a:solidFill>
              <a:srgbClr val="FFC000"/>
            </a:solidFill>
          </a:ln>
        </p:spPr>
        <p:style>
          <a:lnRef idx="2">
            <a:schemeClr val="accent1"/>
          </a:lnRef>
          <a:fillRef idx="0">
            <a:schemeClr val="accent1"/>
          </a:fillRef>
          <a:effectRef idx="1">
            <a:schemeClr val="accent1"/>
          </a:effectRef>
          <a:fontRef idx="minor">
            <a:schemeClr val="tx1"/>
          </a:fontRef>
        </p:style>
      </p:cxnSp>
      <p:sp>
        <p:nvSpPr>
          <p:cNvPr id="7" name="TextBox 6">
            <a:extLst>
              <a:ext uri="{FF2B5EF4-FFF2-40B4-BE49-F238E27FC236}">
                <a16:creationId xmlns:a16="http://schemas.microsoft.com/office/drawing/2014/main" id="{328D8BBA-C83F-8BCD-494C-CE4B0FB17676}"/>
              </a:ext>
            </a:extLst>
          </p:cNvPr>
          <p:cNvSpPr txBox="1"/>
          <p:nvPr/>
        </p:nvSpPr>
        <p:spPr>
          <a:xfrm>
            <a:off x="838199" y="1238865"/>
            <a:ext cx="10042358" cy="461665"/>
          </a:xfrm>
          <a:prstGeom prst="rect">
            <a:avLst/>
          </a:prstGeom>
          <a:noFill/>
        </p:spPr>
        <p:txBody>
          <a:bodyPr wrap="square" rtlCol="0">
            <a:spAutoFit/>
          </a:bodyPr>
          <a:lstStyle/>
          <a:p>
            <a:r>
              <a:rPr lang="en-US" sz="2400" b="1" dirty="0">
                <a:latin typeface="Cambria" panose="02040503050406030204" pitchFamily="18" charset="0"/>
                <a:ea typeface="Cambria" panose="02040503050406030204" pitchFamily="18" charset="0"/>
              </a:rPr>
              <a:t>Keynesian Money Demand</a:t>
            </a:r>
          </a:p>
        </p:txBody>
      </p:sp>
      <p:cxnSp>
        <p:nvCxnSpPr>
          <p:cNvPr id="9" name="Straight Connector 8">
            <a:extLst>
              <a:ext uri="{FF2B5EF4-FFF2-40B4-BE49-F238E27FC236}">
                <a16:creationId xmlns:a16="http://schemas.microsoft.com/office/drawing/2014/main" id="{61D86528-5F72-33C3-F9FA-6CAFA7898A6A}"/>
              </a:ext>
            </a:extLst>
          </p:cNvPr>
          <p:cNvCxnSpPr>
            <a:cxnSpLocks/>
          </p:cNvCxnSpPr>
          <p:nvPr/>
        </p:nvCxnSpPr>
        <p:spPr>
          <a:xfrm>
            <a:off x="838200" y="1700530"/>
            <a:ext cx="7478486" cy="0"/>
          </a:xfrm>
          <a:prstGeom prst="line">
            <a:avLst/>
          </a:prstGeom>
          <a:ln>
            <a:solidFill>
              <a:srgbClr val="3B2360"/>
            </a:solidFill>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pic>
        <p:nvPicPr>
          <p:cNvPr id="10" name="Picture 9">
            <a:extLst>
              <a:ext uri="{FF2B5EF4-FFF2-40B4-BE49-F238E27FC236}">
                <a16:creationId xmlns:a16="http://schemas.microsoft.com/office/drawing/2014/main" id="{651757D0-5A2A-6663-D02F-D32889744DC2}"/>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867971" y="6089230"/>
            <a:ext cx="2247368" cy="755752"/>
          </a:xfrm>
          <a:prstGeom prst="rect">
            <a:avLst/>
          </a:prstGeom>
          <a:noFill/>
          <a:ln>
            <a:noFill/>
          </a:ln>
        </p:spPr>
      </p:pic>
      <p:sp>
        <p:nvSpPr>
          <p:cNvPr id="14" name="Rectangle 13">
            <a:extLst>
              <a:ext uri="{FF2B5EF4-FFF2-40B4-BE49-F238E27FC236}">
                <a16:creationId xmlns:a16="http://schemas.microsoft.com/office/drawing/2014/main" id="{6E66BA24-9FC6-F298-8A85-3583A7A38851}"/>
              </a:ext>
            </a:extLst>
          </p:cNvPr>
          <p:cNvSpPr/>
          <p:nvPr/>
        </p:nvSpPr>
        <p:spPr>
          <a:xfrm>
            <a:off x="0" y="6527407"/>
            <a:ext cx="9867971" cy="165295"/>
          </a:xfrm>
          <a:prstGeom prst="rect">
            <a:avLst/>
          </a:prstGeom>
          <a:solidFill>
            <a:srgbClr val="3B2360">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US" sz="1200" dirty="0">
              <a:solidFill>
                <a:schemeClr val="tx1"/>
              </a:solidFill>
              <a:latin typeface="Cambria" panose="02040503050406030204" pitchFamily="18" charset="0"/>
              <a:ea typeface="Cambria" panose="02040503050406030204" pitchFamily="18" charset="0"/>
            </a:endParaRPr>
          </a:p>
        </p:txBody>
      </p:sp>
      <p:sp>
        <p:nvSpPr>
          <p:cNvPr id="12" name="Rectangle 3">
            <a:extLst>
              <a:ext uri="{FF2B5EF4-FFF2-40B4-BE49-F238E27FC236}">
                <a16:creationId xmlns:a16="http://schemas.microsoft.com/office/drawing/2014/main" id="{47D5369A-3601-8A65-A978-B90F853F1845}"/>
              </a:ext>
            </a:extLst>
          </p:cNvPr>
          <p:cNvSpPr>
            <a:spLocks noGrp="1" noChangeArrowheads="1"/>
          </p:cNvSpPr>
          <p:nvPr>
            <p:ph idx="1"/>
          </p:nvPr>
        </p:nvSpPr>
        <p:spPr bwMode="auto">
          <a:xfrm>
            <a:off x="838198" y="1739408"/>
            <a:ext cx="10042359" cy="20282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dirty="0">
                <a:latin typeface="Cambria" panose="02040503050406030204" pitchFamily="18" charset="0"/>
                <a:ea typeface="Cambria" panose="02040503050406030204" pitchFamily="18" charset="0"/>
              </a:rPr>
              <a:t>Money demand depends on income and interest rates</a:t>
            </a:r>
          </a:p>
          <a:p>
            <a:r>
              <a:rPr lang="en-US" dirty="0">
                <a:latin typeface="Cambria" panose="02040503050406030204" pitchFamily="18" charset="0"/>
                <a:ea typeface="Cambria" panose="02040503050406030204" pitchFamily="18" charset="0"/>
              </a:rPr>
              <a:t>Motives: transactions, precaution, speculation</a:t>
            </a:r>
          </a:p>
          <a:p>
            <a:r>
              <a:rPr lang="en-US" dirty="0">
                <a:latin typeface="Cambria" panose="02040503050406030204" pitchFamily="18" charset="0"/>
                <a:ea typeface="Cambria" panose="02040503050406030204" pitchFamily="18" charset="0"/>
              </a:rPr>
              <a:t>Higher interest rates lower money demand</a:t>
            </a:r>
          </a:p>
          <a:p>
            <a:r>
              <a:rPr lang="en-US" dirty="0">
                <a:latin typeface="Cambria" panose="02040503050406030204" pitchFamily="18" charset="0"/>
                <a:ea typeface="Cambria" panose="02040503050406030204" pitchFamily="18" charset="0"/>
              </a:rPr>
              <a:t>Changing money demand influences inflation &amp; Fed policy</a:t>
            </a:r>
          </a:p>
        </p:txBody>
      </p:sp>
    </p:spTree>
    <p:extLst>
      <p:ext uri="{BB962C8B-B14F-4D97-AF65-F5344CB8AC3E}">
        <p14:creationId xmlns:p14="http://schemas.microsoft.com/office/powerpoint/2010/main" val="23083348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1F9F86-7122-32E4-82CE-9FE017C9EA89}"/>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14AAF49E-B3BE-D519-646E-93E186D1E77A}"/>
              </a:ext>
            </a:extLst>
          </p:cNvPr>
          <p:cNvSpPr/>
          <p:nvPr/>
        </p:nvSpPr>
        <p:spPr>
          <a:xfrm>
            <a:off x="0" y="6692705"/>
            <a:ext cx="9867971" cy="165295"/>
          </a:xfrm>
          <a:prstGeom prst="rect">
            <a:avLst/>
          </a:prstGeom>
          <a:solidFill>
            <a:srgbClr val="3B2360">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US" sz="1200" dirty="0">
              <a:solidFill>
                <a:schemeClr val="tx1"/>
              </a:solidFill>
              <a:latin typeface="Cambria" panose="02040503050406030204" pitchFamily="18" charset="0"/>
              <a:ea typeface="Cambria" panose="02040503050406030204" pitchFamily="18" charset="0"/>
            </a:endParaRPr>
          </a:p>
        </p:txBody>
      </p:sp>
      <p:sp>
        <p:nvSpPr>
          <p:cNvPr id="2" name="Title 1">
            <a:extLst>
              <a:ext uri="{FF2B5EF4-FFF2-40B4-BE49-F238E27FC236}">
                <a16:creationId xmlns:a16="http://schemas.microsoft.com/office/drawing/2014/main" id="{D6EEE8B1-AB5B-E019-6232-7E497FF85207}"/>
              </a:ext>
            </a:extLst>
          </p:cNvPr>
          <p:cNvSpPr>
            <a:spLocks noGrp="1"/>
          </p:cNvSpPr>
          <p:nvPr>
            <p:ph type="title"/>
          </p:nvPr>
        </p:nvSpPr>
        <p:spPr>
          <a:xfrm>
            <a:off x="838200" y="178314"/>
            <a:ext cx="10515600" cy="755751"/>
          </a:xfrm>
        </p:spPr>
        <p:txBody>
          <a:bodyPr>
            <a:normAutofit/>
          </a:bodyPr>
          <a:lstStyle/>
          <a:p>
            <a:pPr algn="ctr"/>
            <a:r>
              <a:rPr lang="en-US" sz="4000" dirty="0">
                <a:solidFill>
                  <a:srgbClr val="3B2360"/>
                </a:solidFill>
                <a:latin typeface="Cambria" panose="02040503050406030204" pitchFamily="18" charset="0"/>
                <a:ea typeface="Cambria" panose="02040503050406030204" pitchFamily="18" charset="0"/>
              </a:rPr>
              <a:t>Conclusion</a:t>
            </a:r>
          </a:p>
        </p:txBody>
      </p:sp>
      <p:cxnSp>
        <p:nvCxnSpPr>
          <p:cNvPr id="5" name="Straight Connector 4">
            <a:extLst>
              <a:ext uri="{FF2B5EF4-FFF2-40B4-BE49-F238E27FC236}">
                <a16:creationId xmlns:a16="http://schemas.microsoft.com/office/drawing/2014/main" id="{732F6A20-2555-BE1E-B1C6-2B508C8F7A59}"/>
              </a:ext>
            </a:extLst>
          </p:cNvPr>
          <p:cNvCxnSpPr/>
          <p:nvPr/>
        </p:nvCxnSpPr>
        <p:spPr>
          <a:xfrm>
            <a:off x="1887793" y="934065"/>
            <a:ext cx="8219768" cy="0"/>
          </a:xfrm>
          <a:prstGeom prst="line">
            <a:avLst/>
          </a:prstGeom>
          <a:ln>
            <a:solidFill>
              <a:srgbClr val="FFC000"/>
            </a:solidFill>
          </a:ln>
        </p:spPr>
        <p:style>
          <a:lnRef idx="2">
            <a:schemeClr val="accent1"/>
          </a:lnRef>
          <a:fillRef idx="0">
            <a:schemeClr val="accent1"/>
          </a:fillRef>
          <a:effectRef idx="1">
            <a:schemeClr val="accent1"/>
          </a:effectRef>
          <a:fontRef idx="minor">
            <a:schemeClr val="tx1"/>
          </a:fontRef>
        </p:style>
      </p:cxnSp>
      <p:sp>
        <p:nvSpPr>
          <p:cNvPr id="7" name="TextBox 6">
            <a:extLst>
              <a:ext uri="{FF2B5EF4-FFF2-40B4-BE49-F238E27FC236}">
                <a16:creationId xmlns:a16="http://schemas.microsoft.com/office/drawing/2014/main" id="{2378AC7C-0D9F-B8F4-F19B-35533B649CBA}"/>
              </a:ext>
            </a:extLst>
          </p:cNvPr>
          <p:cNvSpPr txBox="1"/>
          <p:nvPr/>
        </p:nvSpPr>
        <p:spPr>
          <a:xfrm>
            <a:off x="838199" y="1238865"/>
            <a:ext cx="10042358" cy="461665"/>
          </a:xfrm>
          <a:prstGeom prst="rect">
            <a:avLst/>
          </a:prstGeom>
          <a:noFill/>
        </p:spPr>
        <p:txBody>
          <a:bodyPr wrap="square" rtlCol="0">
            <a:spAutoFit/>
          </a:bodyPr>
          <a:lstStyle/>
          <a:p>
            <a:r>
              <a:rPr lang="en-US" sz="2400" b="1" dirty="0">
                <a:latin typeface="Cambria" panose="02040503050406030204" pitchFamily="18" charset="0"/>
                <a:ea typeface="Cambria" panose="02040503050406030204" pitchFamily="18" charset="0"/>
              </a:rPr>
              <a:t>Monetarist Money Demand</a:t>
            </a:r>
          </a:p>
        </p:txBody>
      </p:sp>
      <p:cxnSp>
        <p:nvCxnSpPr>
          <p:cNvPr id="9" name="Straight Connector 8">
            <a:extLst>
              <a:ext uri="{FF2B5EF4-FFF2-40B4-BE49-F238E27FC236}">
                <a16:creationId xmlns:a16="http://schemas.microsoft.com/office/drawing/2014/main" id="{156BE140-88A3-C2AC-0ACA-AEDC00135481}"/>
              </a:ext>
            </a:extLst>
          </p:cNvPr>
          <p:cNvCxnSpPr>
            <a:cxnSpLocks/>
          </p:cNvCxnSpPr>
          <p:nvPr/>
        </p:nvCxnSpPr>
        <p:spPr>
          <a:xfrm>
            <a:off x="838200" y="1700530"/>
            <a:ext cx="7478486" cy="0"/>
          </a:xfrm>
          <a:prstGeom prst="line">
            <a:avLst/>
          </a:prstGeom>
          <a:ln>
            <a:solidFill>
              <a:srgbClr val="3B2360"/>
            </a:solidFill>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pic>
        <p:nvPicPr>
          <p:cNvPr id="10" name="Picture 9">
            <a:extLst>
              <a:ext uri="{FF2B5EF4-FFF2-40B4-BE49-F238E27FC236}">
                <a16:creationId xmlns:a16="http://schemas.microsoft.com/office/drawing/2014/main" id="{2461564F-F2C3-D144-F8B0-B771ED59FBC3}"/>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867971" y="6089230"/>
            <a:ext cx="2247368" cy="755752"/>
          </a:xfrm>
          <a:prstGeom prst="rect">
            <a:avLst/>
          </a:prstGeom>
          <a:noFill/>
          <a:ln>
            <a:noFill/>
          </a:ln>
        </p:spPr>
      </p:pic>
      <p:sp>
        <p:nvSpPr>
          <p:cNvPr id="14" name="Rectangle 13">
            <a:extLst>
              <a:ext uri="{FF2B5EF4-FFF2-40B4-BE49-F238E27FC236}">
                <a16:creationId xmlns:a16="http://schemas.microsoft.com/office/drawing/2014/main" id="{2D14F9FA-0063-A1CF-283E-EE2A3BC460B4}"/>
              </a:ext>
            </a:extLst>
          </p:cNvPr>
          <p:cNvSpPr/>
          <p:nvPr/>
        </p:nvSpPr>
        <p:spPr>
          <a:xfrm>
            <a:off x="0" y="6527407"/>
            <a:ext cx="9867971" cy="165295"/>
          </a:xfrm>
          <a:prstGeom prst="rect">
            <a:avLst/>
          </a:prstGeom>
          <a:solidFill>
            <a:srgbClr val="3B2360">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US" sz="1200" dirty="0">
              <a:solidFill>
                <a:schemeClr val="tx1"/>
              </a:solidFill>
              <a:latin typeface="Cambria" panose="02040503050406030204" pitchFamily="18" charset="0"/>
              <a:ea typeface="Cambria" panose="02040503050406030204" pitchFamily="18" charset="0"/>
            </a:endParaRPr>
          </a:p>
        </p:txBody>
      </p:sp>
      <p:sp>
        <p:nvSpPr>
          <p:cNvPr id="12" name="Rectangle 3">
            <a:extLst>
              <a:ext uri="{FF2B5EF4-FFF2-40B4-BE49-F238E27FC236}">
                <a16:creationId xmlns:a16="http://schemas.microsoft.com/office/drawing/2014/main" id="{633C4EEB-6DBA-343C-E8A2-3F558CF0B509}"/>
              </a:ext>
            </a:extLst>
          </p:cNvPr>
          <p:cNvSpPr>
            <a:spLocks noGrp="1" noChangeArrowheads="1"/>
          </p:cNvSpPr>
          <p:nvPr>
            <p:ph idx="1"/>
          </p:nvPr>
        </p:nvSpPr>
        <p:spPr bwMode="auto">
          <a:xfrm>
            <a:off x="838198" y="1739408"/>
            <a:ext cx="10042359" cy="181588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lnSpc>
                <a:spcPct val="100000"/>
              </a:lnSpc>
              <a:spcBef>
                <a:spcPct val="0"/>
              </a:spcBef>
              <a:spcAft>
                <a:spcPct val="0"/>
              </a:spcAft>
            </a:pPr>
            <a:r>
              <a:rPr lang="en-US" altLang="en-US" dirty="0">
                <a:latin typeface="Cambria" panose="02040503050406030204" pitchFamily="18" charset="0"/>
                <a:ea typeface="Cambria" panose="02040503050406030204" pitchFamily="18" charset="0"/>
              </a:rPr>
              <a:t>Money demand is stable in the long run</a:t>
            </a:r>
          </a:p>
          <a:p>
            <a:pPr eaLnBrk="0" fontAlgn="base" hangingPunct="0">
              <a:lnSpc>
                <a:spcPct val="100000"/>
              </a:lnSpc>
              <a:spcBef>
                <a:spcPct val="0"/>
              </a:spcBef>
              <a:spcAft>
                <a:spcPct val="0"/>
              </a:spcAft>
            </a:pPr>
            <a:r>
              <a:rPr lang="en-US" altLang="en-US" dirty="0">
                <a:latin typeface="Cambria" panose="02040503050406030204" pitchFamily="18" charset="0"/>
                <a:ea typeface="Cambria" panose="02040503050406030204" pitchFamily="18" charset="0"/>
              </a:rPr>
              <a:t>Inflation results if money supply grows faster than demand</a:t>
            </a:r>
          </a:p>
          <a:p>
            <a:pPr eaLnBrk="0" fontAlgn="base" hangingPunct="0">
              <a:lnSpc>
                <a:spcPct val="100000"/>
              </a:lnSpc>
              <a:spcBef>
                <a:spcPct val="0"/>
              </a:spcBef>
              <a:spcAft>
                <a:spcPct val="0"/>
              </a:spcAft>
            </a:pPr>
            <a:r>
              <a:rPr lang="en-US" altLang="en-US" dirty="0">
                <a:latin typeface="Cambria" panose="02040503050406030204" pitchFamily="18" charset="0"/>
                <a:ea typeface="Cambria" panose="02040503050406030204" pitchFamily="18" charset="0"/>
              </a:rPr>
              <a:t>Quantity Theory</a:t>
            </a:r>
          </a:p>
          <a:p>
            <a:pPr eaLnBrk="0" fontAlgn="base" hangingPunct="0">
              <a:lnSpc>
                <a:spcPct val="100000"/>
              </a:lnSpc>
              <a:spcBef>
                <a:spcPct val="0"/>
              </a:spcBef>
              <a:spcAft>
                <a:spcPct val="0"/>
              </a:spcAft>
            </a:pPr>
            <a:r>
              <a:rPr lang="en-US" altLang="en-US" dirty="0">
                <a:latin typeface="Cambria" panose="02040503050406030204" pitchFamily="18" charset="0"/>
                <a:ea typeface="Cambria" panose="02040503050406030204" pitchFamily="18" charset="0"/>
              </a:rPr>
              <a:t>Policy priority: align money supply growth with output</a:t>
            </a:r>
          </a:p>
        </p:txBody>
      </p:sp>
    </p:spTree>
    <p:extLst>
      <p:ext uri="{BB962C8B-B14F-4D97-AF65-F5344CB8AC3E}">
        <p14:creationId xmlns:p14="http://schemas.microsoft.com/office/powerpoint/2010/main" val="9900498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5F86EE-6FB9-7F8C-ECEB-CDC477D691D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5822E5A-CEF9-267E-009E-F57C2A3F7E2C}"/>
              </a:ext>
            </a:extLst>
          </p:cNvPr>
          <p:cNvSpPr>
            <a:spLocks noGrp="1"/>
          </p:cNvSpPr>
          <p:nvPr>
            <p:ph type="title"/>
          </p:nvPr>
        </p:nvSpPr>
        <p:spPr>
          <a:xfrm>
            <a:off x="838200" y="178314"/>
            <a:ext cx="10515600" cy="755751"/>
          </a:xfrm>
        </p:spPr>
        <p:txBody>
          <a:bodyPr>
            <a:normAutofit/>
          </a:bodyPr>
          <a:lstStyle/>
          <a:p>
            <a:pPr algn="ctr"/>
            <a:r>
              <a:rPr lang="en-US" sz="4000" dirty="0">
                <a:solidFill>
                  <a:srgbClr val="3B2360"/>
                </a:solidFill>
                <a:latin typeface="Cambria" panose="02040503050406030204" pitchFamily="18" charset="0"/>
                <a:ea typeface="Cambria" panose="02040503050406030204" pitchFamily="18" charset="0"/>
              </a:rPr>
              <a:t>Conclusion</a:t>
            </a:r>
          </a:p>
        </p:txBody>
      </p:sp>
      <p:cxnSp>
        <p:nvCxnSpPr>
          <p:cNvPr id="5" name="Straight Connector 4">
            <a:extLst>
              <a:ext uri="{FF2B5EF4-FFF2-40B4-BE49-F238E27FC236}">
                <a16:creationId xmlns:a16="http://schemas.microsoft.com/office/drawing/2014/main" id="{A02826DB-6191-815C-909C-5F64989D3331}"/>
              </a:ext>
            </a:extLst>
          </p:cNvPr>
          <p:cNvCxnSpPr/>
          <p:nvPr/>
        </p:nvCxnSpPr>
        <p:spPr>
          <a:xfrm>
            <a:off x="1887793" y="934065"/>
            <a:ext cx="8219768" cy="0"/>
          </a:xfrm>
          <a:prstGeom prst="line">
            <a:avLst/>
          </a:prstGeom>
          <a:ln>
            <a:solidFill>
              <a:srgbClr val="FFC000"/>
            </a:solidFill>
          </a:ln>
        </p:spPr>
        <p:style>
          <a:lnRef idx="2">
            <a:schemeClr val="accent1"/>
          </a:lnRef>
          <a:fillRef idx="0">
            <a:schemeClr val="accent1"/>
          </a:fillRef>
          <a:effectRef idx="1">
            <a:schemeClr val="accent1"/>
          </a:effectRef>
          <a:fontRef idx="minor">
            <a:schemeClr val="tx1"/>
          </a:fontRef>
        </p:style>
      </p:cxnSp>
      <p:sp>
        <p:nvSpPr>
          <p:cNvPr id="7" name="TextBox 6">
            <a:extLst>
              <a:ext uri="{FF2B5EF4-FFF2-40B4-BE49-F238E27FC236}">
                <a16:creationId xmlns:a16="http://schemas.microsoft.com/office/drawing/2014/main" id="{0EFD8348-FA6F-CCED-3CD9-CCB7B8628D10}"/>
              </a:ext>
            </a:extLst>
          </p:cNvPr>
          <p:cNvSpPr txBox="1"/>
          <p:nvPr/>
        </p:nvSpPr>
        <p:spPr>
          <a:xfrm>
            <a:off x="838200" y="2819149"/>
            <a:ext cx="8017042" cy="461665"/>
          </a:xfrm>
          <a:prstGeom prst="rect">
            <a:avLst/>
          </a:prstGeom>
          <a:noFill/>
        </p:spPr>
        <p:txBody>
          <a:bodyPr wrap="square" rtlCol="0">
            <a:spAutoFit/>
          </a:bodyPr>
          <a:lstStyle/>
          <a:p>
            <a:r>
              <a:rPr lang="en-US" sz="2400" b="1" dirty="0">
                <a:latin typeface="Cambria" panose="02040503050406030204" pitchFamily="18" charset="0"/>
                <a:ea typeface="Cambria" panose="02040503050406030204" pitchFamily="18" charset="0"/>
              </a:rPr>
              <a:t>Neutral Rate</a:t>
            </a:r>
          </a:p>
        </p:txBody>
      </p:sp>
      <p:cxnSp>
        <p:nvCxnSpPr>
          <p:cNvPr id="9" name="Straight Connector 8">
            <a:extLst>
              <a:ext uri="{FF2B5EF4-FFF2-40B4-BE49-F238E27FC236}">
                <a16:creationId xmlns:a16="http://schemas.microsoft.com/office/drawing/2014/main" id="{7CE8D865-2037-4ED1-D91D-31D6824A4557}"/>
              </a:ext>
            </a:extLst>
          </p:cNvPr>
          <p:cNvCxnSpPr>
            <a:cxnSpLocks/>
          </p:cNvCxnSpPr>
          <p:nvPr/>
        </p:nvCxnSpPr>
        <p:spPr>
          <a:xfrm flipV="1">
            <a:off x="838200" y="3280814"/>
            <a:ext cx="8017042" cy="7374"/>
          </a:xfrm>
          <a:prstGeom prst="line">
            <a:avLst/>
          </a:prstGeom>
          <a:ln>
            <a:solidFill>
              <a:srgbClr val="3B2360"/>
            </a:solidFill>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pic>
        <p:nvPicPr>
          <p:cNvPr id="10" name="Picture 9">
            <a:extLst>
              <a:ext uri="{FF2B5EF4-FFF2-40B4-BE49-F238E27FC236}">
                <a16:creationId xmlns:a16="http://schemas.microsoft.com/office/drawing/2014/main" id="{32445F65-E88E-3851-80E5-3E02B9E3098D}"/>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867971" y="6089230"/>
            <a:ext cx="2247368" cy="755752"/>
          </a:xfrm>
          <a:prstGeom prst="rect">
            <a:avLst/>
          </a:prstGeom>
          <a:noFill/>
          <a:ln>
            <a:noFill/>
          </a:ln>
        </p:spPr>
      </p:pic>
    </p:spTree>
    <p:extLst>
      <p:ext uri="{BB962C8B-B14F-4D97-AF65-F5344CB8AC3E}">
        <p14:creationId xmlns:p14="http://schemas.microsoft.com/office/powerpoint/2010/main" val="374119830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0F577D-0FBE-0E36-F24A-B6CBFC95AA94}"/>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59926427-CDB7-1414-0CC2-3FD5E3DDFDFA}"/>
              </a:ext>
            </a:extLst>
          </p:cNvPr>
          <p:cNvSpPr/>
          <p:nvPr/>
        </p:nvSpPr>
        <p:spPr>
          <a:xfrm>
            <a:off x="0" y="6692705"/>
            <a:ext cx="9867971" cy="165295"/>
          </a:xfrm>
          <a:prstGeom prst="rect">
            <a:avLst/>
          </a:prstGeom>
          <a:solidFill>
            <a:srgbClr val="3B2360">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200" dirty="0">
                <a:solidFill>
                  <a:schemeClr val="tx1"/>
                </a:solidFill>
                <a:latin typeface="Cambria" panose="02040503050406030204" pitchFamily="18" charset="0"/>
                <a:ea typeface="Cambria" panose="02040503050406030204" pitchFamily="18" charset="0"/>
              </a:rPr>
              <a:t>https://fred.stlouisfed.org/series/fedfunds</a:t>
            </a:r>
          </a:p>
        </p:txBody>
      </p:sp>
      <p:sp>
        <p:nvSpPr>
          <p:cNvPr id="2" name="Title 1">
            <a:extLst>
              <a:ext uri="{FF2B5EF4-FFF2-40B4-BE49-F238E27FC236}">
                <a16:creationId xmlns:a16="http://schemas.microsoft.com/office/drawing/2014/main" id="{06562992-B02C-D5D4-F945-0CA8C0D160F2}"/>
              </a:ext>
            </a:extLst>
          </p:cNvPr>
          <p:cNvSpPr>
            <a:spLocks noGrp="1"/>
          </p:cNvSpPr>
          <p:nvPr>
            <p:ph type="title"/>
          </p:nvPr>
        </p:nvSpPr>
        <p:spPr>
          <a:xfrm>
            <a:off x="838200" y="178314"/>
            <a:ext cx="10515600" cy="755751"/>
          </a:xfrm>
        </p:spPr>
        <p:txBody>
          <a:bodyPr>
            <a:normAutofit/>
          </a:bodyPr>
          <a:lstStyle/>
          <a:p>
            <a:pPr algn="ctr"/>
            <a:r>
              <a:rPr lang="en-US" sz="4000" dirty="0">
                <a:solidFill>
                  <a:srgbClr val="3B2360"/>
                </a:solidFill>
                <a:latin typeface="Cambria" panose="02040503050406030204" pitchFamily="18" charset="0"/>
                <a:ea typeface="Cambria" panose="02040503050406030204" pitchFamily="18" charset="0"/>
              </a:rPr>
              <a:t>Introduction</a:t>
            </a:r>
          </a:p>
        </p:txBody>
      </p:sp>
      <p:sp>
        <p:nvSpPr>
          <p:cNvPr id="3" name="Content Placeholder 2">
            <a:extLst>
              <a:ext uri="{FF2B5EF4-FFF2-40B4-BE49-F238E27FC236}">
                <a16:creationId xmlns:a16="http://schemas.microsoft.com/office/drawing/2014/main" id="{CE2F8758-D2F8-2A88-2876-0DBADC26850E}"/>
              </a:ext>
            </a:extLst>
          </p:cNvPr>
          <p:cNvSpPr>
            <a:spLocks noGrp="1"/>
          </p:cNvSpPr>
          <p:nvPr>
            <p:ph idx="1"/>
          </p:nvPr>
        </p:nvSpPr>
        <p:spPr>
          <a:xfrm>
            <a:off x="838199" y="1737892"/>
            <a:ext cx="6829926" cy="4351338"/>
          </a:xfrm>
        </p:spPr>
        <p:txBody>
          <a:bodyPr>
            <a:noAutofit/>
          </a:bodyPr>
          <a:lstStyle/>
          <a:p>
            <a:r>
              <a:rPr lang="en-US" sz="2200" b="1" dirty="0">
                <a:latin typeface="Cambria" panose="02040503050406030204" pitchFamily="18" charset="0"/>
                <a:ea typeface="Cambria" panose="02040503050406030204" pitchFamily="18" charset="0"/>
              </a:rPr>
              <a:t>Monetary Policy</a:t>
            </a:r>
          </a:p>
          <a:p>
            <a:pPr lvl="1"/>
            <a:r>
              <a:rPr lang="en-US" sz="1800" b="1" dirty="0">
                <a:latin typeface="Cambria" panose="02040503050406030204" pitchFamily="18" charset="0"/>
                <a:ea typeface="Cambria" panose="02040503050406030204" pitchFamily="18" charset="0"/>
              </a:rPr>
              <a:t>Fed Funds Rate Target: </a:t>
            </a:r>
            <a:r>
              <a:rPr lang="en-US" sz="1800" dirty="0">
                <a:latin typeface="Cambria" panose="02040503050406030204" pitchFamily="18" charset="0"/>
                <a:ea typeface="Cambria" panose="02040503050406030204" pitchFamily="18" charset="0"/>
              </a:rPr>
              <a:t>Between 4.25% and 4.50%</a:t>
            </a:r>
          </a:p>
          <a:p>
            <a:pPr lvl="1"/>
            <a:r>
              <a:rPr lang="en-US" sz="1800" b="1" dirty="0">
                <a:latin typeface="Cambria" panose="02040503050406030204" pitchFamily="18" charset="0"/>
                <a:ea typeface="Cambria" panose="02040503050406030204" pitchFamily="18" charset="0"/>
              </a:rPr>
              <a:t>Money Supply (M2): </a:t>
            </a:r>
            <a:r>
              <a:rPr lang="en-US" sz="1800" dirty="0">
                <a:latin typeface="Cambria" panose="02040503050406030204" pitchFamily="18" charset="0"/>
                <a:ea typeface="Cambria" panose="02040503050406030204" pitchFamily="18" charset="0"/>
              </a:rPr>
              <a:t>$21.9 trillion (as of May 2025)</a:t>
            </a:r>
          </a:p>
          <a:p>
            <a:r>
              <a:rPr lang="en-US" sz="2200" b="1" dirty="0">
                <a:latin typeface="Cambria" panose="02040503050406030204" pitchFamily="18" charset="0"/>
                <a:ea typeface="Cambria" panose="02040503050406030204" pitchFamily="18" charset="0"/>
              </a:rPr>
              <a:t>Inflation Rates:</a:t>
            </a:r>
          </a:p>
          <a:p>
            <a:pPr lvl="1"/>
            <a:r>
              <a:rPr lang="en-US" sz="2200" b="1" dirty="0">
                <a:latin typeface="Cambria" panose="02040503050406030204" pitchFamily="18" charset="0"/>
                <a:ea typeface="Cambria" panose="02040503050406030204" pitchFamily="18" charset="0"/>
              </a:rPr>
              <a:t>Core</a:t>
            </a:r>
            <a:r>
              <a:rPr lang="en-US" sz="2200" dirty="0">
                <a:latin typeface="Cambria" panose="02040503050406030204" pitchFamily="18" charset="0"/>
                <a:ea typeface="Cambria" panose="02040503050406030204" pitchFamily="18" charset="0"/>
              </a:rPr>
              <a:t>: 2.7%</a:t>
            </a:r>
          </a:p>
          <a:p>
            <a:pPr lvl="1"/>
            <a:r>
              <a:rPr lang="en-US" sz="2200" b="1" dirty="0">
                <a:latin typeface="Cambria" panose="02040503050406030204" pitchFamily="18" charset="0"/>
                <a:ea typeface="Cambria" panose="02040503050406030204" pitchFamily="18" charset="0"/>
              </a:rPr>
              <a:t>Headline: </a:t>
            </a:r>
            <a:r>
              <a:rPr lang="en-US" sz="2200" dirty="0">
                <a:latin typeface="Cambria" panose="02040503050406030204" pitchFamily="18" charset="0"/>
                <a:ea typeface="Cambria" panose="02040503050406030204" pitchFamily="18" charset="0"/>
              </a:rPr>
              <a:t>2.3%</a:t>
            </a:r>
          </a:p>
          <a:p>
            <a:r>
              <a:rPr lang="en-US" sz="2200" b="1" dirty="0">
                <a:latin typeface="Cambria" panose="02040503050406030204" pitchFamily="18" charset="0"/>
                <a:ea typeface="Cambria" panose="02040503050406030204" pitchFamily="18" charset="0"/>
              </a:rPr>
              <a:t>Unemployment Rate:</a:t>
            </a:r>
          </a:p>
          <a:p>
            <a:pPr lvl="1"/>
            <a:r>
              <a:rPr lang="en-US" sz="2200" dirty="0">
                <a:latin typeface="Cambria" panose="02040503050406030204" pitchFamily="18" charset="0"/>
                <a:ea typeface="Cambria" panose="02040503050406030204" pitchFamily="18" charset="0"/>
              </a:rPr>
              <a:t>4.2%</a:t>
            </a:r>
          </a:p>
          <a:p>
            <a:r>
              <a:rPr lang="en-US" sz="2200" b="1" dirty="0">
                <a:latin typeface="Cambria" panose="02040503050406030204" pitchFamily="18" charset="0"/>
                <a:ea typeface="Cambria" panose="02040503050406030204" pitchFamily="18" charset="0"/>
              </a:rPr>
              <a:t>Economic Growth</a:t>
            </a:r>
          </a:p>
          <a:p>
            <a:pPr lvl="1"/>
            <a:r>
              <a:rPr lang="en-US" sz="2200" b="1" dirty="0">
                <a:latin typeface="Cambria" panose="02040503050406030204" pitchFamily="18" charset="0"/>
                <a:ea typeface="Cambria" panose="02040503050406030204" pitchFamily="18" charset="0"/>
              </a:rPr>
              <a:t>2024 Annual: </a:t>
            </a:r>
            <a:r>
              <a:rPr lang="en-US" sz="2200" dirty="0">
                <a:latin typeface="Cambria" panose="02040503050406030204" pitchFamily="18" charset="0"/>
                <a:ea typeface="Cambria" panose="02040503050406030204" pitchFamily="18" charset="0"/>
              </a:rPr>
              <a:t>2.9%</a:t>
            </a:r>
            <a:endParaRPr lang="en-US" sz="2200" b="1" dirty="0">
              <a:latin typeface="Cambria" panose="02040503050406030204" pitchFamily="18" charset="0"/>
              <a:ea typeface="Cambria" panose="02040503050406030204" pitchFamily="18" charset="0"/>
            </a:endParaRPr>
          </a:p>
          <a:p>
            <a:pPr lvl="1"/>
            <a:r>
              <a:rPr lang="en-US" sz="2200" b="1" dirty="0">
                <a:latin typeface="Cambria" panose="02040503050406030204" pitchFamily="18" charset="0"/>
                <a:ea typeface="Cambria" panose="02040503050406030204" pitchFamily="18" charset="0"/>
              </a:rPr>
              <a:t>2025 Q1: </a:t>
            </a:r>
            <a:r>
              <a:rPr lang="en-US" sz="2200" dirty="0">
                <a:latin typeface="Cambria" panose="02040503050406030204" pitchFamily="18" charset="0"/>
                <a:ea typeface="Cambria" panose="02040503050406030204" pitchFamily="18" charset="0"/>
              </a:rPr>
              <a:t>-0.5%</a:t>
            </a:r>
            <a:endParaRPr lang="en-US" sz="2200" b="1" dirty="0">
              <a:latin typeface="Cambria" panose="02040503050406030204" pitchFamily="18" charset="0"/>
              <a:ea typeface="Cambria" panose="02040503050406030204" pitchFamily="18" charset="0"/>
            </a:endParaRPr>
          </a:p>
        </p:txBody>
      </p:sp>
      <p:cxnSp>
        <p:nvCxnSpPr>
          <p:cNvPr id="5" name="Straight Connector 4">
            <a:extLst>
              <a:ext uri="{FF2B5EF4-FFF2-40B4-BE49-F238E27FC236}">
                <a16:creationId xmlns:a16="http://schemas.microsoft.com/office/drawing/2014/main" id="{F4F5E006-7C7A-0EDF-8559-1F62874E3E98}"/>
              </a:ext>
            </a:extLst>
          </p:cNvPr>
          <p:cNvCxnSpPr/>
          <p:nvPr/>
        </p:nvCxnSpPr>
        <p:spPr>
          <a:xfrm>
            <a:off x="1887793" y="934065"/>
            <a:ext cx="8219768" cy="0"/>
          </a:xfrm>
          <a:prstGeom prst="line">
            <a:avLst/>
          </a:prstGeom>
          <a:ln>
            <a:solidFill>
              <a:srgbClr val="FFC000"/>
            </a:solidFill>
          </a:ln>
        </p:spPr>
        <p:style>
          <a:lnRef idx="2">
            <a:schemeClr val="accent1"/>
          </a:lnRef>
          <a:fillRef idx="0">
            <a:schemeClr val="accent1"/>
          </a:fillRef>
          <a:effectRef idx="1">
            <a:schemeClr val="accent1"/>
          </a:effectRef>
          <a:fontRef idx="minor">
            <a:schemeClr val="tx1"/>
          </a:fontRef>
        </p:style>
      </p:cxnSp>
      <p:sp>
        <p:nvSpPr>
          <p:cNvPr id="7" name="TextBox 6">
            <a:extLst>
              <a:ext uri="{FF2B5EF4-FFF2-40B4-BE49-F238E27FC236}">
                <a16:creationId xmlns:a16="http://schemas.microsoft.com/office/drawing/2014/main" id="{E2A142A4-271F-8ECE-0900-6C72D469FC85}"/>
              </a:ext>
            </a:extLst>
          </p:cNvPr>
          <p:cNvSpPr txBox="1"/>
          <p:nvPr/>
        </p:nvSpPr>
        <p:spPr>
          <a:xfrm>
            <a:off x="838199" y="1238865"/>
            <a:ext cx="6829926" cy="461665"/>
          </a:xfrm>
          <a:prstGeom prst="rect">
            <a:avLst/>
          </a:prstGeom>
          <a:noFill/>
        </p:spPr>
        <p:txBody>
          <a:bodyPr wrap="square" rtlCol="0">
            <a:spAutoFit/>
          </a:bodyPr>
          <a:lstStyle/>
          <a:p>
            <a:r>
              <a:rPr lang="en-US" sz="2400" b="1" dirty="0">
                <a:latin typeface="Cambria" panose="02040503050406030204" pitchFamily="18" charset="0"/>
                <a:ea typeface="Cambria" panose="02040503050406030204" pitchFamily="18" charset="0"/>
              </a:rPr>
              <a:t>Economic Snapshot</a:t>
            </a:r>
          </a:p>
        </p:txBody>
      </p:sp>
      <p:cxnSp>
        <p:nvCxnSpPr>
          <p:cNvPr id="9" name="Straight Connector 8">
            <a:extLst>
              <a:ext uri="{FF2B5EF4-FFF2-40B4-BE49-F238E27FC236}">
                <a16:creationId xmlns:a16="http://schemas.microsoft.com/office/drawing/2014/main" id="{90FB4E28-81D3-2354-DB91-50AF8FFE658D}"/>
              </a:ext>
            </a:extLst>
          </p:cNvPr>
          <p:cNvCxnSpPr>
            <a:cxnSpLocks/>
          </p:cNvCxnSpPr>
          <p:nvPr/>
        </p:nvCxnSpPr>
        <p:spPr>
          <a:xfrm>
            <a:off x="838200" y="1700530"/>
            <a:ext cx="5257800" cy="0"/>
          </a:xfrm>
          <a:prstGeom prst="line">
            <a:avLst/>
          </a:prstGeom>
          <a:ln>
            <a:solidFill>
              <a:srgbClr val="3B2360"/>
            </a:solidFill>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pic>
        <p:nvPicPr>
          <p:cNvPr id="10" name="Picture 9">
            <a:extLst>
              <a:ext uri="{FF2B5EF4-FFF2-40B4-BE49-F238E27FC236}">
                <a16:creationId xmlns:a16="http://schemas.microsoft.com/office/drawing/2014/main" id="{0C1E9DAC-E9A9-7673-F04F-14D25E98C7CA}"/>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867971" y="6089230"/>
            <a:ext cx="2247368" cy="755752"/>
          </a:xfrm>
          <a:prstGeom prst="rect">
            <a:avLst/>
          </a:prstGeom>
          <a:noFill/>
          <a:ln>
            <a:noFill/>
          </a:ln>
        </p:spPr>
      </p:pic>
      <p:sp>
        <p:nvSpPr>
          <p:cNvPr id="14" name="Rectangle 13">
            <a:extLst>
              <a:ext uri="{FF2B5EF4-FFF2-40B4-BE49-F238E27FC236}">
                <a16:creationId xmlns:a16="http://schemas.microsoft.com/office/drawing/2014/main" id="{7EDF3407-D826-7DFB-FDBF-D0D5C4A13748}"/>
              </a:ext>
            </a:extLst>
          </p:cNvPr>
          <p:cNvSpPr/>
          <p:nvPr/>
        </p:nvSpPr>
        <p:spPr>
          <a:xfrm>
            <a:off x="0" y="6527407"/>
            <a:ext cx="9867971" cy="165295"/>
          </a:xfrm>
          <a:prstGeom prst="rect">
            <a:avLst/>
          </a:prstGeom>
          <a:solidFill>
            <a:srgbClr val="3B2360">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200" dirty="0">
                <a:solidFill>
                  <a:schemeClr val="tx1"/>
                </a:solidFill>
                <a:latin typeface="Cambria" panose="02040503050406030204" pitchFamily="18" charset="0"/>
                <a:ea typeface="Cambria" panose="02040503050406030204" pitchFamily="18" charset="0"/>
              </a:rPr>
              <a:t>Data Source: https://fred.stlouisfed.org/series/PCEPILFE</a:t>
            </a:r>
          </a:p>
        </p:txBody>
      </p:sp>
      <p:pic>
        <p:nvPicPr>
          <p:cNvPr id="6" name="Picture 5">
            <a:extLst>
              <a:ext uri="{FF2B5EF4-FFF2-40B4-BE49-F238E27FC236}">
                <a16:creationId xmlns:a16="http://schemas.microsoft.com/office/drawing/2014/main" id="{A64F99C7-224D-FDA5-6A42-0621E0459627}"/>
              </a:ext>
            </a:extLst>
          </p:cNvPr>
          <p:cNvPicPr>
            <a:picLocks noChangeAspect="1"/>
          </p:cNvPicPr>
          <p:nvPr/>
        </p:nvPicPr>
        <p:blipFill>
          <a:blip r:embed="rId4"/>
          <a:stretch>
            <a:fillRect/>
          </a:stretch>
        </p:blipFill>
        <p:spPr>
          <a:xfrm>
            <a:off x="6832154" y="1737889"/>
            <a:ext cx="5359846" cy="3889179"/>
          </a:xfrm>
          <a:prstGeom prst="rect">
            <a:avLst/>
          </a:prstGeom>
        </p:spPr>
      </p:pic>
    </p:spTree>
    <p:extLst>
      <p:ext uri="{BB962C8B-B14F-4D97-AF65-F5344CB8AC3E}">
        <p14:creationId xmlns:p14="http://schemas.microsoft.com/office/powerpoint/2010/main" val="3059820258"/>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DA97D2-37AB-71F1-76DA-AF2527DE5F58}"/>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9977582A-E4AC-9C57-AF5E-F1C80D3A1F14}"/>
              </a:ext>
            </a:extLst>
          </p:cNvPr>
          <p:cNvSpPr/>
          <p:nvPr/>
        </p:nvSpPr>
        <p:spPr>
          <a:xfrm>
            <a:off x="0" y="6692705"/>
            <a:ext cx="9867971" cy="165295"/>
          </a:xfrm>
          <a:prstGeom prst="rect">
            <a:avLst/>
          </a:prstGeom>
          <a:solidFill>
            <a:srgbClr val="3B2360">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US" sz="1200" dirty="0">
              <a:solidFill>
                <a:schemeClr val="tx1"/>
              </a:solidFill>
              <a:latin typeface="Cambria" panose="02040503050406030204" pitchFamily="18" charset="0"/>
              <a:ea typeface="Cambria" panose="02040503050406030204" pitchFamily="18" charset="0"/>
            </a:endParaRPr>
          </a:p>
        </p:txBody>
      </p:sp>
      <p:sp>
        <p:nvSpPr>
          <p:cNvPr id="2" name="Title 1">
            <a:extLst>
              <a:ext uri="{FF2B5EF4-FFF2-40B4-BE49-F238E27FC236}">
                <a16:creationId xmlns:a16="http://schemas.microsoft.com/office/drawing/2014/main" id="{76688A82-E4FB-06B2-831F-4279075EC4BC}"/>
              </a:ext>
            </a:extLst>
          </p:cNvPr>
          <p:cNvSpPr>
            <a:spLocks noGrp="1"/>
          </p:cNvSpPr>
          <p:nvPr>
            <p:ph type="title"/>
          </p:nvPr>
        </p:nvSpPr>
        <p:spPr>
          <a:xfrm>
            <a:off x="838200" y="178314"/>
            <a:ext cx="10515600" cy="755751"/>
          </a:xfrm>
        </p:spPr>
        <p:txBody>
          <a:bodyPr>
            <a:normAutofit/>
          </a:bodyPr>
          <a:lstStyle/>
          <a:p>
            <a:pPr algn="ctr"/>
            <a:r>
              <a:rPr lang="en-US" sz="4000" dirty="0">
                <a:solidFill>
                  <a:srgbClr val="3B2360"/>
                </a:solidFill>
                <a:latin typeface="Cambria" panose="02040503050406030204" pitchFamily="18" charset="0"/>
                <a:ea typeface="Cambria" panose="02040503050406030204" pitchFamily="18" charset="0"/>
              </a:rPr>
              <a:t>Conclusion</a:t>
            </a:r>
          </a:p>
        </p:txBody>
      </p:sp>
      <p:cxnSp>
        <p:nvCxnSpPr>
          <p:cNvPr id="5" name="Straight Connector 4">
            <a:extLst>
              <a:ext uri="{FF2B5EF4-FFF2-40B4-BE49-F238E27FC236}">
                <a16:creationId xmlns:a16="http://schemas.microsoft.com/office/drawing/2014/main" id="{0BE43C98-A2E0-8A4A-CFC7-63DC06668767}"/>
              </a:ext>
            </a:extLst>
          </p:cNvPr>
          <p:cNvCxnSpPr/>
          <p:nvPr/>
        </p:nvCxnSpPr>
        <p:spPr>
          <a:xfrm>
            <a:off x="1887793" y="934065"/>
            <a:ext cx="8219768" cy="0"/>
          </a:xfrm>
          <a:prstGeom prst="line">
            <a:avLst/>
          </a:prstGeom>
          <a:ln>
            <a:solidFill>
              <a:srgbClr val="FFC000"/>
            </a:solidFill>
          </a:ln>
        </p:spPr>
        <p:style>
          <a:lnRef idx="2">
            <a:schemeClr val="accent1"/>
          </a:lnRef>
          <a:fillRef idx="0">
            <a:schemeClr val="accent1"/>
          </a:fillRef>
          <a:effectRef idx="1">
            <a:schemeClr val="accent1"/>
          </a:effectRef>
          <a:fontRef idx="minor">
            <a:schemeClr val="tx1"/>
          </a:fontRef>
        </p:style>
      </p:cxnSp>
      <p:sp>
        <p:nvSpPr>
          <p:cNvPr id="7" name="TextBox 6">
            <a:extLst>
              <a:ext uri="{FF2B5EF4-FFF2-40B4-BE49-F238E27FC236}">
                <a16:creationId xmlns:a16="http://schemas.microsoft.com/office/drawing/2014/main" id="{DA430C47-D40D-B3C8-8876-C22E898FBE7E}"/>
              </a:ext>
            </a:extLst>
          </p:cNvPr>
          <p:cNvSpPr txBox="1"/>
          <p:nvPr/>
        </p:nvSpPr>
        <p:spPr>
          <a:xfrm>
            <a:off x="838199" y="1238865"/>
            <a:ext cx="10042358" cy="461665"/>
          </a:xfrm>
          <a:prstGeom prst="rect">
            <a:avLst/>
          </a:prstGeom>
          <a:noFill/>
        </p:spPr>
        <p:txBody>
          <a:bodyPr wrap="square" rtlCol="0">
            <a:spAutoFit/>
          </a:bodyPr>
          <a:lstStyle/>
          <a:p>
            <a:r>
              <a:rPr lang="en-US" sz="2400" b="1" dirty="0" err="1">
                <a:latin typeface="Cambria" panose="02040503050406030204" pitchFamily="18" charset="0"/>
                <a:ea typeface="Cambria" panose="02040503050406030204" pitchFamily="18" charset="0"/>
              </a:rPr>
              <a:t>Wicksellian</a:t>
            </a:r>
            <a:r>
              <a:rPr lang="en-US" sz="2400" b="1" dirty="0">
                <a:latin typeface="Cambria" panose="02040503050406030204" pitchFamily="18" charset="0"/>
                <a:ea typeface="Cambria" panose="02040503050406030204" pitchFamily="18" charset="0"/>
              </a:rPr>
              <a:t> Theory and the Neutral Rate</a:t>
            </a:r>
          </a:p>
        </p:txBody>
      </p:sp>
      <p:cxnSp>
        <p:nvCxnSpPr>
          <p:cNvPr id="9" name="Straight Connector 8">
            <a:extLst>
              <a:ext uri="{FF2B5EF4-FFF2-40B4-BE49-F238E27FC236}">
                <a16:creationId xmlns:a16="http://schemas.microsoft.com/office/drawing/2014/main" id="{7260F68F-EB4C-DED5-C2EE-8A9A9A25E0F1}"/>
              </a:ext>
            </a:extLst>
          </p:cNvPr>
          <p:cNvCxnSpPr>
            <a:cxnSpLocks/>
          </p:cNvCxnSpPr>
          <p:nvPr/>
        </p:nvCxnSpPr>
        <p:spPr>
          <a:xfrm>
            <a:off x="838200" y="1700530"/>
            <a:ext cx="7478486" cy="0"/>
          </a:xfrm>
          <a:prstGeom prst="line">
            <a:avLst/>
          </a:prstGeom>
          <a:ln>
            <a:solidFill>
              <a:srgbClr val="3B2360"/>
            </a:solidFill>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pic>
        <p:nvPicPr>
          <p:cNvPr id="10" name="Picture 9">
            <a:extLst>
              <a:ext uri="{FF2B5EF4-FFF2-40B4-BE49-F238E27FC236}">
                <a16:creationId xmlns:a16="http://schemas.microsoft.com/office/drawing/2014/main" id="{4F12E209-42A8-5CD8-5185-F170EB9747B2}"/>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867971" y="6089230"/>
            <a:ext cx="2247368" cy="755752"/>
          </a:xfrm>
          <a:prstGeom prst="rect">
            <a:avLst/>
          </a:prstGeom>
          <a:noFill/>
          <a:ln>
            <a:noFill/>
          </a:ln>
        </p:spPr>
      </p:pic>
      <p:sp>
        <p:nvSpPr>
          <p:cNvPr id="14" name="Rectangle 13">
            <a:extLst>
              <a:ext uri="{FF2B5EF4-FFF2-40B4-BE49-F238E27FC236}">
                <a16:creationId xmlns:a16="http://schemas.microsoft.com/office/drawing/2014/main" id="{D3B7C7DB-8B6A-9C0F-F230-9906D03270F5}"/>
              </a:ext>
            </a:extLst>
          </p:cNvPr>
          <p:cNvSpPr/>
          <p:nvPr/>
        </p:nvSpPr>
        <p:spPr>
          <a:xfrm>
            <a:off x="0" y="6527407"/>
            <a:ext cx="9867971" cy="165295"/>
          </a:xfrm>
          <a:prstGeom prst="rect">
            <a:avLst/>
          </a:prstGeom>
          <a:solidFill>
            <a:srgbClr val="3B2360">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US" sz="1200" dirty="0">
              <a:solidFill>
                <a:schemeClr val="tx1"/>
              </a:solidFill>
              <a:latin typeface="Cambria" panose="02040503050406030204" pitchFamily="18" charset="0"/>
              <a:ea typeface="Cambria" panose="02040503050406030204" pitchFamily="18" charset="0"/>
            </a:endParaRPr>
          </a:p>
        </p:txBody>
      </p:sp>
      <p:sp>
        <p:nvSpPr>
          <p:cNvPr id="12" name="Rectangle 3">
            <a:extLst>
              <a:ext uri="{FF2B5EF4-FFF2-40B4-BE49-F238E27FC236}">
                <a16:creationId xmlns:a16="http://schemas.microsoft.com/office/drawing/2014/main" id="{EF93E8E6-8985-99CA-9E82-53C0A1C8708B}"/>
              </a:ext>
            </a:extLst>
          </p:cNvPr>
          <p:cNvSpPr>
            <a:spLocks noGrp="1" noChangeArrowheads="1"/>
          </p:cNvSpPr>
          <p:nvPr>
            <p:ph idx="1"/>
          </p:nvPr>
        </p:nvSpPr>
        <p:spPr bwMode="auto">
          <a:xfrm>
            <a:off x="838198" y="1715917"/>
            <a:ext cx="10042359" cy="44935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lnSpc>
                <a:spcPct val="100000"/>
              </a:lnSpc>
              <a:spcBef>
                <a:spcPct val="0"/>
              </a:spcBef>
              <a:spcAft>
                <a:spcPct val="0"/>
              </a:spcAft>
            </a:pPr>
            <a:r>
              <a:rPr lang="en-US" altLang="en-US" sz="2200" dirty="0">
                <a:latin typeface="Cambria" panose="02040503050406030204" pitchFamily="18" charset="0"/>
                <a:ea typeface="Cambria" panose="02040503050406030204" pitchFamily="18" charset="0"/>
              </a:rPr>
              <a:t>The neutral rate is the real interest rate that keeps the economy in balance—neither speeding up nor slowing down growth or inflation.</a:t>
            </a:r>
          </a:p>
          <a:p>
            <a:pPr eaLnBrk="0" fontAlgn="base" hangingPunct="0">
              <a:lnSpc>
                <a:spcPct val="100000"/>
              </a:lnSpc>
              <a:spcBef>
                <a:spcPct val="0"/>
              </a:spcBef>
              <a:spcAft>
                <a:spcPct val="0"/>
              </a:spcAft>
            </a:pPr>
            <a:endParaRPr lang="en-US" altLang="en-US" sz="2200" dirty="0">
              <a:latin typeface="Cambria" panose="02040503050406030204" pitchFamily="18" charset="0"/>
              <a:ea typeface="Cambria" panose="02040503050406030204" pitchFamily="18" charset="0"/>
            </a:endParaRPr>
          </a:p>
          <a:p>
            <a:pPr eaLnBrk="0" fontAlgn="base" hangingPunct="0">
              <a:lnSpc>
                <a:spcPct val="100000"/>
              </a:lnSpc>
              <a:spcBef>
                <a:spcPct val="0"/>
              </a:spcBef>
              <a:spcAft>
                <a:spcPct val="0"/>
              </a:spcAft>
            </a:pPr>
            <a:r>
              <a:rPr lang="en-US" altLang="en-US" sz="2200" dirty="0">
                <a:latin typeface="Cambria" panose="02040503050406030204" pitchFamily="18" charset="0"/>
                <a:ea typeface="Cambria" panose="02040503050406030204" pitchFamily="18" charset="0"/>
              </a:rPr>
              <a:t>At the neutral rate, monetary policy is neither restrictive nor stimulative.</a:t>
            </a:r>
          </a:p>
          <a:p>
            <a:pPr eaLnBrk="0" fontAlgn="base" hangingPunct="0">
              <a:lnSpc>
                <a:spcPct val="100000"/>
              </a:lnSpc>
              <a:spcBef>
                <a:spcPct val="0"/>
              </a:spcBef>
              <a:spcAft>
                <a:spcPct val="0"/>
              </a:spcAft>
            </a:pPr>
            <a:endParaRPr lang="en-US" altLang="en-US" sz="2200" dirty="0">
              <a:latin typeface="Cambria" panose="02040503050406030204" pitchFamily="18" charset="0"/>
              <a:ea typeface="Cambria" panose="02040503050406030204" pitchFamily="18" charset="0"/>
            </a:endParaRPr>
          </a:p>
          <a:p>
            <a:pPr eaLnBrk="0" fontAlgn="base" hangingPunct="0">
              <a:lnSpc>
                <a:spcPct val="100000"/>
              </a:lnSpc>
              <a:spcBef>
                <a:spcPct val="0"/>
              </a:spcBef>
              <a:spcAft>
                <a:spcPct val="0"/>
              </a:spcAft>
            </a:pPr>
            <a:r>
              <a:rPr lang="en-US" altLang="en-US" sz="2200" dirty="0">
                <a:latin typeface="Cambria" panose="02040503050406030204" pitchFamily="18" charset="0"/>
                <a:ea typeface="Cambria" panose="02040503050406030204" pitchFamily="18" charset="0"/>
              </a:rPr>
              <a:t>Estimated by economists, not directly observable; changes over time with economic fundamentals.</a:t>
            </a:r>
          </a:p>
          <a:p>
            <a:pPr eaLnBrk="0" fontAlgn="base" hangingPunct="0">
              <a:lnSpc>
                <a:spcPct val="100000"/>
              </a:lnSpc>
              <a:spcBef>
                <a:spcPct val="0"/>
              </a:spcBef>
              <a:spcAft>
                <a:spcPct val="0"/>
              </a:spcAft>
            </a:pPr>
            <a:endParaRPr lang="en-US" altLang="en-US" sz="2200" dirty="0">
              <a:latin typeface="Cambria" panose="02040503050406030204" pitchFamily="18" charset="0"/>
              <a:ea typeface="Cambria" panose="02040503050406030204" pitchFamily="18" charset="0"/>
            </a:endParaRPr>
          </a:p>
          <a:p>
            <a:pPr eaLnBrk="0" fontAlgn="base" hangingPunct="0">
              <a:lnSpc>
                <a:spcPct val="100000"/>
              </a:lnSpc>
              <a:spcBef>
                <a:spcPct val="0"/>
              </a:spcBef>
              <a:spcAft>
                <a:spcPct val="0"/>
              </a:spcAft>
            </a:pPr>
            <a:r>
              <a:rPr lang="en-US" altLang="en-US" sz="2200" dirty="0">
                <a:latin typeface="Cambria" panose="02040503050406030204" pitchFamily="18" charset="0"/>
                <a:ea typeface="Cambria" panose="02040503050406030204" pitchFamily="18" charset="0"/>
              </a:rPr>
              <a:t>Key drivers include productivity growth, demographics, long-run GDP growth, global savings/investment, and fiscal policy.</a:t>
            </a:r>
          </a:p>
          <a:p>
            <a:pPr eaLnBrk="0" fontAlgn="base" hangingPunct="0">
              <a:lnSpc>
                <a:spcPct val="100000"/>
              </a:lnSpc>
              <a:spcBef>
                <a:spcPct val="0"/>
              </a:spcBef>
              <a:spcAft>
                <a:spcPct val="0"/>
              </a:spcAft>
            </a:pPr>
            <a:endParaRPr lang="en-US" altLang="en-US" sz="2200" dirty="0">
              <a:latin typeface="Cambria" panose="02040503050406030204" pitchFamily="18" charset="0"/>
              <a:ea typeface="Cambria" panose="02040503050406030204" pitchFamily="18" charset="0"/>
            </a:endParaRPr>
          </a:p>
          <a:p>
            <a:pPr eaLnBrk="0" fontAlgn="base" hangingPunct="0">
              <a:lnSpc>
                <a:spcPct val="100000"/>
              </a:lnSpc>
              <a:spcBef>
                <a:spcPct val="0"/>
              </a:spcBef>
              <a:spcAft>
                <a:spcPct val="0"/>
              </a:spcAft>
            </a:pPr>
            <a:r>
              <a:rPr lang="en-US" altLang="en-US" sz="2200" dirty="0">
                <a:latin typeface="Cambria" panose="02040503050406030204" pitchFamily="18" charset="0"/>
                <a:ea typeface="Cambria" panose="02040503050406030204" pitchFamily="18" charset="0"/>
              </a:rPr>
              <a:t>Central banks track the neutral rate to judge whether current rate policy is tight, loose, or “just right.”</a:t>
            </a:r>
          </a:p>
        </p:txBody>
      </p:sp>
    </p:spTree>
    <p:extLst>
      <p:ext uri="{BB962C8B-B14F-4D97-AF65-F5344CB8AC3E}">
        <p14:creationId xmlns:p14="http://schemas.microsoft.com/office/powerpoint/2010/main" val="237187233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1892D58-1544-73B4-23E0-3B0B5119DA22}"/>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A5AFD399-CAB9-769C-5300-D0F0805F9288}"/>
              </a:ext>
            </a:extLst>
          </p:cNvPr>
          <p:cNvSpPr/>
          <p:nvPr/>
        </p:nvSpPr>
        <p:spPr>
          <a:xfrm>
            <a:off x="0" y="6692705"/>
            <a:ext cx="9867971" cy="165295"/>
          </a:xfrm>
          <a:prstGeom prst="rect">
            <a:avLst/>
          </a:prstGeom>
          <a:solidFill>
            <a:srgbClr val="3B2360">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US" sz="1200" dirty="0">
              <a:solidFill>
                <a:schemeClr val="tx1"/>
              </a:solidFill>
              <a:latin typeface="Cambria" panose="02040503050406030204" pitchFamily="18" charset="0"/>
              <a:ea typeface="Cambria" panose="02040503050406030204" pitchFamily="18" charset="0"/>
            </a:endParaRPr>
          </a:p>
        </p:txBody>
      </p:sp>
      <p:sp>
        <p:nvSpPr>
          <p:cNvPr id="2" name="Title 1">
            <a:extLst>
              <a:ext uri="{FF2B5EF4-FFF2-40B4-BE49-F238E27FC236}">
                <a16:creationId xmlns:a16="http://schemas.microsoft.com/office/drawing/2014/main" id="{ECB1B5FF-15CE-ADE9-FB18-6B1A9BDA59C4}"/>
              </a:ext>
            </a:extLst>
          </p:cNvPr>
          <p:cNvSpPr>
            <a:spLocks noGrp="1"/>
          </p:cNvSpPr>
          <p:nvPr>
            <p:ph type="title"/>
          </p:nvPr>
        </p:nvSpPr>
        <p:spPr>
          <a:xfrm>
            <a:off x="838200" y="178314"/>
            <a:ext cx="10515600" cy="755751"/>
          </a:xfrm>
        </p:spPr>
        <p:txBody>
          <a:bodyPr>
            <a:normAutofit/>
          </a:bodyPr>
          <a:lstStyle/>
          <a:p>
            <a:pPr algn="ctr"/>
            <a:r>
              <a:rPr lang="en-US" sz="4000" dirty="0">
                <a:solidFill>
                  <a:srgbClr val="3B2360"/>
                </a:solidFill>
                <a:latin typeface="Cambria" panose="02040503050406030204" pitchFamily="18" charset="0"/>
                <a:ea typeface="Cambria" panose="02040503050406030204" pitchFamily="18" charset="0"/>
              </a:rPr>
              <a:t>Conclusion</a:t>
            </a:r>
          </a:p>
        </p:txBody>
      </p:sp>
      <p:cxnSp>
        <p:nvCxnSpPr>
          <p:cNvPr id="5" name="Straight Connector 4">
            <a:extLst>
              <a:ext uri="{FF2B5EF4-FFF2-40B4-BE49-F238E27FC236}">
                <a16:creationId xmlns:a16="http://schemas.microsoft.com/office/drawing/2014/main" id="{C2ECF248-639A-9E41-99B2-130B7CBDBE2C}"/>
              </a:ext>
            </a:extLst>
          </p:cNvPr>
          <p:cNvCxnSpPr/>
          <p:nvPr/>
        </p:nvCxnSpPr>
        <p:spPr>
          <a:xfrm>
            <a:off x="1887793" y="934065"/>
            <a:ext cx="8219768" cy="0"/>
          </a:xfrm>
          <a:prstGeom prst="line">
            <a:avLst/>
          </a:prstGeom>
          <a:ln>
            <a:solidFill>
              <a:srgbClr val="FFC000"/>
            </a:solidFill>
          </a:ln>
        </p:spPr>
        <p:style>
          <a:lnRef idx="2">
            <a:schemeClr val="accent1"/>
          </a:lnRef>
          <a:fillRef idx="0">
            <a:schemeClr val="accent1"/>
          </a:fillRef>
          <a:effectRef idx="1">
            <a:schemeClr val="accent1"/>
          </a:effectRef>
          <a:fontRef idx="minor">
            <a:schemeClr val="tx1"/>
          </a:fontRef>
        </p:style>
      </p:cxnSp>
      <p:sp>
        <p:nvSpPr>
          <p:cNvPr id="7" name="TextBox 6">
            <a:extLst>
              <a:ext uri="{FF2B5EF4-FFF2-40B4-BE49-F238E27FC236}">
                <a16:creationId xmlns:a16="http://schemas.microsoft.com/office/drawing/2014/main" id="{296607C6-FF61-55C9-78CC-D66EE3D1874F}"/>
              </a:ext>
            </a:extLst>
          </p:cNvPr>
          <p:cNvSpPr txBox="1"/>
          <p:nvPr/>
        </p:nvSpPr>
        <p:spPr>
          <a:xfrm>
            <a:off x="838199" y="1238865"/>
            <a:ext cx="10042358" cy="461665"/>
          </a:xfrm>
          <a:prstGeom prst="rect">
            <a:avLst/>
          </a:prstGeom>
          <a:noFill/>
        </p:spPr>
        <p:txBody>
          <a:bodyPr wrap="square" rtlCol="0">
            <a:spAutoFit/>
          </a:bodyPr>
          <a:lstStyle/>
          <a:p>
            <a:r>
              <a:rPr lang="en-US" sz="2400" b="1" dirty="0">
                <a:latin typeface="Cambria" panose="02040503050406030204" pitchFamily="18" charset="0"/>
                <a:ea typeface="Cambria" panose="02040503050406030204" pitchFamily="18" charset="0"/>
              </a:rPr>
              <a:t>Neutral Rate - Population</a:t>
            </a:r>
          </a:p>
        </p:txBody>
      </p:sp>
      <p:cxnSp>
        <p:nvCxnSpPr>
          <p:cNvPr id="9" name="Straight Connector 8">
            <a:extLst>
              <a:ext uri="{FF2B5EF4-FFF2-40B4-BE49-F238E27FC236}">
                <a16:creationId xmlns:a16="http://schemas.microsoft.com/office/drawing/2014/main" id="{173D5A2A-E387-AC7E-4E40-845B10FC950F}"/>
              </a:ext>
            </a:extLst>
          </p:cNvPr>
          <p:cNvCxnSpPr>
            <a:cxnSpLocks/>
          </p:cNvCxnSpPr>
          <p:nvPr/>
        </p:nvCxnSpPr>
        <p:spPr>
          <a:xfrm>
            <a:off x="838200" y="1700530"/>
            <a:ext cx="7478486" cy="0"/>
          </a:xfrm>
          <a:prstGeom prst="line">
            <a:avLst/>
          </a:prstGeom>
          <a:ln>
            <a:solidFill>
              <a:srgbClr val="3B2360"/>
            </a:solidFill>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pic>
        <p:nvPicPr>
          <p:cNvPr id="10" name="Picture 9">
            <a:extLst>
              <a:ext uri="{FF2B5EF4-FFF2-40B4-BE49-F238E27FC236}">
                <a16:creationId xmlns:a16="http://schemas.microsoft.com/office/drawing/2014/main" id="{F61FA3E6-8F8F-4B38-F193-BE298F23CAE6}"/>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867971" y="6089230"/>
            <a:ext cx="2247368" cy="755752"/>
          </a:xfrm>
          <a:prstGeom prst="rect">
            <a:avLst/>
          </a:prstGeom>
          <a:noFill/>
          <a:ln>
            <a:noFill/>
          </a:ln>
        </p:spPr>
      </p:pic>
      <p:sp>
        <p:nvSpPr>
          <p:cNvPr id="14" name="Rectangle 13">
            <a:extLst>
              <a:ext uri="{FF2B5EF4-FFF2-40B4-BE49-F238E27FC236}">
                <a16:creationId xmlns:a16="http://schemas.microsoft.com/office/drawing/2014/main" id="{458CC98D-0940-59B6-4DD1-BAE493F25B5E}"/>
              </a:ext>
            </a:extLst>
          </p:cNvPr>
          <p:cNvSpPr/>
          <p:nvPr/>
        </p:nvSpPr>
        <p:spPr>
          <a:xfrm>
            <a:off x="0" y="6527407"/>
            <a:ext cx="9867971" cy="165295"/>
          </a:xfrm>
          <a:prstGeom prst="rect">
            <a:avLst/>
          </a:prstGeom>
          <a:solidFill>
            <a:srgbClr val="3B2360">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US" sz="1200" dirty="0">
              <a:solidFill>
                <a:schemeClr val="tx1"/>
              </a:solidFill>
              <a:latin typeface="Cambria" panose="02040503050406030204" pitchFamily="18" charset="0"/>
              <a:ea typeface="Cambria" panose="02040503050406030204" pitchFamily="18" charset="0"/>
            </a:endParaRPr>
          </a:p>
        </p:txBody>
      </p:sp>
      <p:sp>
        <p:nvSpPr>
          <p:cNvPr id="12" name="Rectangle 3">
            <a:extLst>
              <a:ext uri="{FF2B5EF4-FFF2-40B4-BE49-F238E27FC236}">
                <a16:creationId xmlns:a16="http://schemas.microsoft.com/office/drawing/2014/main" id="{DA5CC68C-3851-C211-867A-628F73A0D143}"/>
              </a:ext>
            </a:extLst>
          </p:cNvPr>
          <p:cNvSpPr>
            <a:spLocks noGrp="1" noChangeArrowheads="1"/>
          </p:cNvSpPr>
          <p:nvPr>
            <p:ph idx="1"/>
          </p:nvPr>
        </p:nvSpPr>
        <p:spPr bwMode="auto">
          <a:xfrm>
            <a:off x="838198" y="3747242"/>
            <a:ext cx="10042359"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lnSpc>
                <a:spcPct val="100000"/>
              </a:lnSpc>
              <a:spcBef>
                <a:spcPct val="0"/>
              </a:spcBef>
              <a:spcAft>
                <a:spcPct val="0"/>
              </a:spcAft>
            </a:pPr>
            <a:endParaRPr lang="en-US" altLang="en-US" sz="2200" dirty="0">
              <a:latin typeface="Cambria" panose="02040503050406030204" pitchFamily="18" charset="0"/>
              <a:ea typeface="Cambria" panose="02040503050406030204" pitchFamily="18" charset="0"/>
            </a:endParaRPr>
          </a:p>
        </p:txBody>
      </p:sp>
      <p:pic>
        <p:nvPicPr>
          <p:cNvPr id="4" name="Picture 3">
            <a:extLst>
              <a:ext uri="{FF2B5EF4-FFF2-40B4-BE49-F238E27FC236}">
                <a16:creationId xmlns:a16="http://schemas.microsoft.com/office/drawing/2014/main" id="{E1892807-5407-191B-32AE-2AC4B30550B6}"/>
              </a:ext>
            </a:extLst>
          </p:cNvPr>
          <p:cNvPicPr>
            <a:picLocks noChangeAspect="1"/>
          </p:cNvPicPr>
          <p:nvPr/>
        </p:nvPicPr>
        <p:blipFill>
          <a:blip r:embed="rId4"/>
          <a:stretch>
            <a:fillRect/>
          </a:stretch>
        </p:blipFill>
        <p:spPr>
          <a:xfrm>
            <a:off x="2743200" y="1773936"/>
            <a:ext cx="6535648" cy="4742357"/>
          </a:xfrm>
          <a:prstGeom prst="rect">
            <a:avLst/>
          </a:prstGeom>
        </p:spPr>
      </p:pic>
    </p:spTree>
    <p:extLst>
      <p:ext uri="{BB962C8B-B14F-4D97-AF65-F5344CB8AC3E}">
        <p14:creationId xmlns:p14="http://schemas.microsoft.com/office/powerpoint/2010/main" val="313649310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646BD4C-B6BA-3D3C-3EAF-9BAE64D91EDC}"/>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DE960FE9-D50D-82F3-FB7E-5CD2C60E3072}"/>
              </a:ext>
            </a:extLst>
          </p:cNvPr>
          <p:cNvSpPr/>
          <p:nvPr/>
        </p:nvSpPr>
        <p:spPr>
          <a:xfrm>
            <a:off x="0" y="6692705"/>
            <a:ext cx="9867971" cy="165295"/>
          </a:xfrm>
          <a:prstGeom prst="rect">
            <a:avLst/>
          </a:prstGeom>
          <a:solidFill>
            <a:srgbClr val="3B2360">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US" sz="1200" dirty="0">
              <a:solidFill>
                <a:schemeClr val="tx1"/>
              </a:solidFill>
              <a:latin typeface="Cambria" panose="02040503050406030204" pitchFamily="18" charset="0"/>
              <a:ea typeface="Cambria" panose="02040503050406030204" pitchFamily="18" charset="0"/>
            </a:endParaRPr>
          </a:p>
        </p:txBody>
      </p:sp>
      <p:sp>
        <p:nvSpPr>
          <p:cNvPr id="2" name="Title 1">
            <a:extLst>
              <a:ext uri="{FF2B5EF4-FFF2-40B4-BE49-F238E27FC236}">
                <a16:creationId xmlns:a16="http://schemas.microsoft.com/office/drawing/2014/main" id="{DF57912A-FB92-D337-0ABB-B56964F57BE7}"/>
              </a:ext>
            </a:extLst>
          </p:cNvPr>
          <p:cNvSpPr>
            <a:spLocks noGrp="1"/>
          </p:cNvSpPr>
          <p:nvPr>
            <p:ph type="title"/>
          </p:nvPr>
        </p:nvSpPr>
        <p:spPr>
          <a:xfrm>
            <a:off x="838200" y="178314"/>
            <a:ext cx="10515600" cy="755751"/>
          </a:xfrm>
        </p:spPr>
        <p:txBody>
          <a:bodyPr>
            <a:normAutofit/>
          </a:bodyPr>
          <a:lstStyle/>
          <a:p>
            <a:pPr algn="ctr"/>
            <a:r>
              <a:rPr lang="en-US" sz="4000" dirty="0">
                <a:solidFill>
                  <a:srgbClr val="3B2360"/>
                </a:solidFill>
                <a:latin typeface="Cambria" panose="02040503050406030204" pitchFamily="18" charset="0"/>
                <a:ea typeface="Cambria" panose="02040503050406030204" pitchFamily="18" charset="0"/>
              </a:rPr>
              <a:t>Conclusion</a:t>
            </a:r>
          </a:p>
        </p:txBody>
      </p:sp>
      <p:cxnSp>
        <p:nvCxnSpPr>
          <p:cNvPr id="5" name="Straight Connector 4">
            <a:extLst>
              <a:ext uri="{FF2B5EF4-FFF2-40B4-BE49-F238E27FC236}">
                <a16:creationId xmlns:a16="http://schemas.microsoft.com/office/drawing/2014/main" id="{686259CD-E38A-FDF5-53A1-86AE0B2D04EC}"/>
              </a:ext>
            </a:extLst>
          </p:cNvPr>
          <p:cNvCxnSpPr/>
          <p:nvPr/>
        </p:nvCxnSpPr>
        <p:spPr>
          <a:xfrm>
            <a:off x="1887793" y="934065"/>
            <a:ext cx="8219768" cy="0"/>
          </a:xfrm>
          <a:prstGeom prst="line">
            <a:avLst/>
          </a:prstGeom>
          <a:ln>
            <a:solidFill>
              <a:srgbClr val="FFC000"/>
            </a:solidFill>
          </a:ln>
        </p:spPr>
        <p:style>
          <a:lnRef idx="2">
            <a:schemeClr val="accent1"/>
          </a:lnRef>
          <a:fillRef idx="0">
            <a:schemeClr val="accent1"/>
          </a:fillRef>
          <a:effectRef idx="1">
            <a:schemeClr val="accent1"/>
          </a:effectRef>
          <a:fontRef idx="minor">
            <a:schemeClr val="tx1"/>
          </a:fontRef>
        </p:style>
      </p:cxnSp>
      <p:sp>
        <p:nvSpPr>
          <p:cNvPr id="7" name="TextBox 6">
            <a:extLst>
              <a:ext uri="{FF2B5EF4-FFF2-40B4-BE49-F238E27FC236}">
                <a16:creationId xmlns:a16="http://schemas.microsoft.com/office/drawing/2014/main" id="{F0E32D14-81E7-A173-086C-493C947208B6}"/>
              </a:ext>
            </a:extLst>
          </p:cNvPr>
          <p:cNvSpPr txBox="1"/>
          <p:nvPr/>
        </p:nvSpPr>
        <p:spPr>
          <a:xfrm>
            <a:off x="838199" y="1238865"/>
            <a:ext cx="10042358" cy="461665"/>
          </a:xfrm>
          <a:prstGeom prst="rect">
            <a:avLst/>
          </a:prstGeom>
          <a:noFill/>
        </p:spPr>
        <p:txBody>
          <a:bodyPr wrap="square" rtlCol="0">
            <a:spAutoFit/>
          </a:bodyPr>
          <a:lstStyle/>
          <a:p>
            <a:r>
              <a:rPr lang="en-US" sz="2400" b="1" dirty="0">
                <a:latin typeface="Cambria" panose="02040503050406030204" pitchFamily="18" charset="0"/>
                <a:ea typeface="Cambria" panose="02040503050406030204" pitchFamily="18" charset="0"/>
              </a:rPr>
              <a:t>Neutral Rate – Productivity</a:t>
            </a:r>
          </a:p>
        </p:txBody>
      </p:sp>
      <p:cxnSp>
        <p:nvCxnSpPr>
          <p:cNvPr id="9" name="Straight Connector 8">
            <a:extLst>
              <a:ext uri="{FF2B5EF4-FFF2-40B4-BE49-F238E27FC236}">
                <a16:creationId xmlns:a16="http://schemas.microsoft.com/office/drawing/2014/main" id="{C5C3EFC6-8C3F-12EB-D77A-0CC96764188E}"/>
              </a:ext>
            </a:extLst>
          </p:cNvPr>
          <p:cNvCxnSpPr>
            <a:cxnSpLocks/>
          </p:cNvCxnSpPr>
          <p:nvPr/>
        </p:nvCxnSpPr>
        <p:spPr>
          <a:xfrm>
            <a:off x="838200" y="1700530"/>
            <a:ext cx="7478486" cy="0"/>
          </a:xfrm>
          <a:prstGeom prst="line">
            <a:avLst/>
          </a:prstGeom>
          <a:ln>
            <a:solidFill>
              <a:srgbClr val="3B2360"/>
            </a:solidFill>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pic>
        <p:nvPicPr>
          <p:cNvPr id="10" name="Picture 9">
            <a:extLst>
              <a:ext uri="{FF2B5EF4-FFF2-40B4-BE49-F238E27FC236}">
                <a16:creationId xmlns:a16="http://schemas.microsoft.com/office/drawing/2014/main" id="{AF7441A1-E77D-7CD2-ED0B-0C69F18408E9}"/>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867971" y="6089230"/>
            <a:ext cx="2247368" cy="755752"/>
          </a:xfrm>
          <a:prstGeom prst="rect">
            <a:avLst/>
          </a:prstGeom>
          <a:noFill/>
          <a:ln>
            <a:noFill/>
          </a:ln>
        </p:spPr>
      </p:pic>
      <p:sp>
        <p:nvSpPr>
          <p:cNvPr id="14" name="Rectangle 13">
            <a:extLst>
              <a:ext uri="{FF2B5EF4-FFF2-40B4-BE49-F238E27FC236}">
                <a16:creationId xmlns:a16="http://schemas.microsoft.com/office/drawing/2014/main" id="{3D70D6E2-AD1B-D8DB-F458-7CF8C161D164}"/>
              </a:ext>
            </a:extLst>
          </p:cNvPr>
          <p:cNvSpPr/>
          <p:nvPr/>
        </p:nvSpPr>
        <p:spPr>
          <a:xfrm>
            <a:off x="0" y="6527407"/>
            <a:ext cx="9867971" cy="165295"/>
          </a:xfrm>
          <a:prstGeom prst="rect">
            <a:avLst/>
          </a:prstGeom>
          <a:solidFill>
            <a:srgbClr val="3B2360">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US" sz="1200" dirty="0">
              <a:solidFill>
                <a:schemeClr val="tx1"/>
              </a:solidFill>
              <a:latin typeface="Cambria" panose="02040503050406030204" pitchFamily="18" charset="0"/>
              <a:ea typeface="Cambria" panose="02040503050406030204" pitchFamily="18" charset="0"/>
            </a:endParaRPr>
          </a:p>
        </p:txBody>
      </p:sp>
      <p:sp>
        <p:nvSpPr>
          <p:cNvPr id="12" name="Rectangle 3">
            <a:extLst>
              <a:ext uri="{FF2B5EF4-FFF2-40B4-BE49-F238E27FC236}">
                <a16:creationId xmlns:a16="http://schemas.microsoft.com/office/drawing/2014/main" id="{D6101C05-2726-F67E-1676-E6BE05B7D42F}"/>
              </a:ext>
            </a:extLst>
          </p:cNvPr>
          <p:cNvSpPr>
            <a:spLocks noGrp="1" noChangeArrowheads="1"/>
          </p:cNvSpPr>
          <p:nvPr>
            <p:ph idx="1"/>
          </p:nvPr>
        </p:nvSpPr>
        <p:spPr bwMode="auto">
          <a:xfrm>
            <a:off x="838198" y="3747242"/>
            <a:ext cx="10042359"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lnSpc>
                <a:spcPct val="100000"/>
              </a:lnSpc>
              <a:spcBef>
                <a:spcPct val="0"/>
              </a:spcBef>
              <a:spcAft>
                <a:spcPct val="0"/>
              </a:spcAft>
            </a:pPr>
            <a:endParaRPr lang="en-US" altLang="en-US" sz="2200" dirty="0">
              <a:latin typeface="Cambria" panose="02040503050406030204" pitchFamily="18" charset="0"/>
              <a:ea typeface="Cambria" panose="02040503050406030204" pitchFamily="18" charset="0"/>
            </a:endParaRPr>
          </a:p>
        </p:txBody>
      </p:sp>
      <p:pic>
        <p:nvPicPr>
          <p:cNvPr id="6" name="Picture 5">
            <a:extLst>
              <a:ext uri="{FF2B5EF4-FFF2-40B4-BE49-F238E27FC236}">
                <a16:creationId xmlns:a16="http://schemas.microsoft.com/office/drawing/2014/main" id="{3152F44B-2D2A-D27D-2A81-324ABFD600F2}"/>
              </a:ext>
            </a:extLst>
          </p:cNvPr>
          <p:cNvPicPr>
            <a:picLocks noChangeAspect="1"/>
          </p:cNvPicPr>
          <p:nvPr/>
        </p:nvPicPr>
        <p:blipFill>
          <a:blip r:embed="rId4"/>
          <a:stretch>
            <a:fillRect/>
          </a:stretch>
        </p:blipFill>
        <p:spPr>
          <a:xfrm>
            <a:off x="2743200" y="1783080"/>
            <a:ext cx="6515665" cy="4727858"/>
          </a:xfrm>
          <a:prstGeom prst="rect">
            <a:avLst/>
          </a:prstGeom>
        </p:spPr>
      </p:pic>
    </p:spTree>
    <p:extLst>
      <p:ext uri="{BB962C8B-B14F-4D97-AF65-F5344CB8AC3E}">
        <p14:creationId xmlns:p14="http://schemas.microsoft.com/office/powerpoint/2010/main" val="231243544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1F6492F-6E22-867D-470C-F49DFAF70444}"/>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EE13EB84-4FAE-0F10-59E1-A2A62C1F7F13}"/>
              </a:ext>
            </a:extLst>
          </p:cNvPr>
          <p:cNvSpPr/>
          <p:nvPr/>
        </p:nvSpPr>
        <p:spPr>
          <a:xfrm>
            <a:off x="0" y="6692705"/>
            <a:ext cx="9867971" cy="165295"/>
          </a:xfrm>
          <a:prstGeom prst="rect">
            <a:avLst/>
          </a:prstGeom>
          <a:solidFill>
            <a:srgbClr val="3B2360">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US" sz="1200" dirty="0">
              <a:solidFill>
                <a:schemeClr val="tx1"/>
              </a:solidFill>
              <a:latin typeface="Cambria" panose="02040503050406030204" pitchFamily="18" charset="0"/>
              <a:ea typeface="Cambria" panose="02040503050406030204" pitchFamily="18" charset="0"/>
            </a:endParaRPr>
          </a:p>
        </p:txBody>
      </p:sp>
      <p:sp>
        <p:nvSpPr>
          <p:cNvPr id="2" name="Title 1">
            <a:extLst>
              <a:ext uri="{FF2B5EF4-FFF2-40B4-BE49-F238E27FC236}">
                <a16:creationId xmlns:a16="http://schemas.microsoft.com/office/drawing/2014/main" id="{BAD0245B-F1D0-EFA7-FAAE-83E9FD3187F3}"/>
              </a:ext>
            </a:extLst>
          </p:cNvPr>
          <p:cNvSpPr>
            <a:spLocks noGrp="1"/>
          </p:cNvSpPr>
          <p:nvPr>
            <p:ph type="title"/>
          </p:nvPr>
        </p:nvSpPr>
        <p:spPr>
          <a:xfrm>
            <a:off x="838200" y="178314"/>
            <a:ext cx="10515600" cy="755751"/>
          </a:xfrm>
        </p:spPr>
        <p:txBody>
          <a:bodyPr>
            <a:normAutofit/>
          </a:bodyPr>
          <a:lstStyle/>
          <a:p>
            <a:pPr algn="ctr"/>
            <a:r>
              <a:rPr lang="en-US" sz="4000" dirty="0">
                <a:solidFill>
                  <a:srgbClr val="3B2360"/>
                </a:solidFill>
                <a:latin typeface="Cambria" panose="02040503050406030204" pitchFamily="18" charset="0"/>
                <a:ea typeface="Cambria" panose="02040503050406030204" pitchFamily="18" charset="0"/>
              </a:rPr>
              <a:t>Conclusion</a:t>
            </a:r>
          </a:p>
        </p:txBody>
      </p:sp>
      <p:cxnSp>
        <p:nvCxnSpPr>
          <p:cNvPr id="5" name="Straight Connector 4">
            <a:extLst>
              <a:ext uri="{FF2B5EF4-FFF2-40B4-BE49-F238E27FC236}">
                <a16:creationId xmlns:a16="http://schemas.microsoft.com/office/drawing/2014/main" id="{AC78BBCC-3D3C-BC95-45BD-F31BA40A3D8B}"/>
              </a:ext>
            </a:extLst>
          </p:cNvPr>
          <p:cNvCxnSpPr/>
          <p:nvPr/>
        </p:nvCxnSpPr>
        <p:spPr>
          <a:xfrm>
            <a:off x="1887793" y="934065"/>
            <a:ext cx="8219768" cy="0"/>
          </a:xfrm>
          <a:prstGeom prst="line">
            <a:avLst/>
          </a:prstGeom>
          <a:ln>
            <a:solidFill>
              <a:srgbClr val="FFC000"/>
            </a:solidFill>
          </a:ln>
        </p:spPr>
        <p:style>
          <a:lnRef idx="2">
            <a:schemeClr val="accent1"/>
          </a:lnRef>
          <a:fillRef idx="0">
            <a:schemeClr val="accent1"/>
          </a:fillRef>
          <a:effectRef idx="1">
            <a:schemeClr val="accent1"/>
          </a:effectRef>
          <a:fontRef idx="minor">
            <a:schemeClr val="tx1"/>
          </a:fontRef>
        </p:style>
      </p:cxnSp>
      <p:sp>
        <p:nvSpPr>
          <p:cNvPr id="7" name="TextBox 6">
            <a:extLst>
              <a:ext uri="{FF2B5EF4-FFF2-40B4-BE49-F238E27FC236}">
                <a16:creationId xmlns:a16="http://schemas.microsoft.com/office/drawing/2014/main" id="{611EB4B1-BBB0-954C-D96B-6713137E2EE5}"/>
              </a:ext>
            </a:extLst>
          </p:cNvPr>
          <p:cNvSpPr txBox="1"/>
          <p:nvPr/>
        </p:nvSpPr>
        <p:spPr>
          <a:xfrm>
            <a:off x="838199" y="1238865"/>
            <a:ext cx="10042358" cy="461665"/>
          </a:xfrm>
          <a:prstGeom prst="rect">
            <a:avLst/>
          </a:prstGeom>
          <a:noFill/>
        </p:spPr>
        <p:txBody>
          <a:bodyPr wrap="square" rtlCol="0">
            <a:spAutoFit/>
          </a:bodyPr>
          <a:lstStyle/>
          <a:p>
            <a:r>
              <a:rPr lang="en-US" sz="2400" b="1" dirty="0">
                <a:latin typeface="Cambria" panose="02040503050406030204" pitchFamily="18" charset="0"/>
                <a:ea typeface="Cambria" panose="02040503050406030204" pitchFamily="18" charset="0"/>
              </a:rPr>
              <a:t>Neutral Rate – Treasury Yields</a:t>
            </a:r>
          </a:p>
        </p:txBody>
      </p:sp>
      <p:cxnSp>
        <p:nvCxnSpPr>
          <p:cNvPr id="9" name="Straight Connector 8">
            <a:extLst>
              <a:ext uri="{FF2B5EF4-FFF2-40B4-BE49-F238E27FC236}">
                <a16:creationId xmlns:a16="http://schemas.microsoft.com/office/drawing/2014/main" id="{5E7AD559-48DA-0613-8CD1-B204EB62B680}"/>
              </a:ext>
            </a:extLst>
          </p:cNvPr>
          <p:cNvCxnSpPr>
            <a:cxnSpLocks/>
          </p:cNvCxnSpPr>
          <p:nvPr/>
        </p:nvCxnSpPr>
        <p:spPr>
          <a:xfrm>
            <a:off x="838200" y="1700530"/>
            <a:ext cx="7478486" cy="0"/>
          </a:xfrm>
          <a:prstGeom prst="line">
            <a:avLst/>
          </a:prstGeom>
          <a:ln>
            <a:solidFill>
              <a:srgbClr val="3B2360"/>
            </a:solidFill>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pic>
        <p:nvPicPr>
          <p:cNvPr id="10" name="Picture 9">
            <a:extLst>
              <a:ext uri="{FF2B5EF4-FFF2-40B4-BE49-F238E27FC236}">
                <a16:creationId xmlns:a16="http://schemas.microsoft.com/office/drawing/2014/main" id="{3BE3C168-8D8B-A6A8-8BBE-BE5795FE4757}"/>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867971" y="6089230"/>
            <a:ext cx="2247368" cy="755752"/>
          </a:xfrm>
          <a:prstGeom prst="rect">
            <a:avLst/>
          </a:prstGeom>
          <a:noFill/>
          <a:ln>
            <a:noFill/>
          </a:ln>
        </p:spPr>
      </p:pic>
      <p:sp>
        <p:nvSpPr>
          <p:cNvPr id="14" name="Rectangle 13">
            <a:extLst>
              <a:ext uri="{FF2B5EF4-FFF2-40B4-BE49-F238E27FC236}">
                <a16:creationId xmlns:a16="http://schemas.microsoft.com/office/drawing/2014/main" id="{7F2CB619-8A67-B594-CB3F-25FEBBC07783}"/>
              </a:ext>
            </a:extLst>
          </p:cNvPr>
          <p:cNvSpPr/>
          <p:nvPr/>
        </p:nvSpPr>
        <p:spPr>
          <a:xfrm>
            <a:off x="0" y="6527407"/>
            <a:ext cx="9867971" cy="165295"/>
          </a:xfrm>
          <a:prstGeom prst="rect">
            <a:avLst/>
          </a:prstGeom>
          <a:solidFill>
            <a:srgbClr val="3B2360">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US" sz="1200" dirty="0">
              <a:solidFill>
                <a:schemeClr val="tx1"/>
              </a:solidFill>
              <a:latin typeface="Cambria" panose="02040503050406030204" pitchFamily="18" charset="0"/>
              <a:ea typeface="Cambria" panose="02040503050406030204" pitchFamily="18" charset="0"/>
            </a:endParaRPr>
          </a:p>
        </p:txBody>
      </p:sp>
      <p:sp>
        <p:nvSpPr>
          <p:cNvPr id="12" name="Rectangle 3">
            <a:extLst>
              <a:ext uri="{FF2B5EF4-FFF2-40B4-BE49-F238E27FC236}">
                <a16:creationId xmlns:a16="http://schemas.microsoft.com/office/drawing/2014/main" id="{36C02A29-E8B1-E208-FAA1-4CD86ABEBAB1}"/>
              </a:ext>
            </a:extLst>
          </p:cNvPr>
          <p:cNvSpPr>
            <a:spLocks noGrp="1" noChangeArrowheads="1"/>
          </p:cNvSpPr>
          <p:nvPr>
            <p:ph idx="1"/>
          </p:nvPr>
        </p:nvSpPr>
        <p:spPr bwMode="auto">
          <a:xfrm>
            <a:off x="838198" y="3747242"/>
            <a:ext cx="10042359"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lnSpc>
                <a:spcPct val="100000"/>
              </a:lnSpc>
              <a:spcBef>
                <a:spcPct val="0"/>
              </a:spcBef>
              <a:spcAft>
                <a:spcPct val="0"/>
              </a:spcAft>
            </a:pPr>
            <a:endParaRPr lang="en-US" altLang="en-US" sz="2200" dirty="0">
              <a:latin typeface="Cambria" panose="02040503050406030204" pitchFamily="18" charset="0"/>
              <a:ea typeface="Cambria" panose="02040503050406030204" pitchFamily="18" charset="0"/>
            </a:endParaRPr>
          </a:p>
        </p:txBody>
      </p:sp>
      <p:pic>
        <p:nvPicPr>
          <p:cNvPr id="3" name="Picture 2">
            <a:extLst>
              <a:ext uri="{FF2B5EF4-FFF2-40B4-BE49-F238E27FC236}">
                <a16:creationId xmlns:a16="http://schemas.microsoft.com/office/drawing/2014/main" id="{21AB46A6-C515-0DA4-3744-EC1BD9C7732C}"/>
              </a:ext>
            </a:extLst>
          </p:cNvPr>
          <p:cNvPicPr>
            <a:picLocks noChangeAspect="1"/>
          </p:cNvPicPr>
          <p:nvPr/>
        </p:nvPicPr>
        <p:blipFill>
          <a:blip r:embed="rId4"/>
          <a:stretch>
            <a:fillRect/>
          </a:stretch>
        </p:blipFill>
        <p:spPr>
          <a:xfrm>
            <a:off x="2743200" y="1783080"/>
            <a:ext cx="6515665" cy="4727858"/>
          </a:xfrm>
          <a:prstGeom prst="rect">
            <a:avLst/>
          </a:prstGeom>
        </p:spPr>
      </p:pic>
    </p:spTree>
    <p:extLst>
      <p:ext uri="{BB962C8B-B14F-4D97-AF65-F5344CB8AC3E}">
        <p14:creationId xmlns:p14="http://schemas.microsoft.com/office/powerpoint/2010/main" val="417132024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65F260-5CED-0910-5685-15C1AF5A0053}"/>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E6734D5E-9C06-2D23-6F0A-859D5CAFD9A7}"/>
              </a:ext>
            </a:extLst>
          </p:cNvPr>
          <p:cNvSpPr/>
          <p:nvPr/>
        </p:nvSpPr>
        <p:spPr>
          <a:xfrm>
            <a:off x="0" y="6692705"/>
            <a:ext cx="9867971" cy="165295"/>
          </a:xfrm>
          <a:prstGeom prst="rect">
            <a:avLst/>
          </a:prstGeom>
          <a:solidFill>
            <a:srgbClr val="3B2360">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US" sz="1200" dirty="0">
              <a:solidFill>
                <a:schemeClr val="tx1"/>
              </a:solidFill>
              <a:latin typeface="Cambria" panose="02040503050406030204" pitchFamily="18" charset="0"/>
              <a:ea typeface="Cambria" panose="02040503050406030204" pitchFamily="18" charset="0"/>
            </a:endParaRPr>
          </a:p>
        </p:txBody>
      </p:sp>
      <p:sp>
        <p:nvSpPr>
          <p:cNvPr id="2" name="Title 1">
            <a:extLst>
              <a:ext uri="{FF2B5EF4-FFF2-40B4-BE49-F238E27FC236}">
                <a16:creationId xmlns:a16="http://schemas.microsoft.com/office/drawing/2014/main" id="{D65C9B11-8324-F84F-C802-A1C29A675478}"/>
              </a:ext>
            </a:extLst>
          </p:cNvPr>
          <p:cNvSpPr>
            <a:spLocks noGrp="1"/>
          </p:cNvSpPr>
          <p:nvPr>
            <p:ph type="title"/>
          </p:nvPr>
        </p:nvSpPr>
        <p:spPr>
          <a:xfrm>
            <a:off x="838200" y="178314"/>
            <a:ext cx="10515600" cy="755751"/>
          </a:xfrm>
        </p:spPr>
        <p:txBody>
          <a:bodyPr>
            <a:normAutofit/>
          </a:bodyPr>
          <a:lstStyle/>
          <a:p>
            <a:pPr algn="ctr"/>
            <a:r>
              <a:rPr lang="en-US" sz="4000" dirty="0">
                <a:solidFill>
                  <a:srgbClr val="3B2360"/>
                </a:solidFill>
                <a:latin typeface="Cambria" panose="02040503050406030204" pitchFamily="18" charset="0"/>
                <a:ea typeface="Cambria" panose="02040503050406030204" pitchFamily="18" charset="0"/>
              </a:rPr>
              <a:t>Conclusion</a:t>
            </a:r>
          </a:p>
        </p:txBody>
      </p:sp>
      <p:cxnSp>
        <p:nvCxnSpPr>
          <p:cNvPr id="5" name="Straight Connector 4">
            <a:extLst>
              <a:ext uri="{FF2B5EF4-FFF2-40B4-BE49-F238E27FC236}">
                <a16:creationId xmlns:a16="http://schemas.microsoft.com/office/drawing/2014/main" id="{96266C88-D643-B563-D81B-C1E6855A8B70}"/>
              </a:ext>
            </a:extLst>
          </p:cNvPr>
          <p:cNvCxnSpPr/>
          <p:nvPr/>
        </p:nvCxnSpPr>
        <p:spPr>
          <a:xfrm>
            <a:off x="1887793" y="934065"/>
            <a:ext cx="8219768" cy="0"/>
          </a:xfrm>
          <a:prstGeom prst="line">
            <a:avLst/>
          </a:prstGeom>
          <a:ln>
            <a:solidFill>
              <a:srgbClr val="FFC000"/>
            </a:solidFill>
          </a:ln>
        </p:spPr>
        <p:style>
          <a:lnRef idx="2">
            <a:schemeClr val="accent1"/>
          </a:lnRef>
          <a:fillRef idx="0">
            <a:schemeClr val="accent1"/>
          </a:fillRef>
          <a:effectRef idx="1">
            <a:schemeClr val="accent1"/>
          </a:effectRef>
          <a:fontRef idx="minor">
            <a:schemeClr val="tx1"/>
          </a:fontRef>
        </p:style>
      </p:cxnSp>
      <p:sp>
        <p:nvSpPr>
          <p:cNvPr id="7" name="TextBox 6">
            <a:extLst>
              <a:ext uri="{FF2B5EF4-FFF2-40B4-BE49-F238E27FC236}">
                <a16:creationId xmlns:a16="http://schemas.microsoft.com/office/drawing/2014/main" id="{752E760B-8606-88EA-96A2-BB596418CC9E}"/>
              </a:ext>
            </a:extLst>
          </p:cNvPr>
          <p:cNvSpPr txBox="1"/>
          <p:nvPr/>
        </p:nvSpPr>
        <p:spPr>
          <a:xfrm>
            <a:off x="838199" y="1238865"/>
            <a:ext cx="10042358" cy="461665"/>
          </a:xfrm>
          <a:prstGeom prst="rect">
            <a:avLst/>
          </a:prstGeom>
          <a:noFill/>
        </p:spPr>
        <p:txBody>
          <a:bodyPr wrap="square" rtlCol="0">
            <a:spAutoFit/>
          </a:bodyPr>
          <a:lstStyle/>
          <a:p>
            <a:r>
              <a:rPr lang="en-US" sz="2400" b="1" dirty="0">
                <a:latin typeface="Cambria" panose="02040503050406030204" pitchFamily="18" charset="0"/>
                <a:ea typeface="Cambria" panose="02040503050406030204" pitchFamily="18" charset="0"/>
              </a:rPr>
              <a:t>Neutral Rate – Treasury Yields</a:t>
            </a:r>
          </a:p>
        </p:txBody>
      </p:sp>
      <p:cxnSp>
        <p:nvCxnSpPr>
          <p:cNvPr id="9" name="Straight Connector 8">
            <a:extLst>
              <a:ext uri="{FF2B5EF4-FFF2-40B4-BE49-F238E27FC236}">
                <a16:creationId xmlns:a16="http://schemas.microsoft.com/office/drawing/2014/main" id="{14E94029-F3DB-9887-B349-D6A201B45CEB}"/>
              </a:ext>
            </a:extLst>
          </p:cNvPr>
          <p:cNvCxnSpPr>
            <a:cxnSpLocks/>
          </p:cNvCxnSpPr>
          <p:nvPr/>
        </p:nvCxnSpPr>
        <p:spPr>
          <a:xfrm>
            <a:off x="838200" y="1700530"/>
            <a:ext cx="7478486" cy="0"/>
          </a:xfrm>
          <a:prstGeom prst="line">
            <a:avLst/>
          </a:prstGeom>
          <a:ln>
            <a:solidFill>
              <a:srgbClr val="3B2360"/>
            </a:solidFill>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pic>
        <p:nvPicPr>
          <p:cNvPr id="10" name="Picture 9">
            <a:extLst>
              <a:ext uri="{FF2B5EF4-FFF2-40B4-BE49-F238E27FC236}">
                <a16:creationId xmlns:a16="http://schemas.microsoft.com/office/drawing/2014/main" id="{F6AF8E8C-3814-A4FD-EDE9-07A89D077DFE}"/>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867971" y="6089230"/>
            <a:ext cx="2247368" cy="755752"/>
          </a:xfrm>
          <a:prstGeom prst="rect">
            <a:avLst/>
          </a:prstGeom>
          <a:noFill/>
          <a:ln>
            <a:noFill/>
          </a:ln>
        </p:spPr>
      </p:pic>
      <p:sp>
        <p:nvSpPr>
          <p:cNvPr id="14" name="Rectangle 13">
            <a:extLst>
              <a:ext uri="{FF2B5EF4-FFF2-40B4-BE49-F238E27FC236}">
                <a16:creationId xmlns:a16="http://schemas.microsoft.com/office/drawing/2014/main" id="{081F71C7-E111-3E84-6C20-342B134D331D}"/>
              </a:ext>
            </a:extLst>
          </p:cNvPr>
          <p:cNvSpPr/>
          <p:nvPr/>
        </p:nvSpPr>
        <p:spPr>
          <a:xfrm>
            <a:off x="0" y="6527407"/>
            <a:ext cx="9867971" cy="165295"/>
          </a:xfrm>
          <a:prstGeom prst="rect">
            <a:avLst/>
          </a:prstGeom>
          <a:solidFill>
            <a:srgbClr val="3B2360">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US" sz="1200" dirty="0">
              <a:solidFill>
                <a:schemeClr val="tx1"/>
              </a:solidFill>
              <a:latin typeface="Cambria" panose="02040503050406030204" pitchFamily="18" charset="0"/>
              <a:ea typeface="Cambria" panose="02040503050406030204" pitchFamily="18" charset="0"/>
            </a:endParaRPr>
          </a:p>
        </p:txBody>
      </p:sp>
      <p:sp>
        <p:nvSpPr>
          <p:cNvPr id="12" name="Rectangle 3">
            <a:extLst>
              <a:ext uri="{FF2B5EF4-FFF2-40B4-BE49-F238E27FC236}">
                <a16:creationId xmlns:a16="http://schemas.microsoft.com/office/drawing/2014/main" id="{E665DF67-5402-0B4E-546C-4FC98BB8BA3F}"/>
              </a:ext>
            </a:extLst>
          </p:cNvPr>
          <p:cNvSpPr>
            <a:spLocks noGrp="1" noChangeArrowheads="1"/>
          </p:cNvSpPr>
          <p:nvPr>
            <p:ph idx="1"/>
          </p:nvPr>
        </p:nvSpPr>
        <p:spPr bwMode="auto">
          <a:xfrm>
            <a:off x="838198" y="3747242"/>
            <a:ext cx="10042359" cy="4308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lnSpc>
                <a:spcPct val="100000"/>
              </a:lnSpc>
              <a:spcBef>
                <a:spcPct val="0"/>
              </a:spcBef>
              <a:spcAft>
                <a:spcPct val="0"/>
              </a:spcAft>
            </a:pPr>
            <a:endParaRPr lang="en-US" altLang="en-US" sz="2200" dirty="0">
              <a:latin typeface="Cambria" panose="02040503050406030204" pitchFamily="18" charset="0"/>
              <a:ea typeface="Cambria" panose="02040503050406030204" pitchFamily="18" charset="0"/>
            </a:endParaRPr>
          </a:p>
        </p:txBody>
      </p:sp>
      <p:pic>
        <p:nvPicPr>
          <p:cNvPr id="4" name="Picture 3">
            <a:extLst>
              <a:ext uri="{FF2B5EF4-FFF2-40B4-BE49-F238E27FC236}">
                <a16:creationId xmlns:a16="http://schemas.microsoft.com/office/drawing/2014/main" id="{CC2F467A-59A2-234D-EFC1-E4E32593F648}"/>
              </a:ext>
            </a:extLst>
          </p:cNvPr>
          <p:cNvPicPr>
            <a:picLocks noChangeAspect="1"/>
          </p:cNvPicPr>
          <p:nvPr/>
        </p:nvPicPr>
        <p:blipFill>
          <a:blip r:embed="rId4"/>
          <a:stretch>
            <a:fillRect/>
          </a:stretch>
        </p:blipFill>
        <p:spPr>
          <a:xfrm>
            <a:off x="3723814" y="1796040"/>
            <a:ext cx="4744372" cy="4664968"/>
          </a:xfrm>
          <a:prstGeom prst="rect">
            <a:avLst/>
          </a:prstGeom>
        </p:spPr>
      </p:pic>
    </p:spTree>
    <p:extLst>
      <p:ext uri="{BB962C8B-B14F-4D97-AF65-F5344CB8AC3E}">
        <p14:creationId xmlns:p14="http://schemas.microsoft.com/office/powerpoint/2010/main" val="152590714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546C61-7573-430A-E83B-A3BBFAC5EB4B}"/>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406BC8F5-7588-0478-B66C-2DC3E5020BF6}"/>
              </a:ext>
            </a:extLst>
          </p:cNvPr>
          <p:cNvSpPr/>
          <p:nvPr/>
        </p:nvSpPr>
        <p:spPr>
          <a:xfrm>
            <a:off x="0" y="6692705"/>
            <a:ext cx="9867971" cy="165295"/>
          </a:xfrm>
          <a:prstGeom prst="rect">
            <a:avLst/>
          </a:prstGeom>
          <a:solidFill>
            <a:srgbClr val="3B2360">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US" sz="1200" dirty="0">
              <a:solidFill>
                <a:schemeClr val="tx1"/>
              </a:solidFill>
              <a:latin typeface="Cambria" panose="02040503050406030204" pitchFamily="18" charset="0"/>
              <a:ea typeface="Cambria" panose="02040503050406030204" pitchFamily="18" charset="0"/>
            </a:endParaRPr>
          </a:p>
        </p:txBody>
      </p:sp>
      <p:sp>
        <p:nvSpPr>
          <p:cNvPr id="2" name="Title 1">
            <a:extLst>
              <a:ext uri="{FF2B5EF4-FFF2-40B4-BE49-F238E27FC236}">
                <a16:creationId xmlns:a16="http://schemas.microsoft.com/office/drawing/2014/main" id="{8C5FB46A-76E2-2B87-14E1-17D70250E892}"/>
              </a:ext>
            </a:extLst>
          </p:cNvPr>
          <p:cNvSpPr>
            <a:spLocks noGrp="1"/>
          </p:cNvSpPr>
          <p:nvPr>
            <p:ph type="title"/>
          </p:nvPr>
        </p:nvSpPr>
        <p:spPr>
          <a:xfrm>
            <a:off x="838200" y="178314"/>
            <a:ext cx="10515600" cy="755751"/>
          </a:xfrm>
        </p:spPr>
        <p:txBody>
          <a:bodyPr>
            <a:normAutofit/>
          </a:bodyPr>
          <a:lstStyle/>
          <a:p>
            <a:pPr algn="ctr"/>
            <a:r>
              <a:rPr lang="en-US" sz="4000" dirty="0">
                <a:solidFill>
                  <a:srgbClr val="3B2360"/>
                </a:solidFill>
                <a:latin typeface="Cambria" panose="02040503050406030204" pitchFamily="18" charset="0"/>
                <a:ea typeface="Cambria" panose="02040503050406030204" pitchFamily="18" charset="0"/>
              </a:rPr>
              <a:t>Conclusion</a:t>
            </a:r>
          </a:p>
        </p:txBody>
      </p:sp>
      <p:cxnSp>
        <p:nvCxnSpPr>
          <p:cNvPr id="5" name="Straight Connector 4">
            <a:extLst>
              <a:ext uri="{FF2B5EF4-FFF2-40B4-BE49-F238E27FC236}">
                <a16:creationId xmlns:a16="http://schemas.microsoft.com/office/drawing/2014/main" id="{C8B38565-5A28-3869-35AB-60C00AEEE85F}"/>
              </a:ext>
            </a:extLst>
          </p:cNvPr>
          <p:cNvCxnSpPr/>
          <p:nvPr/>
        </p:nvCxnSpPr>
        <p:spPr>
          <a:xfrm>
            <a:off x="1887793" y="934065"/>
            <a:ext cx="8219768" cy="0"/>
          </a:xfrm>
          <a:prstGeom prst="line">
            <a:avLst/>
          </a:prstGeom>
          <a:ln>
            <a:solidFill>
              <a:srgbClr val="FFC000"/>
            </a:solidFill>
          </a:ln>
        </p:spPr>
        <p:style>
          <a:lnRef idx="2">
            <a:schemeClr val="accent1"/>
          </a:lnRef>
          <a:fillRef idx="0">
            <a:schemeClr val="accent1"/>
          </a:fillRef>
          <a:effectRef idx="1">
            <a:schemeClr val="accent1"/>
          </a:effectRef>
          <a:fontRef idx="minor">
            <a:schemeClr val="tx1"/>
          </a:fontRef>
        </p:style>
      </p:cxnSp>
      <p:sp>
        <p:nvSpPr>
          <p:cNvPr id="7" name="TextBox 6">
            <a:extLst>
              <a:ext uri="{FF2B5EF4-FFF2-40B4-BE49-F238E27FC236}">
                <a16:creationId xmlns:a16="http://schemas.microsoft.com/office/drawing/2014/main" id="{1B0BE1EC-803B-C4B0-2FAB-4B5364BE862E}"/>
              </a:ext>
            </a:extLst>
          </p:cNvPr>
          <p:cNvSpPr txBox="1"/>
          <p:nvPr/>
        </p:nvSpPr>
        <p:spPr>
          <a:xfrm>
            <a:off x="838199" y="1238865"/>
            <a:ext cx="10042358" cy="461665"/>
          </a:xfrm>
          <a:prstGeom prst="rect">
            <a:avLst/>
          </a:prstGeom>
          <a:noFill/>
        </p:spPr>
        <p:txBody>
          <a:bodyPr wrap="square" rtlCol="0">
            <a:spAutoFit/>
          </a:bodyPr>
          <a:lstStyle/>
          <a:p>
            <a:r>
              <a:rPr lang="en-US" sz="2400" b="1" dirty="0">
                <a:latin typeface="Cambria" panose="02040503050406030204" pitchFamily="18" charset="0"/>
                <a:ea typeface="Cambria" panose="02040503050406030204" pitchFamily="18" charset="0"/>
              </a:rPr>
              <a:t>Neutral Rate – Summary</a:t>
            </a:r>
          </a:p>
        </p:txBody>
      </p:sp>
      <p:cxnSp>
        <p:nvCxnSpPr>
          <p:cNvPr id="9" name="Straight Connector 8">
            <a:extLst>
              <a:ext uri="{FF2B5EF4-FFF2-40B4-BE49-F238E27FC236}">
                <a16:creationId xmlns:a16="http://schemas.microsoft.com/office/drawing/2014/main" id="{35CE8F67-C3CE-1992-FDFD-F0F24C6AE35F}"/>
              </a:ext>
            </a:extLst>
          </p:cNvPr>
          <p:cNvCxnSpPr>
            <a:cxnSpLocks/>
          </p:cNvCxnSpPr>
          <p:nvPr/>
        </p:nvCxnSpPr>
        <p:spPr>
          <a:xfrm>
            <a:off x="838200" y="1700530"/>
            <a:ext cx="7478486" cy="0"/>
          </a:xfrm>
          <a:prstGeom prst="line">
            <a:avLst/>
          </a:prstGeom>
          <a:ln>
            <a:solidFill>
              <a:srgbClr val="3B2360"/>
            </a:solidFill>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pic>
        <p:nvPicPr>
          <p:cNvPr id="10" name="Picture 9">
            <a:extLst>
              <a:ext uri="{FF2B5EF4-FFF2-40B4-BE49-F238E27FC236}">
                <a16:creationId xmlns:a16="http://schemas.microsoft.com/office/drawing/2014/main" id="{781CADAC-CDDA-DB4A-3FC1-9283CB6FC3D7}"/>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867971" y="6089230"/>
            <a:ext cx="2247368" cy="755752"/>
          </a:xfrm>
          <a:prstGeom prst="rect">
            <a:avLst/>
          </a:prstGeom>
          <a:noFill/>
          <a:ln>
            <a:noFill/>
          </a:ln>
        </p:spPr>
      </p:pic>
      <p:sp>
        <p:nvSpPr>
          <p:cNvPr id="14" name="Rectangle 13">
            <a:extLst>
              <a:ext uri="{FF2B5EF4-FFF2-40B4-BE49-F238E27FC236}">
                <a16:creationId xmlns:a16="http://schemas.microsoft.com/office/drawing/2014/main" id="{B956DE20-42DD-1529-EFA6-4C3F0ACA4294}"/>
              </a:ext>
            </a:extLst>
          </p:cNvPr>
          <p:cNvSpPr/>
          <p:nvPr/>
        </p:nvSpPr>
        <p:spPr>
          <a:xfrm>
            <a:off x="0" y="6527407"/>
            <a:ext cx="9867971" cy="165295"/>
          </a:xfrm>
          <a:prstGeom prst="rect">
            <a:avLst/>
          </a:prstGeom>
          <a:solidFill>
            <a:srgbClr val="3B2360">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US" sz="1200" dirty="0">
              <a:solidFill>
                <a:schemeClr val="tx1"/>
              </a:solidFill>
              <a:latin typeface="Cambria" panose="02040503050406030204" pitchFamily="18" charset="0"/>
              <a:ea typeface="Cambria" panose="02040503050406030204" pitchFamily="18" charset="0"/>
            </a:endParaRPr>
          </a:p>
        </p:txBody>
      </p:sp>
      <p:graphicFrame>
        <p:nvGraphicFramePr>
          <p:cNvPr id="3" name="Content Placeholder 2">
            <a:extLst>
              <a:ext uri="{FF2B5EF4-FFF2-40B4-BE49-F238E27FC236}">
                <a16:creationId xmlns:a16="http://schemas.microsoft.com/office/drawing/2014/main" id="{2042B0EE-2CC1-F73F-B4E9-97DC3774203B}"/>
              </a:ext>
            </a:extLst>
          </p:cNvPr>
          <p:cNvGraphicFramePr>
            <a:graphicFrameLocks noGrp="1"/>
          </p:cNvGraphicFramePr>
          <p:nvPr>
            <p:ph idx="1"/>
            <p:extLst>
              <p:ext uri="{D42A27DB-BD31-4B8C-83A1-F6EECF244321}">
                <p14:modId xmlns:p14="http://schemas.microsoft.com/office/powerpoint/2010/main" val="2807946237"/>
              </p:ext>
            </p:extLst>
          </p:nvPr>
        </p:nvGraphicFramePr>
        <p:xfrm>
          <a:off x="838200" y="1825625"/>
          <a:ext cx="10515600" cy="3901440"/>
        </p:xfrm>
        <a:graphic>
          <a:graphicData uri="http://schemas.openxmlformats.org/drawingml/2006/table">
            <a:tbl>
              <a:tblPr firstRow="1" bandRow="1">
                <a:tableStyleId>{7DF18680-E054-41AD-8BC1-D1AEF772440D}</a:tableStyleId>
              </a:tblPr>
              <a:tblGrid>
                <a:gridCol w="2628900">
                  <a:extLst>
                    <a:ext uri="{9D8B030D-6E8A-4147-A177-3AD203B41FA5}">
                      <a16:colId xmlns:a16="http://schemas.microsoft.com/office/drawing/2014/main" val="2767534058"/>
                    </a:ext>
                  </a:extLst>
                </a:gridCol>
                <a:gridCol w="2304435">
                  <a:extLst>
                    <a:ext uri="{9D8B030D-6E8A-4147-A177-3AD203B41FA5}">
                      <a16:colId xmlns:a16="http://schemas.microsoft.com/office/drawing/2014/main" val="558895655"/>
                    </a:ext>
                  </a:extLst>
                </a:gridCol>
                <a:gridCol w="2953365">
                  <a:extLst>
                    <a:ext uri="{9D8B030D-6E8A-4147-A177-3AD203B41FA5}">
                      <a16:colId xmlns:a16="http://schemas.microsoft.com/office/drawing/2014/main" val="1688704241"/>
                    </a:ext>
                  </a:extLst>
                </a:gridCol>
                <a:gridCol w="2628900">
                  <a:extLst>
                    <a:ext uri="{9D8B030D-6E8A-4147-A177-3AD203B41FA5}">
                      <a16:colId xmlns:a16="http://schemas.microsoft.com/office/drawing/2014/main" val="10959016"/>
                    </a:ext>
                  </a:extLst>
                </a:gridCol>
              </a:tblGrid>
              <a:tr h="370840">
                <a:tc>
                  <a:txBody>
                    <a:bodyPr/>
                    <a:lstStyle/>
                    <a:p>
                      <a:r>
                        <a:rPr lang="en-US" sz="2000" dirty="0"/>
                        <a:t>Neutral Rate Factor</a:t>
                      </a:r>
                    </a:p>
                  </a:txBody>
                  <a:tcPr/>
                </a:tc>
                <a:tc>
                  <a:txBody>
                    <a:bodyPr/>
                    <a:lstStyle/>
                    <a:p>
                      <a:r>
                        <a:rPr lang="en-US" sz="2000" dirty="0"/>
                        <a:t>Impact</a:t>
                      </a:r>
                    </a:p>
                  </a:txBody>
                  <a:tcPr/>
                </a:tc>
                <a:tc>
                  <a:txBody>
                    <a:bodyPr/>
                    <a:lstStyle/>
                    <a:p>
                      <a:r>
                        <a:rPr lang="en-US" sz="2000" dirty="0"/>
                        <a:t>Status</a:t>
                      </a:r>
                    </a:p>
                  </a:txBody>
                  <a:tcPr/>
                </a:tc>
                <a:tc>
                  <a:txBody>
                    <a:bodyPr/>
                    <a:lstStyle/>
                    <a:p>
                      <a:r>
                        <a:rPr lang="en-US" sz="2000" dirty="0"/>
                        <a:t>Conclusion</a:t>
                      </a:r>
                    </a:p>
                  </a:txBody>
                  <a:tcPr/>
                </a:tc>
                <a:extLst>
                  <a:ext uri="{0D108BD9-81ED-4DB2-BD59-A6C34878D82A}">
                    <a16:rowId xmlns:a16="http://schemas.microsoft.com/office/drawing/2014/main" val="1236360001"/>
                  </a:ext>
                </a:extLst>
              </a:tr>
              <a:tr h="370840">
                <a:tc>
                  <a:txBody>
                    <a:bodyPr/>
                    <a:lstStyle/>
                    <a:p>
                      <a:r>
                        <a:rPr lang="en-US" sz="2000" dirty="0"/>
                        <a:t>Time Preference</a:t>
                      </a:r>
                    </a:p>
                  </a:txBody>
                  <a:tcPr/>
                </a:tc>
                <a:tc>
                  <a:txBody>
                    <a:bodyPr/>
                    <a:lstStyle/>
                    <a:p>
                      <a:r>
                        <a:rPr lang="en-US" sz="2000" dirty="0"/>
                        <a:t>Positive Relationship</a:t>
                      </a:r>
                    </a:p>
                  </a:txBody>
                  <a:tcPr/>
                </a:tc>
                <a:tc>
                  <a:txBody>
                    <a:bodyPr/>
                    <a:lstStyle/>
                    <a:p>
                      <a:r>
                        <a:rPr lang="en-US" sz="2000" dirty="0"/>
                        <a:t>Uncertain</a:t>
                      </a:r>
                    </a:p>
                  </a:txBody>
                  <a:tcPr/>
                </a:tc>
                <a:tc>
                  <a:txBody>
                    <a:bodyPr/>
                    <a:lstStyle/>
                    <a:p>
                      <a:r>
                        <a:rPr lang="en-US" sz="2000" dirty="0"/>
                        <a:t>Uncertain</a:t>
                      </a:r>
                    </a:p>
                  </a:txBody>
                  <a:tcPr/>
                </a:tc>
                <a:extLst>
                  <a:ext uri="{0D108BD9-81ED-4DB2-BD59-A6C34878D82A}">
                    <a16:rowId xmlns:a16="http://schemas.microsoft.com/office/drawing/2014/main" val="342841225"/>
                  </a:ext>
                </a:extLst>
              </a:tr>
              <a:tr h="370840">
                <a:tc>
                  <a:txBody>
                    <a:bodyPr/>
                    <a:lstStyle/>
                    <a:p>
                      <a:r>
                        <a:rPr lang="en-US" sz="2000" dirty="0"/>
                        <a:t>Population</a:t>
                      </a:r>
                    </a:p>
                  </a:txBody>
                  <a:tcPr/>
                </a:tc>
                <a:tc>
                  <a:txBody>
                    <a:bodyPr/>
                    <a:lstStyle/>
                    <a:p>
                      <a:r>
                        <a:rPr lang="en-US" sz="2000" dirty="0"/>
                        <a:t>Positive Relationship</a:t>
                      </a:r>
                    </a:p>
                  </a:txBody>
                  <a:tcPr/>
                </a:tc>
                <a:tc>
                  <a:txBody>
                    <a:bodyPr/>
                    <a:lstStyle/>
                    <a:p>
                      <a:r>
                        <a:rPr lang="en-US" sz="2000" dirty="0"/>
                        <a:t>Declining Growth</a:t>
                      </a:r>
                    </a:p>
                  </a:txBody>
                  <a:tcPr/>
                </a:tc>
                <a:tc>
                  <a:txBody>
                    <a:bodyPr/>
                    <a:lstStyle/>
                    <a:p>
                      <a:r>
                        <a:rPr lang="en-US" sz="2000" dirty="0"/>
                        <a:t>Neutral Rate Decrease</a:t>
                      </a:r>
                    </a:p>
                  </a:txBody>
                  <a:tcPr/>
                </a:tc>
                <a:extLst>
                  <a:ext uri="{0D108BD9-81ED-4DB2-BD59-A6C34878D82A}">
                    <a16:rowId xmlns:a16="http://schemas.microsoft.com/office/drawing/2014/main" val="1860597523"/>
                  </a:ext>
                </a:extLst>
              </a:tr>
              <a:tr h="370840">
                <a:tc>
                  <a:txBody>
                    <a:bodyPr/>
                    <a:lstStyle/>
                    <a:p>
                      <a:r>
                        <a:rPr lang="en-US" sz="2000" dirty="0"/>
                        <a:t>Productivity</a:t>
                      </a:r>
                    </a:p>
                  </a:txBody>
                  <a:tcPr/>
                </a:tc>
                <a:tc>
                  <a:txBody>
                    <a:bodyPr/>
                    <a:lstStyle/>
                    <a:p>
                      <a:r>
                        <a:rPr lang="en-US" sz="2000" dirty="0"/>
                        <a:t>Positive Relationship</a:t>
                      </a:r>
                    </a:p>
                  </a:txBody>
                  <a:tcPr/>
                </a:tc>
                <a:tc>
                  <a:txBody>
                    <a:bodyPr/>
                    <a:lstStyle/>
                    <a:p>
                      <a:r>
                        <a:rPr lang="en-US" sz="2000" dirty="0"/>
                        <a:t>Declining Growth</a:t>
                      </a:r>
                    </a:p>
                  </a:txBody>
                  <a:tcPr/>
                </a:tc>
                <a:tc>
                  <a:txBody>
                    <a:bodyPr/>
                    <a:lstStyle/>
                    <a:p>
                      <a:r>
                        <a:rPr lang="en-US" sz="2000" dirty="0"/>
                        <a:t>Neutral Rate Decrease</a:t>
                      </a:r>
                    </a:p>
                  </a:txBody>
                  <a:tcPr/>
                </a:tc>
                <a:extLst>
                  <a:ext uri="{0D108BD9-81ED-4DB2-BD59-A6C34878D82A}">
                    <a16:rowId xmlns:a16="http://schemas.microsoft.com/office/drawing/2014/main" val="2131547826"/>
                  </a:ext>
                </a:extLst>
              </a:tr>
              <a:tr h="370840">
                <a:tc>
                  <a:txBody>
                    <a:bodyPr/>
                    <a:lstStyle/>
                    <a:p>
                      <a:r>
                        <a:rPr lang="en-US" sz="2000" dirty="0"/>
                        <a:t>Treasury Yields (Risk Premia)</a:t>
                      </a:r>
                    </a:p>
                  </a:txBody>
                  <a:tcPr/>
                </a:tc>
                <a:tc>
                  <a:txBody>
                    <a:bodyPr/>
                    <a:lstStyle/>
                    <a:p>
                      <a:r>
                        <a:rPr lang="en-US" sz="2000" dirty="0"/>
                        <a:t>Positive Relationship</a:t>
                      </a:r>
                    </a:p>
                  </a:txBody>
                  <a:tcPr/>
                </a:tc>
                <a:tc>
                  <a:txBody>
                    <a:bodyPr/>
                    <a:lstStyle/>
                    <a:p>
                      <a:r>
                        <a:rPr lang="en-US" sz="2000" dirty="0"/>
                        <a:t>Stable Yields around the FFRT</a:t>
                      </a:r>
                    </a:p>
                  </a:txBody>
                  <a:tcPr/>
                </a:tc>
                <a:tc>
                  <a:txBody>
                    <a:bodyPr/>
                    <a:lstStyle/>
                    <a:p>
                      <a:r>
                        <a:rPr lang="en-US" sz="2000" dirty="0"/>
                        <a:t>Neutral Rate Unchanged</a:t>
                      </a:r>
                    </a:p>
                  </a:txBody>
                  <a:tcPr/>
                </a:tc>
                <a:extLst>
                  <a:ext uri="{0D108BD9-81ED-4DB2-BD59-A6C34878D82A}">
                    <a16:rowId xmlns:a16="http://schemas.microsoft.com/office/drawing/2014/main" val="2675062936"/>
                  </a:ext>
                </a:extLst>
              </a:tr>
              <a:tr h="370840">
                <a:tc>
                  <a:txBody>
                    <a:bodyPr/>
                    <a:lstStyle/>
                    <a:p>
                      <a:r>
                        <a:rPr lang="en-US" sz="2000" dirty="0"/>
                        <a:t>Fiscal Policy</a:t>
                      </a:r>
                    </a:p>
                  </a:txBody>
                  <a:tcPr/>
                </a:tc>
                <a:tc>
                  <a:txBody>
                    <a:bodyPr/>
                    <a:lstStyle/>
                    <a:p>
                      <a:r>
                        <a:rPr lang="en-US" sz="2000" dirty="0"/>
                        <a:t>Positive Relationship</a:t>
                      </a:r>
                    </a:p>
                  </a:txBody>
                  <a:tcPr/>
                </a:tc>
                <a:tc>
                  <a:txBody>
                    <a:bodyPr/>
                    <a:lstStyle/>
                    <a:p>
                      <a:r>
                        <a:rPr lang="en-US" sz="2000" dirty="0"/>
                        <a:t>Increasing government spending</a:t>
                      </a:r>
                    </a:p>
                  </a:txBody>
                  <a:tcPr/>
                </a:tc>
                <a:tc>
                  <a:txBody>
                    <a:bodyPr/>
                    <a:lstStyle/>
                    <a:p>
                      <a:r>
                        <a:rPr lang="en-US" sz="2000" dirty="0"/>
                        <a:t>Neutral Rate Increase</a:t>
                      </a:r>
                    </a:p>
                  </a:txBody>
                  <a:tcPr/>
                </a:tc>
                <a:extLst>
                  <a:ext uri="{0D108BD9-81ED-4DB2-BD59-A6C34878D82A}">
                    <a16:rowId xmlns:a16="http://schemas.microsoft.com/office/drawing/2014/main" val="1337511324"/>
                  </a:ext>
                </a:extLst>
              </a:tr>
            </a:tbl>
          </a:graphicData>
        </a:graphic>
      </p:graphicFrame>
    </p:spTree>
    <p:extLst>
      <p:ext uri="{BB962C8B-B14F-4D97-AF65-F5344CB8AC3E}">
        <p14:creationId xmlns:p14="http://schemas.microsoft.com/office/powerpoint/2010/main" val="2361435076"/>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563D51E-C263-45B1-A979-9A561AE0D3E6}"/>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B811198E-4965-47BE-C818-27973A832EF5}"/>
              </a:ext>
            </a:extLst>
          </p:cNvPr>
          <p:cNvSpPr/>
          <p:nvPr/>
        </p:nvSpPr>
        <p:spPr>
          <a:xfrm>
            <a:off x="0" y="6692705"/>
            <a:ext cx="9867971" cy="165295"/>
          </a:xfrm>
          <a:prstGeom prst="rect">
            <a:avLst/>
          </a:prstGeom>
          <a:solidFill>
            <a:srgbClr val="3B2360">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US" sz="1200" dirty="0">
              <a:solidFill>
                <a:schemeClr val="tx1"/>
              </a:solidFill>
              <a:latin typeface="Cambria" panose="02040503050406030204" pitchFamily="18" charset="0"/>
              <a:ea typeface="Cambria" panose="02040503050406030204" pitchFamily="18" charset="0"/>
            </a:endParaRPr>
          </a:p>
        </p:txBody>
      </p:sp>
      <p:sp>
        <p:nvSpPr>
          <p:cNvPr id="2" name="Title 1">
            <a:extLst>
              <a:ext uri="{FF2B5EF4-FFF2-40B4-BE49-F238E27FC236}">
                <a16:creationId xmlns:a16="http://schemas.microsoft.com/office/drawing/2014/main" id="{FA75EC06-3552-52AC-467B-BE58E06CE97B}"/>
              </a:ext>
            </a:extLst>
          </p:cNvPr>
          <p:cNvSpPr>
            <a:spLocks noGrp="1"/>
          </p:cNvSpPr>
          <p:nvPr>
            <p:ph type="title"/>
          </p:nvPr>
        </p:nvSpPr>
        <p:spPr>
          <a:xfrm>
            <a:off x="838200" y="178314"/>
            <a:ext cx="10515600" cy="755751"/>
          </a:xfrm>
        </p:spPr>
        <p:txBody>
          <a:bodyPr>
            <a:normAutofit/>
          </a:bodyPr>
          <a:lstStyle/>
          <a:p>
            <a:pPr algn="ctr"/>
            <a:r>
              <a:rPr lang="en-US" sz="4000" dirty="0">
                <a:solidFill>
                  <a:srgbClr val="3B2360"/>
                </a:solidFill>
                <a:latin typeface="Cambria" panose="02040503050406030204" pitchFamily="18" charset="0"/>
                <a:ea typeface="Cambria" panose="02040503050406030204" pitchFamily="18" charset="0"/>
              </a:rPr>
              <a:t>Conclusion</a:t>
            </a:r>
          </a:p>
        </p:txBody>
      </p:sp>
      <p:cxnSp>
        <p:nvCxnSpPr>
          <p:cNvPr id="5" name="Straight Connector 4">
            <a:extLst>
              <a:ext uri="{FF2B5EF4-FFF2-40B4-BE49-F238E27FC236}">
                <a16:creationId xmlns:a16="http://schemas.microsoft.com/office/drawing/2014/main" id="{217C29EB-1139-8BBF-37FB-7290C8CCD35F}"/>
              </a:ext>
            </a:extLst>
          </p:cNvPr>
          <p:cNvCxnSpPr/>
          <p:nvPr/>
        </p:nvCxnSpPr>
        <p:spPr>
          <a:xfrm>
            <a:off x="1887793" y="934065"/>
            <a:ext cx="8219768" cy="0"/>
          </a:xfrm>
          <a:prstGeom prst="line">
            <a:avLst/>
          </a:prstGeom>
          <a:ln>
            <a:solidFill>
              <a:srgbClr val="FFC000"/>
            </a:solidFill>
          </a:ln>
        </p:spPr>
        <p:style>
          <a:lnRef idx="2">
            <a:schemeClr val="accent1"/>
          </a:lnRef>
          <a:fillRef idx="0">
            <a:schemeClr val="accent1"/>
          </a:fillRef>
          <a:effectRef idx="1">
            <a:schemeClr val="accent1"/>
          </a:effectRef>
          <a:fontRef idx="minor">
            <a:schemeClr val="tx1"/>
          </a:fontRef>
        </p:style>
      </p:cxnSp>
      <p:sp>
        <p:nvSpPr>
          <p:cNvPr id="7" name="TextBox 6">
            <a:extLst>
              <a:ext uri="{FF2B5EF4-FFF2-40B4-BE49-F238E27FC236}">
                <a16:creationId xmlns:a16="http://schemas.microsoft.com/office/drawing/2014/main" id="{45202F0C-964E-73CE-1144-0B1D6BC0327A}"/>
              </a:ext>
            </a:extLst>
          </p:cNvPr>
          <p:cNvSpPr txBox="1"/>
          <p:nvPr/>
        </p:nvSpPr>
        <p:spPr>
          <a:xfrm>
            <a:off x="838199" y="1238865"/>
            <a:ext cx="10042358" cy="461665"/>
          </a:xfrm>
          <a:prstGeom prst="rect">
            <a:avLst/>
          </a:prstGeom>
          <a:noFill/>
        </p:spPr>
        <p:txBody>
          <a:bodyPr wrap="square" rtlCol="0">
            <a:spAutoFit/>
          </a:bodyPr>
          <a:lstStyle/>
          <a:p>
            <a:r>
              <a:rPr lang="en-US" sz="2400" b="1" dirty="0">
                <a:latin typeface="Cambria" panose="02040503050406030204" pitchFamily="18" charset="0"/>
                <a:ea typeface="Cambria" panose="02040503050406030204" pitchFamily="18" charset="0"/>
              </a:rPr>
              <a:t>Too High, Too Low, or Just Right?</a:t>
            </a:r>
          </a:p>
        </p:txBody>
      </p:sp>
      <p:cxnSp>
        <p:nvCxnSpPr>
          <p:cNvPr id="9" name="Straight Connector 8">
            <a:extLst>
              <a:ext uri="{FF2B5EF4-FFF2-40B4-BE49-F238E27FC236}">
                <a16:creationId xmlns:a16="http://schemas.microsoft.com/office/drawing/2014/main" id="{AAFAD5E4-5D65-F6B5-5764-C3251E43F49B}"/>
              </a:ext>
            </a:extLst>
          </p:cNvPr>
          <p:cNvCxnSpPr>
            <a:cxnSpLocks/>
          </p:cNvCxnSpPr>
          <p:nvPr/>
        </p:nvCxnSpPr>
        <p:spPr>
          <a:xfrm>
            <a:off x="838200" y="1700530"/>
            <a:ext cx="7478486" cy="0"/>
          </a:xfrm>
          <a:prstGeom prst="line">
            <a:avLst/>
          </a:prstGeom>
          <a:ln>
            <a:solidFill>
              <a:srgbClr val="3B2360"/>
            </a:solidFill>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pic>
        <p:nvPicPr>
          <p:cNvPr id="10" name="Picture 9">
            <a:extLst>
              <a:ext uri="{FF2B5EF4-FFF2-40B4-BE49-F238E27FC236}">
                <a16:creationId xmlns:a16="http://schemas.microsoft.com/office/drawing/2014/main" id="{8A5E842E-5DF9-54D9-F2DB-48358CFD554F}"/>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867971" y="6089230"/>
            <a:ext cx="2247368" cy="755752"/>
          </a:xfrm>
          <a:prstGeom prst="rect">
            <a:avLst/>
          </a:prstGeom>
          <a:noFill/>
          <a:ln>
            <a:noFill/>
          </a:ln>
        </p:spPr>
      </p:pic>
      <p:sp>
        <p:nvSpPr>
          <p:cNvPr id="14" name="Rectangle 13">
            <a:extLst>
              <a:ext uri="{FF2B5EF4-FFF2-40B4-BE49-F238E27FC236}">
                <a16:creationId xmlns:a16="http://schemas.microsoft.com/office/drawing/2014/main" id="{D4D10D85-EFB1-C3A3-AE81-97E41539A5F8}"/>
              </a:ext>
            </a:extLst>
          </p:cNvPr>
          <p:cNvSpPr/>
          <p:nvPr/>
        </p:nvSpPr>
        <p:spPr>
          <a:xfrm>
            <a:off x="0" y="6527407"/>
            <a:ext cx="9867971" cy="165295"/>
          </a:xfrm>
          <a:prstGeom prst="rect">
            <a:avLst/>
          </a:prstGeom>
          <a:solidFill>
            <a:srgbClr val="3B2360">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US" sz="1200" dirty="0">
              <a:solidFill>
                <a:schemeClr val="tx1"/>
              </a:solidFill>
              <a:latin typeface="Cambria" panose="02040503050406030204" pitchFamily="18" charset="0"/>
              <a:ea typeface="Cambria" panose="02040503050406030204" pitchFamily="18" charset="0"/>
            </a:endParaRPr>
          </a:p>
        </p:txBody>
      </p:sp>
      <p:sp>
        <p:nvSpPr>
          <p:cNvPr id="12" name="Rectangle 3">
            <a:extLst>
              <a:ext uri="{FF2B5EF4-FFF2-40B4-BE49-F238E27FC236}">
                <a16:creationId xmlns:a16="http://schemas.microsoft.com/office/drawing/2014/main" id="{424F9881-65D0-BE68-0791-885E87C3C3F2}"/>
              </a:ext>
            </a:extLst>
          </p:cNvPr>
          <p:cNvSpPr>
            <a:spLocks noGrp="1" noChangeArrowheads="1"/>
          </p:cNvSpPr>
          <p:nvPr>
            <p:ph idx="1"/>
          </p:nvPr>
        </p:nvSpPr>
        <p:spPr bwMode="auto">
          <a:xfrm>
            <a:off x="838198" y="1635014"/>
            <a:ext cx="10042359" cy="483209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lnSpc>
                <a:spcPct val="100000"/>
              </a:lnSpc>
              <a:spcBef>
                <a:spcPct val="0"/>
              </a:spcBef>
              <a:spcAft>
                <a:spcPct val="0"/>
              </a:spcAft>
            </a:pPr>
            <a:r>
              <a:rPr lang="en-US" altLang="en-US" sz="2200" dirty="0">
                <a:latin typeface="Cambria" panose="02040503050406030204" pitchFamily="18" charset="0"/>
                <a:ea typeface="Cambria" panose="02040503050406030204" pitchFamily="18" charset="0"/>
              </a:rPr>
              <a:t>Neutral rate is stable or slowly declining—current policy remains aligned with underlying economic fundamentals.</a:t>
            </a:r>
          </a:p>
          <a:p>
            <a:pPr eaLnBrk="0" fontAlgn="base" hangingPunct="0">
              <a:lnSpc>
                <a:spcPct val="100000"/>
              </a:lnSpc>
              <a:spcBef>
                <a:spcPct val="0"/>
              </a:spcBef>
              <a:spcAft>
                <a:spcPct val="0"/>
              </a:spcAft>
            </a:pPr>
            <a:endParaRPr lang="en-US" altLang="en-US" sz="2200" dirty="0">
              <a:latin typeface="Cambria" panose="02040503050406030204" pitchFamily="18" charset="0"/>
              <a:ea typeface="Cambria" panose="02040503050406030204" pitchFamily="18" charset="0"/>
            </a:endParaRPr>
          </a:p>
          <a:p>
            <a:pPr eaLnBrk="0" fontAlgn="base" hangingPunct="0">
              <a:lnSpc>
                <a:spcPct val="100000"/>
              </a:lnSpc>
              <a:spcBef>
                <a:spcPct val="0"/>
              </a:spcBef>
              <a:spcAft>
                <a:spcPct val="0"/>
              </a:spcAft>
            </a:pPr>
            <a:r>
              <a:rPr lang="en-US" altLang="en-US" sz="2200" dirty="0">
                <a:latin typeface="Cambria" panose="02040503050406030204" pitchFamily="18" charset="0"/>
                <a:ea typeface="Cambria" panose="02040503050406030204" pitchFamily="18" charset="0"/>
              </a:rPr>
              <a:t>Maintaining the federal funds rate above the neutral rate keeps monetary policy moderately restrictive.</a:t>
            </a:r>
          </a:p>
          <a:p>
            <a:pPr eaLnBrk="0" fontAlgn="base" hangingPunct="0">
              <a:lnSpc>
                <a:spcPct val="100000"/>
              </a:lnSpc>
              <a:spcBef>
                <a:spcPct val="0"/>
              </a:spcBef>
              <a:spcAft>
                <a:spcPct val="0"/>
              </a:spcAft>
            </a:pPr>
            <a:endParaRPr lang="en-US" altLang="en-US" sz="2200" dirty="0">
              <a:latin typeface="Cambria" panose="02040503050406030204" pitchFamily="18" charset="0"/>
              <a:ea typeface="Cambria" panose="02040503050406030204" pitchFamily="18" charset="0"/>
            </a:endParaRPr>
          </a:p>
          <a:p>
            <a:pPr eaLnBrk="0" fontAlgn="base" hangingPunct="0">
              <a:lnSpc>
                <a:spcPct val="100000"/>
              </a:lnSpc>
              <a:spcBef>
                <a:spcPct val="0"/>
              </a:spcBef>
              <a:spcAft>
                <a:spcPct val="0"/>
              </a:spcAft>
            </a:pPr>
            <a:r>
              <a:rPr lang="en-US" altLang="en-US" sz="2200" dirty="0">
                <a:latin typeface="Cambria" panose="02040503050406030204" pitchFamily="18" charset="0"/>
                <a:ea typeface="Cambria" panose="02040503050406030204" pitchFamily="18" charset="0"/>
              </a:rPr>
              <a:t>This helps contain inflation risks in an environment of rising money supply and expanding fiscal deficits.</a:t>
            </a:r>
          </a:p>
          <a:p>
            <a:pPr eaLnBrk="0" fontAlgn="base" hangingPunct="0">
              <a:lnSpc>
                <a:spcPct val="100000"/>
              </a:lnSpc>
              <a:spcBef>
                <a:spcPct val="0"/>
              </a:spcBef>
              <a:spcAft>
                <a:spcPct val="0"/>
              </a:spcAft>
            </a:pPr>
            <a:endParaRPr lang="en-US" altLang="en-US" sz="2200" dirty="0">
              <a:latin typeface="Cambria" panose="02040503050406030204" pitchFamily="18" charset="0"/>
              <a:ea typeface="Cambria" panose="02040503050406030204" pitchFamily="18" charset="0"/>
            </a:endParaRPr>
          </a:p>
          <a:p>
            <a:pPr eaLnBrk="0" fontAlgn="base" hangingPunct="0">
              <a:lnSpc>
                <a:spcPct val="100000"/>
              </a:lnSpc>
              <a:spcBef>
                <a:spcPct val="0"/>
              </a:spcBef>
              <a:spcAft>
                <a:spcPct val="0"/>
              </a:spcAft>
            </a:pPr>
            <a:r>
              <a:rPr lang="en-US" altLang="en-US" sz="2200" dirty="0">
                <a:latin typeface="Cambria" panose="02040503050406030204" pitchFamily="18" charset="0"/>
                <a:ea typeface="Cambria" panose="02040503050406030204" pitchFamily="18" charset="0"/>
              </a:rPr>
              <a:t>Inflation expectations are still above the 2% target, signaling that inflation pressure has not fully subsided.</a:t>
            </a:r>
          </a:p>
          <a:p>
            <a:pPr eaLnBrk="0" fontAlgn="base" hangingPunct="0">
              <a:lnSpc>
                <a:spcPct val="100000"/>
              </a:lnSpc>
              <a:spcBef>
                <a:spcPct val="0"/>
              </a:spcBef>
              <a:spcAft>
                <a:spcPct val="0"/>
              </a:spcAft>
            </a:pPr>
            <a:endParaRPr lang="en-US" altLang="en-US" sz="2200" dirty="0">
              <a:latin typeface="Cambria" panose="02040503050406030204" pitchFamily="18" charset="0"/>
              <a:ea typeface="Cambria" panose="02040503050406030204" pitchFamily="18" charset="0"/>
            </a:endParaRPr>
          </a:p>
          <a:p>
            <a:pPr eaLnBrk="0" fontAlgn="base" hangingPunct="0">
              <a:lnSpc>
                <a:spcPct val="100000"/>
              </a:lnSpc>
              <a:spcBef>
                <a:spcPct val="0"/>
              </a:spcBef>
              <a:spcAft>
                <a:spcPct val="0"/>
              </a:spcAft>
            </a:pPr>
            <a:r>
              <a:rPr lang="en-US" altLang="en-US" sz="2200" dirty="0">
                <a:latin typeface="Cambria" panose="02040503050406030204" pitchFamily="18" charset="0"/>
                <a:ea typeface="Cambria" panose="02040503050406030204" pitchFamily="18" charset="0"/>
              </a:rPr>
              <a:t>A "just right" rate balances restraining inflation with avoiding unnecessary harm to growth, supporting Fed credibility and public confidence.</a:t>
            </a:r>
          </a:p>
        </p:txBody>
      </p:sp>
    </p:spTree>
    <p:extLst>
      <p:ext uri="{BB962C8B-B14F-4D97-AF65-F5344CB8AC3E}">
        <p14:creationId xmlns:p14="http://schemas.microsoft.com/office/powerpoint/2010/main" val="1708393232"/>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61FBE0-EA2A-DC7C-F321-DA8FDF6AA731}"/>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CFD6294C-3B98-1916-7B34-9302FACD931B}"/>
              </a:ext>
            </a:extLst>
          </p:cNvPr>
          <p:cNvSpPr/>
          <p:nvPr/>
        </p:nvSpPr>
        <p:spPr>
          <a:xfrm>
            <a:off x="0" y="6692705"/>
            <a:ext cx="9867971" cy="165295"/>
          </a:xfrm>
          <a:prstGeom prst="rect">
            <a:avLst/>
          </a:prstGeom>
          <a:solidFill>
            <a:srgbClr val="3B2360">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US" sz="1200" dirty="0">
              <a:solidFill>
                <a:schemeClr val="tx1"/>
              </a:solidFill>
              <a:latin typeface="Cambria" panose="02040503050406030204" pitchFamily="18" charset="0"/>
              <a:ea typeface="Cambria" panose="02040503050406030204" pitchFamily="18" charset="0"/>
            </a:endParaRPr>
          </a:p>
        </p:txBody>
      </p:sp>
      <p:sp>
        <p:nvSpPr>
          <p:cNvPr id="2" name="Title 1">
            <a:extLst>
              <a:ext uri="{FF2B5EF4-FFF2-40B4-BE49-F238E27FC236}">
                <a16:creationId xmlns:a16="http://schemas.microsoft.com/office/drawing/2014/main" id="{52994B60-698C-59AE-15ED-BAB087E1DF6E}"/>
              </a:ext>
            </a:extLst>
          </p:cNvPr>
          <p:cNvSpPr>
            <a:spLocks noGrp="1"/>
          </p:cNvSpPr>
          <p:nvPr>
            <p:ph type="title"/>
          </p:nvPr>
        </p:nvSpPr>
        <p:spPr>
          <a:xfrm>
            <a:off x="838200" y="178314"/>
            <a:ext cx="10515600" cy="755751"/>
          </a:xfrm>
        </p:spPr>
        <p:txBody>
          <a:bodyPr>
            <a:normAutofit/>
          </a:bodyPr>
          <a:lstStyle/>
          <a:p>
            <a:pPr algn="ctr"/>
            <a:r>
              <a:rPr lang="en-US" sz="4000" dirty="0">
                <a:solidFill>
                  <a:srgbClr val="3B2360"/>
                </a:solidFill>
                <a:latin typeface="Cambria" panose="02040503050406030204" pitchFamily="18" charset="0"/>
                <a:ea typeface="Cambria" panose="02040503050406030204" pitchFamily="18" charset="0"/>
              </a:rPr>
              <a:t>References</a:t>
            </a:r>
          </a:p>
        </p:txBody>
      </p:sp>
      <p:cxnSp>
        <p:nvCxnSpPr>
          <p:cNvPr id="5" name="Straight Connector 4">
            <a:extLst>
              <a:ext uri="{FF2B5EF4-FFF2-40B4-BE49-F238E27FC236}">
                <a16:creationId xmlns:a16="http://schemas.microsoft.com/office/drawing/2014/main" id="{86E7DEFC-5EE0-E977-382D-94B6C00490D6}"/>
              </a:ext>
            </a:extLst>
          </p:cNvPr>
          <p:cNvCxnSpPr/>
          <p:nvPr/>
        </p:nvCxnSpPr>
        <p:spPr>
          <a:xfrm>
            <a:off x="1887793" y="934065"/>
            <a:ext cx="8219768" cy="0"/>
          </a:xfrm>
          <a:prstGeom prst="line">
            <a:avLst/>
          </a:prstGeom>
          <a:ln>
            <a:solidFill>
              <a:srgbClr val="FFC000"/>
            </a:solidFill>
          </a:ln>
        </p:spPr>
        <p:style>
          <a:lnRef idx="2">
            <a:schemeClr val="accent1"/>
          </a:lnRef>
          <a:fillRef idx="0">
            <a:schemeClr val="accent1"/>
          </a:fillRef>
          <a:effectRef idx="1">
            <a:schemeClr val="accent1"/>
          </a:effectRef>
          <a:fontRef idx="minor">
            <a:schemeClr val="tx1"/>
          </a:fontRef>
        </p:style>
      </p:cxnSp>
      <p:pic>
        <p:nvPicPr>
          <p:cNvPr id="10" name="Picture 9">
            <a:extLst>
              <a:ext uri="{FF2B5EF4-FFF2-40B4-BE49-F238E27FC236}">
                <a16:creationId xmlns:a16="http://schemas.microsoft.com/office/drawing/2014/main" id="{C047045C-1D11-1F6A-63E8-2B9F7F776539}"/>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867971" y="6089230"/>
            <a:ext cx="2247368" cy="755752"/>
          </a:xfrm>
          <a:prstGeom prst="rect">
            <a:avLst/>
          </a:prstGeom>
          <a:noFill/>
          <a:ln>
            <a:noFill/>
          </a:ln>
        </p:spPr>
      </p:pic>
      <p:sp>
        <p:nvSpPr>
          <p:cNvPr id="14" name="Rectangle 13">
            <a:extLst>
              <a:ext uri="{FF2B5EF4-FFF2-40B4-BE49-F238E27FC236}">
                <a16:creationId xmlns:a16="http://schemas.microsoft.com/office/drawing/2014/main" id="{EA096E50-3F7E-DAC6-4719-FE3571E34E63}"/>
              </a:ext>
            </a:extLst>
          </p:cNvPr>
          <p:cNvSpPr/>
          <p:nvPr/>
        </p:nvSpPr>
        <p:spPr>
          <a:xfrm>
            <a:off x="0" y="6527407"/>
            <a:ext cx="9867971" cy="165295"/>
          </a:xfrm>
          <a:prstGeom prst="rect">
            <a:avLst/>
          </a:prstGeom>
          <a:solidFill>
            <a:srgbClr val="3B2360">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US" sz="1200" dirty="0">
              <a:solidFill>
                <a:schemeClr val="tx1"/>
              </a:solidFill>
              <a:latin typeface="Cambria" panose="02040503050406030204" pitchFamily="18" charset="0"/>
              <a:ea typeface="Cambria" panose="02040503050406030204" pitchFamily="18" charset="0"/>
            </a:endParaRPr>
          </a:p>
        </p:txBody>
      </p:sp>
      <p:sp>
        <p:nvSpPr>
          <p:cNvPr id="3" name="Rectangle 1">
            <a:extLst>
              <a:ext uri="{FF2B5EF4-FFF2-40B4-BE49-F238E27FC236}">
                <a16:creationId xmlns:a16="http://schemas.microsoft.com/office/drawing/2014/main" id="{B6478D2B-DA19-D49B-870A-71586BAFF1DD}"/>
              </a:ext>
            </a:extLst>
          </p:cNvPr>
          <p:cNvSpPr>
            <a:spLocks noGrp="1" noChangeArrowheads="1"/>
          </p:cNvSpPr>
          <p:nvPr>
            <p:ph idx="1"/>
          </p:nvPr>
        </p:nvSpPr>
        <p:spPr bwMode="auto">
          <a:xfrm>
            <a:off x="460046" y="1526531"/>
            <a:ext cx="11655293" cy="4201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nSpc>
                <a:spcPct val="100000"/>
              </a:lnSpc>
            </a:pPr>
            <a:r>
              <a:rPr kumimoji="0" lang="en-US" altLang="en-US" sz="13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Bennett, R. (2023, May 1). 2023 Banking Crisis: Silicon Valley Bank’s Collapse And A Timeline Of The Financial Fallout That Followed. Bankrate. https://www.bankrate.com/banking/bank-failures-latest-updates-silicon-valley-signature-bank/#failure-fallout</a:t>
            </a:r>
          </a:p>
          <a:p>
            <a:pPr>
              <a:lnSpc>
                <a:spcPct val="100000"/>
              </a:lnSpc>
            </a:pPr>
            <a:r>
              <a:rPr kumimoji="0" lang="en-US" altLang="en-US" sz="13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Board of Governors of the Federal Reserve System. (2024, July 19). The Fed - How does monetary policy influence inflation and employment? Board of Governors of the Federal Reserve System. https://www.federalreserve.gov/faqs/money_12856.htm</a:t>
            </a:r>
          </a:p>
          <a:p>
            <a:pPr>
              <a:lnSpc>
                <a:spcPct val="100000"/>
              </a:lnSpc>
            </a:pPr>
            <a:r>
              <a:rPr kumimoji="0" lang="en-US" altLang="en-US" sz="13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Board of Governors of the Federal Reserve System (US). (2001, July 31). 1-Month Treasury Constant Maturity Rate. FRED, Federal Reserve Bank of St. Louis. https://fred.stlouisfed.org/series/DGS1MO</a:t>
            </a:r>
          </a:p>
          <a:p>
            <a:pPr>
              <a:lnSpc>
                <a:spcPct val="100000"/>
              </a:lnSpc>
            </a:pPr>
            <a:r>
              <a:rPr kumimoji="0" lang="en-US" altLang="en-US" sz="13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CNBC. (2025). US TREASURY-CURRENT 10 YEAR’s stock price (US10Y) in real time. CNBC. https://www.cnbc.com/quotes/US10Y</a:t>
            </a:r>
          </a:p>
          <a:p>
            <a:pPr>
              <a:lnSpc>
                <a:spcPct val="100000"/>
              </a:lnSpc>
            </a:pPr>
            <a:r>
              <a:rPr kumimoji="0" lang="en-US" altLang="en-US" sz="13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Cochrane, J. H. (2025, January 4). Inflation and the Macroeconomy. Grumpy-Economist.com; The Grumpy Economist. https://www.grumpy-economist.com/p/inflation-and-the-macroeconomy</a:t>
            </a:r>
          </a:p>
          <a:p>
            <a:pPr>
              <a:lnSpc>
                <a:spcPct val="100000"/>
              </a:lnSpc>
            </a:pPr>
            <a:r>
              <a:rPr kumimoji="0" lang="en-US" altLang="en-US" sz="13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Evans, M. (2025, March 31). What Happened to Silicon Valley Bank? Investopedia. https://www.investopedia.com/what-happened-to-silicon-valley-bank-7368676</a:t>
            </a:r>
          </a:p>
          <a:p>
            <a:pPr>
              <a:lnSpc>
                <a:spcPct val="100000"/>
              </a:lnSpc>
            </a:pPr>
            <a:r>
              <a:rPr kumimoji="0" lang="en-US" altLang="en-US" sz="13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Fiscal Data. (2025). Fiscal Data Explains the National Deficit. Fiscaldata.treasury.gov. https://fiscaldata.treasury.gov/americas-finance-guide/national-deficit/</a:t>
            </a:r>
          </a:p>
          <a:p>
            <a:pPr>
              <a:lnSpc>
                <a:spcPct val="100000"/>
              </a:lnSpc>
            </a:pPr>
            <a:r>
              <a:rPr kumimoji="0" lang="en-US" altLang="en-US" sz="13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FRED. (2020). M2 Money Stock. Stlouisfed.org. https://fred.stlouisfed.org/series/M2SL</a:t>
            </a:r>
          </a:p>
          <a:p>
            <a:pPr>
              <a:lnSpc>
                <a:spcPct val="100000"/>
              </a:lnSpc>
            </a:pPr>
            <a:r>
              <a:rPr kumimoji="0" lang="en-US" altLang="en-US" sz="13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FRED. (2024). Consumer Price Index for All Urban Consumers: All Items. Stlouisfed.org. https://fred.stlouisfed.org/series/CPIAUCSL</a:t>
            </a:r>
          </a:p>
          <a:p>
            <a:pPr>
              <a:lnSpc>
                <a:spcPct val="100000"/>
              </a:lnSpc>
            </a:pPr>
            <a:r>
              <a:rPr kumimoji="0" lang="en-US" altLang="en-US" sz="13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FRED. (2025a). 10-Year Treasury Constant Maturity Rate. FRED, Federal Reserve Bank of St. Louis. https://fred.stlouisfed.org/series/DGS10</a:t>
            </a:r>
          </a:p>
          <a:p>
            <a:pPr>
              <a:lnSpc>
                <a:spcPct val="100000"/>
              </a:lnSpc>
            </a:pPr>
            <a:r>
              <a:rPr kumimoji="0" lang="en-US" altLang="en-US" sz="13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FRED. (2025b). Effective Federal Funds Rate. Stlouisfed.org. https://fred.stlouisfed.org/series/FEDFUNDS</a:t>
            </a:r>
          </a:p>
          <a:p>
            <a:pPr>
              <a:lnSpc>
                <a:spcPct val="100000"/>
              </a:lnSpc>
            </a:pPr>
            <a:r>
              <a:rPr kumimoji="0" lang="en-US" altLang="en-US" sz="13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Greenwood, J., &amp; Hanke, S. H. (2021, July 20). Too Much Money Portends High Inflation. Wall Street Journal. https://www.wsj.com/opinion/money-supply-inflation-friedman-biden-federal-reserve-11626816746</a:t>
            </a:r>
          </a:p>
          <a:p>
            <a:pPr>
              <a:lnSpc>
                <a:spcPct val="100000"/>
              </a:lnSpc>
            </a:pPr>
            <a:r>
              <a:rPr kumimoji="0" lang="en-US" altLang="en-US" sz="13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Jefferson, P. N. (2024). Speech by Vice Chair Jefferson on monetary policy during periods of uncertainty. Board of Governors of the Federal Reserve System. https://www.federalreserve.gov/newsevents/speech/jefferson20240416a.htm</a:t>
            </a:r>
          </a:p>
          <a:p>
            <a:pPr>
              <a:lnSpc>
                <a:spcPct val="100000"/>
              </a:lnSpc>
            </a:pPr>
            <a:r>
              <a:rPr kumimoji="0" lang="en-US" altLang="en-US" sz="13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Laurion, H., &amp; Bhagat, S. (2024, January 31). Silicon Valley Bank Demise: Causes and the Path Forward. The Harvard Law School Forum on Corporate Governance. https://corpgov.law.harvard.edu/2024/01/31/silicon-valley-bank-demise-causes-and-the-path-forward/</a:t>
            </a:r>
            <a:endParaRPr kumimoji="0" lang="en-US" altLang="en-US" sz="13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40343323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13AEA3-A055-8ACA-3A8F-192ADCE33CC2}"/>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93EF3F12-79A2-BF60-AB14-672B2A92BD77}"/>
              </a:ext>
            </a:extLst>
          </p:cNvPr>
          <p:cNvSpPr/>
          <p:nvPr/>
        </p:nvSpPr>
        <p:spPr>
          <a:xfrm>
            <a:off x="0" y="6692705"/>
            <a:ext cx="9867971" cy="165295"/>
          </a:xfrm>
          <a:prstGeom prst="rect">
            <a:avLst/>
          </a:prstGeom>
          <a:solidFill>
            <a:srgbClr val="3B2360">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US" sz="1200" dirty="0">
              <a:solidFill>
                <a:schemeClr val="tx1"/>
              </a:solidFill>
              <a:latin typeface="Cambria" panose="02040503050406030204" pitchFamily="18" charset="0"/>
              <a:ea typeface="Cambria" panose="02040503050406030204" pitchFamily="18" charset="0"/>
            </a:endParaRPr>
          </a:p>
        </p:txBody>
      </p:sp>
      <p:sp>
        <p:nvSpPr>
          <p:cNvPr id="2" name="Title 1">
            <a:extLst>
              <a:ext uri="{FF2B5EF4-FFF2-40B4-BE49-F238E27FC236}">
                <a16:creationId xmlns:a16="http://schemas.microsoft.com/office/drawing/2014/main" id="{E363066B-676E-513E-64C7-762B1243BBA5}"/>
              </a:ext>
            </a:extLst>
          </p:cNvPr>
          <p:cNvSpPr>
            <a:spLocks noGrp="1"/>
          </p:cNvSpPr>
          <p:nvPr>
            <p:ph type="title"/>
          </p:nvPr>
        </p:nvSpPr>
        <p:spPr>
          <a:xfrm>
            <a:off x="838200" y="178314"/>
            <a:ext cx="10515600" cy="755751"/>
          </a:xfrm>
        </p:spPr>
        <p:txBody>
          <a:bodyPr>
            <a:normAutofit/>
          </a:bodyPr>
          <a:lstStyle/>
          <a:p>
            <a:pPr algn="ctr"/>
            <a:r>
              <a:rPr lang="en-US" sz="4000" dirty="0">
                <a:solidFill>
                  <a:srgbClr val="3B2360"/>
                </a:solidFill>
                <a:latin typeface="Cambria" panose="02040503050406030204" pitchFamily="18" charset="0"/>
                <a:ea typeface="Cambria" panose="02040503050406030204" pitchFamily="18" charset="0"/>
              </a:rPr>
              <a:t>References</a:t>
            </a:r>
          </a:p>
        </p:txBody>
      </p:sp>
      <p:cxnSp>
        <p:nvCxnSpPr>
          <p:cNvPr id="5" name="Straight Connector 4">
            <a:extLst>
              <a:ext uri="{FF2B5EF4-FFF2-40B4-BE49-F238E27FC236}">
                <a16:creationId xmlns:a16="http://schemas.microsoft.com/office/drawing/2014/main" id="{F259A93F-426D-73AB-3C5F-23326A14C83A}"/>
              </a:ext>
            </a:extLst>
          </p:cNvPr>
          <p:cNvCxnSpPr/>
          <p:nvPr/>
        </p:nvCxnSpPr>
        <p:spPr>
          <a:xfrm>
            <a:off x="1887793" y="934065"/>
            <a:ext cx="8219768" cy="0"/>
          </a:xfrm>
          <a:prstGeom prst="line">
            <a:avLst/>
          </a:prstGeom>
          <a:ln>
            <a:solidFill>
              <a:srgbClr val="FFC000"/>
            </a:solidFill>
          </a:ln>
        </p:spPr>
        <p:style>
          <a:lnRef idx="2">
            <a:schemeClr val="accent1"/>
          </a:lnRef>
          <a:fillRef idx="0">
            <a:schemeClr val="accent1"/>
          </a:fillRef>
          <a:effectRef idx="1">
            <a:schemeClr val="accent1"/>
          </a:effectRef>
          <a:fontRef idx="minor">
            <a:schemeClr val="tx1"/>
          </a:fontRef>
        </p:style>
      </p:cxnSp>
      <p:pic>
        <p:nvPicPr>
          <p:cNvPr id="10" name="Picture 9">
            <a:extLst>
              <a:ext uri="{FF2B5EF4-FFF2-40B4-BE49-F238E27FC236}">
                <a16:creationId xmlns:a16="http://schemas.microsoft.com/office/drawing/2014/main" id="{ADA1FDDE-BFF9-DFC6-35F4-6053AD673C41}"/>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867971" y="6089230"/>
            <a:ext cx="2247368" cy="755752"/>
          </a:xfrm>
          <a:prstGeom prst="rect">
            <a:avLst/>
          </a:prstGeom>
          <a:noFill/>
          <a:ln>
            <a:noFill/>
          </a:ln>
        </p:spPr>
      </p:pic>
      <p:sp>
        <p:nvSpPr>
          <p:cNvPr id="14" name="Rectangle 13">
            <a:extLst>
              <a:ext uri="{FF2B5EF4-FFF2-40B4-BE49-F238E27FC236}">
                <a16:creationId xmlns:a16="http://schemas.microsoft.com/office/drawing/2014/main" id="{C48C9ACA-B340-5BA9-FE15-B74D5ECAB42E}"/>
              </a:ext>
            </a:extLst>
          </p:cNvPr>
          <p:cNvSpPr/>
          <p:nvPr/>
        </p:nvSpPr>
        <p:spPr>
          <a:xfrm>
            <a:off x="0" y="6527407"/>
            <a:ext cx="9867971" cy="165295"/>
          </a:xfrm>
          <a:prstGeom prst="rect">
            <a:avLst/>
          </a:prstGeom>
          <a:solidFill>
            <a:srgbClr val="3B2360">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US" sz="1200" dirty="0">
              <a:solidFill>
                <a:schemeClr val="tx1"/>
              </a:solidFill>
              <a:latin typeface="Cambria" panose="02040503050406030204" pitchFamily="18" charset="0"/>
              <a:ea typeface="Cambria" panose="02040503050406030204" pitchFamily="18" charset="0"/>
            </a:endParaRPr>
          </a:p>
        </p:txBody>
      </p:sp>
      <p:sp>
        <p:nvSpPr>
          <p:cNvPr id="3" name="Rectangle 1">
            <a:extLst>
              <a:ext uri="{FF2B5EF4-FFF2-40B4-BE49-F238E27FC236}">
                <a16:creationId xmlns:a16="http://schemas.microsoft.com/office/drawing/2014/main" id="{E157F8C1-83BC-B207-D94C-96B6E1701D84}"/>
              </a:ext>
            </a:extLst>
          </p:cNvPr>
          <p:cNvSpPr>
            <a:spLocks noGrp="1" noChangeArrowheads="1"/>
          </p:cNvSpPr>
          <p:nvPr>
            <p:ph idx="1"/>
          </p:nvPr>
        </p:nvSpPr>
        <p:spPr bwMode="auto">
          <a:xfrm>
            <a:off x="460046" y="2526802"/>
            <a:ext cx="11655293" cy="220060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0" rIns="91440" bIns="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a:lnSpc>
                <a:spcPct val="100000"/>
              </a:lnSpc>
            </a:pPr>
            <a:r>
              <a:rPr kumimoji="0" lang="en-US" altLang="en-US" sz="13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Maddock, C. (2024, November 27). An Analysis of Pandemic-Era Inflation – Michigan Journal of Economics. Umich.edu. https://sites.lsa.umich.edu/mje/2024/11/27/an-analysis-of-pandemic-era-inflation/</a:t>
            </a:r>
          </a:p>
          <a:p>
            <a:pPr>
              <a:lnSpc>
                <a:spcPct val="100000"/>
              </a:lnSpc>
            </a:pPr>
            <a:r>
              <a:rPr kumimoji="0" lang="en-US" altLang="en-US" sz="13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Stoykov</a:t>
            </a:r>
            <a:r>
              <a:rPr kumimoji="0" lang="en-US" altLang="en-US" sz="13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N. (2025, February 19). Alaric Securities. Alaric Securities. https://alaricsecurities.com/the-fed-funds-rate-increase-history-and-inflation/</a:t>
            </a:r>
          </a:p>
          <a:p>
            <a:pPr>
              <a:lnSpc>
                <a:spcPct val="100000"/>
              </a:lnSpc>
            </a:pPr>
            <a:r>
              <a:rPr kumimoji="0" lang="en-US" altLang="en-US" sz="13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Sumner, S. (2024, September 19). Why the Experts are Wrong about Inflation - </a:t>
            </a:r>
            <a:r>
              <a:rPr kumimoji="0" lang="en-US" altLang="en-US" sz="13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Econlib</a:t>
            </a:r>
            <a:r>
              <a:rPr kumimoji="0" lang="en-US" altLang="en-US" sz="13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a:t>
            </a:r>
            <a:r>
              <a:rPr kumimoji="0" lang="en-US" altLang="en-US" sz="13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Econlib</a:t>
            </a:r>
            <a:r>
              <a:rPr kumimoji="0" lang="en-US" altLang="en-US" sz="13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https://www.econlib.org/why-the-experts-are-wrong-about-inflation/</a:t>
            </a:r>
          </a:p>
          <a:p>
            <a:pPr>
              <a:lnSpc>
                <a:spcPct val="100000"/>
              </a:lnSpc>
            </a:pPr>
            <a:r>
              <a:rPr kumimoji="0" lang="en-US" altLang="en-US" sz="13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U.S. Bureau of Labor Statistics. (1948, January 1). Business Sector: Labor Productivity (Output per Hour) for All Employed Persons. FRED, Federal Reserve Bank of St. Louis. https://fred.stlouisfed.org/series/PRS84006091</a:t>
            </a:r>
          </a:p>
          <a:p>
            <a:pPr>
              <a:lnSpc>
                <a:spcPct val="100000"/>
              </a:lnSpc>
            </a:pPr>
            <a:r>
              <a:rPr kumimoji="0" lang="en-US" altLang="en-US" sz="1300" b="0" i="0" u="none" strike="noStrike" cap="none" normalizeH="0" baseline="0" dirty="0" err="1">
                <a:ln>
                  <a:noFill/>
                </a:ln>
                <a:solidFill>
                  <a:schemeClr val="tx1"/>
                </a:solidFill>
                <a:effectLst/>
                <a:latin typeface="Times New Roman" panose="02020603050405020304" pitchFamily="18" charset="0"/>
                <a:cs typeface="Times New Roman" panose="02020603050405020304" pitchFamily="18" charset="0"/>
              </a:rPr>
              <a:t>Vereckey</a:t>
            </a:r>
            <a:r>
              <a:rPr kumimoji="0" lang="en-US" altLang="en-US" sz="13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 B. (2024, July 22). Federal spending was responsible for the 2022 spike in inflation, research shows | MIT Sloan. Mitsloan.mit.edu. https://mitsloan.mit.edu/ideas-made-to-matter/federal-spending-was-responsible-2022-spike-inflation-research-shows</a:t>
            </a:r>
          </a:p>
          <a:p>
            <a:pPr>
              <a:lnSpc>
                <a:spcPct val="100000"/>
              </a:lnSpc>
            </a:pPr>
            <a:r>
              <a:rPr kumimoji="0" lang="en-US" altLang="en-US" sz="13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Wolf, M. (2025, March 25). United States Economic Forecast. Deloitte Insights; Deloitte. https://www.deloitte.com/us/en/insights/topics/economy/us-economic-forecast/united-states-outlook-analysis.html</a:t>
            </a:r>
          </a:p>
          <a:p>
            <a:pPr>
              <a:lnSpc>
                <a:spcPct val="100000"/>
              </a:lnSpc>
            </a:pPr>
            <a:r>
              <a:rPr kumimoji="0" lang="en-US" altLang="en-US" sz="1300" b="0" i="0" u="none" strike="noStrike" cap="none" normalizeH="0" baseline="0" dirty="0">
                <a:ln>
                  <a:noFill/>
                </a:ln>
                <a:solidFill>
                  <a:schemeClr val="tx1"/>
                </a:solidFill>
                <a:effectLst/>
                <a:latin typeface="Times New Roman" panose="02020603050405020304" pitchFamily="18" charset="0"/>
                <a:cs typeface="Times New Roman" panose="02020603050405020304" pitchFamily="18" charset="0"/>
              </a:rPr>
              <a:t>(2019, August 20). Tradingeconomics.com; TRADING ECONOMICS. https://tradingeconomics.com/united-states/inflation-expectations</a:t>
            </a:r>
            <a:endParaRPr kumimoji="0" lang="en-US" altLang="en-US" sz="1300" b="0" i="0" u="none" strike="noStrike" cap="none" normalizeH="0" baseline="0" dirty="0">
              <a:ln>
                <a:noFill/>
              </a:ln>
              <a:solidFill>
                <a:schemeClr val="tx1"/>
              </a:solidFill>
              <a:effectLst/>
            </a:endParaRPr>
          </a:p>
        </p:txBody>
      </p:sp>
    </p:spTree>
    <p:extLst>
      <p:ext uri="{BB962C8B-B14F-4D97-AF65-F5344CB8AC3E}">
        <p14:creationId xmlns:p14="http://schemas.microsoft.com/office/powerpoint/2010/main" val="17573419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76F84F-12D6-12F9-3909-DCD4BF7C40D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3DB0511-8B72-9843-5FC4-2C64EC61BDB2}"/>
              </a:ext>
            </a:extLst>
          </p:cNvPr>
          <p:cNvSpPr>
            <a:spLocks noGrp="1"/>
          </p:cNvSpPr>
          <p:nvPr>
            <p:ph type="title"/>
          </p:nvPr>
        </p:nvSpPr>
        <p:spPr>
          <a:xfrm>
            <a:off x="838200" y="178314"/>
            <a:ext cx="10515600" cy="755751"/>
          </a:xfrm>
        </p:spPr>
        <p:txBody>
          <a:bodyPr>
            <a:normAutofit/>
          </a:bodyPr>
          <a:lstStyle/>
          <a:p>
            <a:pPr algn="ctr"/>
            <a:r>
              <a:rPr lang="en-US" sz="4000" dirty="0">
                <a:solidFill>
                  <a:srgbClr val="3B2360"/>
                </a:solidFill>
                <a:latin typeface="Cambria" panose="02040503050406030204" pitchFamily="18" charset="0"/>
                <a:ea typeface="Cambria" panose="02040503050406030204" pitchFamily="18" charset="0"/>
              </a:rPr>
              <a:t>Introduction</a:t>
            </a:r>
          </a:p>
        </p:txBody>
      </p:sp>
      <p:cxnSp>
        <p:nvCxnSpPr>
          <p:cNvPr id="5" name="Straight Connector 4">
            <a:extLst>
              <a:ext uri="{FF2B5EF4-FFF2-40B4-BE49-F238E27FC236}">
                <a16:creationId xmlns:a16="http://schemas.microsoft.com/office/drawing/2014/main" id="{BC83DBD8-1BA3-F2F4-298D-A472C750C6B4}"/>
              </a:ext>
            </a:extLst>
          </p:cNvPr>
          <p:cNvCxnSpPr/>
          <p:nvPr/>
        </p:nvCxnSpPr>
        <p:spPr>
          <a:xfrm>
            <a:off x="1887793" y="934065"/>
            <a:ext cx="8219768" cy="0"/>
          </a:xfrm>
          <a:prstGeom prst="line">
            <a:avLst/>
          </a:prstGeom>
          <a:ln>
            <a:solidFill>
              <a:srgbClr val="FFC000"/>
            </a:solidFill>
          </a:ln>
        </p:spPr>
        <p:style>
          <a:lnRef idx="2">
            <a:schemeClr val="accent1"/>
          </a:lnRef>
          <a:fillRef idx="0">
            <a:schemeClr val="accent1"/>
          </a:fillRef>
          <a:effectRef idx="1">
            <a:schemeClr val="accent1"/>
          </a:effectRef>
          <a:fontRef idx="minor">
            <a:schemeClr val="tx1"/>
          </a:fontRef>
        </p:style>
      </p:cxnSp>
      <p:pic>
        <p:nvPicPr>
          <p:cNvPr id="10" name="Picture 9">
            <a:extLst>
              <a:ext uri="{FF2B5EF4-FFF2-40B4-BE49-F238E27FC236}">
                <a16:creationId xmlns:a16="http://schemas.microsoft.com/office/drawing/2014/main" id="{C19B64E2-0FAD-E194-A51B-D9877992A222}"/>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867971" y="6089230"/>
            <a:ext cx="2247368" cy="755752"/>
          </a:xfrm>
          <a:prstGeom prst="rect">
            <a:avLst/>
          </a:prstGeom>
          <a:noFill/>
          <a:ln>
            <a:noFill/>
          </a:ln>
        </p:spPr>
      </p:pic>
      <p:sp>
        <p:nvSpPr>
          <p:cNvPr id="7" name="TextBox 6">
            <a:extLst>
              <a:ext uri="{FF2B5EF4-FFF2-40B4-BE49-F238E27FC236}">
                <a16:creationId xmlns:a16="http://schemas.microsoft.com/office/drawing/2014/main" id="{DAA51A4F-57CE-97A4-B5A8-EDAEAC6D76BC}"/>
              </a:ext>
            </a:extLst>
          </p:cNvPr>
          <p:cNvSpPr txBox="1"/>
          <p:nvPr/>
        </p:nvSpPr>
        <p:spPr>
          <a:xfrm>
            <a:off x="988594" y="1659285"/>
            <a:ext cx="10214812" cy="3539430"/>
          </a:xfrm>
          <a:prstGeom prst="rect">
            <a:avLst/>
          </a:prstGeom>
          <a:noFill/>
        </p:spPr>
        <p:txBody>
          <a:bodyPr wrap="square" rtlCol="0">
            <a:spAutoFit/>
          </a:bodyPr>
          <a:lstStyle/>
          <a:p>
            <a:r>
              <a:rPr lang="en-US" sz="3200" dirty="0">
                <a:latin typeface="Cambria" panose="02040503050406030204" pitchFamily="18" charset="0"/>
                <a:ea typeface="Cambria" panose="02040503050406030204" pitchFamily="18" charset="0"/>
              </a:rPr>
              <a:t>“I would like to conclude by saying that in this environment of heightened uncertainty, it is increasingly important to comprehend what is driving uncertainty and how monetary policy might play a role in limiting the negative impact of uncertainty on businesses, households, and financial markets.” – Phillip Jefferson, Vice Chair of the Federal Reserve Board, April 16, 2024</a:t>
            </a:r>
          </a:p>
        </p:txBody>
      </p:sp>
      <p:sp>
        <p:nvSpPr>
          <p:cNvPr id="8" name="Rectangle 7">
            <a:extLst>
              <a:ext uri="{FF2B5EF4-FFF2-40B4-BE49-F238E27FC236}">
                <a16:creationId xmlns:a16="http://schemas.microsoft.com/office/drawing/2014/main" id="{B3FAC5EA-1BCC-E941-F4A4-D0881C7B4A65}"/>
              </a:ext>
            </a:extLst>
          </p:cNvPr>
          <p:cNvSpPr/>
          <p:nvPr/>
        </p:nvSpPr>
        <p:spPr>
          <a:xfrm>
            <a:off x="0" y="6692705"/>
            <a:ext cx="9867971" cy="165295"/>
          </a:xfrm>
          <a:prstGeom prst="rect">
            <a:avLst/>
          </a:prstGeom>
          <a:solidFill>
            <a:srgbClr val="3B2360">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US" sz="1200" dirty="0">
              <a:solidFill>
                <a:schemeClr val="tx1"/>
              </a:solidFill>
              <a:latin typeface="Cambria" panose="02040503050406030204" pitchFamily="18" charset="0"/>
              <a:ea typeface="Cambria" panose="02040503050406030204" pitchFamily="18" charset="0"/>
            </a:endParaRPr>
          </a:p>
        </p:txBody>
      </p:sp>
      <p:sp>
        <p:nvSpPr>
          <p:cNvPr id="9" name="Rectangle 8">
            <a:extLst>
              <a:ext uri="{FF2B5EF4-FFF2-40B4-BE49-F238E27FC236}">
                <a16:creationId xmlns:a16="http://schemas.microsoft.com/office/drawing/2014/main" id="{5407AF9A-5822-1ACC-3888-8E7BB08FD35C}"/>
              </a:ext>
            </a:extLst>
          </p:cNvPr>
          <p:cNvSpPr/>
          <p:nvPr/>
        </p:nvSpPr>
        <p:spPr>
          <a:xfrm>
            <a:off x="0" y="6527407"/>
            <a:ext cx="9867971" cy="165295"/>
          </a:xfrm>
          <a:prstGeom prst="rect">
            <a:avLst/>
          </a:prstGeom>
          <a:solidFill>
            <a:srgbClr val="3B2360">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US" sz="1200" dirty="0">
              <a:solidFill>
                <a:schemeClr val="tx1"/>
              </a:solidFill>
              <a:latin typeface="Cambria" panose="02040503050406030204" pitchFamily="18" charset="0"/>
              <a:ea typeface="Cambria" panose="02040503050406030204" pitchFamily="18" charset="0"/>
            </a:endParaRPr>
          </a:p>
        </p:txBody>
      </p:sp>
    </p:spTree>
    <p:extLst>
      <p:ext uri="{BB962C8B-B14F-4D97-AF65-F5344CB8AC3E}">
        <p14:creationId xmlns:p14="http://schemas.microsoft.com/office/powerpoint/2010/main" val="11574852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7425EC-BD5E-F081-AD70-0E738D43455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43F7791-8A52-5E87-E935-C35EBC5D0AB8}"/>
              </a:ext>
            </a:extLst>
          </p:cNvPr>
          <p:cNvSpPr>
            <a:spLocks noGrp="1"/>
          </p:cNvSpPr>
          <p:nvPr>
            <p:ph type="title"/>
          </p:nvPr>
        </p:nvSpPr>
        <p:spPr>
          <a:xfrm>
            <a:off x="838200" y="178314"/>
            <a:ext cx="10515600" cy="755751"/>
          </a:xfrm>
        </p:spPr>
        <p:txBody>
          <a:bodyPr>
            <a:normAutofit/>
          </a:bodyPr>
          <a:lstStyle/>
          <a:p>
            <a:pPr algn="ctr"/>
            <a:r>
              <a:rPr lang="en-US" sz="4000" dirty="0">
                <a:solidFill>
                  <a:srgbClr val="3B2360"/>
                </a:solidFill>
                <a:latin typeface="Cambria" panose="02040503050406030204" pitchFamily="18" charset="0"/>
                <a:ea typeface="Cambria" panose="02040503050406030204" pitchFamily="18" charset="0"/>
              </a:rPr>
              <a:t>Motivation</a:t>
            </a:r>
          </a:p>
        </p:txBody>
      </p:sp>
      <p:cxnSp>
        <p:nvCxnSpPr>
          <p:cNvPr id="5" name="Straight Connector 4">
            <a:extLst>
              <a:ext uri="{FF2B5EF4-FFF2-40B4-BE49-F238E27FC236}">
                <a16:creationId xmlns:a16="http://schemas.microsoft.com/office/drawing/2014/main" id="{093684F9-E1F2-831A-3D29-09AA0A3609A8}"/>
              </a:ext>
            </a:extLst>
          </p:cNvPr>
          <p:cNvCxnSpPr/>
          <p:nvPr/>
        </p:nvCxnSpPr>
        <p:spPr>
          <a:xfrm>
            <a:off x="1887793" y="934065"/>
            <a:ext cx="8219768" cy="0"/>
          </a:xfrm>
          <a:prstGeom prst="line">
            <a:avLst/>
          </a:prstGeom>
          <a:ln>
            <a:solidFill>
              <a:srgbClr val="FFC000"/>
            </a:solidFill>
          </a:ln>
        </p:spPr>
        <p:style>
          <a:lnRef idx="2">
            <a:schemeClr val="accent1"/>
          </a:lnRef>
          <a:fillRef idx="0">
            <a:schemeClr val="accent1"/>
          </a:fillRef>
          <a:effectRef idx="1">
            <a:schemeClr val="accent1"/>
          </a:effectRef>
          <a:fontRef idx="minor">
            <a:schemeClr val="tx1"/>
          </a:fontRef>
        </p:style>
      </p:cxnSp>
      <p:sp>
        <p:nvSpPr>
          <p:cNvPr id="7" name="TextBox 6">
            <a:extLst>
              <a:ext uri="{FF2B5EF4-FFF2-40B4-BE49-F238E27FC236}">
                <a16:creationId xmlns:a16="http://schemas.microsoft.com/office/drawing/2014/main" id="{24B49FDE-3506-9E07-1154-50A81C316C0F}"/>
              </a:ext>
            </a:extLst>
          </p:cNvPr>
          <p:cNvSpPr txBox="1"/>
          <p:nvPr/>
        </p:nvSpPr>
        <p:spPr>
          <a:xfrm>
            <a:off x="838200" y="2819149"/>
            <a:ext cx="8017042" cy="461665"/>
          </a:xfrm>
          <a:prstGeom prst="rect">
            <a:avLst/>
          </a:prstGeom>
          <a:noFill/>
        </p:spPr>
        <p:txBody>
          <a:bodyPr wrap="square" rtlCol="0">
            <a:spAutoFit/>
          </a:bodyPr>
          <a:lstStyle/>
          <a:p>
            <a:r>
              <a:rPr lang="en-US" sz="2400" b="1" dirty="0">
                <a:latin typeface="Cambria" panose="02040503050406030204" pitchFamily="18" charset="0"/>
                <a:ea typeface="Cambria" panose="02040503050406030204" pitchFamily="18" charset="0"/>
              </a:rPr>
              <a:t>Why should we care about what the Fed Funds Rate is?</a:t>
            </a:r>
          </a:p>
        </p:txBody>
      </p:sp>
      <p:cxnSp>
        <p:nvCxnSpPr>
          <p:cNvPr id="9" name="Straight Connector 8">
            <a:extLst>
              <a:ext uri="{FF2B5EF4-FFF2-40B4-BE49-F238E27FC236}">
                <a16:creationId xmlns:a16="http://schemas.microsoft.com/office/drawing/2014/main" id="{1E2930F9-A75C-D708-1033-7E5350E8BF1D}"/>
              </a:ext>
            </a:extLst>
          </p:cNvPr>
          <p:cNvCxnSpPr>
            <a:cxnSpLocks/>
          </p:cNvCxnSpPr>
          <p:nvPr/>
        </p:nvCxnSpPr>
        <p:spPr>
          <a:xfrm flipV="1">
            <a:off x="838200" y="3280814"/>
            <a:ext cx="8017042" cy="7374"/>
          </a:xfrm>
          <a:prstGeom prst="line">
            <a:avLst/>
          </a:prstGeom>
          <a:ln>
            <a:solidFill>
              <a:srgbClr val="3B2360"/>
            </a:solidFill>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pic>
        <p:nvPicPr>
          <p:cNvPr id="10" name="Picture 9">
            <a:extLst>
              <a:ext uri="{FF2B5EF4-FFF2-40B4-BE49-F238E27FC236}">
                <a16:creationId xmlns:a16="http://schemas.microsoft.com/office/drawing/2014/main" id="{7095CC91-DDAA-1C54-2CDE-5EBBAAC3ECF1}"/>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867971" y="6089230"/>
            <a:ext cx="2247368" cy="755752"/>
          </a:xfrm>
          <a:prstGeom prst="rect">
            <a:avLst/>
          </a:prstGeom>
          <a:noFill/>
          <a:ln>
            <a:noFill/>
          </a:ln>
        </p:spPr>
      </p:pic>
    </p:spTree>
    <p:extLst>
      <p:ext uri="{BB962C8B-B14F-4D97-AF65-F5344CB8AC3E}">
        <p14:creationId xmlns:p14="http://schemas.microsoft.com/office/powerpoint/2010/main" val="245070669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F52BC3E-F8C8-F142-E623-28BE46FF7805}"/>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CB8B38AE-A514-584F-CD18-5D5A1122A5C9}"/>
              </a:ext>
            </a:extLst>
          </p:cNvPr>
          <p:cNvSpPr/>
          <p:nvPr/>
        </p:nvSpPr>
        <p:spPr>
          <a:xfrm>
            <a:off x="0" y="6692705"/>
            <a:ext cx="9867971" cy="165295"/>
          </a:xfrm>
          <a:prstGeom prst="rect">
            <a:avLst/>
          </a:prstGeom>
          <a:solidFill>
            <a:srgbClr val="3B2360">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US" sz="1200" dirty="0">
              <a:solidFill>
                <a:schemeClr val="tx1"/>
              </a:solidFill>
              <a:latin typeface="Cambria" panose="02040503050406030204" pitchFamily="18" charset="0"/>
              <a:ea typeface="Cambria" panose="02040503050406030204" pitchFamily="18" charset="0"/>
            </a:endParaRPr>
          </a:p>
        </p:txBody>
      </p:sp>
      <p:sp>
        <p:nvSpPr>
          <p:cNvPr id="2" name="Title 1">
            <a:extLst>
              <a:ext uri="{FF2B5EF4-FFF2-40B4-BE49-F238E27FC236}">
                <a16:creationId xmlns:a16="http://schemas.microsoft.com/office/drawing/2014/main" id="{EF51443E-05CF-8CDE-12F7-D625150F7CFC}"/>
              </a:ext>
            </a:extLst>
          </p:cNvPr>
          <p:cNvSpPr>
            <a:spLocks noGrp="1"/>
          </p:cNvSpPr>
          <p:nvPr>
            <p:ph type="title"/>
          </p:nvPr>
        </p:nvSpPr>
        <p:spPr>
          <a:xfrm>
            <a:off x="838200" y="178314"/>
            <a:ext cx="10515600" cy="755751"/>
          </a:xfrm>
        </p:spPr>
        <p:txBody>
          <a:bodyPr>
            <a:normAutofit/>
          </a:bodyPr>
          <a:lstStyle/>
          <a:p>
            <a:pPr algn="ctr"/>
            <a:r>
              <a:rPr lang="en-US" sz="4000" dirty="0">
                <a:solidFill>
                  <a:srgbClr val="3B2360"/>
                </a:solidFill>
                <a:latin typeface="Cambria" panose="02040503050406030204" pitchFamily="18" charset="0"/>
                <a:ea typeface="Cambria" panose="02040503050406030204" pitchFamily="18" charset="0"/>
              </a:rPr>
              <a:t>Motivation</a:t>
            </a:r>
          </a:p>
        </p:txBody>
      </p:sp>
      <p:cxnSp>
        <p:nvCxnSpPr>
          <p:cNvPr id="5" name="Straight Connector 4">
            <a:extLst>
              <a:ext uri="{FF2B5EF4-FFF2-40B4-BE49-F238E27FC236}">
                <a16:creationId xmlns:a16="http://schemas.microsoft.com/office/drawing/2014/main" id="{3B12353F-5C38-151A-9E5B-3751BBC05A28}"/>
              </a:ext>
            </a:extLst>
          </p:cNvPr>
          <p:cNvCxnSpPr/>
          <p:nvPr/>
        </p:nvCxnSpPr>
        <p:spPr>
          <a:xfrm>
            <a:off x="1887793" y="934065"/>
            <a:ext cx="8219768" cy="0"/>
          </a:xfrm>
          <a:prstGeom prst="line">
            <a:avLst/>
          </a:prstGeom>
          <a:ln>
            <a:solidFill>
              <a:srgbClr val="FFC000"/>
            </a:solidFill>
          </a:ln>
        </p:spPr>
        <p:style>
          <a:lnRef idx="2">
            <a:schemeClr val="accent1"/>
          </a:lnRef>
          <a:fillRef idx="0">
            <a:schemeClr val="accent1"/>
          </a:fillRef>
          <a:effectRef idx="1">
            <a:schemeClr val="accent1"/>
          </a:effectRef>
          <a:fontRef idx="minor">
            <a:schemeClr val="tx1"/>
          </a:fontRef>
        </p:style>
      </p:cxnSp>
      <p:sp>
        <p:nvSpPr>
          <p:cNvPr id="7" name="TextBox 6">
            <a:extLst>
              <a:ext uri="{FF2B5EF4-FFF2-40B4-BE49-F238E27FC236}">
                <a16:creationId xmlns:a16="http://schemas.microsoft.com/office/drawing/2014/main" id="{70E29641-5835-8EE8-4EDD-5862C63E9186}"/>
              </a:ext>
            </a:extLst>
          </p:cNvPr>
          <p:cNvSpPr txBox="1"/>
          <p:nvPr/>
        </p:nvSpPr>
        <p:spPr>
          <a:xfrm>
            <a:off x="838199" y="1238865"/>
            <a:ext cx="6829926" cy="461665"/>
          </a:xfrm>
          <a:prstGeom prst="rect">
            <a:avLst/>
          </a:prstGeom>
          <a:noFill/>
        </p:spPr>
        <p:txBody>
          <a:bodyPr wrap="square" rtlCol="0">
            <a:spAutoFit/>
          </a:bodyPr>
          <a:lstStyle/>
          <a:p>
            <a:r>
              <a:rPr lang="en-US" sz="2400" b="1" dirty="0">
                <a:latin typeface="Cambria" panose="02040503050406030204" pitchFamily="18" charset="0"/>
                <a:ea typeface="Cambria" panose="02040503050406030204" pitchFamily="18" charset="0"/>
              </a:rPr>
              <a:t>Good Monetary Policy Makes a Difference</a:t>
            </a:r>
          </a:p>
        </p:txBody>
      </p:sp>
      <p:cxnSp>
        <p:nvCxnSpPr>
          <p:cNvPr id="9" name="Straight Connector 8">
            <a:extLst>
              <a:ext uri="{FF2B5EF4-FFF2-40B4-BE49-F238E27FC236}">
                <a16:creationId xmlns:a16="http://schemas.microsoft.com/office/drawing/2014/main" id="{23ABDB72-05F5-0A53-AC4A-11CB99DA3F34}"/>
              </a:ext>
            </a:extLst>
          </p:cNvPr>
          <p:cNvCxnSpPr>
            <a:cxnSpLocks/>
          </p:cNvCxnSpPr>
          <p:nvPr/>
        </p:nvCxnSpPr>
        <p:spPr>
          <a:xfrm>
            <a:off x="838200" y="1700530"/>
            <a:ext cx="6460958" cy="0"/>
          </a:xfrm>
          <a:prstGeom prst="line">
            <a:avLst/>
          </a:prstGeom>
          <a:ln>
            <a:solidFill>
              <a:srgbClr val="3B2360"/>
            </a:solidFill>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pic>
        <p:nvPicPr>
          <p:cNvPr id="10" name="Picture 9">
            <a:extLst>
              <a:ext uri="{FF2B5EF4-FFF2-40B4-BE49-F238E27FC236}">
                <a16:creationId xmlns:a16="http://schemas.microsoft.com/office/drawing/2014/main" id="{C6E0A64D-38A8-B5C5-21C1-A1EF20369775}"/>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867971" y="6089230"/>
            <a:ext cx="2247368" cy="755752"/>
          </a:xfrm>
          <a:prstGeom prst="rect">
            <a:avLst/>
          </a:prstGeom>
          <a:noFill/>
          <a:ln>
            <a:noFill/>
          </a:ln>
        </p:spPr>
      </p:pic>
      <p:sp>
        <p:nvSpPr>
          <p:cNvPr id="14" name="Rectangle 13">
            <a:extLst>
              <a:ext uri="{FF2B5EF4-FFF2-40B4-BE49-F238E27FC236}">
                <a16:creationId xmlns:a16="http://schemas.microsoft.com/office/drawing/2014/main" id="{CB45A5A5-6E8B-22D6-5E06-43ABDA4ABD93}"/>
              </a:ext>
            </a:extLst>
          </p:cNvPr>
          <p:cNvSpPr/>
          <p:nvPr/>
        </p:nvSpPr>
        <p:spPr>
          <a:xfrm>
            <a:off x="0" y="6527407"/>
            <a:ext cx="9867971" cy="165295"/>
          </a:xfrm>
          <a:prstGeom prst="rect">
            <a:avLst/>
          </a:prstGeom>
          <a:solidFill>
            <a:srgbClr val="3B2360">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US" sz="1200" dirty="0">
              <a:solidFill>
                <a:schemeClr val="tx1"/>
              </a:solidFill>
              <a:latin typeface="Cambria" panose="02040503050406030204" pitchFamily="18" charset="0"/>
              <a:ea typeface="Cambria" panose="02040503050406030204" pitchFamily="18" charset="0"/>
            </a:endParaRPr>
          </a:p>
        </p:txBody>
      </p:sp>
      <p:sp>
        <p:nvSpPr>
          <p:cNvPr id="6" name="Rectangle 2">
            <a:extLst>
              <a:ext uri="{FF2B5EF4-FFF2-40B4-BE49-F238E27FC236}">
                <a16:creationId xmlns:a16="http://schemas.microsoft.com/office/drawing/2014/main" id="{732D0A34-5680-84ED-A9CB-C5006F664F52}"/>
              </a:ext>
            </a:extLst>
          </p:cNvPr>
          <p:cNvSpPr>
            <a:spLocks noGrp="1" noChangeArrowheads="1"/>
          </p:cNvSpPr>
          <p:nvPr>
            <p:ph idx="1"/>
          </p:nvPr>
        </p:nvSpPr>
        <p:spPr bwMode="auto">
          <a:xfrm>
            <a:off x="838199" y="1741150"/>
            <a:ext cx="10515600" cy="341632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The Fed uses the federal funds rate to influence borrowing costs, shaping overall financial conditions.</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a:ln>
                <a:noFill/>
              </a:ln>
              <a:solidFill>
                <a:schemeClr val="tx1"/>
              </a:solidFill>
              <a:effectLst/>
              <a:latin typeface="Cambria" panose="02040503050406030204" pitchFamily="18" charset="0"/>
              <a:ea typeface="Cambria" panose="020405030504060302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Lower rates encourage spending and investment, boosting demand, employment, and inflation.</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a:ln>
                <a:noFill/>
              </a:ln>
              <a:solidFill>
                <a:schemeClr val="tx1"/>
              </a:solidFill>
              <a:effectLst/>
              <a:latin typeface="Cambria" panose="02040503050406030204" pitchFamily="18" charset="0"/>
              <a:ea typeface="Cambria" panose="020405030504060302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Higher rates help cool the economy and control inflation.</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altLang="en-US" sz="2400" b="0" i="0" u="none" strike="noStrike" cap="none" normalizeH="0" baseline="0" dirty="0">
              <a:ln>
                <a:noFill/>
              </a:ln>
              <a:solidFill>
                <a:schemeClr val="tx1"/>
              </a:solidFill>
              <a:effectLst/>
              <a:latin typeface="Cambria" panose="02040503050406030204" pitchFamily="18" charset="0"/>
              <a:ea typeface="Cambria" panose="02040503050406030204" pitchFamily="18"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Monetary policy impacts inflation and employment indirectly and with a lag.</a:t>
            </a:r>
          </a:p>
        </p:txBody>
      </p:sp>
    </p:spTree>
    <p:extLst>
      <p:ext uri="{BB962C8B-B14F-4D97-AF65-F5344CB8AC3E}">
        <p14:creationId xmlns:p14="http://schemas.microsoft.com/office/powerpoint/2010/main" val="396452816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481B9F-7ABC-711D-888C-EACDE468D161}"/>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80BDF6E-8FAB-56D5-D7CC-AA35391F98C0}"/>
              </a:ext>
            </a:extLst>
          </p:cNvPr>
          <p:cNvSpPr>
            <a:spLocks noGrp="1"/>
          </p:cNvSpPr>
          <p:nvPr>
            <p:ph type="title"/>
          </p:nvPr>
        </p:nvSpPr>
        <p:spPr>
          <a:xfrm>
            <a:off x="838200" y="178314"/>
            <a:ext cx="10515600" cy="755751"/>
          </a:xfrm>
        </p:spPr>
        <p:txBody>
          <a:bodyPr>
            <a:normAutofit/>
          </a:bodyPr>
          <a:lstStyle/>
          <a:p>
            <a:pPr algn="ctr"/>
            <a:r>
              <a:rPr lang="en-US" sz="4000" dirty="0">
                <a:solidFill>
                  <a:srgbClr val="3B2360"/>
                </a:solidFill>
                <a:latin typeface="Cambria" panose="02040503050406030204" pitchFamily="18" charset="0"/>
                <a:ea typeface="Cambria" panose="02040503050406030204" pitchFamily="18" charset="0"/>
              </a:rPr>
              <a:t>Background</a:t>
            </a:r>
          </a:p>
        </p:txBody>
      </p:sp>
      <p:cxnSp>
        <p:nvCxnSpPr>
          <p:cNvPr id="5" name="Straight Connector 4">
            <a:extLst>
              <a:ext uri="{FF2B5EF4-FFF2-40B4-BE49-F238E27FC236}">
                <a16:creationId xmlns:a16="http://schemas.microsoft.com/office/drawing/2014/main" id="{CC9BF522-F3CB-DA5B-0E77-D402E5EC5901}"/>
              </a:ext>
            </a:extLst>
          </p:cNvPr>
          <p:cNvCxnSpPr/>
          <p:nvPr/>
        </p:nvCxnSpPr>
        <p:spPr>
          <a:xfrm>
            <a:off x="1887793" y="934065"/>
            <a:ext cx="8219768" cy="0"/>
          </a:xfrm>
          <a:prstGeom prst="line">
            <a:avLst/>
          </a:prstGeom>
          <a:ln>
            <a:solidFill>
              <a:srgbClr val="FFC000"/>
            </a:solidFill>
          </a:ln>
        </p:spPr>
        <p:style>
          <a:lnRef idx="2">
            <a:schemeClr val="accent1"/>
          </a:lnRef>
          <a:fillRef idx="0">
            <a:schemeClr val="accent1"/>
          </a:fillRef>
          <a:effectRef idx="1">
            <a:schemeClr val="accent1"/>
          </a:effectRef>
          <a:fontRef idx="minor">
            <a:schemeClr val="tx1"/>
          </a:fontRef>
        </p:style>
      </p:cxnSp>
      <p:sp>
        <p:nvSpPr>
          <p:cNvPr id="7" name="TextBox 6">
            <a:extLst>
              <a:ext uri="{FF2B5EF4-FFF2-40B4-BE49-F238E27FC236}">
                <a16:creationId xmlns:a16="http://schemas.microsoft.com/office/drawing/2014/main" id="{643056E5-7502-E001-7655-8FD02DBD0507}"/>
              </a:ext>
            </a:extLst>
          </p:cNvPr>
          <p:cNvSpPr txBox="1"/>
          <p:nvPr/>
        </p:nvSpPr>
        <p:spPr>
          <a:xfrm>
            <a:off x="838200" y="2819149"/>
            <a:ext cx="8017042" cy="461665"/>
          </a:xfrm>
          <a:prstGeom prst="rect">
            <a:avLst/>
          </a:prstGeom>
          <a:noFill/>
        </p:spPr>
        <p:txBody>
          <a:bodyPr wrap="square" rtlCol="0">
            <a:spAutoFit/>
          </a:bodyPr>
          <a:lstStyle/>
          <a:p>
            <a:r>
              <a:rPr lang="en-US" sz="2400" b="1" dirty="0">
                <a:latin typeface="Cambria" panose="02040503050406030204" pitchFamily="18" charset="0"/>
                <a:ea typeface="Cambria" panose="02040503050406030204" pitchFamily="18" charset="0"/>
              </a:rPr>
              <a:t>How does the Fed impact the Fed Funds Rate?</a:t>
            </a:r>
          </a:p>
        </p:txBody>
      </p:sp>
      <p:cxnSp>
        <p:nvCxnSpPr>
          <p:cNvPr id="9" name="Straight Connector 8">
            <a:extLst>
              <a:ext uri="{FF2B5EF4-FFF2-40B4-BE49-F238E27FC236}">
                <a16:creationId xmlns:a16="http://schemas.microsoft.com/office/drawing/2014/main" id="{F9A3D740-FC55-2F6A-439D-600FDF459250}"/>
              </a:ext>
            </a:extLst>
          </p:cNvPr>
          <p:cNvCxnSpPr>
            <a:cxnSpLocks/>
          </p:cNvCxnSpPr>
          <p:nvPr/>
        </p:nvCxnSpPr>
        <p:spPr>
          <a:xfrm flipV="1">
            <a:off x="838200" y="3280814"/>
            <a:ext cx="8017042" cy="7374"/>
          </a:xfrm>
          <a:prstGeom prst="line">
            <a:avLst/>
          </a:prstGeom>
          <a:ln>
            <a:solidFill>
              <a:srgbClr val="3B2360"/>
            </a:solidFill>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pic>
        <p:nvPicPr>
          <p:cNvPr id="10" name="Picture 9">
            <a:extLst>
              <a:ext uri="{FF2B5EF4-FFF2-40B4-BE49-F238E27FC236}">
                <a16:creationId xmlns:a16="http://schemas.microsoft.com/office/drawing/2014/main" id="{93AEB776-0C66-EE0E-A089-DC524FAC8087}"/>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867971" y="6089230"/>
            <a:ext cx="2247368" cy="755752"/>
          </a:xfrm>
          <a:prstGeom prst="rect">
            <a:avLst/>
          </a:prstGeom>
          <a:noFill/>
          <a:ln>
            <a:noFill/>
          </a:ln>
        </p:spPr>
      </p:pic>
    </p:spTree>
    <p:extLst>
      <p:ext uri="{BB962C8B-B14F-4D97-AF65-F5344CB8AC3E}">
        <p14:creationId xmlns:p14="http://schemas.microsoft.com/office/powerpoint/2010/main" val="5570440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60BE455-158C-54DC-6B43-AE29C7ED4DD0}"/>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EEFE6FCA-5598-F6DC-FFF9-CC41893FDC05}"/>
              </a:ext>
            </a:extLst>
          </p:cNvPr>
          <p:cNvSpPr/>
          <p:nvPr/>
        </p:nvSpPr>
        <p:spPr>
          <a:xfrm>
            <a:off x="0" y="6692705"/>
            <a:ext cx="9867971" cy="165295"/>
          </a:xfrm>
          <a:prstGeom prst="rect">
            <a:avLst/>
          </a:prstGeom>
          <a:solidFill>
            <a:srgbClr val="3B2360">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US" sz="1200" dirty="0">
              <a:solidFill>
                <a:schemeClr val="tx1"/>
              </a:solidFill>
              <a:latin typeface="Cambria" panose="02040503050406030204" pitchFamily="18" charset="0"/>
              <a:ea typeface="Cambria" panose="02040503050406030204" pitchFamily="18" charset="0"/>
            </a:endParaRPr>
          </a:p>
        </p:txBody>
      </p:sp>
      <p:sp>
        <p:nvSpPr>
          <p:cNvPr id="2" name="Title 1">
            <a:extLst>
              <a:ext uri="{FF2B5EF4-FFF2-40B4-BE49-F238E27FC236}">
                <a16:creationId xmlns:a16="http://schemas.microsoft.com/office/drawing/2014/main" id="{25DA658A-8A9B-530D-FB0D-3B95F7248619}"/>
              </a:ext>
            </a:extLst>
          </p:cNvPr>
          <p:cNvSpPr>
            <a:spLocks noGrp="1"/>
          </p:cNvSpPr>
          <p:nvPr>
            <p:ph type="title"/>
          </p:nvPr>
        </p:nvSpPr>
        <p:spPr>
          <a:xfrm>
            <a:off x="838200" y="178314"/>
            <a:ext cx="10515600" cy="755751"/>
          </a:xfrm>
        </p:spPr>
        <p:txBody>
          <a:bodyPr>
            <a:normAutofit/>
          </a:bodyPr>
          <a:lstStyle/>
          <a:p>
            <a:pPr algn="ctr"/>
            <a:r>
              <a:rPr lang="en-US" sz="4000" dirty="0">
                <a:solidFill>
                  <a:srgbClr val="3B2360"/>
                </a:solidFill>
                <a:latin typeface="Cambria" panose="02040503050406030204" pitchFamily="18" charset="0"/>
                <a:ea typeface="Cambria" panose="02040503050406030204" pitchFamily="18" charset="0"/>
              </a:rPr>
              <a:t>Background</a:t>
            </a:r>
          </a:p>
        </p:txBody>
      </p:sp>
      <p:cxnSp>
        <p:nvCxnSpPr>
          <p:cNvPr id="5" name="Straight Connector 4">
            <a:extLst>
              <a:ext uri="{FF2B5EF4-FFF2-40B4-BE49-F238E27FC236}">
                <a16:creationId xmlns:a16="http://schemas.microsoft.com/office/drawing/2014/main" id="{70ECBB47-8513-3C4D-4113-03859E278B34}"/>
              </a:ext>
            </a:extLst>
          </p:cNvPr>
          <p:cNvCxnSpPr/>
          <p:nvPr/>
        </p:nvCxnSpPr>
        <p:spPr>
          <a:xfrm>
            <a:off x="1887793" y="934065"/>
            <a:ext cx="8219768" cy="0"/>
          </a:xfrm>
          <a:prstGeom prst="line">
            <a:avLst/>
          </a:prstGeom>
          <a:ln>
            <a:solidFill>
              <a:srgbClr val="FFC000"/>
            </a:solidFill>
          </a:ln>
        </p:spPr>
        <p:style>
          <a:lnRef idx="2">
            <a:schemeClr val="accent1"/>
          </a:lnRef>
          <a:fillRef idx="0">
            <a:schemeClr val="accent1"/>
          </a:fillRef>
          <a:effectRef idx="1">
            <a:schemeClr val="accent1"/>
          </a:effectRef>
          <a:fontRef idx="minor">
            <a:schemeClr val="tx1"/>
          </a:fontRef>
        </p:style>
      </p:cxnSp>
      <p:sp>
        <p:nvSpPr>
          <p:cNvPr id="7" name="TextBox 6">
            <a:extLst>
              <a:ext uri="{FF2B5EF4-FFF2-40B4-BE49-F238E27FC236}">
                <a16:creationId xmlns:a16="http://schemas.microsoft.com/office/drawing/2014/main" id="{678468FA-6D62-24AC-C4CE-37847281E8E9}"/>
              </a:ext>
            </a:extLst>
          </p:cNvPr>
          <p:cNvSpPr txBox="1"/>
          <p:nvPr/>
        </p:nvSpPr>
        <p:spPr>
          <a:xfrm>
            <a:off x="838199" y="1238865"/>
            <a:ext cx="6829926" cy="461665"/>
          </a:xfrm>
          <a:prstGeom prst="rect">
            <a:avLst/>
          </a:prstGeom>
          <a:noFill/>
        </p:spPr>
        <p:txBody>
          <a:bodyPr wrap="square" rtlCol="0">
            <a:spAutoFit/>
          </a:bodyPr>
          <a:lstStyle/>
          <a:p>
            <a:r>
              <a:rPr lang="en-US" sz="2400" b="1" dirty="0">
                <a:latin typeface="Cambria" panose="02040503050406030204" pitchFamily="18" charset="0"/>
                <a:ea typeface="Cambria" panose="02040503050406030204" pitchFamily="18" charset="0"/>
              </a:rPr>
              <a:t>Pre-2008 Financial Crisis Tools</a:t>
            </a:r>
          </a:p>
        </p:txBody>
      </p:sp>
      <p:cxnSp>
        <p:nvCxnSpPr>
          <p:cNvPr id="9" name="Straight Connector 8">
            <a:extLst>
              <a:ext uri="{FF2B5EF4-FFF2-40B4-BE49-F238E27FC236}">
                <a16:creationId xmlns:a16="http://schemas.microsoft.com/office/drawing/2014/main" id="{3EB6E4B1-07DF-62B8-0C59-6EFDE8EB2303}"/>
              </a:ext>
            </a:extLst>
          </p:cNvPr>
          <p:cNvCxnSpPr>
            <a:cxnSpLocks/>
          </p:cNvCxnSpPr>
          <p:nvPr/>
        </p:nvCxnSpPr>
        <p:spPr>
          <a:xfrm>
            <a:off x="838200" y="1700530"/>
            <a:ext cx="4856747" cy="0"/>
          </a:xfrm>
          <a:prstGeom prst="line">
            <a:avLst/>
          </a:prstGeom>
          <a:ln>
            <a:solidFill>
              <a:srgbClr val="3B2360"/>
            </a:solidFill>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pic>
        <p:nvPicPr>
          <p:cNvPr id="10" name="Picture 9">
            <a:extLst>
              <a:ext uri="{FF2B5EF4-FFF2-40B4-BE49-F238E27FC236}">
                <a16:creationId xmlns:a16="http://schemas.microsoft.com/office/drawing/2014/main" id="{BEE8F3A2-8DF9-D977-DC90-22F51450B456}"/>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867971" y="6089230"/>
            <a:ext cx="2247368" cy="755752"/>
          </a:xfrm>
          <a:prstGeom prst="rect">
            <a:avLst/>
          </a:prstGeom>
          <a:noFill/>
          <a:ln>
            <a:noFill/>
          </a:ln>
        </p:spPr>
      </p:pic>
      <p:sp>
        <p:nvSpPr>
          <p:cNvPr id="14" name="Rectangle 13">
            <a:extLst>
              <a:ext uri="{FF2B5EF4-FFF2-40B4-BE49-F238E27FC236}">
                <a16:creationId xmlns:a16="http://schemas.microsoft.com/office/drawing/2014/main" id="{24ED1FA5-00B5-FC48-76E1-22C63D067A16}"/>
              </a:ext>
            </a:extLst>
          </p:cNvPr>
          <p:cNvSpPr/>
          <p:nvPr/>
        </p:nvSpPr>
        <p:spPr>
          <a:xfrm>
            <a:off x="0" y="6527407"/>
            <a:ext cx="9867971" cy="165295"/>
          </a:xfrm>
          <a:prstGeom prst="rect">
            <a:avLst/>
          </a:prstGeom>
          <a:solidFill>
            <a:srgbClr val="3B2360">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US" sz="1200" dirty="0">
              <a:solidFill>
                <a:schemeClr val="tx1"/>
              </a:solidFill>
              <a:latin typeface="Cambria" panose="02040503050406030204" pitchFamily="18" charset="0"/>
              <a:ea typeface="Cambria" panose="02040503050406030204" pitchFamily="18" charset="0"/>
            </a:endParaRPr>
          </a:p>
        </p:txBody>
      </p:sp>
      <p:sp>
        <p:nvSpPr>
          <p:cNvPr id="6" name="Rectangle 2">
            <a:extLst>
              <a:ext uri="{FF2B5EF4-FFF2-40B4-BE49-F238E27FC236}">
                <a16:creationId xmlns:a16="http://schemas.microsoft.com/office/drawing/2014/main" id="{38AABCE9-9CBC-0957-F0D4-FB64FFA94EC2}"/>
              </a:ext>
            </a:extLst>
          </p:cNvPr>
          <p:cNvSpPr>
            <a:spLocks noGrp="1" noChangeArrowheads="1"/>
          </p:cNvSpPr>
          <p:nvPr>
            <p:ph idx="1"/>
          </p:nvPr>
        </p:nvSpPr>
        <p:spPr bwMode="auto">
          <a:xfrm>
            <a:off x="838199" y="1700530"/>
            <a:ext cx="10515600" cy="30469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lvl="0" indent="0" eaLnBrk="0" fontAlgn="base" hangingPunct="0">
              <a:lnSpc>
                <a:spcPct val="100000"/>
              </a:lnSpc>
              <a:spcBef>
                <a:spcPct val="0"/>
              </a:spcBef>
              <a:spcAft>
                <a:spcPct val="0"/>
              </a:spcAft>
              <a:buFontTx/>
              <a:buChar char="•"/>
            </a:pPr>
            <a:r>
              <a:rPr lang="en-US" altLang="en-US" sz="2400" b="1" dirty="0">
                <a:latin typeface="Cambria" panose="02040503050406030204" pitchFamily="18" charset="0"/>
                <a:ea typeface="Cambria" panose="02040503050406030204" pitchFamily="18" charset="0"/>
              </a:rPr>
              <a:t>Open Market Operations (OMO)</a:t>
            </a:r>
          </a:p>
          <a:p>
            <a:pPr marL="457200" lvl="1" indent="0" eaLnBrk="0" fontAlgn="base" hangingPunct="0">
              <a:lnSpc>
                <a:spcPct val="100000"/>
              </a:lnSpc>
              <a:spcBef>
                <a:spcPct val="0"/>
              </a:spcBef>
              <a:spcAft>
                <a:spcPct val="0"/>
              </a:spcAft>
              <a:buFontTx/>
              <a:buChar char="•"/>
            </a:pPr>
            <a:r>
              <a:rPr lang="en-US" altLang="en-US" sz="2000" dirty="0">
                <a:latin typeface="Cambria" panose="02040503050406030204" pitchFamily="18" charset="0"/>
                <a:ea typeface="Cambria" panose="02040503050406030204" pitchFamily="18" charset="0"/>
              </a:rPr>
              <a:t>Buying and Selling short term, small denomination bonds to change the money supply (M2)</a:t>
            </a:r>
          </a:p>
          <a:p>
            <a:pPr marL="0" indent="0" eaLnBrk="0" fontAlgn="base" hangingPunct="0">
              <a:lnSpc>
                <a:spcPct val="100000"/>
              </a:lnSpc>
              <a:spcBef>
                <a:spcPct val="0"/>
              </a:spcBef>
              <a:spcAft>
                <a:spcPct val="0"/>
              </a:spcAft>
              <a:buFontTx/>
              <a:buChar char="•"/>
            </a:pPr>
            <a:r>
              <a:rPr lang="en-US" altLang="en-US" sz="2400" b="1" dirty="0">
                <a:latin typeface="Cambria" panose="02040503050406030204" pitchFamily="18" charset="0"/>
                <a:ea typeface="Cambria" panose="02040503050406030204" pitchFamily="18" charset="0"/>
              </a:rPr>
              <a:t>Reserve Requirement</a:t>
            </a:r>
          </a:p>
          <a:p>
            <a:pPr marL="457200" lvl="1" indent="0" eaLnBrk="0" fontAlgn="base" hangingPunct="0">
              <a:lnSpc>
                <a:spcPct val="100000"/>
              </a:lnSpc>
              <a:spcBef>
                <a:spcPct val="0"/>
              </a:spcBef>
              <a:spcAft>
                <a:spcPct val="0"/>
              </a:spcAft>
              <a:buFontTx/>
              <a:buChar char="•"/>
            </a:pPr>
            <a:r>
              <a:rPr lang="en-US" altLang="en-US" sz="2000" dirty="0">
                <a:latin typeface="Cambria" panose="02040503050406030204" pitchFamily="18" charset="0"/>
                <a:ea typeface="Cambria" panose="02040503050406030204" pitchFamily="18" charset="0"/>
              </a:rPr>
              <a:t>Required banks to hold at least 10% of their deposits as cash, incentivized banks to </a:t>
            </a:r>
            <a:r>
              <a:rPr lang="en-US" altLang="en-US" sz="2000" b="1" dirty="0">
                <a:latin typeface="Cambria" panose="02040503050406030204" pitchFamily="18" charset="0"/>
                <a:ea typeface="Cambria" panose="02040503050406030204" pitchFamily="18" charset="0"/>
              </a:rPr>
              <a:t>ONLY</a:t>
            </a:r>
            <a:r>
              <a:rPr lang="en-US" altLang="en-US" sz="2000" dirty="0">
                <a:latin typeface="Cambria" panose="02040503050406030204" pitchFamily="18" charset="0"/>
                <a:ea typeface="Cambria" panose="02040503050406030204" pitchFamily="18" charset="0"/>
              </a:rPr>
              <a:t> hold 10% (or near 10%)</a:t>
            </a:r>
          </a:p>
          <a:p>
            <a:pPr marL="0" indent="0" eaLnBrk="0" fontAlgn="base" hangingPunct="0">
              <a:lnSpc>
                <a:spcPct val="100000"/>
              </a:lnSpc>
              <a:spcBef>
                <a:spcPct val="0"/>
              </a:spcBef>
              <a:spcAft>
                <a:spcPct val="0"/>
              </a:spcAft>
              <a:buFontTx/>
              <a:buChar char="•"/>
            </a:pPr>
            <a:r>
              <a:rPr kumimoji="0" lang="en-US" altLang="en-US" sz="2400" b="1" i="0" u="none" strike="noStrike" cap="none" normalizeH="0" baseline="0" dirty="0">
                <a:ln>
                  <a:noFill/>
                </a:ln>
                <a:solidFill>
                  <a:schemeClr val="tx1"/>
                </a:solidFill>
                <a:effectLst/>
                <a:latin typeface="Cambria" panose="02040503050406030204" pitchFamily="18" charset="0"/>
                <a:ea typeface="Cambria" panose="02040503050406030204" pitchFamily="18" charset="0"/>
              </a:rPr>
              <a:t>Discount Rate</a:t>
            </a:r>
          </a:p>
          <a:p>
            <a:pPr marL="457200" lvl="1" indent="0" eaLnBrk="0" fontAlgn="base" hangingPunct="0">
              <a:lnSpc>
                <a:spcPct val="100000"/>
              </a:lnSpc>
              <a:spcBef>
                <a:spcPct val="0"/>
              </a:spcBef>
              <a:spcAft>
                <a:spcPct val="0"/>
              </a:spcAft>
              <a:buFontTx/>
              <a:buChar char="•"/>
            </a:pPr>
            <a:r>
              <a:rPr kumimoji="0" lang="en-US" altLang="en-US" sz="200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Interest rate the Federal Reserve charges commercial banks and other financial institutions for short term loans</a:t>
            </a:r>
          </a:p>
        </p:txBody>
      </p:sp>
    </p:spTree>
    <p:extLst>
      <p:ext uri="{BB962C8B-B14F-4D97-AF65-F5344CB8AC3E}">
        <p14:creationId xmlns:p14="http://schemas.microsoft.com/office/powerpoint/2010/main" val="173414343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3E5F78-5E87-46E9-AEF8-5048BCD06C43}"/>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0237FB1E-7EF6-B1D1-F704-1B37A91A776B}"/>
              </a:ext>
            </a:extLst>
          </p:cNvPr>
          <p:cNvSpPr/>
          <p:nvPr/>
        </p:nvSpPr>
        <p:spPr>
          <a:xfrm>
            <a:off x="0" y="6692705"/>
            <a:ext cx="9867971" cy="165295"/>
          </a:xfrm>
          <a:prstGeom prst="rect">
            <a:avLst/>
          </a:prstGeom>
          <a:solidFill>
            <a:srgbClr val="3B2360">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US" sz="1200" dirty="0">
              <a:solidFill>
                <a:schemeClr val="tx1"/>
              </a:solidFill>
              <a:latin typeface="Cambria" panose="02040503050406030204" pitchFamily="18" charset="0"/>
              <a:ea typeface="Cambria" panose="02040503050406030204" pitchFamily="18" charset="0"/>
            </a:endParaRPr>
          </a:p>
        </p:txBody>
      </p:sp>
      <p:sp>
        <p:nvSpPr>
          <p:cNvPr id="2" name="Title 1">
            <a:extLst>
              <a:ext uri="{FF2B5EF4-FFF2-40B4-BE49-F238E27FC236}">
                <a16:creationId xmlns:a16="http://schemas.microsoft.com/office/drawing/2014/main" id="{D3DD0E5B-AE1D-72EC-FB5B-D1F69E42AE13}"/>
              </a:ext>
            </a:extLst>
          </p:cNvPr>
          <p:cNvSpPr>
            <a:spLocks noGrp="1"/>
          </p:cNvSpPr>
          <p:nvPr>
            <p:ph type="title"/>
          </p:nvPr>
        </p:nvSpPr>
        <p:spPr>
          <a:xfrm>
            <a:off x="838200" y="178314"/>
            <a:ext cx="10515600" cy="755751"/>
          </a:xfrm>
        </p:spPr>
        <p:txBody>
          <a:bodyPr>
            <a:normAutofit/>
          </a:bodyPr>
          <a:lstStyle/>
          <a:p>
            <a:pPr algn="ctr"/>
            <a:r>
              <a:rPr lang="en-US" sz="4000" dirty="0">
                <a:solidFill>
                  <a:srgbClr val="3B2360"/>
                </a:solidFill>
                <a:latin typeface="Cambria" panose="02040503050406030204" pitchFamily="18" charset="0"/>
                <a:ea typeface="Cambria" panose="02040503050406030204" pitchFamily="18" charset="0"/>
              </a:rPr>
              <a:t>Background</a:t>
            </a:r>
          </a:p>
        </p:txBody>
      </p:sp>
      <p:cxnSp>
        <p:nvCxnSpPr>
          <p:cNvPr id="5" name="Straight Connector 4">
            <a:extLst>
              <a:ext uri="{FF2B5EF4-FFF2-40B4-BE49-F238E27FC236}">
                <a16:creationId xmlns:a16="http://schemas.microsoft.com/office/drawing/2014/main" id="{70F86DEF-6A7E-2AC1-E70C-B596E437E6DE}"/>
              </a:ext>
            </a:extLst>
          </p:cNvPr>
          <p:cNvCxnSpPr/>
          <p:nvPr/>
        </p:nvCxnSpPr>
        <p:spPr>
          <a:xfrm>
            <a:off x="1887793" y="934065"/>
            <a:ext cx="8219768" cy="0"/>
          </a:xfrm>
          <a:prstGeom prst="line">
            <a:avLst/>
          </a:prstGeom>
          <a:ln>
            <a:solidFill>
              <a:srgbClr val="FFC000"/>
            </a:solidFill>
          </a:ln>
        </p:spPr>
        <p:style>
          <a:lnRef idx="2">
            <a:schemeClr val="accent1"/>
          </a:lnRef>
          <a:fillRef idx="0">
            <a:schemeClr val="accent1"/>
          </a:fillRef>
          <a:effectRef idx="1">
            <a:schemeClr val="accent1"/>
          </a:effectRef>
          <a:fontRef idx="minor">
            <a:schemeClr val="tx1"/>
          </a:fontRef>
        </p:style>
      </p:cxnSp>
      <p:sp>
        <p:nvSpPr>
          <p:cNvPr id="7" name="TextBox 6">
            <a:extLst>
              <a:ext uri="{FF2B5EF4-FFF2-40B4-BE49-F238E27FC236}">
                <a16:creationId xmlns:a16="http://schemas.microsoft.com/office/drawing/2014/main" id="{380F8806-ED3A-B58F-C6D5-CD9A6C155D1F}"/>
              </a:ext>
            </a:extLst>
          </p:cNvPr>
          <p:cNvSpPr txBox="1"/>
          <p:nvPr/>
        </p:nvSpPr>
        <p:spPr>
          <a:xfrm>
            <a:off x="838199" y="1238865"/>
            <a:ext cx="6829926" cy="461665"/>
          </a:xfrm>
          <a:prstGeom prst="rect">
            <a:avLst/>
          </a:prstGeom>
          <a:noFill/>
        </p:spPr>
        <p:txBody>
          <a:bodyPr wrap="square" rtlCol="0">
            <a:spAutoFit/>
          </a:bodyPr>
          <a:lstStyle/>
          <a:p>
            <a:r>
              <a:rPr lang="en-US" sz="2400" b="1" dirty="0">
                <a:latin typeface="Cambria" panose="02040503050406030204" pitchFamily="18" charset="0"/>
                <a:ea typeface="Cambria" panose="02040503050406030204" pitchFamily="18" charset="0"/>
              </a:rPr>
              <a:t>Post-2008 Financial Crisis Tools</a:t>
            </a:r>
          </a:p>
        </p:txBody>
      </p:sp>
      <p:cxnSp>
        <p:nvCxnSpPr>
          <p:cNvPr id="9" name="Straight Connector 8">
            <a:extLst>
              <a:ext uri="{FF2B5EF4-FFF2-40B4-BE49-F238E27FC236}">
                <a16:creationId xmlns:a16="http://schemas.microsoft.com/office/drawing/2014/main" id="{003AF9B4-5181-93B4-BEC5-3D5518B2FC1B}"/>
              </a:ext>
            </a:extLst>
          </p:cNvPr>
          <p:cNvCxnSpPr>
            <a:cxnSpLocks/>
          </p:cNvCxnSpPr>
          <p:nvPr/>
        </p:nvCxnSpPr>
        <p:spPr>
          <a:xfrm>
            <a:off x="838200" y="1700530"/>
            <a:ext cx="4856747" cy="0"/>
          </a:xfrm>
          <a:prstGeom prst="line">
            <a:avLst/>
          </a:prstGeom>
          <a:ln>
            <a:solidFill>
              <a:srgbClr val="3B2360"/>
            </a:solidFill>
          </a:ln>
          <a:effectLst>
            <a:outerShdw blurRad="50800" dist="38100" dir="5400000" algn="t" rotWithShape="0">
              <a:prstClr val="black">
                <a:alpha val="40000"/>
              </a:prstClr>
            </a:outerShdw>
          </a:effectLst>
        </p:spPr>
        <p:style>
          <a:lnRef idx="2">
            <a:schemeClr val="accent1"/>
          </a:lnRef>
          <a:fillRef idx="0">
            <a:schemeClr val="accent1"/>
          </a:fillRef>
          <a:effectRef idx="1">
            <a:schemeClr val="accent1"/>
          </a:effectRef>
          <a:fontRef idx="minor">
            <a:schemeClr val="tx1"/>
          </a:fontRef>
        </p:style>
      </p:cxnSp>
      <p:pic>
        <p:nvPicPr>
          <p:cNvPr id="10" name="Picture 9">
            <a:extLst>
              <a:ext uri="{FF2B5EF4-FFF2-40B4-BE49-F238E27FC236}">
                <a16:creationId xmlns:a16="http://schemas.microsoft.com/office/drawing/2014/main" id="{93B78EDF-0AD0-7384-91D3-3DB4C09012A8}"/>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9867971" y="6089230"/>
            <a:ext cx="2247368" cy="755752"/>
          </a:xfrm>
          <a:prstGeom prst="rect">
            <a:avLst/>
          </a:prstGeom>
          <a:noFill/>
          <a:ln>
            <a:noFill/>
          </a:ln>
        </p:spPr>
      </p:pic>
      <p:sp>
        <p:nvSpPr>
          <p:cNvPr id="14" name="Rectangle 13">
            <a:extLst>
              <a:ext uri="{FF2B5EF4-FFF2-40B4-BE49-F238E27FC236}">
                <a16:creationId xmlns:a16="http://schemas.microsoft.com/office/drawing/2014/main" id="{E9028B25-AF1D-E2BA-2412-7D0C2DAA4281}"/>
              </a:ext>
            </a:extLst>
          </p:cNvPr>
          <p:cNvSpPr/>
          <p:nvPr/>
        </p:nvSpPr>
        <p:spPr>
          <a:xfrm>
            <a:off x="0" y="6527407"/>
            <a:ext cx="9867971" cy="165295"/>
          </a:xfrm>
          <a:prstGeom prst="rect">
            <a:avLst/>
          </a:prstGeom>
          <a:solidFill>
            <a:srgbClr val="3B2360">
              <a:alpha val="50196"/>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endParaRPr lang="en-US" sz="1200" dirty="0">
              <a:solidFill>
                <a:schemeClr val="tx1"/>
              </a:solidFill>
              <a:latin typeface="Cambria" panose="02040503050406030204" pitchFamily="18" charset="0"/>
              <a:ea typeface="Cambria" panose="02040503050406030204" pitchFamily="18" charset="0"/>
            </a:endParaRPr>
          </a:p>
        </p:txBody>
      </p:sp>
      <p:sp>
        <p:nvSpPr>
          <p:cNvPr id="12" name="Rectangle 3">
            <a:extLst>
              <a:ext uri="{FF2B5EF4-FFF2-40B4-BE49-F238E27FC236}">
                <a16:creationId xmlns:a16="http://schemas.microsoft.com/office/drawing/2014/main" id="{D617367B-5F54-7750-FACC-247A64EC3095}"/>
              </a:ext>
            </a:extLst>
          </p:cNvPr>
          <p:cNvSpPr>
            <a:spLocks noGrp="1" noChangeArrowheads="1"/>
          </p:cNvSpPr>
          <p:nvPr>
            <p:ph idx="1"/>
          </p:nvPr>
        </p:nvSpPr>
        <p:spPr bwMode="auto">
          <a:xfrm>
            <a:off x="838199" y="1700531"/>
            <a:ext cx="10042359" cy="335476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eaLnBrk="0" fontAlgn="base" hangingPunct="0">
              <a:lnSpc>
                <a:spcPct val="100000"/>
              </a:lnSpc>
              <a:spcBef>
                <a:spcPct val="0"/>
              </a:spcBef>
              <a:spcAft>
                <a:spcPct val="0"/>
              </a:spcAft>
            </a:pPr>
            <a:r>
              <a:rPr kumimoji="0" lang="en-US" altLang="en-US" sz="2400" b="1" i="0" u="none" strike="noStrike" cap="none" normalizeH="0" baseline="0" dirty="0">
                <a:ln>
                  <a:noFill/>
                </a:ln>
                <a:solidFill>
                  <a:schemeClr val="tx1"/>
                </a:solidFill>
                <a:effectLst/>
                <a:latin typeface="Cambria" panose="02040503050406030204" pitchFamily="18" charset="0"/>
                <a:ea typeface="Cambria" panose="02040503050406030204" pitchFamily="18" charset="0"/>
              </a:rPr>
              <a:t>Open Market Operations (OMO):</a:t>
            </a:r>
            <a:endParaRPr lang="en-US" altLang="en-US" sz="2400" dirty="0">
              <a:latin typeface="Cambria" panose="02040503050406030204" pitchFamily="18" charset="0"/>
              <a:ea typeface="Cambria" panose="02040503050406030204" pitchFamily="18" charset="0"/>
            </a:endParaRPr>
          </a:p>
          <a:p>
            <a:pPr lvl="1" eaLnBrk="0" fontAlgn="base" hangingPunct="0">
              <a:lnSpc>
                <a:spcPct val="100000"/>
              </a:lnSpc>
              <a:spcBef>
                <a:spcPct val="0"/>
              </a:spcBef>
              <a:spcAft>
                <a:spcPct val="0"/>
              </a:spcAft>
            </a:pPr>
            <a:r>
              <a:rPr kumimoji="0" lang="en-US" altLang="en-US" sz="20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The Fed buys or sells short-term, small-denomination Treasury securities to adjust the money supply (M2) and influence the federal funds rate.</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Cambria" panose="02040503050406030204" pitchFamily="18" charset="0"/>
                <a:ea typeface="Cambria" panose="02040503050406030204" pitchFamily="18" charset="0"/>
              </a:rPr>
              <a:t>Quantitative Easing (QE):</a:t>
            </a:r>
            <a:endParaRPr lang="en-US" altLang="en-US" sz="2400" dirty="0">
              <a:latin typeface="Cambria" panose="02040503050406030204" pitchFamily="18" charset="0"/>
              <a:ea typeface="Cambria" panose="02040503050406030204" pitchFamily="18" charset="0"/>
            </a:endParaRPr>
          </a:p>
          <a:p>
            <a:pPr marL="457200" lvl="1" indent="0" eaLnBrk="0" fontAlgn="base" hangingPunct="0">
              <a:lnSpc>
                <a:spcPct val="100000"/>
              </a:lnSpc>
              <a:spcBef>
                <a:spcPct val="0"/>
              </a:spcBef>
              <a:spcAft>
                <a:spcPct val="0"/>
              </a:spcAft>
              <a:buFontTx/>
              <a:buChar char="•"/>
            </a:pPr>
            <a:r>
              <a:rPr kumimoji="0" lang="en-US" altLang="en-US" sz="20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A type of OMO, but on a much larger scale—focused on purchasing long-term securities to inject liquidity and lower long-term interest rates.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2400" b="1" i="0" u="none" strike="noStrike" cap="none" normalizeH="0" baseline="0" dirty="0">
                <a:ln>
                  <a:noFill/>
                </a:ln>
                <a:solidFill>
                  <a:schemeClr val="tx1"/>
                </a:solidFill>
                <a:effectLst/>
                <a:latin typeface="Cambria" panose="02040503050406030204" pitchFamily="18" charset="0"/>
                <a:ea typeface="Cambria" panose="02040503050406030204" pitchFamily="18" charset="0"/>
              </a:rPr>
              <a:t>Interest on Reserves (IOR):</a:t>
            </a:r>
            <a:endParaRPr lang="en-US" altLang="en-US" sz="2400" dirty="0">
              <a:latin typeface="Cambria" panose="02040503050406030204" pitchFamily="18" charset="0"/>
              <a:ea typeface="Cambria" panose="02040503050406030204" pitchFamily="18" charset="0"/>
            </a:endParaRPr>
          </a:p>
          <a:p>
            <a:pPr marL="457200" lvl="1" indent="0" eaLnBrk="0" fontAlgn="base" hangingPunct="0">
              <a:lnSpc>
                <a:spcPct val="100000"/>
              </a:lnSpc>
              <a:spcBef>
                <a:spcPct val="0"/>
              </a:spcBef>
              <a:spcAft>
                <a:spcPct val="0"/>
              </a:spcAft>
              <a:buFontTx/>
              <a:buChar char="•"/>
            </a:pPr>
            <a:r>
              <a:rPr kumimoji="0" lang="en-US" altLang="en-US" sz="20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Post-2008 tool that became essential in an abundant reserves environment. The Fed pays interest on reserves that banks hold, allowing it to set a </a:t>
            </a:r>
            <a:r>
              <a:rPr kumimoji="0" lang="en-US" altLang="en-US" sz="2000" b="1" i="0" u="none" strike="noStrike" cap="none" normalizeH="0" baseline="0" dirty="0">
                <a:ln>
                  <a:noFill/>
                </a:ln>
                <a:solidFill>
                  <a:schemeClr val="tx1"/>
                </a:solidFill>
                <a:effectLst/>
                <a:latin typeface="Cambria" panose="02040503050406030204" pitchFamily="18" charset="0"/>
                <a:ea typeface="Cambria" panose="02040503050406030204" pitchFamily="18" charset="0"/>
              </a:rPr>
              <a:t>floor</a:t>
            </a:r>
            <a:r>
              <a:rPr kumimoji="0" lang="en-US" altLang="en-US" sz="2000" b="0" i="0" u="none" strike="noStrike" cap="none" normalizeH="0" baseline="0" dirty="0">
                <a:ln>
                  <a:noFill/>
                </a:ln>
                <a:solidFill>
                  <a:schemeClr val="tx1"/>
                </a:solidFill>
                <a:effectLst/>
                <a:latin typeface="Cambria" panose="02040503050406030204" pitchFamily="18" charset="0"/>
                <a:ea typeface="Cambria" panose="02040503050406030204" pitchFamily="18" charset="0"/>
              </a:rPr>
              <a:t> on the federal funds rate even when excess reserves are high.</a:t>
            </a:r>
          </a:p>
        </p:txBody>
      </p:sp>
    </p:spTree>
    <p:extLst>
      <p:ext uri="{BB962C8B-B14F-4D97-AF65-F5344CB8AC3E}">
        <p14:creationId xmlns:p14="http://schemas.microsoft.com/office/powerpoint/2010/main" val="23750165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5295</TotalTime>
  <Words>5689</Words>
  <Application>Microsoft Office PowerPoint</Application>
  <PresentationFormat>Widescreen</PresentationFormat>
  <Paragraphs>370</Paragraphs>
  <Slides>38</Slides>
  <Notes>38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38</vt:i4>
      </vt:variant>
    </vt:vector>
  </HeadingPairs>
  <TitlesOfParts>
    <vt:vector size="45" baseType="lpstr">
      <vt:lpstr>Aptos</vt:lpstr>
      <vt:lpstr>Aptos Display</vt:lpstr>
      <vt:lpstr>Arial</vt:lpstr>
      <vt:lpstr>Cambria</vt:lpstr>
      <vt:lpstr>Cambria Math</vt:lpstr>
      <vt:lpstr>Times New Roman</vt:lpstr>
      <vt:lpstr>Office Theme</vt:lpstr>
      <vt:lpstr>Assessing the Fed Rate Target: Too High, Too Low, or Just Right?</vt:lpstr>
      <vt:lpstr>Introduction</vt:lpstr>
      <vt:lpstr>Introduction</vt:lpstr>
      <vt:lpstr>Introduction</vt:lpstr>
      <vt:lpstr>Motivation</vt:lpstr>
      <vt:lpstr>Motivation</vt:lpstr>
      <vt:lpstr>Background</vt:lpstr>
      <vt:lpstr>Background</vt:lpstr>
      <vt:lpstr>Background</vt:lpstr>
      <vt:lpstr>Background</vt:lpstr>
      <vt:lpstr>Background</vt:lpstr>
      <vt:lpstr>Background</vt:lpstr>
      <vt:lpstr>Background</vt:lpstr>
      <vt:lpstr>Literature</vt:lpstr>
      <vt:lpstr>Literature</vt:lpstr>
      <vt:lpstr>Literature</vt:lpstr>
      <vt:lpstr>Literature</vt:lpstr>
      <vt:lpstr>Conclusion</vt:lpstr>
      <vt:lpstr>Conclusion</vt:lpstr>
      <vt:lpstr>Conclusion</vt:lpstr>
      <vt:lpstr>Conclusion</vt:lpstr>
      <vt:lpstr>Conclusion</vt:lpstr>
      <vt:lpstr>Conclusion</vt:lpstr>
      <vt:lpstr>Conclusion</vt:lpstr>
      <vt:lpstr>Conclusion</vt:lpstr>
      <vt:lpstr>Conclusion</vt:lpstr>
      <vt:lpstr>Conclusion</vt:lpstr>
      <vt:lpstr>Conclusion</vt:lpstr>
      <vt:lpstr>Conclusion</vt:lpstr>
      <vt:lpstr>Conclusion</vt:lpstr>
      <vt:lpstr>Conclusion</vt:lpstr>
      <vt:lpstr>Conclusion</vt:lpstr>
      <vt:lpstr>Conclusion</vt:lpstr>
      <vt:lpstr>Conclusion</vt:lpstr>
      <vt:lpstr>Conclusion</vt:lpstr>
      <vt:lpstr>Conclusion</vt:lpstr>
      <vt:lpstr>References</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Assessing the Fed Rate Target: Too High, Too Low, or Just Right?</dc:title>
  <dc:creator>shaun levenson</dc:creator>
  <cp:lastModifiedBy>shaun levenson</cp:lastModifiedBy>
  <cp:revision>75</cp:revision>
  <dcterms:created xsi:type="dcterms:W3CDTF">2025-07-08T17:53:27Z</dcterms:created>
  <dcterms:modified xsi:type="dcterms:W3CDTF">2025-08-09T18:46:00Z</dcterms:modified>
</cp:coreProperties>
</file>