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notesSlides/notesSlide16.xml" ContentType="application/vnd.openxmlformats-officedocument.presentationml.notesSlide+xml"/>
  <Override PartName="/ppt/charts/chart2.xml" ContentType="application/vnd.openxmlformats-officedocument.drawingml.chart+xml"/>
  <Override PartName="/ppt/notesSlides/notesSlide17.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1" r:id="rId1"/>
    <p:sldMasterId id="2147483704" r:id="rId2"/>
  </p:sldMasterIdLst>
  <p:notesMasterIdLst>
    <p:notesMasterId r:id="rId41"/>
  </p:notesMasterIdLst>
  <p:sldIdLst>
    <p:sldId id="256" r:id="rId3"/>
    <p:sldId id="259" r:id="rId4"/>
    <p:sldId id="258" r:id="rId5"/>
    <p:sldId id="265" r:id="rId6"/>
    <p:sldId id="260" r:id="rId7"/>
    <p:sldId id="267" r:id="rId8"/>
    <p:sldId id="266" r:id="rId9"/>
    <p:sldId id="268" r:id="rId10"/>
    <p:sldId id="282" r:id="rId11"/>
    <p:sldId id="269" r:id="rId12"/>
    <p:sldId id="272" r:id="rId13"/>
    <p:sldId id="271" r:id="rId14"/>
    <p:sldId id="270" r:id="rId15"/>
    <p:sldId id="273" r:id="rId16"/>
    <p:sldId id="257" r:id="rId17"/>
    <p:sldId id="274" r:id="rId18"/>
    <p:sldId id="277" r:id="rId19"/>
    <p:sldId id="278" r:id="rId20"/>
    <p:sldId id="280" r:id="rId21"/>
    <p:sldId id="293" r:id="rId22"/>
    <p:sldId id="275" r:id="rId23"/>
    <p:sldId id="276" r:id="rId24"/>
    <p:sldId id="281" r:id="rId25"/>
    <p:sldId id="290" r:id="rId26"/>
    <p:sldId id="283" r:id="rId27"/>
    <p:sldId id="284" r:id="rId28"/>
    <p:sldId id="285" r:id="rId29"/>
    <p:sldId id="286" r:id="rId30"/>
    <p:sldId id="287" r:id="rId31"/>
    <p:sldId id="288" r:id="rId32"/>
    <p:sldId id="289" r:id="rId33"/>
    <p:sldId id="261" r:id="rId34"/>
    <p:sldId id="263" r:id="rId35"/>
    <p:sldId id="262" r:id="rId36"/>
    <p:sldId id="264" r:id="rId37"/>
    <p:sldId id="294" r:id="rId38"/>
    <p:sldId id="291" r:id="rId39"/>
    <p:sldId id="292"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2360"/>
    <a:srgbClr val="6A4C92"/>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8"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file:///D:\Documents\School\Homework\ECON\Capstone\Capstone_main.xls"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Documents\School\Homework\ECON\Capstone\Capstone_main.xls"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D:\Documents\School\Homework\ECON\Capstone\Capstone_main.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i="0" baseline="0"/>
              <a:t>Technology Industry</a:t>
            </a:r>
          </a:p>
        </c:rich>
      </c:tx>
      <c:overlay val="0"/>
      <c:spPr>
        <a:noFill/>
        <a:ln w="25400">
          <a:noFill/>
        </a:ln>
      </c:spPr>
    </c:title>
    <c:autoTitleDeleted val="0"/>
    <c:plotArea>
      <c:layout/>
      <c:barChart>
        <c:barDir val="col"/>
        <c:grouping val="clustered"/>
        <c:varyColors val="0"/>
        <c:ser>
          <c:idx val="0"/>
          <c:order val="0"/>
          <c:tx>
            <c:v>Value</c:v>
          </c:tx>
          <c:spPr>
            <a:solidFill>
              <a:schemeClr val="accent4"/>
            </a:solidFill>
            <a:effectLst/>
          </c:spPr>
          <c:invertIfNegative val="0"/>
          <c:cat>
            <c:numRef>
              <c:f>Annual!$A$7:$A$83</c:f>
              <c:numCache>
                <c:formatCode>General</c:formatCode>
                <c:ptCount val="77"/>
                <c:pt idx="0">
                  <c:v>1947</c:v>
                </c:pt>
                <c:pt idx="1">
                  <c:v>1948</c:v>
                </c:pt>
                <c:pt idx="2">
                  <c:v>1949</c:v>
                </c:pt>
                <c:pt idx="3">
                  <c:v>1950</c:v>
                </c:pt>
                <c:pt idx="4">
                  <c:v>1951</c:v>
                </c:pt>
                <c:pt idx="5">
                  <c:v>1952</c:v>
                </c:pt>
                <c:pt idx="6">
                  <c:v>1953</c:v>
                </c:pt>
                <c:pt idx="7">
                  <c:v>1954</c:v>
                </c:pt>
                <c:pt idx="8">
                  <c:v>1955</c:v>
                </c:pt>
                <c:pt idx="9">
                  <c:v>1956</c:v>
                </c:pt>
                <c:pt idx="10">
                  <c:v>1957</c:v>
                </c:pt>
                <c:pt idx="11">
                  <c:v>1958</c:v>
                </c:pt>
                <c:pt idx="12">
                  <c:v>1959</c:v>
                </c:pt>
                <c:pt idx="13">
                  <c:v>1960</c:v>
                </c:pt>
                <c:pt idx="14">
                  <c:v>1961</c:v>
                </c:pt>
                <c:pt idx="15">
                  <c:v>1962</c:v>
                </c:pt>
                <c:pt idx="16">
                  <c:v>1963</c:v>
                </c:pt>
                <c:pt idx="17">
                  <c:v>1964</c:v>
                </c:pt>
                <c:pt idx="18">
                  <c:v>1965</c:v>
                </c:pt>
                <c:pt idx="19">
                  <c:v>1966</c:v>
                </c:pt>
                <c:pt idx="20">
                  <c:v>1967</c:v>
                </c:pt>
                <c:pt idx="21">
                  <c:v>1968</c:v>
                </c:pt>
                <c:pt idx="22">
                  <c:v>1969</c:v>
                </c:pt>
                <c:pt idx="23">
                  <c:v>1970</c:v>
                </c:pt>
                <c:pt idx="24">
                  <c:v>1971</c:v>
                </c:pt>
                <c:pt idx="25">
                  <c:v>1972</c:v>
                </c:pt>
                <c:pt idx="26">
                  <c:v>1973</c:v>
                </c:pt>
                <c:pt idx="27">
                  <c:v>1974</c:v>
                </c:pt>
                <c:pt idx="28">
                  <c:v>1975</c:v>
                </c:pt>
                <c:pt idx="29">
                  <c:v>1976</c:v>
                </c:pt>
                <c:pt idx="30">
                  <c:v>1977</c:v>
                </c:pt>
                <c:pt idx="31">
                  <c:v>1978</c:v>
                </c:pt>
                <c:pt idx="32">
                  <c:v>1979</c:v>
                </c:pt>
                <c:pt idx="33">
                  <c:v>1980</c:v>
                </c:pt>
                <c:pt idx="34">
                  <c:v>1981</c:v>
                </c:pt>
                <c:pt idx="35">
                  <c:v>1982</c:v>
                </c:pt>
                <c:pt idx="36">
                  <c:v>1983</c:v>
                </c:pt>
                <c:pt idx="37">
                  <c:v>1984</c:v>
                </c:pt>
                <c:pt idx="38">
                  <c:v>1985</c:v>
                </c:pt>
                <c:pt idx="39">
                  <c:v>1986</c:v>
                </c:pt>
                <c:pt idx="40">
                  <c:v>1987</c:v>
                </c:pt>
                <c:pt idx="41">
                  <c:v>1988</c:v>
                </c:pt>
                <c:pt idx="42">
                  <c:v>1989</c:v>
                </c:pt>
                <c:pt idx="43">
                  <c:v>1990</c:v>
                </c:pt>
                <c:pt idx="44">
                  <c:v>1991</c:v>
                </c:pt>
                <c:pt idx="45">
                  <c:v>1992</c:v>
                </c:pt>
                <c:pt idx="46">
                  <c:v>1993</c:v>
                </c:pt>
                <c:pt idx="47">
                  <c:v>1994</c:v>
                </c:pt>
                <c:pt idx="48">
                  <c:v>1995</c:v>
                </c:pt>
                <c:pt idx="49">
                  <c:v>1996</c:v>
                </c:pt>
                <c:pt idx="50">
                  <c:v>1997</c:v>
                </c:pt>
                <c:pt idx="51">
                  <c:v>1998</c:v>
                </c:pt>
                <c:pt idx="52">
                  <c:v>1999</c:v>
                </c:pt>
                <c:pt idx="53">
                  <c:v>2000</c:v>
                </c:pt>
                <c:pt idx="54">
                  <c:v>2001</c:v>
                </c:pt>
                <c:pt idx="55">
                  <c:v>2002</c:v>
                </c:pt>
                <c:pt idx="56">
                  <c:v>2003</c:v>
                </c:pt>
                <c:pt idx="57">
                  <c:v>2004</c:v>
                </c:pt>
                <c:pt idx="58">
                  <c:v>2005</c:v>
                </c:pt>
                <c:pt idx="59">
                  <c:v>2006</c:v>
                </c:pt>
                <c:pt idx="60">
                  <c:v>2007</c:v>
                </c:pt>
                <c:pt idx="61">
                  <c:v>2008</c:v>
                </c:pt>
                <c:pt idx="62">
                  <c:v>2009</c:v>
                </c:pt>
                <c:pt idx="63">
                  <c:v>2010</c:v>
                </c:pt>
                <c:pt idx="64">
                  <c:v>2011</c:v>
                </c:pt>
                <c:pt idx="65">
                  <c:v>2012</c:v>
                </c:pt>
                <c:pt idx="66">
                  <c:v>2013</c:v>
                </c:pt>
                <c:pt idx="67">
                  <c:v>2014</c:v>
                </c:pt>
                <c:pt idx="68">
                  <c:v>2015</c:v>
                </c:pt>
                <c:pt idx="69">
                  <c:v>2016</c:v>
                </c:pt>
                <c:pt idx="70">
                  <c:v>2017</c:v>
                </c:pt>
                <c:pt idx="71">
                  <c:v>2018</c:v>
                </c:pt>
                <c:pt idx="72">
                  <c:v>2019</c:v>
                </c:pt>
                <c:pt idx="73">
                  <c:v>2020</c:v>
                </c:pt>
                <c:pt idx="74">
                  <c:v>2021</c:v>
                </c:pt>
                <c:pt idx="75">
                  <c:v>2022</c:v>
                </c:pt>
                <c:pt idx="76">
                  <c:v>2023</c:v>
                </c:pt>
              </c:numCache>
            </c:numRef>
          </c:cat>
          <c:val>
            <c:numRef>
              <c:f>Annual!$B$7:$B$83</c:f>
              <c:numCache>
                <c:formatCode>#,##0</c:formatCode>
                <c:ptCount val="77"/>
                <c:pt idx="0">
                  <c:v>10.4</c:v>
                </c:pt>
                <c:pt idx="1">
                  <c:v>11.4</c:v>
                </c:pt>
                <c:pt idx="2">
                  <c:v>11.899999999999999</c:v>
                </c:pt>
                <c:pt idx="3">
                  <c:v>13.2</c:v>
                </c:pt>
                <c:pt idx="4">
                  <c:v>14.9</c:v>
                </c:pt>
                <c:pt idx="5">
                  <c:v>16.399999999999999</c:v>
                </c:pt>
                <c:pt idx="6">
                  <c:v>18</c:v>
                </c:pt>
                <c:pt idx="7">
                  <c:v>17.8</c:v>
                </c:pt>
                <c:pt idx="8">
                  <c:v>19.3</c:v>
                </c:pt>
                <c:pt idx="9">
                  <c:v>20.8</c:v>
                </c:pt>
                <c:pt idx="10">
                  <c:v>22.6</c:v>
                </c:pt>
                <c:pt idx="11">
                  <c:v>23.200000000000003</c:v>
                </c:pt>
                <c:pt idx="12">
                  <c:v>26.200000000000003</c:v>
                </c:pt>
                <c:pt idx="13">
                  <c:v>27.3</c:v>
                </c:pt>
                <c:pt idx="14">
                  <c:v>29</c:v>
                </c:pt>
                <c:pt idx="15">
                  <c:v>31.2</c:v>
                </c:pt>
                <c:pt idx="16">
                  <c:v>33.200000000000003</c:v>
                </c:pt>
                <c:pt idx="17">
                  <c:v>35.6</c:v>
                </c:pt>
                <c:pt idx="18">
                  <c:v>39.299999999999997</c:v>
                </c:pt>
                <c:pt idx="19">
                  <c:v>44.1</c:v>
                </c:pt>
                <c:pt idx="20">
                  <c:v>47.099999999999994</c:v>
                </c:pt>
                <c:pt idx="21">
                  <c:v>51.1</c:v>
                </c:pt>
                <c:pt idx="22">
                  <c:v>55.4</c:v>
                </c:pt>
                <c:pt idx="23">
                  <c:v>58.1</c:v>
                </c:pt>
                <c:pt idx="24">
                  <c:v>61.9</c:v>
                </c:pt>
                <c:pt idx="25">
                  <c:v>69.199999999999989</c:v>
                </c:pt>
                <c:pt idx="26">
                  <c:v>76.400000000000006</c:v>
                </c:pt>
                <c:pt idx="27">
                  <c:v>81.199999999999989</c:v>
                </c:pt>
                <c:pt idx="28">
                  <c:v>88.9</c:v>
                </c:pt>
                <c:pt idx="29">
                  <c:v>101.5</c:v>
                </c:pt>
                <c:pt idx="30">
                  <c:v>115.5</c:v>
                </c:pt>
                <c:pt idx="31">
                  <c:v>132.6</c:v>
                </c:pt>
                <c:pt idx="32">
                  <c:v>149.30000000000001</c:v>
                </c:pt>
                <c:pt idx="33">
                  <c:v>169</c:v>
                </c:pt>
                <c:pt idx="34">
                  <c:v>195.2</c:v>
                </c:pt>
                <c:pt idx="35">
                  <c:v>211.60000000000002</c:v>
                </c:pt>
                <c:pt idx="36">
                  <c:v>240.5</c:v>
                </c:pt>
                <c:pt idx="37">
                  <c:v>265.39999999999998</c:v>
                </c:pt>
                <c:pt idx="38">
                  <c:v>288.60000000000002</c:v>
                </c:pt>
                <c:pt idx="39">
                  <c:v>299.8</c:v>
                </c:pt>
                <c:pt idx="40">
                  <c:v>321</c:v>
                </c:pt>
                <c:pt idx="41">
                  <c:v>341</c:v>
                </c:pt>
                <c:pt idx="42">
                  <c:v>365.8</c:v>
                </c:pt>
                <c:pt idx="43">
                  <c:v>384.1</c:v>
                </c:pt>
                <c:pt idx="44">
                  <c:v>397.8</c:v>
                </c:pt>
                <c:pt idx="45">
                  <c:v>420.6</c:v>
                </c:pt>
                <c:pt idx="46">
                  <c:v>446.29999999999995</c:v>
                </c:pt>
                <c:pt idx="47">
                  <c:v>481.59999999999997</c:v>
                </c:pt>
                <c:pt idx="48">
                  <c:v>516</c:v>
                </c:pt>
                <c:pt idx="49">
                  <c:v>558.70000000000005</c:v>
                </c:pt>
                <c:pt idx="50">
                  <c:v>589.40000000000009</c:v>
                </c:pt>
                <c:pt idx="51">
                  <c:v>626.29999999999995</c:v>
                </c:pt>
                <c:pt idx="52">
                  <c:v>672</c:v>
                </c:pt>
                <c:pt idx="53">
                  <c:v>696.5</c:v>
                </c:pt>
                <c:pt idx="54">
                  <c:v>675.8</c:v>
                </c:pt>
                <c:pt idx="55">
                  <c:v>723.4</c:v>
                </c:pt>
                <c:pt idx="56">
                  <c:v>758.3</c:v>
                </c:pt>
                <c:pt idx="57">
                  <c:v>821.8</c:v>
                </c:pt>
                <c:pt idx="58">
                  <c:v>853.1</c:v>
                </c:pt>
                <c:pt idx="59">
                  <c:v>875.9</c:v>
                </c:pt>
                <c:pt idx="60">
                  <c:v>935.9</c:v>
                </c:pt>
                <c:pt idx="61">
                  <c:v>973.5</c:v>
                </c:pt>
                <c:pt idx="62">
                  <c:v>939.9</c:v>
                </c:pt>
                <c:pt idx="63">
                  <c:v>983.59999999999991</c:v>
                </c:pt>
                <c:pt idx="64">
                  <c:v>990.3</c:v>
                </c:pt>
                <c:pt idx="65">
                  <c:v>990.6</c:v>
                </c:pt>
                <c:pt idx="66">
                  <c:v>1063.5</c:v>
                </c:pt>
                <c:pt idx="67">
                  <c:v>1080.3</c:v>
                </c:pt>
                <c:pt idx="68">
                  <c:v>1155.5</c:v>
                </c:pt>
                <c:pt idx="69">
                  <c:v>1215.5999999999999</c:v>
                </c:pt>
                <c:pt idx="70">
                  <c:v>1258.7</c:v>
                </c:pt>
                <c:pt idx="71">
                  <c:v>1301.4000000000001</c:v>
                </c:pt>
                <c:pt idx="72">
                  <c:v>1408.8999999999999</c:v>
                </c:pt>
                <c:pt idx="73">
                  <c:v>1454.9</c:v>
                </c:pt>
                <c:pt idx="74">
                  <c:v>1602.9</c:v>
                </c:pt>
                <c:pt idx="75">
                  <c:v>1666.4</c:v>
                </c:pt>
                <c:pt idx="76">
                  <c:v>1786</c:v>
                </c:pt>
              </c:numCache>
            </c:numRef>
          </c:val>
          <c:extLst>
            <c:ext xmlns:c16="http://schemas.microsoft.com/office/drawing/2014/chart" uri="{C3380CC4-5D6E-409C-BE32-E72D297353CC}">
              <c16:uniqueId val="{00000000-53E8-4ACB-AE0A-93F0AC9E990F}"/>
            </c:ext>
          </c:extLst>
        </c:ser>
        <c:dLbls>
          <c:showLegendKey val="0"/>
          <c:showVal val="0"/>
          <c:showCatName val="0"/>
          <c:showSerName val="0"/>
          <c:showPercent val="0"/>
          <c:showBubbleSize val="0"/>
        </c:dLbls>
        <c:gapWidth val="150"/>
        <c:axId val="1199039007"/>
        <c:axId val="1"/>
      </c:barChart>
      <c:catAx>
        <c:axId val="1199039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i="0" baseline="0"/>
                  <a:t>Total Industry Value (B $)</a:t>
                </a:r>
              </a:p>
            </c:rich>
          </c:tx>
          <c:overlay val="0"/>
          <c:spPr>
            <a:noFill/>
            <a:ln w="25400">
              <a:noFill/>
            </a:ln>
          </c:spPr>
        </c:title>
        <c:numFmt formatCode="#,##0" sourceLinked="1"/>
        <c:majorTickMark val="none"/>
        <c:minorTickMark val="none"/>
        <c:tickLblPos val="nextTo"/>
        <c:spPr>
          <a:ln w="9525">
            <a:noFill/>
          </a:ln>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199039007"/>
        <c:crosses val="autoZero"/>
        <c:crossBetween val="between"/>
      </c:valAx>
      <c:spPr>
        <a:noFill/>
        <a:ln w="25400">
          <a:noFill/>
        </a:ln>
      </c:spPr>
    </c:plotArea>
    <c:legend>
      <c:legendPos val="r"/>
      <c:overlay val="0"/>
      <c:spPr>
        <a:noFill/>
        <a:ln w="25400">
          <a:noFill/>
        </a:ln>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i="0" baseline="0"/>
              <a:t>Technology Sector GDP</a:t>
            </a:r>
          </a:p>
        </c:rich>
      </c:tx>
      <c:overlay val="0"/>
      <c:spPr>
        <a:noFill/>
        <a:ln w="25400">
          <a:noFill/>
        </a:ln>
      </c:spPr>
    </c:title>
    <c:autoTitleDeleted val="0"/>
    <c:plotArea>
      <c:layout/>
      <c:lineChart>
        <c:grouping val="standard"/>
        <c:varyColors val="0"/>
        <c:ser>
          <c:idx val="0"/>
          <c:order val="0"/>
          <c:tx>
            <c:strRef>
              <c:f>'[1]Tech Industry'!$A$16</c:f>
              <c:strCache>
                <c:ptCount val="1"/>
                <c:pt idx="0">
                  <c:v>Private (Tech)</c:v>
                </c:pt>
              </c:strCache>
            </c:strRef>
          </c:tx>
          <c:spPr>
            <a:ln>
              <a:solidFill>
                <a:srgbClr val="7030A0"/>
              </a:solidFill>
            </a:ln>
          </c:spPr>
          <c:marker>
            <c:symbol val="none"/>
          </c:marker>
          <c:cat>
            <c:numRef>
              <c:f>'[1]Tech Industry'!$B$1:$BZ$1</c:f>
              <c:numCache>
                <c:formatCode>General</c:formatCode>
                <c:ptCount val="77"/>
                <c:pt idx="0">
                  <c:v>1947</c:v>
                </c:pt>
                <c:pt idx="1">
                  <c:v>1948</c:v>
                </c:pt>
                <c:pt idx="2">
                  <c:v>1949</c:v>
                </c:pt>
                <c:pt idx="3">
                  <c:v>1950</c:v>
                </c:pt>
                <c:pt idx="4">
                  <c:v>1951</c:v>
                </c:pt>
                <c:pt idx="5">
                  <c:v>1952</c:v>
                </c:pt>
                <c:pt idx="6">
                  <c:v>1953</c:v>
                </c:pt>
                <c:pt idx="7">
                  <c:v>1954</c:v>
                </c:pt>
                <c:pt idx="8">
                  <c:v>1955</c:v>
                </c:pt>
                <c:pt idx="9">
                  <c:v>1956</c:v>
                </c:pt>
                <c:pt idx="10">
                  <c:v>1957</c:v>
                </c:pt>
                <c:pt idx="11">
                  <c:v>1958</c:v>
                </c:pt>
                <c:pt idx="12">
                  <c:v>1959</c:v>
                </c:pt>
                <c:pt idx="13">
                  <c:v>1960</c:v>
                </c:pt>
                <c:pt idx="14">
                  <c:v>1961</c:v>
                </c:pt>
                <c:pt idx="15">
                  <c:v>1962</c:v>
                </c:pt>
                <c:pt idx="16">
                  <c:v>1963</c:v>
                </c:pt>
                <c:pt idx="17">
                  <c:v>1964</c:v>
                </c:pt>
                <c:pt idx="18">
                  <c:v>1965</c:v>
                </c:pt>
                <c:pt idx="19">
                  <c:v>1966</c:v>
                </c:pt>
                <c:pt idx="20">
                  <c:v>1967</c:v>
                </c:pt>
                <c:pt idx="21">
                  <c:v>1968</c:v>
                </c:pt>
                <c:pt idx="22">
                  <c:v>1969</c:v>
                </c:pt>
                <c:pt idx="23">
                  <c:v>1970</c:v>
                </c:pt>
                <c:pt idx="24">
                  <c:v>1971</c:v>
                </c:pt>
                <c:pt idx="25">
                  <c:v>1972</c:v>
                </c:pt>
                <c:pt idx="26">
                  <c:v>1973</c:v>
                </c:pt>
                <c:pt idx="27">
                  <c:v>1974</c:v>
                </c:pt>
                <c:pt idx="28">
                  <c:v>1975</c:v>
                </c:pt>
                <c:pt idx="29">
                  <c:v>1976</c:v>
                </c:pt>
                <c:pt idx="30">
                  <c:v>1977</c:v>
                </c:pt>
                <c:pt idx="31">
                  <c:v>1978</c:v>
                </c:pt>
                <c:pt idx="32">
                  <c:v>1979</c:v>
                </c:pt>
                <c:pt idx="33">
                  <c:v>1980</c:v>
                </c:pt>
                <c:pt idx="34">
                  <c:v>1981</c:v>
                </c:pt>
                <c:pt idx="35">
                  <c:v>1982</c:v>
                </c:pt>
                <c:pt idx="36">
                  <c:v>1983</c:v>
                </c:pt>
                <c:pt idx="37">
                  <c:v>1984</c:v>
                </c:pt>
                <c:pt idx="38">
                  <c:v>1985</c:v>
                </c:pt>
                <c:pt idx="39">
                  <c:v>1986</c:v>
                </c:pt>
                <c:pt idx="40">
                  <c:v>1987</c:v>
                </c:pt>
                <c:pt idx="41">
                  <c:v>1988</c:v>
                </c:pt>
                <c:pt idx="42">
                  <c:v>1989</c:v>
                </c:pt>
                <c:pt idx="43">
                  <c:v>1990</c:v>
                </c:pt>
                <c:pt idx="44">
                  <c:v>1991</c:v>
                </c:pt>
                <c:pt idx="45">
                  <c:v>1992</c:v>
                </c:pt>
                <c:pt idx="46">
                  <c:v>1993</c:v>
                </c:pt>
                <c:pt idx="47">
                  <c:v>1994</c:v>
                </c:pt>
                <c:pt idx="48">
                  <c:v>1995</c:v>
                </c:pt>
                <c:pt idx="49">
                  <c:v>1996</c:v>
                </c:pt>
                <c:pt idx="50">
                  <c:v>1997</c:v>
                </c:pt>
                <c:pt idx="51">
                  <c:v>1998</c:v>
                </c:pt>
                <c:pt idx="52">
                  <c:v>1999</c:v>
                </c:pt>
                <c:pt idx="53">
                  <c:v>2000</c:v>
                </c:pt>
                <c:pt idx="54">
                  <c:v>2001</c:v>
                </c:pt>
                <c:pt idx="55">
                  <c:v>2002</c:v>
                </c:pt>
                <c:pt idx="56">
                  <c:v>2003</c:v>
                </c:pt>
                <c:pt idx="57">
                  <c:v>2004</c:v>
                </c:pt>
                <c:pt idx="58">
                  <c:v>2005</c:v>
                </c:pt>
                <c:pt idx="59">
                  <c:v>2006</c:v>
                </c:pt>
                <c:pt idx="60">
                  <c:v>2007</c:v>
                </c:pt>
                <c:pt idx="61">
                  <c:v>2008</c:v>
                </c:pt>
                <c:pt idx="62">
                  <c:v>2009</c:v>
                </c:pt>
                <c:pt idx="63">
                  <c:v>2010</c:v>
                </c:pt>
                <c:pt idx="64">
                  <c:v>2011</c:v>
                </c:pt>
                <c:pt idx="65">
                  <c:v>2012</c:v>
                </c:pt>
                <c:pt idx="66">
                  <c:v>2013</c:v>
                </c:pt>
                <c:pt idx="67">
                  <c:v>2014</c:v>
                </c:pt>
                <c:pt idx="68">
                  <c:v>2015</c:v>
                </c:pt>
                <c:pt idx="69">
                  <c:v>2016</c:v>
                </c:pt>
                <c:pt idx="70">
                  <c:v>2017</c:v>
                </c:pt>
                <c:pt idx="71">
                  <c:v>2018</c:v>
                </c:pt>
                <c:pt idx="72">
                  <c:v>2019</c:v>
                </c:pt>
                <c:pt idx="73">
                  <c:v>2020</c:v>
                </c:pt>
                <c:pt idx="74">
                  <c:v>2021</c:v>
                </c:pt>
                <c:pt idx="75">
                  <c:v>2022</c:v>
                </c:pt>
                <c:pt idx="76">
                  <c:v>2023</c:v>
                </c:pt>
              </c:numCache>
            </c:numRef>
          </c:cat>
          <c:val>
            <c:numRef>
              <c:f>'[1]Tech Industry'!$B$16:$BZ$16</c:f>
              <c:numCache>
                <c:formatCode>0%</c:formatCode>
                <c:ptCount val="77"/>
                <c:pt idx="0">
                  <c:v>4.1666666666666671E-2</c:v>
                </c:pt>
                <c:pt idx="1">
                  <c:v>4.1545189504373185E-2</c:v>
                </c:pt>
                <c:pt idx="2">
                  <c:v>4.3669724770642196E-2</c:v>
                </c:pt>
                <c:pt idx="3">
                  <c:v>4.4029352901934625E-2</c:v>
                </c:pt>
                <c:pt idx="4">
                  <c:v>4.2951859325454027E-2</c:v>
                </c:pt>
                <c:pt idx="5">
                  <c:v>4.4637996733805113E-2</c:v>
                </c:pt>
                <c:pt idx="6">
                  <c:v>4.623683534549191E-2</c:v>
                </c:pt>
                <c:pt idx="7">
                  <c:v>4.5582586427656849E-2</c:v>
                </c:pt>
                <c:pt idx="8">
                  <c:v>4.5358401880141015E-2</c:v>
                </c:pt>
                <c:pt idx="9">
                  <c:v>4.6294235477409303E-2</c:v>
                </c:pt>
                <c:pt idx="10">
                  <c:v>4.767932489451477E-2</c:v>
                </c:pt>
                <c:pt idx="11">
                  <c:v>4.8212801330008319E-2</c:v>
                </c:pt>
                <c:pt idx="12">
                  <c:v>5.0230061349693253E-2</c:v>
                </c:pt>
                <c:pt idx="13">
                  <c:v>5.0331858407079648E-2</c:v>
                </c:pt>
                <c:pt idx="14">
                  <c:v>5.1583066524368559E-2</c:v>
                </c:pt>
                <c:pt idx="15">
                  <c:v>5.1655629139072838E-2</c:v>
                </c:pt>
                <c:pt idx="16">
                  <c:v>5.2086601819893316E-2</c:v>
                </c:pt>
                <c:pt idx="17">
                  <c:v>5.2008765522279038E-2</c:v>
                </c:pt>
                <c:pt idx="18">
                  <c:v>5.2943553819210572E-2</c:v>
                </c:pt>
                <c:pt idx="19">
                  <c:v>5.4210202827289486E-2</c:v>
                </c:pt>
                <c:pt idx="20">
                  <c:v>5.4767441860465102E-2</c:v>
                </c:pt>
                <c:pt idx="21">
                  <c:v>5.4327025302998093E-2</c:v>
                </c:pt>
                <c:pt idx="22">
                  <c:v>5.4441823899371064E-2</c:v>
                </c:pt>
                <c:pt idx="23">
                  <c:v>5.4137159895639206E-2</c:v>
                </c:pt>
                <c:pt idx="24">
                  <c:v>5.3137608378401577E-2</c:v>
                </c:pt>
                <c:pt idx="25">
                  <c:v>5.4100539441794999E-2</c:v>
                </c:pt>
                <c:pt idx="26">
                  <c:v>5.3598989757261122E-2</c:v>
                </c:pt>
                <c:pt idx="27">
                  <c:v>5.2549831736991959E-2</c:v>
                </c:pt>
                <c:pt idx="28">
                  <c:v>5.2762775238886589E-2</c:v>
                </c:pt>
                <c:pt idx="29">
                  <c:v>5.4176674673071794E-2</c:v>
                </c:pt>
                <c:pt idx="30">
                  <c:v>5.5480833893745807E-2</c:v>
                </c:pt>
                <c:pt idx="31">
                  <c:v>5.6389538592387836E-2</c:v>
                </c:pt>
                <c:pt idx="32">
                  <c:v>5.6824236888178427E-2</c:v>
                </c:pt>
                <c:pt idx="33">
                  <c:v>5.9146746928918907E-2</c:v>
                </c:pt>
                <c:pt idx="34">
                  <c:v>6.0866853757405671E-2</c:v>
                </c:pt>
                <c:pt idx="35">
                  <c:v>6.3281296728273234E-2</c:v>
                </c:pt>
                <c:pt idx="36">
                  <c:v>6.6180517336268577E-2</c:v>
                </c:pt>
                <c:pt idx="37">
                  <c:v>6.5732118089954411E-2</c:v>
                </c:pt>
                <c:pt idx="38">
                  <c:v>6.6513021433510025E-2</c:v>
                </c:pt>
                <c:pt idx="39">
                  <c:v>6.5464232684077209E-2</c:v>
                </c:pt>
                <c:pt idx="40">
                  <c:v>6.6114681166584269E-2</c:v>
                </c:pt>
                <c:pt idx="41">
                  <c:v>6.5121075548086466E-2</c:v>
                </c:pt>
                <c:pt idx="42">
                  <c:v>6.4840911105202514E-2</c:v>
                </c:pt>
                <c:pt idx="43">
                  <c:v>6.4412805419999664E-2</c:v>
                </c:pt>
                <c:pt idx="44">
                  <c:v>6.4596797765580846E-2</c:v>
                </c:pt>
                <c:pt idx="45">
                  <c:v>6.450524507698914E-2</c:v>
                </c:pt>
                <c:pt idx="46">
                  <c:v>6.5071588954013923E-2</c:v>
                </c:pt>
                <c:pt idx="47">
                  <c:v>6.6088483917005142E-2</c:v>
                </c:pt>
                <c:pt idx="48">
                  <c:v>6.754191918530833E-2</c:v>
                </c:pt>
                <c:pt idx="49">
                  <c:v>6.9204280830401824E-2</c:v>
                </c:pt>
                <c:pt idx="50">
                  <c:v>6.8713859354598048E-2</c:v>
                </c:pt>
                <c:pt idx="51">
                  <c:v>6.9106677847905723E-2</c:v>
                </c:pt>
                <c:pt idx="52">
                  <c:v>6.9773961437426674E-2</c:v>
                </c:pt>
                <c:pt idx="53">
                  <c:v>6.7945253587489887E-2</c:v>
                </c:pt>
                <c:pt idx="54">
                  <c:v>6.3863767376369091E-2</c:v>
                </c:pt>
                <c:pt idx="55">
                  <c:v>6.6190262693176932E-2</c:v>
                </c:pt>
                <c:pt idx="56">
                  <c:v>6.619007716211027E-2</c:v>
                </c:pt>
                <c:pt idx="57">
                  <c:v>6.7265821955930991E-2</c:v>
                </c:pt>
                <c:pt idx="58">
                  <c:v>6.5425291234958924E-2</c:v>
                </c:pt>
                <c:pt idx="59">
                  <c:v>6.3399804567333795E-2</c:v>
                </c:pt>
                <c:pt idx="60">
                  <c:v>6.4659430853305513E-2</c:v>
                </c:pt>
                <c:pt idx="61">
                  <c:v>6.591107590437309E-2</c:v>
                </c:pt>
                <c:pt idx="62">
                  <c:v>6.4918739337343989E-2</c:v>
                </c:pt>
                <c:pt idx="63">
                  <c:v>6.5359824573061331E-2</c:v>
                </c:pt>
                <c:pt idx="64">
                  <c:v>6.3481583097219199E-2</c:v>
                </c:pt>
                <c:pt idx="65">
                  <c:v>6.0944998154300475E-2</c:v>
                </c:pt>
                <c:pt idx="66">
                  <c:v>6.3000568693426851E-2</c:v>
                </c:pt>
                <c:pt idx="67">
                  <c:v>6.135244574939943E-2</c:v>
                </c:pt>
                <c:pt idx="68">
                  <c:v>6.3159333151134187E-2</c:v>
                </c:pt>
                <c:pt idx="69">
                  <c:v>6.464272609798509E-2</c:v>
                </c:pt>
                <c:pt idx="70">
                  <c:v>6.4179766572677072E-2</c:v>
                </c:pt>
                <c:pt idx="71">
                  <c:v>6.3001655645169102E-2</c:v>
                </c:pt>
                <c:pt idx="72">
                  <c:v>6.5408542246982337E-2</c:v>
                </c:pt>
                <c:pt idx="73">
                  <c:v>6.8132115144164354E-2</c:v>
                </c:pt>
                <c:pt idx="74">
                  <c:v>6.768631789639927E-2</c:v>
                </c:pt>
                <c:pt idx="75">
                  <c:v>6.4075056715499679E-2</c:v>
                </c:pt>
                <c:pt idx="76">
                  <c:v>6.4428387450533364E-2</c:v>
                </c:pt>
              </c:numCache>
            </c:numRef>
          </c:val>
          <c:smooth val="0"/>
          <c:extLst>
            <c:ext xmlns:c16="http://schemas.microsoft.com/office/drawing/2014/chart" uri="{C3380CC4-5D6E-409C-BE32-E72D297353CC}">
              <c16:uniqueId val="{00000000-1001-407F-826E-2F2818C0A02B}"/>
            </c:ext>
          </c:extLst>
        </c:ser>
        <c:dLbls>
          <c:showLegendKey val="0"/>
          <c:showVal val="0"/>
          <c:showCatName val="0"/>
          <c:showSerName val="0"/>
          <c:showPercent val="0"/>
          <c:showBubbleSize val="0"/>
        </c:dLbls>
        <c:smooth val="0"/>
        <c:axId val="1199039007"/>
        <c:axId val="1"/>
      </c:lineChart>
      <c:catAx>
        <c:axId val="1199039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max val="0.1"/>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i="0" baseline="0"/>
                  <a:t>% Share of GDP</a:t>
                </a:r>
              </a:p>
            </c:rich>
          </c:tx>
          <c:overlay val="0"/>
          <c:spPr>
            <a:noFill/>
            <a:ln w="25400">
              <a:noFill/>
            </a:ln>
          </c:spPr>
        </c:title>
        <c:numFmt formatCode="0%" sourceLinked="1"/>
        <c:majorTickMark val="none"/>
        <c:minorTickMark val="none"/>
        <c:tickLblPos val="nextTo"/>
        <c:spPr>
          <a:ln w="9525">
            <a:noFill/>
          </a:ln>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199039007"/>
        <c:crosses val="autoZero"/>
        <c:crossBetween val="between"/>
      </c:valAx>
      <c:spPr>
        <a:noFill/>
        <a:ln w="25400">
          <a:noFill/>
        </a:ln>
      </c:spPr>
    </c:plotArea>
    <c:legend>
      <c:legendPos val="r"/>
      <c:overlay val="0"/>
      <c:spPr>
        <a:noFill/>
        <a:ln w="25400">
          <a:noFill/>
        </a:ln>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i="0" baseline="0"/>
              <a:t>Private Sector GDP without Technology</a:t>
            </a:r>
          </a:p>
        </c:rich>
      </c:tx>
      <c:overlay val="0"/>
      <c:spPr>
        <a:noFill/>
        <a:ln w="25400">
          <a:noFill/>
        </a:ln>
      </c:spPr>
    </c:title>
    <c:autoTitleDeleted val="0"/>
    <c:plotArea>
      <c:layout/>
      <c:lineChart>
        <c:grouping val="standard"/>
        <c:varyColors val="0"/>
        <c:ser>
          <c:idx val="0"/>
          <c:order val="0"/>
          <c:tx>
            <c:strRef>
              <c:f>'[1]Tech Industry'!$A$15</c:f>
              <c:strCache>
                <c:ptCount val="1"/>
                <c:pt idx="0">
                  <c:v>Private (No Tech)</c:v>
                </c:pt>
              </c:strCache>
            </c:strRef>
          </c:tx>
          <c:spPr>
            <a:ln>
              <a:solidFill>
                <a:srgbClr val="7030A0"/>
              </a:solidFill>
            </a:ln>
          </c:spPr>
          <c:marker>
            <c:symbol val="none"/>
          </c:marker>
          <c:cat>
            <c:numRef>
              <c:f>'[1]Tech Industry'!$B$1:$BZ$1</c:f>
              <c:numCache>
                <c:formatCode>General</c:formatCode>
                <c:ptCount val="77"/>
                <c:pt idx="0">
                  <c:v>1947</c:v>
                </c:pt>
                <c:pt idx="1">
                  <c:v>1948</c:v>
                </c:pt>
                <c:pt idx="2">
                  <c:v>1949</c:v>
                </c:pt>
                <c:pt idx="3">
                  <c:v>1950</c:v>
                </c:pt>
                <c:pt idx="4">
                  <c:v>1951</c:v>
                </c:pt>
                <c:pt idx="5">
                  <c:v>1952</c:v>
                </c:pt>
                <c:pt idx="6">
                  <c:v>1953</c:v>
                </c:pt>
                <c:pt idx="7">
                  <c:v>1954</c:v>
                </c:pt>
                <c:pt idx="8">
                  <c:v>1955</c:v>
                </c:pt>
                <c:pt idx="9">
                  <c:v>1956</c:v>
                </c:pt>
                <c:pt idx="10">
                  <c:v>1957</c:v>
                </c:pt>
                <c:pt idx="11">
                  <c:v>1958</c:v>
                </c:pt>
                <c:pt idx="12">
                  <c:v>1959</c:v>
                </c:pt>
                <c:pt idx="13">
                  <c:v>1960</c:v>
                </c:pt>
                <c:pt idx="14">
                  <c:v>1961</c:v>
                </c:pt>
                <c:pt idx="15">
                  <c:v>1962</c:v>
                </c:pt>
                <c:pt idx="16">
                  <c:v>1963</c:v>
                </c:pt>
                <c:pt idx="17">
                  <c:v>1964</c:v>
                </c:pt>
                <c:pt idx="18">
                  <c:v>1965</c:v>
                </c:pt>
                <c:pt idx="19">
                  <c:v>1966</c:v>
                </c:pt>
                <c:pt idx="20">
                  <c:v>1967</c:v>
                </c:pt>
                <c:pt idx="21">
                  <c:v>1968</c:v>
                </c:pt>
                <c:pt idx="22">
                  <c:v>1969</c:v>
                </c:pt>
                <c:pt idx="23">
                  <c:v>1970</c:v>
                </c:pt>
                <c:pt idx="24">
                  <c:v>1971</c:v>
                </c:pt>
                <c:pt idx="25">
                  <c:v>1972</c:v>
                </c:pt>
                <c:pt idx="26">
                  <c:v>1973</c:v>
                </c:pt>
                <c:pt idx="27">
                  <c:v>1974</c:v>
                </c:pt>
                <c:pt idx="28">
                  <c:v>1975</c:v>
                </c:pt>
                <c:pt idx="29">
                  <c:v>1976</c:v>
                </c:pt>
                <c:pt idx="30">
                  <c:v>1977</c:v>
                </c:pt>
                <c:pt idx="31">
                  <c:v>1978</c:v>
                </c:pt>
                <c:pt idx="32">
                  <c:v>1979</c:v>
                </c:pt>
                <c:pt idx="33">
                  <c:v>1980</c:v>
                </c:pt>
                <c:pt idx="34">
                  <c:v>1981</c:v>
                </c:pt>
                <c:pt idx="35">
                  <c:v>1982</c:v>
                </c:pt>
                <c:pt idx="36">
                  <c:v>1983</c:v>
                </c:pt>
                <c:pt idx="37">
                  <c:v>1984</c:v>
                </c:pt>
                <c:pt idx="38">
                  <c:v>1985</c:v>
                </c:pt>
                <c:pt idx="39">
                  <c:v>1986</c:v>
                </c:pt>
                <c:pt idx="40">
                  <c:v>1987</c:v>
                </c:pt>
                <c:pt idx="41">
                  <c:v>1988</c:v>
                </c:pt>
                <c:pt idx="42">
                  <c:v>1989</c:v>
                </c:pt>
                <c:pt idx="43">
                  <c:v>1990</c:v>
                </c:pt>
                <c:pt idx="44">
                  <c:v>1991</c:v>
                </c:pt>
                <c:pt idx="45">
                  <c:v>1992</c:v>
                </c:pt>
                <c:pt idx="46">
                  <c:v>1993</c:v>
                </c:pt>
                <c:pt idx="47">
                  <c:v>1994</c:v>
                </c:pt>
                <c:pt idx="48">
                  <c:v>1995</c:v>
                </c:pt>
                <c:pt idx="49">
                  <c:v>1996</c:v>
                </c:pt>
                <c:pt idx="50">
                  <c:v>1997</c:v>
                </c:pt>
                <c:pt idx="51">
                  <c:v>1998</c:v>
                </c:pt>
                <c:pt idx="52">
                  <c:v>1999</c:v>
                </c:pt>
                <c:pt idx="53">
                  <c:v>2000</c:v>
                </c:pt>
                <c:pt idx="54">
                  <c:v>2001</c:v>
                </c:pt>
                <c:pt idx="55">
                  <c:v>2002</c:v>
                </c:pt>
                <c:pt idx="56">
                  <c:v>2003</c:v>
                </c:pt>
                <c:pt idx="57">
                  <c:v>2004</c:v>
                </c:pt>
                <c:pt idx="58">
                  <c:v>2005</c:v>
                </c:pt>
                <c:pt idx="59">
                  <c:v>2006</c:v>
                </c:pt>
                <c:pt idx="60">
                  <c:v>2007</c:v>
                </c:pt>
                <c:pt idx="61">
                  <c:v>2008</c:v>
                </c:pt>
                <c:pt idx="62">
                  <c:v>2009</c:v>
                </c:pt>
                <c:pt idx="63">
                  <c:v>2010</c:v>
                </c:pt>
                <c:pt idx="64">
                  <c:v>2011</c:v>
                </c:pt>
                <c:pt idx="65">
                  <c:v>2012</c:v>
                </c:pt>
                <c:pt idx="66">
                  <c:v>2013</c:v>
                </c:pt>
                <c:pt idx="67">
                  <c:v>2014</c:v>
                </c:pt>
                <c:pt idx="68">
                  <c:v>2015</c:v>
                </c:pt>
                <c:pt idx="69">
                  <c:v>2016</c:v>
                </c:pt>
                <c:pt idx="70">
                  <c:v>2017</c:v>
                </c:pt>
                <c:pt idx="71">
                  <c:v>2018</c:v>
                </c:pt>
                <c:pt idx="72">
                  <c:v>2019</c:v>
                </c:pt>
                <c:pt idx="73">
                  <c:v>2020</c:v>
                </c:pt>
                <c:pt idx="74">
                  <c:v>2021</c:v>
                </c:pt>
                <c:pt idx="75">
                  <c:v>2022</c:v>
                </c:pt>
                <c:pt idx="76">
                  <c:v>2023</c:v>
                </c:pt>
              </c:numCache>
            </c:numRef>
          </c:cat>
          <c:val>
            <c:numRef>
              <c:f>'[1]Tech Industry'!$B$15:$BZ$15</c:f>
              <c:numCache>
                <c:formatCode>0%</c:formatCode>
                <c:ptCount val="77"/>
                <c:pt idx="0">
                  <c:v>0.82411858974358976</c:v>
                </c:pt>
                <c:pt idx="1">
                  <c:v>0.83746355685131202</c:v>
                </c:pt>
                <c:pt idx="2">
                  <c:v>0.82862385321100918</c:v>
                </c:pt>
                <c:pt idx="3">
                  <c:v>0.83689126084056042</c:v>
                </c:pt>
                <c:pt idx="4">
                  <c:v>0.8287690977226867</c:v>
                </c:pt>
                <c:pt idx="5">
                  <c:v>0.81682090364725102</c:v>
                </c:pt>
                <c:pt idx="6">
                  <c:v>0.81685075777035698</c:v>
                </c:pt>
                <c:pt idx="7">
                  <c:v>0.81331626120358502</c:v>
                </c:pt>
                <c:pt idx="8">
                  <c:v>0.81856639247943597</c:v>
                </c:pt>
                <c:pt idx="9">
                  <c:v>0.81660360560872458</c:v>
                </c:pt>
                <c:pt idx="10">
                  <c:v>0.81286919831223636</c:v>
                </c:pt>
                <c:pt idx="11">
                  <c:v>0.80527847049044055</c:v>
                </c:pt>
                <c:pt idx="12">
                  <c:v>0.80751533742331283</c:v>
                </c:pt>
                <c:pt idx="13">
                  <c:v>0.80420353982300896</c:v>
                </c:pt>
                <c:pt idx="14">
                  <c:v>0.79918178584133759</c:v>
                </c:pt>
                <c:pt idx="15">
                  <c:v>0.79983443708609259</c:v>
                </c:pt>
                <c:pt idx="16">
                  <c:v>0.79714465014119851</c:v>
                </c:pt>
                <c:pt idx="17">
                  <c:v>0.7973703433162892</c:v>
                </c:pt>
                <c:pt idx="18">
                  <c:v>0.79832951636804528</c:v>
                </c:pt>
                <c:pt idx="19">
                  <c:v>0.79557467732022125</c:v>
                </c:pt>
                <c:pt idx="20">
                  <c:v>0.78965116279069758</c:v>
                </c:pt>
                <c:pt idx="21">
                  <c:v>0.78736976398043801</c:v>
                </c:pt>
                <c:pt idx="22">
                  <c:v>0.78586871069182396</c:v>
                </c:pt>
                <c:pt idx="23">
                  <c:v>0.77944465150950426</c:v>
                </c:pt>
                <c:pt idx="24">
                  <c:v>0.77938020430938271</c:v>
                </c:pt>
                <c:pt idx="25">
                  <c:v>0.78015792353998903</c:v>
                </c:pt>
                <c:pt idx="26">
                  <c:v>0.78686684439455579</c:v>
                </c:pt>
                <c:pt idx="27">
                  <c:v>0.78682371214082314</c:v>
                </c:pt>
                <c:pt idx="28">
                  <c:v>0.78592201317585608</c:v>
                </c:pt>
                <c:pt idx="29">
                  <c:v>0.79007205764611688</c:v>
                </c:pt>
                <c:pt idx="30">
                  <c:v>0.79412047266788355</c:v>
                </c:pt>
                <c:pt idx="31">
                  <c:v>0.79829895811184348</c:v>
                </c:pt>
                <c:pt idx="32">
                  <c:v>0.80200959123087456</c:v>
                </c:pt>
                <c:pt idx="33">
                  <c:v>0.79806110663913488</c:v>
                </c:pt>
                <c:pt idx="34">
                  <c:v>0.79787963829123798</c:v>
                </c:pt>
                <c:pt idx="35">
                  <c:v>0.78907231293737667</c:v>
                </c:pt>
                <c:pt idx="36">
                  <c:v>0.7889378095762245</c:v>
                </c:pt>
                <c:pt idx="37">
                  <c:v>0.7932187438082029</c:v>
                </c:pt>
                <c:pt idx="38">
                  <c:v>0.79142659598985943</c:v>
                </c:pt>
                <c:pt idx="39">
                  <c:v>0.79140099572015021</c:v>
                </c:pt>
                <c:pt idx="40">
                  <c:v>0.79071922886801771</c:v>
                </c:pt>
                <c:pt idx="41">
                  <c:v>0.79180352914215879</c:v>
                </c:pt>
                <c:pt idx="42">
                  <c:v>0.79214747850748912</c:v>
                </c:pt>
                <c:pt idx="43">
                  <c:v>0.79034394861732982</c:v>
                </c:pt>
                <c:pt idx="44">
                  <c:v>0.78534311974278193</c:v>
                </c:pt>
                <c:pt idx="45">
                  <c:v>0.78587203239065073</c:v>
                </c:pt>
                <c:pt idx="46">
                  <c:v>0.7881929256699618</c:v>
                </c:pt>
                <c:pt idx="47">
                  <c:v>0.79079756284992853</c:v>
                </c:pt>
                <c:pt idx="48">
                  <c:v>0.79151013783263735</c:v>
                </c:pt>
                <c:pt idx="49">
                  <c:v>0.79403458356042222</c:v>
                </c:pt>
                <c:pt idx="50">
                  <c:v>0.7977289684760307</c:v>
                </c:pt>
                <c:pt idx="51">
                  <c:v>0.79944388047843939</c:v>
                </c:pt>
                <c:pt idx="52">
                  <c:v>0.80019935417553545</c:v>
                </c:pt>
                <c:pt idx="53">
                  <c:v>0.80299290793979061</c:v>
                </c:pt>
                <c:pt idx="54">
                  <c:v>0.80450580708568409</c:v>
                </c:pt>
                <c:pt idx="55">
                  <c:v>0.79890384386637514</c:v>
                </c:pt>
                <c:pt idx="56">
                  <c:v>0.7983136063684928</c:v>
                </c:pt>
                <c:pt idx="57">
                  <c:v>0.79919294109943362</c:v>
                </c:pt>
                <c:pt idx="58">
                  <c:v>0.80332533188131261</c:v>
                </c:pt>
                <c:pt idx="59">
                  <c:v>0.80681119032970217</c:v>
                </c:pt>
                <c:pt idx="60">
                  <c:v>0.80487484714286706</c:v>
                </c:pt>
                <c:pt idx="61">
                  <c:v>0.79982261220455109</c:v>
                </c:pt>
                <c:pt idx="62">
                  <c:v>0.79372293325781695</c:v>
                </c:pt>
                <c:pt idx="63">
                  <c:v>0.79446474848827164</c:v>
                </c:pt>
                <c:pt idx="64">
                  <c:v>0.79942691572968883</c:v>
                </c:pt>
                <c:pt idx="65">
                  <c:v>0.80608465608465607</c:v>
                </c:pt>
                <c:pt idx="66">
                  <c:v>0.80577342306051836</c:v>
                </c:pt>
                <c:pt idx="67">
                  <c:v>0.80941157762620619</c:v>
                </c:pt>
                <c:pt idx="68">
                  <c:v>0.80871822902432355</c:v>
                </c:pt>
                <c:pt idx="69">
                  <c:v>0.80816170253497766</c:v>
                </c:pt>
                <c:pt idx="70">
                  <c:v>0.81060161838864775</c:v>
                </c:pt>
                <c:pt idx="71">
                  <c:v>0.81312510287268958</c:v>
                </c:pt>
                <c:pt idx="72">
                  <c:v>0.81248375116063132</c:v>
                </c:pt>
                <c:pt idx="73">
                  <c:v>0.80484778098819421</c:v>
                </c:pt>
                <c:pt idx="74">
                  <c:v>0.81365465578325502</c:v>
                </c:pt>
                <c:pt idx="75">
                  <c:v>0.82293228746106817</c:v>
                </c:pt>
                <c:pt idx="76">
                  <c:v>0.82355784666332388</c:v>
                </c:pt>
              </c:numCache>
            </c:numRef>
          </c:val>
          <c:smooth val="0"/>
          <c:extLst>
            <c:ext xmlns:c16="http://schemas.microsoft.com/office/drawing/2014/chart" uri="{C3380CC4-5D6E-409C-BE32-E72D297353CC}">
              <c16:uniqueId val="{00000000-737F-48BC-A64A-B8CDDAFB7A53}"/>
            </c:ext>
          </c:extLst>
        </c:ser>
        <c:dLbls>
          <c:showLegendKey val="0"/>
          <c:showVal val="0"/>
          <c:showCatName val="0"/>
          <c:showSerName val="0"/>
          <c:showPercent val="0"/>
          <c:showBubbleSize val="0"/>
        </c:dLbls>
        <c:smooth val="0"/>
        <c:axId val="1199039007"/>
        <c:axId val="1"/>
      </c:lineChart>
      <c:catAx>
        <c:axId val="1199039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i="0" baseline="0"/>
                  <a:t>% Share of GDP</a:t>
                </a:r>
              </a:p>
            </c:rich>
          </c:tx>
          <c:overlay val="0"/>
          <c:spPr>
            <a:noFill/>
            <a:ln w="25400">
              <a:noFill/>
            </a:ln>
          </c:spPr>
        </c:title>
        <c:numFmt formatCode="0%" sourceLinked="1"/>
        <c:majorTickMark val="none"/>
        <c:minorTickMark val="none"/>
        <c:tickLblPos val="nextTo"/>
        <c:spPr>
          <a:ln w="9525">
            <a:noFill/>
          </a:ln>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199039007"/>
        <c:crosses val="autoZero"/>
        <c:crossBetween val="between"/>
      </c:valAx>
      <c:spPr>
        <a:noFill/>
        <a:ln w="25400">
          <a:noFill/>
        </a:ln>
      </c:spPr>
    </c:plotArea>
    <c:legend>
      <c:legendPos val="r"/>
      <c:overlay val="0"/>
      <c:spPr>
        <a:noFill/>
        <a:ln w="25400">
          <a:noFill/>
        </a:ln>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2800" b="1" i="0" baseline="0"/>
              <a:t>Public Sector GDP</a:t>
            </a:r>
          </a:p>
        </c:rich>
      </c:tx>
      <c:overlay val="0"/>
      <c:spPr>
        <a:noFill/>
        <a:ln w="25400">
          <a:noFill/>
        </a:ln>
      </c:spPr>
    </c:title>
    <c:autoTitleDeleted val="0"/>
    <c:plotArea>
      <c:layout/>
      <c:lineChart>
        <c:grouping val="standard"/>
        <c:varyColors val="0"/>
        <c:ser>
          <c:idx val="0"/>
          <c:order val="0"/>
          <c:tx>
            <c:strRef>
              <c:f>'[1]Tech Industry'!$A$17</c:f>
              <c:strCache>
                <c:ptCount val="1"/>
                <c:pt idx="0">
                  <c:v>Public</c:v>
                </c:pt>
              </c:strCache>
            </c:strRef>
          </c:tx>
          <c:spPr>
            <a:ln>
              <a:solidFill>
                <a:srgbClr val="7030A0"/>
              </a:solidFill>
            </a:ln>
          </c:spPr>
          <c:marker>
            <c:symbol val="none"/>
          </c:marker>
          <c:cat>
            <c:numRef>
              <c:f>'[1]Tech Industry'!$B$1:$BZ$1</c:f>
              <c:numCache>
                <c:formatCode>General</c:formatCode>
                <c:ptCount val="77"/>
                <c:pt idx="0">
                  <c:v>1947</c:v>
                </c:pt>
                <c:pt idx="1">
                  <c:v>1948</c:v>
                </c:pt>
                <c:pt idx="2">
                  <c:v>1949</c:v>
                </c:pt>
                <c:pt idx="3">
                  <c:v>1950</c:v>
                </c:pt>
                <c:pt idx="4">
                  <c:v>1951</c:v>
                </c:pt>
                <c:pt idx="5">
                  <c:v>1952</c:v>
                </c:pt>
                <c:pt idx="6">
                  <c:v>1953</c:v>
                </c:pt>
                <c:pt idx="7">
                  <c:v>1954</c:v>
                </c:pt>
                <c:pt idx="8">
                  <c:v>1955</c:v>
                </c:pt>
                <c:pt idx="9">
                  <c:v>1956</c:v>
                </c:pt>
                <c:pt idx="10">
                  <c:v>1957</c:v>
                </c:pt>
                <c:pt idx="11">
                  <c:v>1958</c:v>
                </c:pt>
                <c:pt idx="12">
                  <c:v>1959</c:v>
                </c:pt>
                <c:pt idx="13">
                  <c:v>1960</c:v>
                </c:pt>
                <c:pt idx="14">
                  <c:v>1961</c:v>
                </c:pt>
                <c:pt idx="15">
                  <c:v>1962</c:v>
                </c:pt>
                <c:pt idx="16">
                  <c:v>1963</c:v>
                </c:pt>
                <c:pt idx="17">
                  <c:v>1964</c:v>
                </c:pt>
                <c:pt idx="18">
                  <c:v>1965</c:v>
                </c:pt>
                <c:pt idx="19">
                  <c:v>1966</c:v>
                </c:pt>
                <c:pt idx="20">
                  <c:v>1967</c:v>
                </c:pt>
                <c:pt idx="21">
                  <c:v>1968</c:v>
                </c:pt>
                <c:pt idx="22">
                  <c:v>1969</c:v>
                </c:pt>
                <c:pt idx="23">
                  <c:v>1970</c:v>
                </c:pt>
                <c:pt idx="24">
                  <c:v>1971</c:v>
                </c:pt>
                <c:pt idx="25">
                  <c:v>1972</c:v>
                </c:pt>
                <c:pt idx="26">
                  <c:v>1973</c:v>
                </c:pt>
                <c:pt idx="27">
                  <c:v>1974</c:v>
                </c:pt>
                <c:pt idx="28">
                  <c:v>1975</c:v>
                </c:pt>
                <c:pt idx="29">
                  <c:v>1976</c:v>
                </c:pt>
                <c:pt idx="30">
                  <c:v>1977</c:v>
                </c:pt>
                <c:pt idx="31">
                  <c:v>1978</c:v>
                </c:pt>
                <c:pt idx="32">
                  <c:v>1979</c:v>
                </c:pt>
                <c:pt idx="33">
                  <c:v>1980</c:v>
                </c:pt>
                <c:pt idx="34">
                  <c:v>1981</c:v>
                </c:pt>
                <c:pt idx="35">
                  <c:v>1982</c:v>
                </c:pt>
                <c:pt idx="36">
                  <c:v>1983</c:v>
                </c:pt>
                <c:pt idx="37">
                  <c:v>1984</c:v>
                </c:pt>
                <c:pt idx="38">
                  <c:v>1985</c:v>
                </c:pt>
                <c:pt idx="39">
                  <c:v>1986</c:v>
                </c:pt>
                <c:pt idx="40">
                  <c:v>1987</c:v>
                </c:pt>
                <c:pt idx="41">
                  <c:v>1988</c:v>
                </c:pt>
                <c:pt idx="42">
                  <c:v>1989</c:v>
                </c:pt>
                <c:pt idx="43">
                  <c:v>1990</c:v>
                </c:pt>
                <c:pt idx="44">
                  <c:v>1991</c:v>
                </c:pt>
                <c:pt idx="45">
                  <c:v>1992</c:v>
                </c:pt>
                <c:pt idx="46">
                  <c:v>1993</c:v>
                </c:pt>
                <c:pt idx="47">
                  <c:v>1994</c:v>
                </c:pt>
                <c:pt idx="48">
                  <c:v>1995</c:v>
                </c:pt>
                <c:pt idx="49">
                  <c:v>1996</c:v>
                </c:pt>
                <c:pt idx="50">
                  <c:v>1997</c:v>
                </c:pt>
                <c:pt idx="51">
                  <c:v>1998</c:v>
                </c:pt>
                <c:pt idx="52">
                  <c:v>1999</c:v>
                </c:pt>
                <c:pt idx="53">
                  <c:v>2000</c:v>
                </c:pt>
                <c:pt idx="54">
                  <c:v>2001</c:v>
                </c:pt>
                <c:pt idx="55">
                  <c:v>2002</c:v>
                </c:pt>
                <c:pt idx="56">
                  <c:v>2003</c:v>
                </c:pt>
                <c:pt idx="57">
                  <c:v>2004</c:v>
                </c:pt>
                <c:pt idx="58">
                  <c:v>2005</c:v>
                </c:pt>
                <c:pt idx="59">
                  <c:v>2006</c:v>
                </c:pt>
                <c:pt idx="60">
                  <c:v>2007</c:v>
                </c:pt>
                <c:pt idx="61">
                  <c:v>2008</c:v>
                </c:pt>
                <c:pt idx="62">
                  <c:v>2009</c:v>
                </c:pt>
                <c:pt idx="63">
                  <c:v>2010</c:v>
                </c:pt>
                <c:pt idx="64">
                  <c:v>2011</c:v>
                </c:pt>
                <c:pt idx="65">
                  <c:v>2012</c:v>
                </c:pt>
                <c:pt idx="66">
                  <c:v>2013</c:v>
                </c:pt>
                <c:pt idx="67">
                  <c:v>2014</c:v>
                </c:pt>
                <c:pt idx="68">
                  <c:v>2015</c:v>
                </c:pt>
                <c:pt idx="69">
                  <c:v>2016</c:v>
                </c:pt>
                <c:pt idx="70">
                  <c:v>2017</c:v>
                </c:pt>
                <c:pt idx="71">
                  <c:v>2018</c:v>
                </c:pt>
                <c:pt idx="72">
                  <c:v>2019</c:v>
                </c:pt>
                <c:pt idx="73">
                  <c:v>2020</c:v>
                </c:pt>
                <c:pt idx="74">
                  <c:v>2021</c:v>
                </c:pt>
                <c:pt idx="75">
                  <c:v>2022</c:v>
                </c:pt>
                <c:pt idx="76">
                  <c:v>2023</c:v>
                </c:pt>
              </c:numCache>
            </c:numRef>
          </c:cat>
          <c:val>
            <c:numRef>
              <c:f>'[1]Tech Industry'!$B$17:$BZ$17</c:f>
              <c:numCache>
                <c:formatCode>0.00%</c:formatCode>
                <c:ptCount val="77"/>
                <c:pt idx="0">
                  <c:v>0.13421474358974358</c:v>
                </c:pt>
                <c:pt idx="1">
                  <c:v>0.12099125364431489</c:v>
                </c:pt>
                <c:pt idx="2">
                  <c:v>0.12770642201834861</c:v>
                </c:pt>
                <c:pt idx="3">
                  <c:v>0.11907938625750503</c:v>
                </c:pt>
                <c:pt idx="4">
                  <c:v>0.12827904295185932</c:v>
                </c:pt>
                <c:pt idx="5">
                  <c:v>0.13854109961894392</c:v>
                </c:pt>
                <c:pt idx="6">
                  <c:v>0.13691240688415102</c:v>
                </c:pt>
                <c:pt idx="7">
                  <c:v>0.141101152368758</c:v>
                </c:pt>
                <c:pt idx="8">
                  <c:v>0.13607520564042305</c:v>
                </c:pt>
                <c:pt idx="9">
                  <c:v>0.13710215891386601</c:v>
                </c:pt>
                <c:pt idx="10">
                  <c:v>0.13945147679324893</c:v>
                </c:pt>
                <c:pt idx="11">
                  <c:v>0.14650872817955113</c:v>
                </c:pt>
                <c:pt idx="12">
                  <c:v>0.14225460122699388</c:v>
                </c:pt>
                <c:pt idx="13">
                  <c:v>0.14546460176991152</c:v>
                </c:pt>
                <c:pt idx="14">
                  <c:v>0.14923514763429388</c:v>
                </c:pt>
                <c:pt idx="15">
                  <c:v>0.1485099337748344</c:v>
                </c:pt>
                <c:pt idx="16">
                  <c:v>0.15076874803890802</c:v>
                </c:pt>
                <c:pt idx="17">
                  <c:v>0.15062089116143168</c:v>
                </c:pt>
                <c:pt idx="18">
                  <c:v>0.14872692981274421</c:v>
                </c:pt>
                <c:pt idx="19">
                  <c:v>0.15021511985248923</c:v>
                </c:pt>
                <c:pt idx="20">
                  <c:v>0.15558139534883719</c:v>
                </c:pt>
                <c:pt idx="21">
                  <c:v>0.15830321071656392</c:v>
                </c:pt>
                <c:pt idx="22">
                  <c:v>0.15968946540880502</c:v>
                </c:pt>
                <c:pt idx="23">
                  <c:v>0.16641818859485649</c:v>
                </c:pt>
                <c:pt idx="24">
                  <c:v>0.16748218731221562</c:v>
                </c:pt>
                <c:pt idx="25">
                  <c:v>0.16574153701821592</c:v>
                </c:pt>
                <c:pt idx="26">
                  <c:v>0.15953416584818297</c:v>
                </c:pt>
                <c:pt idx="27">
                  <c:v>0.16062645612218479</c:v>
                </c:pt>
                <c:pt idx="28">
                  <c:v>0.1613152115852573</c:v>
                </c:pt>
                <c:pt idx="29">
                  <c:v>0.15575126768081132</c:v>
                </c:pt>
                <c:pt idx="30">
                  <c:v>0.15039869343837067</c:v>
                </c:pt>
                <c:pt idx="31">
                  <c:v>0.14531150329576864</c:v>
                </c:pt>
                <c:pt idx="32">
                  <c:v>0.14116617188094693</c:v>
                </c:pt>
                <c:pt idx="33">
                  <c:v>0.14279214643194624</c:v>
                </c:pt>
                <c:pt idx="34">
                  <c:v>0.14125350795135641</c:v>
                </c:pt>
                <c:pt idx="35">
                  <c:v>0.14764639033435015</c:v>
                </c:pt>
                <c:pt idx="36">
                  <c:v>0.14488167308750688</c:v>
                </c:pt>
                <c:pt idx="37">
                  <c:v>0.14104913810184266</c:v>
                </c:pt>
                <c:pt idx="38">
                  <c:v>0.14206038257663056</c:v>
                </c:pt>
                <c:pt idx="39">
                  <c:v>0.14313477159577254</c:v>
                </c:pt>
                <c:pt idx="40">
                  <c:v>0.1431660899653979</c:v>
                </c:pt>
                <c:pt idx="41">
                  <c:v>0.1430753953097548</c:v>
                </c:pt>
                <c:pt idx="42">
                  <c:v>0.14301161038730834</c:v>
                </c:pt>
                <c:pt idx="43">
                  <c:v>0.14524324596267041</c:v>
                </c:pt>
                <c:pt idx="44">
                  <c:v>0.15006008249163716</c:v>
                </c:pt>
                <c:pt idx="45">
                  <c:v>0.14962272253235998</c:v>
                </c:pt>
                <c:pt idx="46">
                  <c:v>0.14673548537602424</c:v>
                </c:pt>
                <c:pt idx="47">
                  <c:v>0.14311395323306619</c:v>
                </c:pt>
                <c:pt idx="48">
                  <c:v>0.14094794298205426</c:v>
                </c:pt>
                <c:pt idx="49">
                  <c:v>0.13676113560917602</c:v>
                </c:pt>
                <c:pt idx="50">
                  <c:v>0.13355717216937141</c:v>
                </c:pt>
                <c:pt idx="51">
                  <c:v>0.13144944167365494</c:v>
                </c:pt>
                <c:pt idx="52">
                  <c:v>0.13002668438703782</c:v>
                </c:pt>
                <c:pt idx="53">
                  <c:v>0.12906183847271949</c:v>
                </c:pt>
                <c:pt idx="54">
                  <c:v>0.1316304255379469</c:v>
                </c:pt>
                <c:pt idx="55">
                  <c:v>0.13490589344044801</c:v>
                </c:pt>
                <c:pt idx="56">
                  <c:v>0.13549631646939703</c:v>
                </c:pt>
                <c:pt idx="57">
                  <c:v>0.13354123694463543</c:v>
                </c:pt>
                <c:pt idx="58">
                  <c:v>0.13124937688372842</c:v>
                </c:pt>
                <c:pt idx="59">
                  <c:v>0.12978900510296407</c:v>
                </c:pt>
                <c:pt idx="60">
                  <c:v>0.1304657220038275</c:v>
                </c:pt>
                <c:pt idx="61">
                  <c:v>0.13426631189107577</c:v>
                </c:pt>
                <c:pt idx="62">
                  <c:v>0.14135832740483903</c:v>
                </c:pt>
                <c:pt idx="63">
                  <c:v>0.14017542693866702</c:v>
                </c:pt>
                <c:pt idx="64">
                  <c:v>0.13709150117309196</c:v>
                </c:pt>
                <c:pt idx="65">
                  <c:v>0.13297034576104344</c:v>
                </c:pt>
                <c:pt idx="66">
                  <c:v>0.13122600824605468</c:v>
                </c:pt>
                <c:pt idx="67">
                  <c:v>0.12923597662439446</c:v>
                </c:pt>
                <c:pt idx="68">
                  <c:v>0.12812243782454222</c:v>
                </c:pt>
                <c:pt idx="69">
                  <c:v>0.1271955713670373</c:v>
                </c:pt>
                <c:pt idx="70">
                  <c:v>0.1252186150386751</c:v>
                </c:pt>
                <c:pt idx="71">
                  <c:v>0.12387324148214132</c:v>
                </c:pt>
                <c:pt idx="72">
                  <c:v>0.12210770659238623</c:v>
                </c:pt>
                <c:pt idx="73">
                  <c:v>0.12702010386764134</c:v>
                </c:pt>
                <c:pt idx="74">
                  <c:v>0.1186590263203456</c:v>
                </c:pt>
                <c:pt idx="75">
                  <c:v>0.11299265582343215</c:v>
                </c:pt>
                <c:pt idx="76">
                  <c:v>0.11201376588614284</c:v>
                </c:pt>
              </c:numCache>
            </c:numRef>
          </c:val>
          <c:smooth val="0"/>
          <c:extLst>
            <c:ext xmlns:c16="http://schemas.microsoft.com/office/drawing/2014/chart" uri="{C3380CC4-5D6E-409C-BE32-E72D297353CC}">
              <c16:uniqueId val="{00000000-12F3-41BD-B36B-79F7DCDDE921}"/>
            </c:ext>
          </c:extLst>
        </c:ser>
        <c:dLbls>
          <c:showLegendKey val="0"/>
          <c:showVal val="0"/>
          <c:showCatName val="0"/>
          <c:showSerName val="0"/>
          <c:showPercent val="0"/>
          <c:showBubbleSize val="0"/>
        </c:dLbls>
        <c:smooth val="0"/>
        <c:axId val="1199039007"/>
        <c:axId val="1"/>
      </c:lineChart>
      <c:catAx>
        <c:axId val="1199039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
        <c:crosses val="autoZero"/>
        <c:auto val="1"/>
        <c:lblAlgn val="ctr"/>
        <c:lblOffset val="100"/>
        <c:noMultiLvlLbl val="0"/>
      </c:catAx>
      <c:valAx>
        <c:axId val="1"/>
        <c:scaling>
          <c:orientation val="minMax"/>
          <c:max val="0.2"/>
          <c:min val="0.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r>
                  <a:rPr lang="en-US" sz="1400" b="1" i="0" baseline="0"/>
                  <a:t>% Share of GDP</a:t>
                </a:r>
              </a:p>
            </c:rich>
          </c:tx>
          <c:overlay val="0"/>
          <c:spPr>
            <a:noFill/>
            <a:ln w="25400">
              <a:noFill/>
            </a:ln>
          </c:spPr>
        </c:title>
        <c:numFmt formatCode="0%" sourceLinked="0"/>
        <c:majorTickMark val="none"/>
        <c:minorTickMark val="none"/>
        <c:tickLblPos val="nextTo"/>
        <c:spPr>
          <a:ln w="9525">
            <a:noFill/>
          </a:ln>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1199039007"/>
        <c:crosses val="autoZero"/>
        <c:crossBetween val="between"/>
      </c:valAx>
      <c:spPr>
        <a:noFill/>
        <a:ln w="25400">
          <a:noFill/>
        </a:ln>
      </c:spPr>
    </c:plotArea>
    <c:legend>
      <c:legendPos val="r"/>
      <c:overlay val="0"/>
      <c:spPr>
        <a:noFill/>
        <a:ln w="25400">
          <a:noFill/>
        </a:ln>
      </c:spPr>
      <c:txPr>
        <a:bodyPr rot="0" spcFirstLastPara="1" vertOverflow="ellipsis" vert="horz" wrap="square" anchor="ctr" anchorCtr="1"/>
        <a:lstStyle/>
        <a:p>
          <a:pPr>
            <a:defRPr sz="2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821C81-CAF7-4E67-98FE-F94CAB2AC440}" type="datetimeFigureOut">
              <a:rPr lang="en-US" smtClean="0"/>
              <a:t>2/21/2025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4A8402-AD1E-429D-BC7E-36A4F581653C}" type="slidenum">
              <a:rPr lang="en-US" smtClean="0"/>
              <a:t>‹#›</a:t>
            </a:fld>
            <a:endParaRPr lang="en-US"/>
          </a:p>
        </p:txBody>
      </p:sp>
    </p:spTree>
    <p:extLst>
      <p:ext uri="{BB962C8B-B14F-4D97-AF65-F5344CB8AC3E}">
        <p14:creationId xmlns:p14="http://schemas.microsoft.com/office/powerpoint/2010/main" val="3394704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4A8402-AD1E-429D-BC7E-36A4F581653C}" type="slidenum">
              <a:rPr lang="en-US" smtClean="0"/>
              <a:t>1</a:t>
            </a:fld>
            <a:endParaRPr lang="en-US"/>
          </a:p>
        </p:txBody>
      </p:sp>
    </p:spTree>
    <p:extLst>
      <p:ext uri="{BB962C8B-B14F-4D97-AF65-F5344CB8AC3E}">
        <p14:creationId xmlns:p14="http://schemas.microsoft.com/office/powerpoint/2010/main" val="818358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2E3BF-0CDF-016F-1E6C-396803C935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8C4F66-94BB-17D1-D14E-F0A9821EB1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5D85E5-E8F3-86B7-4024-DB67CE5701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8EBE8B-8B53-4397-C1A0-B6FD8F027D56}"/>
              </a:ext>
            </a:extLst>
          </p:cNvPr>
          <p:cNvSpPr>
            <a:spLocks noGrp="1"/>
          </p:cNvSpPr>
          <p:nvPr>
            <p:ph type="sldNum" sz="quarter" idx="5"/>
          </p:nvPr>
        </p:nvSpPr>
        <p:spPr/>
        <p:txBody>
          <a:bodyPr/>
          <a:lstStyle/>
          <a:p>
            <a:fld id="{D94A8402-AD1E-429D-BC7E-36A4F581653C}" type="slidenum">
              <a:rPr lang="en-US" smtClean="0"/>
              <a:t>26</a:t>
            </a:fld>
            <a:endParaRPr lang="en-US"/>
          </a:p>
        </p:txBody>
      </p:sp>
    </p:spTree>
    <p:extLst>
      <p:ext uri="{BB962C8B-B14F-4D97-AF65-F5344CB8AC3E}">
        <p14:creationId xmlns:p14="http://schemas.microsoft.com/office/powerpoint/2010/main" val="3488089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468C2-242B-4470-6117-D118ABAD76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1539C9-C5E3-84D6-5AC1-C1D2357115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C20E46-2D2B-4AE3-7ACE-1D3151DE47D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2C32D7-980A-47EE-11C6-762A0DF7610A}"/>
              </a:ext>
            </a:extLst>
          </p:cNvPr>
          <p:cNvSpPr>
            <a:spLocks noGrp="1"/>
          </p:cNvSpPr>
          <p:nvPr>
            <p:ph type="sldNum" sz="quarter" idx="5"/>
          </p:nvPr>
        </p:nvSpPr>
        <p:spPr/>
        <p:txBody>
          <a:bodyPr/>
          <a:lstStyle/>
          <a:p>
            <a:fld id="{D94A8402-AD1E-429D-BC7E-36A4F581653C}" type="slidenum">
              <a:rPr lang="en-US" smtClean="0"/>
              <a:t>27</a:t>
            </a:fld>
            <a:endParaRPr lang="en-US"/>
          </a:p>
        </p:txBody>
      </p:sp>
    </p:spTree>
    <p:extLst>
      <p:ext uri="{BB962C8B-B14F-4D97-AF65-F5344CB8AC3E}">
        <p14:creationId xmlns:p14="http://schemas.microsoft.com/office/powerpoint/2010/main" val="655585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3BB4A-73A3-A7B8-B7BC-BA3EF00B26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535BFE-1F2A-485D-B53E-0F9ECFECF0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D2AEAB-8829-F326-3084-557988E160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CEAA18A-E330-38D1-F303-365888DD519C}"/>
              </a:ext>
            </a:extLst>
          </p:cNvPr>
          <p:cNvSpPr>
            <a:spLocks noGrp="1"/>
          </p:cNvSpPr>
          <p:nvPr>
            <p:ph type="sldNum" sz="quarter" idx="5"/>
          </p:nvPr>
        </p:nvSpPr>
        <p:spPr/>
        <p:txBody>
          <a:bodyPr/>
          <a:lstStyle/>
          <a:p>
            <a:fld id="{D94A8402-AD1E-429D-BC7E-36A4F581653C}" type="slidenum">
              <a:rPr lang="en-US" smtClean="0"/>
              <a:t>28</a:t>
            </a:fld>
            <a:endParaRPr lang="en-US"/>
          </a:p>
        </p:txBody>
      </p:sp>
    </p:spTree>
    <p:extLst>
      <p:ext uri="{BB962C8B-B14F-4D97-AF65-F5344CB8AC3E}">
        <p14:creationId xmlns:p14="http://schemas.microsoft.com/office/powerpoint/2010/main" val="8845173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336669-A432-4A8F-E6ED-EF93534A2F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3B6A88-78A3-C28F-8D81-B49E7DD0A3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DAD734-8C6F-1A89-E41F-9E42548752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5C045E-8030-F2CA-2925-0E5552FDABD2}"/>
              </a:ext>
            </a:extLst>
          </p:cNvPr>
          <p:cNvSpPr>
            <a:spLocks noGrp="1"/>
          </p:cNvSpPr>
          <p:nvPr>
            <p:ph type="sldNum" sz="quarter" idx="5"/>
          </p:nvPr>
        </p:nvSpPr>
        <p:spPr/>
        <p:txBody>
          <a:bodyPr/>
          <a:lstStyle/>
          <a:p>
            <a:fld id="{D94A8402-AD1E-429D-BC7E-36A4F581653C}" type="slidenum">
              <a:rPr lang="en-US" smtClean="0"/>
              <a:t>29</a:t>
            </a:fld>
            <a:endParaRPr lang="en-US"/>
          </a:p>
        </p:txBody>
      </p:sp>
    </p:spTree>
    <p:extLst>
      <p:ext uri="{BB962C8B-B14F-4D97-AF65-F5344CB8AC3E}">
        <p14:creationId xmlns:p14="http://schemas.microsoft.com/office/powerpoint/2010/main" val="20318150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B30F6-0231-DB39-A688-62D88135D6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EAD311-4496-198E-7D9F-CCA10B5983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6D3395-5820-1F90-DED8-9C76483622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FDAB9C-BC71-EE69-AE5B-DADDB02AC5CF}"/>
              </a:ext>
            </a:extLst>
          </p:cNvPr>
          <p:cNvSpPr>
            <a:spLocks noGrp="1"/>
          </p:cNvSpPr>
          <p:nvPr>
            <p:ph type="sldNum" sz="quarter" idx="5"/>
          </p:nvPr>
        </p:nvSpPr>
        <p:spPr/>
        <p:txBody>
          <a:bodyPr/>
          <a:lstStyle/>
          <a:p>
            <a:fld id="{D94A8402-AD1E-429D-BC7E-36A4F581653C}" type="slidenum">
              <a:rPr lang="en-US" smtClean="0"/>
              <a:t>31</a:t>
            </a:fld>
            <a:endParaRPr lang="en-US"/>
          </a:p>
        </p:txBody>
      </p:sp>
    </p:spTree>
    <p:extLst>
      <p:ext uri="{BB962C8B-B14F-4D97-AF65-F5344CB8AC3E}">
        <p14:creationId xmlns:p14="http://schemas.microsoft.com/office/powerpoint/2010/main" val="4164242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the nominal value of the technology industry from 1947 to 2023.  As you can see, it has trended upwards, but to get the real picture of how the technology industry has changed, I will need to find the real levels and the annual real growth rates later. </a:t>
            </a:r>
          </a:p>
        </p:txBody>
      </p:sp>
      <p:sp>
        <p:nvSpPr>
          <p:cNvPr id="4" name="Slide Number Placeholder 3"/>
          <p:cNvSpPr>
            <a:spLocks noGrp="1"/>
          </p:cNvSpPr>
          <p:nvPr>
            <p:ph type="sldNum" sz="quarter" idx="5"/>
          </p:nvPr>
        </p:nvSpPr>
        <p:spPr/>
        <p:txBody>
          <a:bodyPr/>
          <a:lstStyle/>
          <a:p>
            <a:fld id="{D94A8402-AD1E-429D-BC7E-36A4F581653C}" type="slidenum">
              <a:rPr lang="en-US" smtClean="0"/>
              <a:t>32</a:t>
            </a:fld>
            <a:endParaRPr lang="en-US"/>
          </a:p>
        </p:txBody>
      </p:sp>
    </p:spTree>
    <p:extLst>
      <p:ext uri="{BB962C8B-B14F-4D97-AF65-F5344CB8AC3E}">
        <p14:creationId xmlns:p14="http://schemas.microsoft.com/office/powerpoint/2010/main" val="2837574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the percentage share of technology output attributed to total GDP.  In 1947 the technology sector had about a 4.1% GDP share and peaked at around a 7% GDP share in the late 1990s and currently sits around 6.5%.</a:t>
            </a:r>
          </a:p>
          <a:p>
            <a:r>
              <a:rPr lang="en-US" dirty="0"/>
              <a:t>Because of its low % share of GDP, it has low volatility so change is not as noticeable. </a:t>
            </a:r>
          </a:p>
        </p:txBody>
      </p:sp>
      <p:sp>
        <p:nvSpPr>
          <p:cNvPr id="4" name="Slide Number Placeholder 3"/>
          <p:cNvSpPr>
            <a:spLocks noGrp="1"/>
          </p:cNvSpPr>
          <p:nvPr>
            <p:ph type="sldNum" sz="quarter" idx="5"/>
          </p:nvPr>
        </p:nvSpPr>
        <p:spPr/>
        <p:txBody>
          <a:bodyPr/>
          <a:lstStyle/>
          <a:p>
            <a:fld id="{D94A8402-AD1E-429D-BC7E-36A4F581653C}" type="slidenum">
              <a:rPr lang="en-US" smtClean="0"/>
              <a:t>33</a:t>
            </a:fld>
            <a:endParaRPr lang="en-US"/>
          </a:p>
        </p:txBody>
      </p:sp>
    </p:spTree>
    <p:extLst>
      <p:ext uri="{BB962C8B-B14F-4D97-AF65-F5344CB8AC3E}">
        <p14:creationId xmlns:p14="http://schemas.microsoft.com/office/powerpoint/2010/main" val="37306911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and the next slide are side by side comparisons of % share of GDP for private (Excluding tech) and public sectors.  Private and Public sector shares are horizontally mirrored, so you will notice that peaks for private are troughs for public and vice versa.  This chart has cyclical elements, showing peaks and troughs that could align with business cycles.  There are periods of decline followed by recovery, indicating relationships with recessions, expansions, and structural shifts.</a:t>
            </a:r>
          </a:p>
        </p:txBody>
      </p:sp>
      <p:sp>
        <p:nvSpPr>
          <p:cNvPr id="4" name="Slide Number Placeholder 3"/>
          <p:cNvSpPr>
            <a:spLocks noGrp="1"/>
          </p:cNvSpPr>
          <p:nvPr>
            <p:ph type="sldNum" sz="quarter" idx="5"/>
          </p:nvPr>
        </p:nvSpPr>
        <p:spPr/>
        <p:txBody>
          <a:bodyPr/>
          <a:lstStyle/>
          <a:p>
            <a:fld id="{D94A8402-AD1E-429D-BC7E-36A4F581653C}" type="slidenum">
              <a:rPr lang="en-US" smtClean="0"/>
              <a:t>34</a:t>
            </a:fld>
            <a:endParaRPr lang="en-US"/>
          </a:p>
        </p:txBody>
      </p:sp>
    </p:spTree>
    <p:extLst>
      <p:ext uri="{BB962C8B-B14F-4D97-AF65-F5344CB8AC3E}">
        <p14:creationId xmlns:p14="http://schemas.microsoft.com/office/powerpoint/2010/main" val="954133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steps for this project will be to find or calculate real GDP for technology and calculate growth rates for better analysis then look for data on my remaining variables to prepare for modelling. </a:t>
            </a:r>
          </a:p>
        </p:txBody>
      </p:sp>
      <p:sp>
        <p:nvSpPr>
          <p:cNvPr id="4" name="Slide Number Placeholder 3"/>
          <p:cNvSpPr>
            <a:spLocks noGrp="1"/>
          </p:cNvSpPr>
          <p:nvPr>
            <p:ph type="sldNum" sz="quarter" idx="5"/>
          </p:nvPr>
        </p:nvSpPr>
        <p:spPr/>
        <p:txBody>
          <a:bodyPr/>
          <a:lstStyle/>
          <a:p>
            <a:fld id="{D94A8402-AD1E-429D-BC7E-36A4F581653C}" type="slidenum">
              <a:rPr lang="en-US" smtClean="0"/>
              <a:t>36</a:t>
            </a:fld>
            <a:endParaRPr lang="en-US"/>
          </a:p>
        </p:txBody>
      </p:sp>
    </p:spTree>
    <p:extLst>
      <p:ext uri="{BB962C8B-B14F-4D97-AF65-F5344CB8AC3E}">
        <p14:creationId xmlns:p14="http://schemas.microsoft.com/office/powerpoint/2010/main" val="996162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004351-9767-030B-C41F-654BBC4A5F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6F0492-B0BF-D4B6-8336-340AC7AC36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84E51F-3E71-4F0C-E474-427FFEF0AE2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A678A56-6C6D-5067-69F5-177FA2DF7952}"/>
              </a:ext>
            </a:extLst>
          </p:cNvPr>
          <p:cNvSpPr>
            <a:spLocks noGrp="1"/>
          </p:cNvSpPr>
          <p:nvPr>
            <p:ph type="sldNum" sz="quarter" idx="5"/>
          </p:nvPr>
        </p:nvSpPr>
        <p:spPr/>
        <p:txBody>
          <a:bodyPr/>
          <a:lstStyle/>
          <a:p>
            <a:fld id="{D94A8402-AD1E-429D-BC7E-36A4F581653C}" type="slidenum">
              <a:rPr lang="en-US" smtClean="0"/>
              <a:t>37</a:t>
            </a:fld>
            <a:endParaRPr lang="en-US"/>
          </a:p>
        </p:txBody>
      </p:sp>
    </p:spTree>
    <p:extLst>
      <p:ext uri="{BB962C8B-B14F-4D97-AF65-F5344CB8AC3E}">
        <p14:creationId xmlns:p14="http://schemas.microsoft.com/office/powerpoint/2010/main" val="3764783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my literature synthesis, I broke it up into two focuses of production, the first being inputs of production and the second being growth of production capabilities.</a:t>
            </a:r>
          </a:p>
        </p:txBody>
      </p:sp>
      <p:sp>
        <p:nvSpPr>
          <p:cNvPr id="4" name="Slide Number Placeholder 3"/>
          <p:cNvSpPr>
            <a:spLocks noGrp="1"/>
          </p:cNvSpPr>
          <p:nvPr>
            <p:ph type="sldNum" sz="quarter" idx="5"/>
          </p:nvPr>
        </p:nvSpPr>
        <p:spPr/>
        <p:txBody>
          <a:bodyPr/>
          <a:lstStyle/>
          <a:p>
            <a:fld id="{D94A8402-AD1E-429D-BC7E-36A4F581653C}" type="slidenum">
              <a:rPr lang="en-US" smtClean="0"/>
              <a:t>14</a:t>
            </a:fld>
            <a:endParaRPr lang="en-US"/>
          </a:p>
        </p:txBody>
      </p:sp>
    </p:spTree>
    <p:extLst>
      <p:ext uri="{BB962C8B-B14F-4D97-AF65-F5344CB8AC3E}">
        <p14:creationId xmlns:p14="http://schemas.microsoft.com/office/powerpoint/2010/main" val="40255134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695B8-BEF0-28FC-C045-D895A90339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E863CB-6A20-D99A-F13C-15F01631D9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2A9E96-28EB-5144-5B3F-441D673B63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D0F690-9336-50DB-5C61-E90262DA8665}"/>
              </a:ext>
            </a:extLst>
          </p:cNvPr>
          <p:cNvSpPr>
            <a:spLocks noGrp="1"/>
          </p:cNvSpPr>
          <p:nvPr>
            <p:ph type="sldNum" sz="quarter" idx="5"/>
          </p:nvPr>
        </p:nvSpPr>
        <p:spPr/>
        <p:txBody>
          <a:bodyPr/>
          <a:lstStyle/>
          <a:p>
            <a:fld id="{D94A8402-AD1E-429D-BC7E-36A4F581653C}" type="slidenum">
              <a:rPr lang="en-US" smtClean="0"/>
              <a:t>38</a:t>
            </a:fld>
            <a:endParaRPr lang="en-US"/>
          </a:p>
        </p:txBody>
      </p:sp>
    </p:spTree>
    <p:extLst>
      <p:ext uri="{BB962C8B-B14F-4D97-AF65-F5344CB8AC3E}">
        <p14:creationId xmlns:p14="http://schemas.microsoft.com/office/powerpoint/2010/main" val="40164255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Cambria" panose="02040503050406030204" pitchFamily="18" charset="0"/>
                <a:ea typeface="Cambria" panose="02040503050406030204" pitchFamily="18" charset="0"/>
              </a:rPr>
              <a:t>When considering production and creating outputs, the first item of consideration is usually going to be production inputs, or what is the baseline requirement for an industry to create output.  In researching for this project, many of the studies took similar approaches by taking and tweaking the production function to fit their specific needs.  That is, except for </a:t>
            </a:r>
            <a:r>
              <a:rPr lang="en-US" sz="1200" dirty="0" err="1">
                <a:solidFill>
                  <a:schemeClr val="bg1"/>
                </a:solidFill>
                <a:latin typeface="Cambria" panose="02040503050406030204" pitchFamily="18" charset="0"/>
                <a:ea typeface="Cambria" panose="02040503050406030204" pitchFamily="18" charset="0"/>
              </a:rPr>
              <a:t>Maccarrone</a:t>
            </a:r>
            <a:r>
              <a:rPr lang="en-US" sz="1200" dirty="0">
                <a:solidFill>
                  <a:schemeClr val="bg1"/>
                </a:solidFill>
                <a:latin typeface="Cambria" panose="02040503050406030204" pitchFamily="18" charset="0"/>
                <a:ea typeface="Cambria" panose="02040503050406030204" pitchFamily="18" charset="0"/>
              </a:rPr>
              <a:t> et. al on their machine learning approach to modelling.  Data scientists care less about understanding specific factors that impact output and focus on high prediction accuracy using models like K-nearest neighbors that have worse interpretability.</a:t>
            </a:r>
          </a:p>
          <a:p>
            <a:endParaRPr lang="en-US" dirty="0"/>
          </a:p>
        </p:txBody>
      </p:sp>
      <p:sp>
        <p:nvSpPr>
          <p:cNvPr id="4" name="Slide Number Placeholder 3"/>
          <p:cNvSpPr>
            <a:spLocks noGrp="1"/>
          </p:cNvSpPr>
          <p:nvPr>
            <p:ph type="sldNum" sz="quarter" idx="5"/>
          </p:nvPr>
        </p:nvSpPr>
        <p:spPr/>
        <p:txBody>
          <a:bodyPr/>
          <a:lstStyle/>
          <a:p>
            <a:fld id="{D94A8402-AD1E-429D-BC7E-36A4F581653C}" type="slidenum">
              <a:rPr lang="en-US" smtClean="0"/>
              <a:t>15</a:t>
            </a:fld>
            <a:endParaRPr lang="en-US"/>
          </a:p>
        </p:txBody>
      </p:sp>
    </p:spTree>
    <p:extLst>
      <p:ext uri="{BB962C8B-B14F-4D97-AF65-F5344CB8AC3E}">
        <p14:creationId xmlns:p14="http://schemas.microsoft.com/office/powerpoint/2010/main" val="1901775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2641A-A44C-0A59-EE68-AA28700115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83EE4C-38A0-AB0B-38C8-AF2F83F6A4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14D1E1-B7AC-5FCD-9C66-F0EA1A9014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97965A-D217-000A-417F-0D362C73B605}"/>
              </a:ext>
            </a:extLst>
          </p:cNvPr>
          <p:cNvSpPr>
            <a:spLocks noGrp="1"/>
          </p:cNvSpPr>
          <p:nvPr>
            <p:ph type="sldNum" sz="quarter" idx="5"/>
          </p:nvPr>
        </p:nvSpPr>
        <p:spPr/>
        <p:txBody>
          <a:bodyPr/>
          <a:lstStyle/>
          <a:p>
            <a:fld id="{D94A8402-AD1E-429D-BC7E-36A4F581653C}" type="slidenum">
              <a:rPr lang="en-US" smtClean="0"/>
              <a:t>17</a:t>
            </a:fld>
            <a:endParaRPr lang="en-US"/>
          </a:p>
        </p:txBody>
      </p:sp>
    </p:spTree>
    <p:extLst>
      <p:ext uri="{BB962C8B-B14F-4D97-AF65-F5344CB8AC3E}">
        <p14:creationId xmlns:p14="http://schemas.microsoft.com/office/powerpoint/2010/main" val="2691920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Serial correlation also known as autocorrelation occurs when the error terms in a regression model are correlated across time periods.  This violates independent errors assumption leading to biased standard errors and inefficient estimates.  </a:t>
            </a:r>
          </a:p>
        </p:txBody>
      </p:sp>
      <p:sp>
        <p:nvSpPr>
          <p:cNvPr id="4" name="Slide Number Placeholder 3"/>
          <p:cNvSpPr>
            <a:spLocks noGrp="1"/>
          </p:cNvSpPr>
          <p:nvPr>
            <p:ph type="sldNum" sz="quarter" idx="5"/>
          </p:nvPr>
        </p:nvSpPr>
        <p:spPr/>
        <p:txBody>
          <a:bodyPr/>
          <a:lstStyle/>
          <a:p>
            <a:fld id="{D94A8402-AD1E-429D-BC7E-36A4F581653C}" type="slidenum">
              <a:rPr lang="en-US" smtClean="0"/>
              <a:t>20</a:t>
            </a:fld>
            <a:endParaRPr lang="en-US"/>
          </a:p>
        </p:txBody>
      </p:sp>
    </p:spTree>
    <p:extLst>
      <p:ext uri="{BB962C8B-B14F-4D97-AF65-F5344CB8AC3E}">
        <p14:creationId xmlns:p14="http://schemas.microsoft.com/office/powerpoint/2010/main" val="3929260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initial model is a function of technological change, capital inputs, labor inputs, variable costs, an indicator for recession, total industry employment, and the price of semiconductors.  </a:t>
            </a:r>
          </a:p>
        </p:txBody>
      </p:sp>
      <p:sp>
        <p:nvSpPr>
          <p:cNvPr id="4" name="Slide Number Placeholder 3"/>
          <p:cNvSpPr>
            <a:spLocks noGrp="1"/>
          </p:cNvSpPr>
          <p:nvPr>
            <p:ph type="sldNum" sz="quarter" idx="5"/>
          </p:nvPr>
        </p:nvSpPr>
        <p:spPr/>
        <p:txBody>
          <a:bodyPr/>
          <a:lstStyle/>
          <a:p>
            <a:fld id="{D94A8402-AD1E-429D-BC7E-36A4F581653C}" type="slidenum">
              <a:rPr lang="en-US" smtClean="0"/>
              <a:t>22</a:t>
            </a:fld>
            <a:endParaRPr lang="en-US"/>
          </a:p>
        </p:txBody>
      </p:sp>
    </p:spTree>
    <p:extLst>
      <p:ext uri="{BB962C8B-B14F-4D97-AF65-F5344CB8AC3E}">
        <p14:creationId xmlns:p14="http://schemas.microsoft.com/office/powerpoint/2010/main" val="8959131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83791A-96E6-83F3-E554-5415BEC995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AB789A-6374-DD4E-6D0E-B030DF2619A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BAC648-E5AA-448F-FB04-06B2FC50BDD9}"/>
              </a:ext>
            </a:extLst>
          </p:cNvPr>
          <p:cNvSpPr>
            <a:spLocks noGrp="1"/>
          </p:cNvSpPr>
          <p:nvPr>
            <p:ph type="body" idx="1"/>
          </p:nvPr>
        </p:nvSpPr>
        <p:spPr/>
        <p:txBody>
          <a:bodyPr/>
          <a:lstStyle/>
          <a:p>
            <a:r>
              <a:rPr lang="en-US" dirty="0"/>
              <a:t>After considering prior literature, I dropped variable costs due not showing up in any of the prior literature, and total industry employment due to realizing it was included in Labor.  I am now including a breakup of private and public capital and labor, human capital and R&amp;D to support technological change and account for omitted variable bias, the price of oil due to it being a significant intermediate good across industries, and productivity if data ends up being available.  If not, it is still important to consider as separate from the error term just like in Olley and </a:t>
            </a:r>
            <a:r>
              <a:rPr lang="en-US" dirty="0" err="1"/>
              <a:t>Pakes</a:t>
            </a:r>
            <a:r>
              <a:rPr lang="en-US" dirty="0"/>
              <a:t>.</a:t>
            </a:r>
          </a:p>
        </p:txBody>
      </p:sp>
      <p:sp>
        <p:nvSpPr>
          <p:cNvPr id="4" name="Slide Number Placeholder 3">
            <a:extLst>
              <a:ext uri="{FF2B5EF4-FFF2-40B4-BE49-F238E27FC236}">
                <a16:creationId xmlns:a16="http://schemas.microsoft.com/office/drawing/2014/main" id="{35C1D956-C1E9-BF40-1AFC-37AA6729BD00}"/>
              </a:ext>
            </a:extLst>
          </p:cNvPr>
          <p:cNvSpPr>
            <a:spLocks noGrp="1"/>
          </p:cNvSpPr>
          <p:nvPr>
            <p:ph type="sldNum" sz="quarter" idx="5"/>
          </p:nvPr>
        </p:nvSpPr>
        <p:spPr/>
        <p:txBody>
          <a:bodyPr/>
          <a:lstStyle/>
          <a:p>
            <a:fld id="{D94A8402-AD1E-429D-BC7E-36A4F581653C}" type="slidenum">
              <a:rPr lang="en-US" smtClean="0"/>
              <a:t>23</a:t>
            </a:fld>
            <a:endParaRPr lang="en-US"/>
          </a:p>
        </p:txBody>
      </p:sp>
    </p:spTree>
    <p:extLst>
      <p:ext uri="{BB962C8B-B14F-4D97-AF65-F5344CB8AC3E}">
        <p14:creationId xmlns:p14="http://schemas.microsoft.com/office/powerpoint/2010/main" val="521350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few slides will be causality statements for each presented variable in my model based on economic reasoning and logic and will explicitly outline the direction of causality </a:t>
            </a:r>
          </a:p>
        </p:txBody>
      </p:sp>
      <p:sp>
        <p:nvSpPr>
          <p:cNvPr id="4" name="Slide Number Placeholder 3"/>
          <p:cNvSpPr>
            <a:spLocks noGrp="1"/>
          </p:cNvSpPr>
          <p:nvPr>
            <p:ph type="sldNum" sz="quarter" idx="5"/>
          </p:nvPr>
        </p:nvSpPr>
        <p:spPr/>
        <p:txBody>
          <a:bodyPr/>
          <a:lstStyle/>
          <a:p>
            <a:fld id="{D94A8402-AD1E-429D-BC7E-36A4F581653C}" type="slidenum">
              <a:rPr lang="en-US" smtClean="0"/>
              <a:t>24</a:t>
            </a:fld>
            <a:endParaRPr lang="en-US"/>
          </a:p>
        </p:txBody>
      </p:sp>
    </p:spTree>
    <p:extLst>
      <p:ext uri="{BB962C8B-B14F-4D97-AF65-F5344CB8AC3E}">
        <p14:creationId xmlns:p14="http://schemas.microsoft.com/office/powerpoint/2010/main" val="23622307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97C3CE-1C24-DC91-7A84-A40F79A398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260263-64EB-D988-17AA-FD57EBCFE5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4D6DD5-85E0-615D-D1E2-35820A0248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9123D2-B36F-2A11-1F47-1FA59F4131F9}"/>
              </a:ext>
            </a:extLst>
          </p:cNvPr>
          <p:cNvSpPr>
            <a:spLocks noGrp="1"/>
          </p:cNvSpPr>
          <p:nvPr>
            <p:ph type="sldNum" sz="quarter" idx="5"/>
          </p:nvPr>
        </p:nvSpPr>
        <p:spPr/>
        <p:txBody>
          <a:bodyPr/>
          <a:lstStyle/>
          <a:p>
            <a:fld id="{D94A8402-AD1E-429D-BC7E-36A4F581653C}" type="slidenum">
              <a:rPr lang="en-US" smtClean="0"/>
              <a:t>25</a:t>
            </a:fld>
            <a:endParaRPr lang="en-US"/>
          </a:p>
        </p:txBody>
      </p:sp>
    </p:spTree>
    <p:extLst>
      <p:ext uri="{BB962C8B-B14F-4D97-AF65-F5344CB8AC3E}">
        <p14:creationId xmlns:p14="http://schemas.microsoft.com/office/powerpoint/2010/main" val="34594443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16E51-51E1-42A6-9679-8BE7673BCE4D}"/>
              </a:ext>
            </a:extLst>
          </p:cNvPr>
          <p:cNvSpPr>
            <a:spLocks noGrp="1"/>
          </p:cNvSpPr>
          <p:nvPr>
            <p:ph type="ctrTitle"/>
          </p:nvPr>
        </p:nvSpPr>
        <p:spPr>
          <a:xfrm>
            <a:off x="1524000" y="1122363"/>
            <a:ext cx="9144000" cy="2387600"/>
          </a:xfrm>
        </p:spPr>
        <p:txBody>
          <a:bodyPr anchor="b">
            <a:normAutofit/>
          </a:bodyPr>
          <a:lstStyle>
            <a:lvl1pPr algn="ctr">
              <a:defRPr sz="5400">
                <a:solidFill>
                  <a:srgbClr val="3B2360"/>
                </a:solidFill>
                <a:latin typeface="Cambria" panose="02040503050406030204" pitchFamily="18" charset="0"/>
                <a:ea typeface="Cambria" panose="02040503050406030204" pitchFamily="18" charset="0"/>
              </a:defRPr>
            </a:lvl1pPr>
          </a:lstStyle>
          <a:p>
            <a:r>
              <a:rPr lang="en-US" dirty="0"/>
              <a:t>Click to edit Master title style</a:t>
            </a:r>
          </a:p>
        </p:txBody>
      </p:sp>
      <p:sp>
        <p:nvSpPr>
          <p:cNvPr id="3" name="Subtitle 2">
            <a:extLst>
              <a:ext uri="{FF2B5EF4-FFF2-40B4-BE49-F238E27FC236}">
                <a16:creationId xmlns:a16="http://schemas.microsoft.com/office/drawing/2014/main" id="{72A5F572-A93D-7BFD-AFB8-E807F82797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6F5D967-0953-F6DE-A03F-0A1FF26D3C9B}"/>
              </a:ext>
            </a:extLst>
          </p:cNvPr>
          <p:cNvSpPr>
            <a:spLocks noGrp="1"/>
          </p:cNvSpPr>
          <p:nvPr>
            <p:ph type="dt" sz="half" idx="10"/>
          </p:nvPr>
        </p:nvSpPr>
        <p:spPr/>
        <p:txBody>
          <a:bodyPr/>
          <a:lstStyle/>
          <a:p>
            <a:fld id="{D1D1EADE-8E88-4C7C-8AC5-FB148DE4940E}" type="datetime1">
              <a:rPr lang="en-US" smtClean="0"/>
              <a:t>2/21/2025</a:t>
            </a:fld>
            <a:endParaRPr lang="en-US" dirty="0"/>
          </a:p>
        </p:txBody>
      </p:sp>
      <p:sp>
        <p:nvSpPr>
          <p:cNvPr id="5" name="Footer Placeholder 4">
            <a:extLst>
              <a:ext uri="{FF2B5EF4-FFF2-40B4-BE49-F238E27FC236}">
                <a16:creationId xmlns:a16="http://schemas.microsoft.com/office/drawing/2014/main" id="{6120A36E-23A8-C0CE-B2D1-F8DD026F663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CBAF6EC-5C42-684C-D2F3-38B3592A45F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28758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D60B1-F72C-592D-5C7D-EF1843E421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45769A7-79C7-5ED0-36D3-A4E5C3AB28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917E9E-5B2B-7FB5-B0FA-6398BC3B16BF}"/>
              </a:ext>
            </a:extLst>
          </p:cNvPr>
          <p:cNvSpPr>
            <a:spLocks noGrp="1"/>
          </p:cNvSpPr>
          <p:nvPr>
            <p:ph type="dt" sz="half" idx="10"/>
          </p:nvPr>
        </p:nvSpPr>
        <p:spPr/>
        <p:txBody>
          <a:bodyPr/>
          <a:lstStyle/>
          <a:p>
            <a:fld id="{EC3C8B9C-477D-492A-96AD-1FC2CC997A73}" type="datetime1">
              <a:rPr lang="en-US" smtClean="0"/>
              <a:t>2/21/2025</a:t>
            </a:fld>
            <a:endParaRPr lang="en-US"/>
          </a:p>
        </p:txBody>
      </p:sp>
      <p:sp>
        <p:nvSpPr>
          <p:cNvPr id="5" name="Footer Placeholder 4">
            <a:extLst>
              <a:ext uri="{FF2B5EF4-FFF2-40B4-BE49-F238E27FC236}">
                <a16:creationId xmlns:a16="http://schemas.microsoft.com/office/drawing/2014/main" id="{6B30D4E3-962D-4A6E-8657-F8CE1AF419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87498C2-0981-9624-BB8D-EBF89934FCC5}"/>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09766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2677B3-55E6-024B-E3D4-5A51B4056E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C3C1D4-2CE2-E44E-7FE2-C59AB8781D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F60738-9665-4970-4662-8E9C2741A4D5}"/>
              </a:ext>
            </a:extLst>
          </p:cNvPr>
          <p:cNvSpPr>
            <a:spLocks noGrp="1"/>
          </p:cNvSpPr>
          <p:nvPr>
            <p:ph type="dt" sz="half" idx="10"/>
          </p:nvPr>
        </p:nvSpPr>
        <p:spPr/>
        <p:txBody>
          <a:bodyPr/>
          <a:lstStyle/>
          <a:p>
            <a:fld id="{42D3AED5-E26D-4E29-B1B3-7847B6779594}" type="datetime1">
              <a:rPr lang="en-US" smtClean="0"/>
              <a:t>2/21/2025</a:t>
            </a:fld>
            <a:endParaRPr lang="en-US"/>
          </a:p>
        </p:txBody>
      </p:sp>
      <p:sp>
        <p:nvSpPr>
          <p:cNvPr id="5" name="Footer Placeholder 4">
            <a:extLst>
              <a:ext uri="{FF2B5EF4-FFF2-40B4-BE49-F238E27FC236}">
                <a16:creationId xmlns:a16="http://schemas.microsoft.com/office/drawing/2014/main" id="{242FC76D-8D91-05F2-C835-DB66215162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1F9AEE-93EE-CF16-5DDA-9B3EF22150B4}"/>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9409509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75957-CE89-0CA9-7BC0-26A494045E3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98C0BF-30D4-4D22-71CE-19A2BCC91352}"/>
              </a:ext>
            </a:extLst>
          </p:cNvPr>
          <p:cNvSpPr>
            <a:spLocks noGrp="1"/>
          </p:cNvSpPr>
          <p:nvPr>
            <p:ph type="dt" sz="half" idx="10"/>
          </p:nvPr>
        </p:nvSpPr>
        <p:spPr/>
        <p:txBody>
          <a:bodyPr/>
          <a:lstStyle/>
          <a:p>
            <a:fld id="{E31BA835-12AC-4E8F-955A-EA3F4DE2791F}" type="datetime1">
              <a:rPr lang="en-US" smtClean="0"/>
              <a:t>2/21/2025</a:t>
            </a:fld>
            <a:endParaRPr lang="en-US"/>
          </a:p>
        </p:txBody>
      </p:sp>
      <p:sp>
        <p:nvSpPr>
          <p:cNvPr id="4" name="Footer Placeholder 3">
            <a:extLst>
              <a:ext uri="{FF2B5EF4-FFF2-40B4-BE49-F238E27FC236}">
                <a16:creationId xmlns:a16="http://schemas.microsoft.com/office/drawing/2014/main" id="{CFBEFC29-D376-D9C2-BD01-57BFEA456C1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DA1E9AA-1508-3F0F-9B94-BDE50CFCECF5}"/>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536138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66931-6298-91EB-047E-B40AA52CBC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8F43E99-AC2D-1379-47FB-2893D35C35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36BE3E-0A55-BB80-589C-1E0C3BD80360}"/>
              </a:ext>
            </a:extLst>
          </p:cNvPr>
          <p:cNvSpPr>
            <a:spLocks noGrp="1"/>
          </p:cNvSpPr>
          <p:nvPr>
            <p:ph type="dt" sz="half" idx="10"/>
          </p:nvPr>
        </p:nvSpPr>
        <p:spPr/>
        <p:txBody>
          <a:bodyPr/>
          <a:lstStyle/>
          <a:p>
            <a:fld id="{E1E7FAF5-FE03-472A-9269-006FC15A7EF9}" type="datetimeFigureOut">
              <a:rPr lang="en-US" smtClean="0"/>
              <a:t>2/21/2025</a:t>
            </a:fld>
            <a:endParaRPr lang="en-US"/>
          </a:p>
        </p:txBody>
      </p:sp>
      <p:sp>
        <p:nvSpPr>
          <p:cNvPr id="5" name="Footer Placeholder 4">
            <a:extLst>
              <a:ext uri="{FF2B5EF4-FFF2-40B4-BE49-F238E27FC236}">
                <a16:creationId xmlns:a16="http://schemas.microsoft.com/office/drawing/2014/main" id="{2AFE1B4F-5B38-4683-31BA-E102B31E69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BD2EFC-120F-46D1-0DE2-2DAFC66C95A4}"/>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1152255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6CBEA-23C0-3E64-5DC8-9FE2EDED1B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E3FD37-4357-034B-F663-411E7F6AA5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57F770-4A5C-213E-FDCB-405FF178B659}"/>
              </a:ext>
            </a:extLst>
          </p:cNvPr>
          <p:cNvSpPr>
            <a:spLocks noGrp="1"/>
          </p:cNvSpPr>
          <p:nvPr>
            <p:ph type="dt" sz="half" idx="10"/>
          </p:nvPr>
        </p:nvSpPr>
        <p:spPr/>
        <p:txBody>
          <a:bodyPr/>
          <a:lstStyle/>
          <a:p>
            <a:fld id="{E1E7FAF5-FE03-472A-9269-006FC15A7EF9}" type="datetimeFigureOut">
              <a:rPr lang="en-US" smtClean="0"/>
              <a:t>2/21/2025</a:t>
            </a:fld>
            <a:endParaRPr lang="en-US"/>
          </a:p>
        </p:txBody>
      </p:sp>
      <p:sp>
        <p:nvSpPr>
          <p:cNvPr id="5" name="Footer Placeholder 4">
            <a:extLst>
              <a:ext uri="{FF2B5EF4-FFF2-40B4-BE49-F238E27FC236}">
                <a16:creationId xmlns:a16="http://schemas.microsoft.com/office/drawing/2014/main" id="{2EE7AE91-76C0-7EAC-6D80-DAFFF8B26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64B72C-0F87-F548-1001-6CB9C2A4A09E}"/>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13187028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F304-6076-3ADC-A4FA-EC56F907A9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23F52A-B5DA-9579-51DD-7EF9D5ADFC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5F6C97-7BFB-5DC5-6E1F-4EAC6BD27416}"/>
              </a:ext>
            </a:extLst>
          </p:cNvPr>
          <p:cNvSpPr>
            <a:spLocks noGrp="1"/>
          </p:cNvSpPr>
          <p:nvPr>
            <p:ph type="dt" sz="half" idx="10"/>
          </p:nvPr>
        </p:nvSpPr>
        <p:spPr/>
        <p:txBody>
          <a:bodyPr/>
          <a:lstStyle/>
          <a:p>
            <a:fld id="{E1E7FAF5-FE03-472A-9269-006FC15A7EF9}" type="datetimeFigureOut">
              <a:rPr lang="en-US" smtClean="0"/>
              <a:t>2/21/2025</a:t>
            </a:fld>
            <a:endParaRPr lang="en-US"/>
          </a:p>
        </p:txBody>
      </p:sp>
      <p:sp>
        <p:nvSpPr>
          <p:cNvPr id="5" name="Footer Placeholder 4">
            <a:extLst>
              <a:ext uri="{FF2B5EF4-FFF2-40B4-BE49-F238E27FC236}">
                <a16:creationId xmlns:a16="http://schemas.microsoft.com/office/drawing/2014/main" id="{DE20376E-3750-DF01-15C5-CDA6726871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79E30C-BD42-7A87-BC20-CC5E454E2DC3}"/>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30290955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563F-5531-5D56-1EAB-F4E6CCE4F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707C1E-85A1-F6B6-417C-D36864381A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08C503-4681-DE76-21DA-7768C63BE4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0BD9DEF-7FF5-AAF4-5E93-CAF39972C5B7}"/>
              </a:ext>
            </a:extLst>
          </p:cNvPr>
          <p:cNvSpPr>
            <a:spLocks noGrp="1"/>
          </p:cNvSpPr>
          <p:nvPr>
            <p:ph type="dt" sz="half" idx="10"/>
          </p:nvPr>
        </p:nvSpPr>
        <p:spPr/>
        <p:txBody>
          <a:bodyPr/>
          <a:lstStyle/>
          <a:p>
            <a:fld id="{E1E7FAF5-FE03-472A-9269-006FC15A7EF9}" type="datetimeFigureOut">
              <a:rPr lang="en-US" smtClean="0"/>
              <a:t>2/21/2025</a:t>
            </a:fld>
            <a:endParaRPr lang="en-US"/>
          </a:p>
        </p:txBody>
      </p:sp>
      <p:sp>
        <p:nvSpPr>
          <p:cNvPr id="6" name="Footer Placeholder 5">
            <a:extLst>
              <a:ext uri="{FF2B5EF4-FFF2-40B4-BE49-F238E27FC236}">
                <a16:creationId xmlns:a16="http://schemas.microsoft.com/office/drawing/2014/main" id="{AE02F633-BCAD-2ADB-D8C8-DF12D7EF21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74F856-604A-5414-E7FC-FB3C77A69529}"/>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42623032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DA789-9521-03D8-9190-01D507AA918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C49A53-7A05-7183-AFBC-F96584E163F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95D8F-EDDA-4359-4EDF-269683D40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B3E4DA-3E36-CFD6-B297-DC9C3907B7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ED73E44-C74C-FBAE-EFCE-12A5E553FF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A2BC26-B6E7-86B5-EC48-49212B7CA3D4}"/>
              </a:ext>
            </a:extLst>
          </p:cNvPr>
          <p:cNvSpPr>
            <a:spLocks noGrp="1"/>
          </p:cNvSpPr>
          <p:nvPr>
            <p:ph type="dt" sz="half" idx="10"/>
          </p:nvPr>
        </p:nvSpPr>
        <p:spPr/>
        <p:txBody>
          <a:bodyPr/>
          <a:lstStyle/>
          <a:p>
            <a:fld id="{E1E7FAF5-FE03-472A-9269-006FC15A7EF9}" type="datetimeFigureOut">
              <a:rPr lang="en-US" smtClean="0"/>
              <a:t>2/21/2025</a:t>
            </a:fld>
            <a:endParaRPr lang="en-US"/>
          </a:p>
        </p:txBody>
      </p:sp>
      <p:sp>
        <p:nvSpPr>
          <p:cNvPr id="8" name="Footer Placeholder 7">
            <a:extLst>
              <a:ext uri="{FF2B5EF4-FFF2-40B4-BE49-F238E27FC236}">
                <a16:creationId xmlns:a16="http://schemas.microsoft.com/office/drawing/2014/main" id="{E1E1AC7A-F45E-1492-1928-E84CBA4D8F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358DB6-6915-27E6-1CC1-55447DDF2667}"/>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41289265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A3C1E-31C3-3AB5-911B-BDCB00F6B2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7E7F81-9783-C2BB-5234-CAF6AD3FD122}"/>
              </a:ext>
            </a:extLst>
          </p:cNvPr>
          <p:cNvSpPr>
            <a:spLocks noGrp="1"/>
          </p:cNvSpPr>
          <p:nvPr>
            <p:ph type="dt" sz="half" idx="10"/>
          </p:nvPr>
        </p:nvSpPr>
        <p:spPr/>
        <p:txBody>
          <a:bodyPr/>
          <a:lstStyle/>
          <a:p>
            <a:fld id="{E1E7FAF5-FE03-472A-9269-006FC15A7EF9}" type="datetimeFigureOut">
              <a:rPr lang="en-US" smtClean="0"/>
              <a:t>2/21/2025</a:t>
            </a:fld>
            <a:endParaRPr lang="en-US"/>
          </a:p>
        </p:txBody>
      </p:sp>
      <p:sp>
        <p:nvSpPr>
          <p:cNvPr id="4" name="Footer Placeholder 3">
            <a:extLst>
              <a:ext uri="{FF2B5EF4-FFF2-40B4-BE49-F238E27FC236}">
                <a16:creationId xmlns:a16="http://schemas.microsoft.com/office/drawing/2014/main" id="{7604AEE8-E4A2-4A32-DC77-82D705B827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E412695-3B84-75AA-4CCB-D31D23825417}"/>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858799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1C1B57-4873-95FA-CE53-A2068131A465}"/>
              </a:ext>
            </a:extLst>
          </p:cNvPr>
          <p:cNvSpPr>
            <a:spLocks noGrp="1"/>
          </p:cNvSpPr>
          <p:nvPr>
            <p:ph type="dt" sz="half" idx="10"/>
          </p:nvPr>
        </p:nvSpPr>
        <p:spPr/>
        <p:txBody>
          <a:bodyPr/>
          <a:lstStyle/>
          <a:p>
            <a:fld id="{E1E7FAF5-FE03-472A-9269-006FC15A7EF9}" type="datetimeFigureOut">
              <a:rPr lang="en-US" smtClean="0"/>
              <a:t>2/21/2025</a:t>
            </a:fld>
            <a:endParaRPr lang="en-US"/>
          </a:p>
        </p:txBody>
      </p:sp>
      <p:sp>
        <p:nvSpPr>
          <p:cNvPr id="3" name="Footer Placeholder 2">
            <a:extLst>
              <a:ext uri="{FF2B5EF4-FFF2-40B4-BE49-F238E27FC236}">
                <a16:creationId xmlns:a16="http://schemas.microsoft.com/office/drawing/2014/main" id="{0F9B03A0-F1C5-F12E-202B-C14BC10698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9A53DA0-DA1A-C8DA-A3E4-82B312E98957}"/>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3265383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0DDC7-0C72-5439-32EF-C0003CED4A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79F32A-7023-B09B-0E21-7C8E99D010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9378AB-318B-B452-8DEB-BF9E4622909E}"/>
              </a:ext>
            </a:extLst>
          </p:cNvPr>
          <p:cNvSpPr>
            <a:spLocks noGrp="1"/>
          </p:cNvSpPr>
          <p:nvPr>
            <p:ph type="dt" sz="half" idx="10"/>
          </p:nvPr>
        </p:nvSpPr>
        <p:spPr/>
        <p:txBody>
          <a:bodyPr/>
          <a:lstStyle/>
          <a:p>
            <a:fld id="{157B6794-849E-4626-908B-D15793550EFB}" type="datetime1">
              <a:rPr lang="en-US" smtClean="0"/>
              <a:t>2/21/2025</a:t>
            </a:fld>
            <a:endParaRPr lang="en-US"/>
          </a:p>
        </p:txBody>
      </p:sp>
      <p:sp>
        <p:nvSpPr>
          <p:cNvPr id="5" name="Footer Placeholder 4">
            <a:extLst>
              <a:ext uri="{FF2B5EF4-FFF2-40B4-BE49-F238E27FC236}">
                <a16:creationId xmlns:a16="http://schemas.microsoft.com/office/drawing/2014/main" id="{6263DE2D-BD57-FEE7-288C-A0412AE8ADF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B5B5B0A-7520-E86C-A362-43ACAFF8699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9673010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771FC3-566B-29DF-8515-2CAE9F8E2F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C85FC18-675E-3824-ECAD-287F253D17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3F78A1-2EA8-6021-A2F8-E8BC9AE18D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94E31A-1FAA-8481-A3F2-084A1467F351}"/>
              </a:ext>
            </a:extLst>
          </p:cNvPr>
          <p:cNvSpPr>
            <a:spLocks noGrp="1"/>
          </p:cNvSpPr>
          <p:nvPr>
            <p:ph type="dt" sz="half" idx="10"/>
          </p:nvPr>
        </p:nvSpPr>
        <p:spPr/>
        <p:txBody>
          <a:bodyPr/>
          <a:lstStyle/>
          <a:p>
            <a:fld id="{E1E7FAF5-FE03-472A-9269-006FC15A7EF9}" type="datetimeFigureOut">
              <a:rPr lang="en-US" smtClean="0"/>
              <a:t>2/21/2025</a:t>
            </a:fld>
            <a:endParaRPr lang="en-US"/>
          </a:p>
        </p:txBody>
      </p:sp>
      <p:sp>
        <p:nvSpPr>
          <p:cNvPr id="6" name="Footer Placeholder 5">
            <a:extLst>
              <a:ext uri="{FF2B5EF4-FFF2-40B4-BE49-F238E27FC236}">
                <a16:creationId xmlns:a16="http://schemas.microsoft.com/office/drawing/2014/main" id="{588C1507-D498-22B2-6D2D-7CA6E3046D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B0A35B-11E3-012F-3D81-DB835BB02F37}"/>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202969724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72681-FB09-1D97-0394-7F809342E4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0AB31E-E22F-1E23-77A3-20987E0381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F82A87F-0FCC-9B49-18A6-0049CC743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B9CA93-37E8-7B3E-1CF5-AD3B81115676}"/>
              </a:ext>
            </a:extLst>
          </p:cNvPr>
          <p:cNvSpPr>
            <a:spLocks noGrp="1"/>
          </p:cNvSpPr>
          <p:nvPr>
            <p:ph type="dt" sz="half" idx="10"/>
          </p:nvPr>
        </p:nvSpPr>
        <p:spPr/>
        <p:txBody>
          <a:bodyPr/>
          <a:lstStyle/>
          <a:p>
            <a:fld id="{E1E7FAF5-FE03-472A-9269-006FC15A7EF9}" type="datetimeFigureOut">
              <a:rPr lang="en-US" smtClean="0"/>
              <a:t>2/21/2025</a:t>
            </a:fld>
            <a:endParaRPr lang="en-US"/>
          </a:p>
        </p:txBody>
      </p:sp>
      <p:sp>
        <p:nvSpPr>
          <p:cNvPr id="6" name="Footer Placeholder 5">
            <a:extLst>
              <a:ext uri="{FF2B5EF4-FFF2-40B4-BE49-F238E27FC236}">
                <a16:creationId xmlns:a16="http://schemas.microsoft.com/office/drawing/2014/main" id="{D8EA1539-5FD8-2377-1C2B-23071E6011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5E86ED-2FD7-3788-4C4A-30AFD538A56F}"/>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39517907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E7CA-AC46-CFB7-824C-B92404F6E2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992C50-705D-FE69-35C9-E43AA86958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7134A4-F5A9-F0D2-A87D-953855B00F29}"/>
              </a:ext>
            </a:extLst>
          </p:cNvPr>
          <p:cNvSpPr>
            <a:spLocks noGrp="1"/>
          </p:cNvSpPr>
          <p:nvPr>
            <p:ph type="dt" sz="half" idx="10"/>
          </p:nvPr>
        </p:nvSpPr>
        <p:spPr/>
        <p:txBody>
          <a:bodyPr/>
          <a:lstStyle/>
          <a:p>
            <a:fld id="{E1E7FAF5-FE03-472A-9269-006FC15A7EF9}" type="datetimeFigureOut">
              <a:rPr lang="en-US" smtClean="0"/>
              <a:t>2/21/2025</a:t>
            </a:fld>
            <a:endParaRPr lang="en-US"/>
          </a:p>
        </p:txBody>
      </p:sp>
      <p:sp>
        <p:nvSpPr>
          <p:cNvPr id="5" name="Footer Placeholder 4">
            <a:extLst>
              <a:ext uri="{FF2B5EF4-FFF2-40B4-BE49-F238E27FC236}">
                <a16:creationId xmlns:a16="http://schemas.microsoft.com/office/drawing/2014/main" id="{E0F36B23-F28E-9D93-BD77-CC1CF0BB51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08BFC-1ABE-A408-7917-96B30B34B6CE}"/>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17150642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600E13-7D3E-2FA5-0432-BDD45344FE5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1099FE-0819-BE39-938E-1FE2E2A8EC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6A744-6806-E600-BAB6-CC82F499B72B}"/>
              </a:ext>
            </a:extLst>
          </p:cNvPr>
          <p:cNvSpPr>
            <a:spLocks noGrp="1"/>
          </p:cNvSpPr>
          <p:nvPr>
            <p:ph type="dt" sz="half" idx="10"/>
          </p:nvPr>
        </p:nvSpPr>
        <p:spPr/>
        <p:txBody>
          <a:bodyPr/>
          <a:lstStyle/>
          <a:p>
            <a:fld id="{E1E7FAF5-FE03-472A-9269-006FC15A7EF9}" type="datetimeFigureOut">
              <a:rPr lang="en-US" smtClean="0"/>
              <a:t>2/21/2025</a:t>
            </a:fld>
            <a:endParaRPr lang="en-US"/>
          </a:p>
        </p:txBody>
      </p:sp>
      <p:sp>
        <p:nvSpPr>
          <p:cNvPr id="5" name="Footer Placeholder 4">
            <a:extLst>
              <a:ext uri="{FF2B5EF4-FFF2-40B4-BE49-F238E27FC236}">
                <a16:creationId xmlns:a16="http://schemas.microsoft.com/office/drawing/2014/main" id="{31450368-C350-0119-ABD7-5B7C7C7AB2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A47BE-B337-4E3D-44DA-5376C18DEE8D}"/>
              </a:ext>
            </a:extLst>
          </p:cNvPr>
          <p:cNvSpPr>
            <a:spLocks noGrp="1"/>
          </p:cNvSpPr>
          <p:nvPr>
            <p:ph type="sldNum" sz="quarter" idx="12"/>
          </p:nvPr>
        </p:nvSpPr>
        <p:spPr/>
        <p:txBody>
          <a:bodyPr/>
          <a:lstStyle/>
          <a:p>
            <a:fld id="{313746D6-A6D3-4A6B-BA4F-31CC3B203E47}" type="slidenum">
              <a:rPr lang="en-US" smtClean="0"/>
              <a:t>‹#›</a:t>
            </a:fld>
            <a:endParaRPr lang="en-US"/>
          </a:p>
        </p:txBody>
      </p:sp>
    </p:spTree>
    <p:extLst>
      <p:ext uri="{BB962C8B-B14F-4D97-AF65-F5344CB8AC3E}">
        <p14:creationId xmlns:p14="http://schemas.microsoft.com/office/powerpoint/2010/main" val="53760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48051-62FF-154D-8999-8DB173E79E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1D6123-8B73-3B57-70FA-B7D4154487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7F0448-6CDE-16ED-5CD0-FEC2E8EC5A2B}"/>
              </a:ext>
            </a:extLst>
          </p:cNvPr>
          <p:cNvSpPr>
            <a:spLocks noGrp="1"/>
          </p:cNvSpPr>
          <p:nvPr>
            <p:ph type="dt" sz="half" idx="10"/>
          </p:nvPr>
        </p:nvSpPr>
        <p:spPr/>
        <p:txBody>
          <a:bodyPr/>
          <a:lstStyle/>
          <a:p>
            <a:fld id="{63DB64E7-5594-42A3-ADBF-E95A7ACEAD64}" type="datetime1">
              <a:rPr lang="en-US" smtClean="0"/>
              <a:t>2/21/2025</a:t>
            </a:fld>
            <a:endParaRPr lang="en-US"/>
          </a:p>
        </p:txBody>
      </p:sp>
      <p:sp>
        <p:nvSpPr>
          <p:cNvPr id="5" name="Footer Placeholder 4">
            <a:extLst>
              <a:ext uri="{FF2B5EF4-FFF2-40B4-BE49-F238E27FC236}">
                <a16:creationId xmlns:a16="http://schemas.microsoft.com/office/drawing/2014/main" id="{E4378DBF-BA80-BF70-1F18-FEE8EEA5C8D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AD35627-1B94-CCB4-0385-D880B7417EC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7010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B7E11-3B61-7445-9A46-91F61E7BB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90F37F-2FB8-48DA-8992-25F235E9EA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159758-70C8-1CAF-C0D8-7B2E1F4AD5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77E9A33-12D1-0441-82DD-ADE352246785}"/>
              </a:ext>
            </a:extLst>
          </p:cNvPr>
          <p:cNvSpPr>
            <a:spLocks noGrp="1"/>
          </p:cNvSpPr>
          <p:nvPr>
            <p:ph type="dt" sz="half" idx="10"/>
          </p:nvPr>
        </p:nvSpPr>
        <p:spPr/>
        <p:txBody>
          <a:bodyPr/>
          <a:lstStyle/>
          <a:p>
            <a:fld id="{18462B0B-D248-4FFB-8695-AD7FA4B1284A}" type="datetime1">
              <a:rPr lang="en-US" smtClean="0"/>
              <a:t>2/21/2025</a:t>
            </a:fld>
            <a:endParaRPr lang="en-US"/>
          </a:p>
        </p:txBody>
      </p:sp>
      <p:sp>
        <p:nvSpPr>
          <p:cNvPr id="6" name="Footer Placeholder 5">
            <a:extLst>
              <a:ext uri="{FF2B5EF4-FFF2-40B4-BE49-F238E27FC236}">
                <a16:creationId xmlns:a16="http://schemas.microsoft.com/office/drawing/2014/main" id="{091C4AC0-26ED-971D-001B-94270ED3EE1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4D5F27A-99D9-65FE-3F4E-D5898F9A83C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356552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D0F3-3F22-967C-7452-EA339ED6FA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1AAA6A-F3C8-CE10-7EEB-AE95BD93BB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01D7E8-934F-4310-048F-0DBCA3E717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9C1BE94-6F8D-61B3-FEC4-C47CABA751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E700AD-582D-F997-17C8-CCE919677A8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F7BA0B0-0685-D823-5B8F-F2FAF38E5166}"/>
              </a:ext>
            </a:extLst>
          </p:cNvPr>
          <p:cNvSpPr>
            <a:spLocks noGrp="1"/>
          </p:cNvSpPr>
          <p:nvPr>
            <p:ph type="dt" sz="half" idx="10"/>
          </p:nvPr>
        </p:nvSpPr>
        <p:spPr/>
        <p:txBody>
          <a:bodyPr/>
          <a:lstStyle/>
          <a:p>
            <a:fld id="{D0378EFB-9159-4510-B73F-4F0409ADE937}" type="datetime1">
              <a:rPr lang="en-US" smtClean="0"/>
              <a:t>2/21/2025</a:t>
            </a:fld>
            <a:endParaRPr lang="en-US"/>
          </a:p>
        </p:txBody>
      </p:sp>
      <p:sp>
        <p:nvSpPr>
          <p:cNvPr id="8" name="Footer Placeholder 7">
            <a:extLst>
              <a:ext uri="{FF2B5EF4-FFF2-40B4-BE49-F238E27FC236}">
                <a16:creationId xmlns:a16="http://schemas.microsoft.com/office/drawing/2014/main" id="{0B532353-8211-1B04-5FD2-D4D437D6788A}"/>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CE4DBC3-B709-0466-0B3A-2BFBCB259E1C}"/>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79276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B94F3-9E98-2677-C2F8-1932FEB1877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6C5162-0D3F-98E7-7151-3315BC9C442A}"/>
              </a:ext>
            </a:extLst>
          </p:cNvPr>
          <p:cNvSpPr>
            <a:spLocks noGrp="1"/>
          </p:cNvSpPr>
          <p:nvPr>
            <p:ph type="dt" sz="half" idx="10"/>
          </p:nvPr>
        </p:nvSpPr>
        <p:spPr/>
        <p:txBody>
          <a:bodyPr/>
          <a:lstStyle/>
          <a:p>
            <a:fld id="{89BC9412-2452-4BED-A324-9D8C115361AD}" type="datetime1">
              <a:rPr lang="en-US" smtClean="0"/>
              <a:t>2/21/2025</a:t>
            </a:fld>
            <a:endParaRPr lang="en-US"/>
          </a:p>
        </p:txBody>
      </p:sp>
      <p:sp>
        <p:nvSpPr>
          <p:cNvPr id="4" name="Footer Placeholder 3">
            <a:extLst>
              <a:ext uri="{FF2B5EF4-FFF2-40B4-BE49-F238E27FC236}">
                <a16:creationId xmlns:a16="http://schemas.microsoft.com/office/drawing/2014/main" id="{B2B50889-6B4C-8AF5-4D2C-E1B9065D50C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EFE8932-8467-04DB-4263-92B87D1FFEF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637137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A63D4D-B8CE-7F4A-1C6B-80E6E9F9594C}"/>
              </a:ext>
            </a:extLst>
          </p:cNvPr>
          <p:cNvSpPr>
            <a:spLocks noGrp="1"/>
          </p:cNvSpPr>
          <p:nvPr>
            <p:ph type="dt" sz="half" idx="10"/>
          </p:nvPr>
        </p:nvSpPr>
        <p:spPr/>
        <p:txBody>
          <a:bodyPr/>
          <a:lstStyle/>
          <a:p>
            <a:fld id="{F5318F62-D251-40E8-A23C-F4CFE9FEAB41}" type="datetime1">
              <a:rPr lang="en-US" smtClean="0"/>
              <a:t>2/21/2025</a:t>
            </a:fld>
            <a:endParaRPr lang="en-US"/>
          </a:p>
        </p:txBody>
      </p:sp>
      <p:sp>
        <p:nvSpPr>
          <p:cNvPr id="3" name="Footer Placeholder 2">
            <a:extLst>
              <a:ext uri="{FF2B5EF4-FFF2-40B4-BE49-F238E27FC236}">
                <a16:creationId xmlns:a16="http://schemas.microsoft.com/office/drawing/2014/main" id="{BCED0BB1-33F9-52CF-F1C6-F716312E1EC0}"/>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CD006C0F-707D-8117-4A66-3C837E2C063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92352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DAD53-CB3C-442E-65F4-FCF0EEF470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F1D1BD-A960-86D3-A33E-F481ABD751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F63C79-8AA3-33ED-0AFF-DEF39BF46B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3EB55-A497-2729-BCCC-7D66F2FBCE1B}"/>
              </a:ext>
            </a:extLst>
          </p:cNvPr>
          <p:cNvSpPr>
            <a:spLocks noGrp="1"/>
          </p:cNvSpPr>
          <p:nvPr>
            <p:ph type="dt" sz="half" idx="10"/>
          </p:nvPr>
        </p:nvSpPr>
        <p:spPr/>
        <p:txBody>
          <a:bodyPr/>
          <a:lstStyle/>
          <a:p>
            <a:fld id="{44F76144-149E-4874-93A5-554A0357CF82}" type="datetime1">
              <a:rPr lang="en-US" smtClean="0"/>
              <a:t>2/21/2025</a:t>
            </a:fld>
            <a:endParaRPr lang="en-US"/>
          </a:p>
        </p:txBody>
      </p:sp>
      <p:sp>
        <p:nvSpPr>
          <p:cNvPr id="6" name="Footer Placeholder 5">
            <a:extLst>
              <a:ext uri="{FF2B5EF4-FFF2-40B4-BE49-F238E27FC236}">
                <a16:creationId xmlns:a16="http://schemas.microsoft.com/office/drawing/2014/main" id="{0FCD8B0A-97FD-9F1B-C6CC-7086B22E626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81CC559-0322-EEB1-8E03-360C3C14826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225394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194CD-7A6C-B183-F06E-1519837E76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E3B860-BC40-05DC-116E-D034B7F07F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7CC6221-A598-0BCF-3C7A-4A568A861E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86E77A-7DA3-82F7-E120-E5FB344A34B5}"/>
              </a:ext>
            </a:extLst>
          </p:cNvPr>
          <p:cNvSpPr>
            <a:spLocks noGrp="1"/>
          </p:cNvSpPr>
          <p:nvPr>
            <p:ph type="dt" sz="half" idx="10"/>
          </p:nvPr>
        </p:nvSpPr>
        <p:spPr/>
        <p:txBody>
          <a:bodyPr/>
          <a:lstStyle/>
          <a:p>
            <a:fld id="{50BA65D8-0540-4835-AE5C-25D29DBA01BE}" type="datetime1">
              <a:rPr lang="en-US" smtClean="0"/>
              <a:t>2/21/2025</a:t>
            </a:fld>
            <a:endParaRPr lang="en-US"/>
          </a:p>
        </p:txBody>
      </p:sp>
      <p:sp>
        <p:nvSpPr>
          <p:cNvPr id="6" name="Footer Placeholder 5">
            <a:extLst>
              <a:ext uri="{FF2B5EF4-FFF2-40B4-BE49-F238E27FC236}">
                <a16:creationId xmlns:a16="http://schemas.microsoft.com/office/drawing/2014/main" id="{8BC6C30D-A209-EC4A-FFE5-1DF6E6B5641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09E9770-ADA6-DE6E-0FD6-F1E30708F1F5}"/>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568400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B786E4-6ED3-BAC0-998E-A349BF8D56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F2085F-ED9B-224E-2616-C9B45B2586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965DD2-CEDF-4C9B-6CB6-E0A2467874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31BA835-12AC-4E8F-955A-EA3F4DE2791F}" type="datetime1">
              <a:rPr lang="en-US" smtClean="0"/>
              <a:t>2/21/2025</a:t>
            </a:fld>
            <a:endParaRPr lang="en-US"/>
          </a:p>
        </p:txBody>
      </p:sp>
      <p:sp>
        <p:nvSpPr>
          <p:cNvPr id="5" name="Footer Placeholder 4">
            <a:extLst>
              <a:ext uri="{FF2B5EF4-FFF2-40B4-BE49-F238E27FC236}">
                <a16:creationId xmlns:a16="http://schemas.microsoft.com/office/drawing/2014/main" id="{6F79AFF6-B7F2-6720-6555-B83C97F98E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341E85D6-FD81-182B-A4CD-D7F8EC645A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E7843D-FF13-4365-9478-9625B70A2705}" type="slidenum">
              <a:rPr lang="en-US" smtClean="0"/>
              <a:t>‹#›</a:t>
            </a:fld>
            <a:endParaRPr lang="en-US"/>
          </a:p>
        </p:txBody>
      </p:sp>
    </p:spTree>
    <p:extLst>
      <p:ext uri="{BB962C8B-B14F-4D97-AF65-F5344CB8AC3E}">
        <p14:creationId xmlns:p14="http://schemas.microsoft.com/office/powerpoint/2010/main" val="2285462264"/>
      </p:ext>
    </p:extLst>
  </p:cSld>
  <p:clrMap bg1="lt1" tx1="dk1" bg2="lt2" tx2="dk2" accent1="accent1" accent2="accent2" accent3="accent3" accent4="accent4" accent5="accent5" accent6="accent6" hlink="hlink" folHlink="folHlink"/>
  <p:sldLayoutIdLst>
    <p:sldLayoutId id="2147483692" r:id="rId1"/>
    <p:sldLayoutId id="2147483693" r:id="rId2"/>
    <p:sldLayoutId id="2147483694" r:id="rId3"/>
    <p:sldLayoutId id="2147483695"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FDF621-4CA2-96DD-3FCF-7DFC06B765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78AFD8-561D-A1CB-36FA-34F8C93375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4A184-6FC2-B0B9-1636-261F8D8CB4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E7FAF5-FE03-472A-9269-006FC15A7EF9}" type="datetimeFigureOut">
              <a:rPr lang="en-US" smtClean="0"/>
              <a:t>2/21/2025</a:t>
            </a:fld>
            <a:endParaRPr lang="en-US"/>
          </a:p>
        </p:txBody>
      </p:sp>
      <p:sp>
        <p:nvSpPr>
          <p:cNvPr id="5" name="Footer Placeholder 4">
            <a:extLst>
              <a:ext uri="{FF2B5EF4-FFF2-40B4-BE49-F238E27FC236}">
                <a16:creationId xmlns:a16="http://schemas.microsoft.com/office/drawing/2014/main" id="{AF5FB784-D3F7-A3B5-B012-397A488166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5969332-C437-E0BB-A593-D1028A5461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13746D6-A6D3-4A6B-BA4F-31CC3B203E47}" type="slidenum">
              <a:rPr lang="en-US" smtClean="0"/>
              <a:t>‹#›</a:t>
            </a:fld>
            <a:endParaRPr lang="en-US"/>
          </a:p>
        </p:txBody>
      </p:sp>
    </p:spTree>
    <p:extLst>
      <p:ext uri="{BB962C8B-B14F-4D97-AF65-F5344CB8AC3E}">
        <p14:creationId xmlns:p14="http://schemas.microsoft.com/office/powerpoint/2010/main" val="5572146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doi.org/10.2139/ssrn.1304533"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doi.org/10.2307/2526921" TargetMode="External"/><Relationship Id="rId4" Type="http://schemas.openxmlformats.org/officeDocument/2006/relationships/hyperlink" Target="https://doi.org/10.1111/1467-937x.00246"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www.ziprecruiter.com/Salaries/What-Is-the-Average-Technology-Salary-by-State.%20Accessed%2031%20Dec.%202024"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E427-FD22-9D77-5EAD-8861AB0800C1}"/>
              </a:ext>
            </a:extLst>
          </p:cNvPr>
          <p:cNvSpPr>
            <a:spLocks noGrp="1"/>
          </p:cNvSpPr>
          <p:nvPr>
            <p:ph type="ctrTitle"/>
          </p:nvPr>
        </p:nvSpPr>
        <p:spPr>
          <a:xfrm>
            <a:off x="1524000" y="205855"/>
            <a:ext cx="9144000" cy="1766375"/>
          </a:xfrm>
        </p:spPr>
        <p:txBody>
          <a:bodyPr>
            <a:normAutofit/>
          </a:bodyPr>
          <a:lstStyle/>
          <a:p>
            <a:r>
              <a:rPr lang="en-US" sz="6000" dirty="0">
                <a:solidFill>
                  <a:srgbClr val="3B2360"/>
                </a:solidFill>
                <a:latin typeface="Cambria" panose="02040503050406030204" pitchFamily="18" charset="0"/>
                <a:ea typeface="Cambria" panose="02040503050406030204" pitchFamily="18" charset="0"/>
              </a:rPr>
              <a:t>Evaluating the Technology Sector GDP Share</a:t>
            </a:r>
          </a:p>
        </p:txBody>
      </p:sp>
      <p:sp>
        <p:nvSpPr>
          <p:cNvPr id="3" name="Subtitle 2">
            <a:extLst>
              <a:ext uri="{FF2B5EF4-FFF2-40B4-BE49-F238E27FC236}">
                <a16:creationId xmlns:a16="http://schemas.microsoft.com/office/drawing/2014/main" id="{B0DF32BA-2759-1252-27B1-36CE592BB6F0}"/>
              </a:ext>
            </a:extLst>
          </p:cNvPr>
          <p:cNvSpPr>
            <a:spLocks noGrp="1"/>
          </p:cNvSpPr>
          <p:nvPr>
            <p:ph type="subTitle" idx="1"/>
          </p:nvPr>
        </p:nvSpPr>
        <p:spPr>
          <a:xfrm>
            <a:off x="1524000" y="2448046"/>
            <a:ext cx="9144000" cy="419356"/>
          </a:xfrm>
        </p:spPr>
        <p:txBody>
          <a:bodyPr>
            <a:normAutofit/>
          </a:bodyPr>
          <a:lstStyle/>
          <a:p>
            <a:r>
              <a:rPr lang="en-US" sz="1800" dirty="0">
                <a:solidFill>
                  <a:srgbClr val="3B2360"/>
                </a:solidFill>
                <a:latin typeface="Cambria" panose="02040503050406030204" pitchFamily="18" charset="0"/>
                <a:ea typeface="Cambria" panose="02040503050406030204" pitchFamily="18" charset="0"/>
              </a:rPr>
              <a:t>By Shaun Levenson</a:t>
            </a:r>
          </a:p>
        </p:txBody>
      </p:sp>
      <p:cxnSp>
        <p:nvCxnSpPr>
          <p:cNvPr id="5" name="Straight Connector 4">
            <a:extLst>
              <a:ext uri="{FF2B5EF4-FFF2-40B4-BE49-F238E27FC236}">
                <a16:creationId xmlns:a16="http://schemas.microsoft.com/office/drawing/2014/main" id="{0E47FA4A-9FC6-E8AB-B910-E16F017722F3}"/>
              </a:ext>
            </a:extLst>
          </p:cNvPr>
          <p:cNvCxnSpPr/>
          <p:nvPr/>
        </p:nvCxnSpPr>
        <p:spPr>
          <a:xfrm>
            <a:off x="1651819" y="1987841"/>
            <a:ext cx="8888361"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A34255-AF1B-F218-EB3F-D234B57EB793}"/>
              </a:ext>
            </a:extLst>
          </p:cNvPr>
          <p:cNvSpPr txBox="1"/>
          <p:nvPr/>
        </p:nvSpPr>
        <p:spPr>
          <a:xfrm>
            <a:off x="2369573" y="6282813"/>
            <a:ext cx="7452852" cy="369332"/>
          </a:xfrm>
          <a:prstGeom prst="rect">
            <a:avLst/>
          </a:prstGeom>
          <a:noFill/>
        </p:spPr>
        <p:txBody>
          <a:bodyPr wrap="square" rtlCol="0">
            <a:spAutoFit/>
          </a:bodyPr>
          <a:lstStyle/>
          <a:p>
            <a:pPr algn="ctr"/>
            <a:r>
              <a:rPr lang="en-US" dirty="0">
                <a:solidFill>
                  <a:srgbClr val="3B2360"/>
                </a:solidFill>
                <a:latin typeface="Cambria" panose="02040503050406030204" pitchFamily="18" charset="0"/>
                <a:ea typeface="Cambria" panose="02040503050406030204" pitchFamily="18" charset="0"/>
              </a:rPr>
              <a:t>Master of Science in Quantitative Economics</a:t>
            </a:r>
          </a:p>
        </p:txBody>
      </p:sp>
      <p:sp>
        <p:nvSpPr>
          <p:cNvPr id="9" name="TextBox 8">
            <a:extLst>
              <a:ext uri="{FF2B5EF4-FFF2-40B4-BE49-F238E27FC236}">
                <a16:creationId xmlns:a16="http://schemas.microsoft.com/office/drawing/2014/main" id="{D24B5E26-C5B5-446A-D549-354B9CB97D37}"/>
              </a:ext>
            </a:extLst>
          </p:cNvPr>
          <p:cNvSpPr txBox="1"/>
          <p:nvPr/>
        </p:nvSpPr>
        <p:spPr>
          <a:xfrm>
            <a:off x="2059857" y="2078714"/>
            <a:ext cx="8072283" cy="369332"/>
          </a:xfrm>
          <a:prstGeom prst="rect">
            <a:avLst/>
          </a:prstGeom>
          <a:noFill/>
        </p:spPr>
        <p:txBody>
          <a:bodyPr wrap="square" rtlCol="0">
            <a:spAutoFit/>
          </a:bodyPr>
          <a:lstStyle/>
          <a:p>
            <a:pPr algn="ctr"/>
            <a:r>
              <a:rPr lang="en-US" dirty="0">
                <a:solidFill>
                  <a:srgbClr val="3B2360"/>
                </a:solidFill>
                <a:latin typeface="Cambria" panose="02040503050406030204" pitchFamily="18" charset="0"/>
                <a:ea typeface="Cambria" panose="02040503050406030204" pitchFamily="18" charset="0"/>
              </a:rPr>
              <a:t>A Production Function Approach</a:t>
            </a:r>
          </a:p>
        </p:txBody>
      </p:sp>
      <p:cxnSp>
        <p:nvCxnSpPr>
          <p:cNvPr id="10" name="Straight Connector 9">
            <a:extLst>
              <a:ext uri="{FF2B5EF4-FFF2-40B4-BE49-F238E27FC236}">
                <a16:creationId xmlns:a16="http://schemas.microsoft.com/office/drawing/2014/main" id="{51E8BC71-6149-6904-ACB4-D4CF16BCC5D8}"/>
              </a:ext>
            </a:extLst>
          </p:cNvPr>
          <p:cNvCxnSpPr/>
          <p:nvPr/>
        </p:nvCxnSpPr>
        <p:spPr>
          <a:xfrm>
            <a:off x="1779637" y="6250125"/>
            <a:ext cx="8888361"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1898DA0A-9F0A-1B3E-A3C9-C6D47E0A637F}"/>
              </a:ext>
            </a:extLst>
          </p:cNvPr>
          <p:cNvSpPr txBox="1"/>
          <p:nvPr/>
        </p:nvSpPr>
        <p:spPr>
          <a:xfrm>
            <a:off x="4213121" y="5078336"/>
            <a:ext cx="3765754" cy="369332"/>
          </a:xfrm>
          <a:prstGeom prst="rect">
            <a:avLst/>
          </a:prstGeom>
          <a:noFill/>
        </p:spPr>
        <p:txBody>
          <a:bodyPr wrap="square" rtlCol="0">
            <a:spAutoFit/>
          </a:bodyPr>
          <a:lstStyle/>
          <a:p>
            <a:pPr algn="ctr"/>
            <a:r>
              <a:rPr lang="en-US" dirty="0">
                <a:solidFill>
                  <a:srgbClr val="3B2360"/>
                </a:solidFill>
                <a:latin typeface="Cambria" panose="02040503050406030204" pitchFamily="18" charset="0"/>
                <a:ea typeface="Cambria" panose="02040503050406030204" pitchFamily="18" charset="0"/>
              </a:rPr>
              <a:t>ECON 521: Microeconomic Theory II</a:t>
            </a:r>
          </a:p>
        </p:txBody>
      </p:sp>
      <p:sp>
        <p:nvSpPr>
          <p:cNvPr id="7" name="TextBox 6">
            <a:extLst>
              <a:ext uri="{FF2B5EF4-FFF2-40B4-BE49-F238E27FC236}">
                <a16:creationId xmlns:a16="http://schemas.microsoft.com/office/drawing/2014/main" id="{5EDFD0C9-5B2B-BAF7-C155-E91DEA98D999}"/>
              </a:ext>
            </a:extLst>
          </p:cNvPr>
          <p:cNvSpPr txBox="1"/>
          <p:nvPr/>
        </p:nvSpPr>
        <p:spPr>
          <a:xfrm>
            <a:off x="4771100" y="5480355"/>
            <a:ext cx="2649796" cy="276999"/>
          </a:xfrm>
          <a:prstGeom prst="rect">
            <a:avLst/>
          </a:prstGeom>
          <a:noFill/>
        </p:spPr>
        <p:txBody>
          <a:bodyPr wrap="square" rtlCol="0">
            <a:spAutoFit/>
          </a:bodyPr>
          <a:lstStyle/>
          <a:p>
            <a:pPr algn="ctr"/>
            <a:r>
              <a:rPr lang="en-US" sz="1200" dirty="0">
                <a:solidFill>
                  <a:srgbClr val="3B2360"/>
                </a:solidFill>
                <a:latin typeface="Cambria" panose="02040503050406030204" pitchFamily="18" charset="0"/>
                <a:ea typeface="Cambria" panose="02040503050406030204" pitchFamily="18" charset="0"/>
              </a:rPr>
              <a:t>Dan Hamilton</a:t>
            </a:r>
          </a:p>
        </p:txBody>
      </p:sp>
      <p:sp>
        <p:nvSpPr>
          <p:cNvPr id="8" name="TextBox 7">
            <a:extLst>
              <a:ext uri="{FF2B5EF4-FFF2-40B4-BE49-F238E27FC236}">
                <a16:creationId xmlns:a16="http://schemas.microsoft.com/office/drawing/2014/main" id="{EA61B534-2775-FBE0-D78D-80A645EFB2E4}"/>
              </a:ext>
            </a:extLst>
          </p:cNvPr>
          <p:cNvSpPr txBox="1"/>
          <p:nvPr/>
        </p:nvSpPr>
        <p:spPr>
          <a:xfrm>
            <a:off x="4548645" y="5726741"/>
            <a:ext cx="3094706" cy="276999"/>
          </a:xfrm>
          <a:prstGeom prst="rect">
            <a:avLst/>
          </a:prstGeom>
          <a:noFill/>
        </p:spPr>
        <p:txBody>
          <a:bodyPr wrap="square" rtlCol="0">
            <a:spAutoFit/>
          </a:bodyPr>
          <a:lstStyle/>
          <a:p>
            <a:pPr algn="ctr"/>
            <a:r>
              <a:rPr lang="en-US" sz="1200" dirty="0">
                <a:solidFill>
                  <a:srgbClr val="3B2360"/>
                </a:solidFill>
                <a:latin typeface="Cambria" panose="02040503050406030204" pitchFamily="18" charset="0"/>
                <a:ea typeface="Cambria" panose="02040503050406030204" pitchFamily="18" charset="0"/>
              </a:rPr>
              <a:t>Winter 2024-2025</a:t>
            </a:r>
          </a:p>
        </p:txBody>
      </p:sp>
    </p:spTree>
    <p:extLst>
      <p:ext uri="{BB962C8B-B14F-4D97-AF65-F5344CB8AC3E}">
        <p14:creationId xmlns:p14="http://schemas.microsoft.com/office/powerpoint/2010/main" val="223375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0CD49E80-1894-CB08-B245-BFF3644BB2E3}"/>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4A63701C-371D-CF90-8C83-81FAC701DD1E}"/>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64353394-BF65-72B0-7877-DF707A13B11A}"/>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 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2E6AA7F-1A68-1382-03D7-6D610D435A03}"/>
                  </a:ext>
                </a:extLst>
              </p:cNvPr>
              <p:cNvSpPr>
                <a:spLocks noGrp="1"/>
              </p:cNvSpPr>
              <p:nvPr>
                <p:ph idx="1"/>
              </p:nvPr>
            </p:nvSpPr>
            <p:spPr>
              <a:xfrm>
                <a:off x="838200" y="2548661"/>
                <a:ext cx="10515600" cy="3628302"/>
              </a:xfrm>
            </p:spPr>
            <p:txBody>
              <a:bodyPr>
                <a:normAutofit fontScale="70000" lnSpcReduction="20000"/>
              </a:bodyPr>
              <a:lstStyle/>
              <a:p>
                <a:r>
                  <a:rPr lang="en-US" sz="3100" dirty="0">
                    <a:solidFill>
                      <a:schemeClr val="bg1"/>
                    </a:solidFill>
                    <a:latin typeface="Cambria" panose="02040503050406030204" pitchFamily="18" charset="0"/>
                    <a:ea typeface="Cambria" panose="02040503050406030204" pitchFamily="18" charset="0"/>
                  </a:rPr>
                  <a:t>Main research objective is to derive forecasts fir Euro area real GDP growth based on a bottom-up approach from the production side.</a:t>
                </a:r>
              </a:p>
              <a:p>
                <a:r>
                  <a:rPr lang="en-US" sz="3100" dirty="0">
                    <a:solidFill>
                      <a:schemeClr val="bg1"/>
                    </a:solidFill>
                    <a:latin typeface="Cambria" panose="02040503050406030204" pitchFamily="18" charset="0"/>
                    <a:ea typeface="Cambria" panose="02040503050406030204" pitchFamily="18" charset="0"/>
                  </a:rPr>
                  <a:t>Derived as an aggregation of forecasts of its components on the production side, based mainly on the forecasts of value added across the different branches of activity. </a:t>
                </a:r>
              </a:p>
              <a:p>
                <a:r>
                  <a:rPr lang="en-US" sz="3100" dirty="0">
                    <a:solidFill>
                      <a:schemeClr val="bg1"/>
                    </a:solidFill>
                    <a:latin typeface="Cambria" panose="02040503050406030204" pitchFamily="18" charset="0"/>
                    <a:ea typeface="Cambria" panose="02040503050406030204" pitchFamily="18" charset="0"/>
                  </a:rPr>
                  <a:t>Data is time-series, quarterly frequency, from 1980-2008</a:t>
                </a:r>
              </a:p>
              <a:p>
                <a:r>
                  <a:rPr lang="en-US" sz="3100" dirty="0">
                    <a:solidFill>
                      <a:schemeClr val="bg1"/>
                    </a:solidFill>
                    <a:latin typeface="Cambria" panose="02040503050406030204" pitchFamily="18" charset="0"/>
                    <a:ea typeface="Cambria" panose="02040503050406030204" pitchFamily="18" charset="0"/>
                  </a:rPr>
                  <a:t>Results show that all models selected in the forecast exercise outperform benchmark models.  The variables included in the best equations vary substantially over the cycle pointing to clear changes in relative importance of individual variables over time.</a:t>
                </a:r>
                <a:br>
                  <a:rPr lang="en-US" sz="3100" dirty="0">
                    <a:solidFill>
                      <a:schemeClr val="bg1"/>
                    </a:solidFill>
                    <a:latin typeface="Cambria" panose="02040503050406030204" pitchFamily="18" charset="0"/>
                    <a:ea typeface="Cambria" panose="02040503050406030204" pitchFamily="18" charset="0"/>
                  </a:rPr>
                </a:br>
                <a14:m>
                  <m:oMath xmlns:m="http://schemas.openxmlformats.org/officeDocument/2006/math">
                    <m:r>
                      <a:rPr lang="en-US" sz="3100" i="1" dirty="0" smtClean="0">
                        <a:solidFill>
                          <a:schemeClr val="bg1"/>
                        </a:solidFill>
                        <a:latin typeface="Cambria Math" panose="02040503050406030204" pitchFamily="18" charset="0"/>
                        <a:ea typeface="Cambria" panose="02040503050406030204" pitchFamily="18" charset="0"/>
                      </a:rPr>
                      <m:t>𝑂𝑢𝑡𝑝𝑢𝑡</m:t>
                    </m:r>
                    <m:r>
                      <a:rPr lang="en-US" sz="3100" b="0" i="1" dirty="0" smtClean="0">
                        <a:solidFill>
                          <a:schemeClr val="bg1"/>
                        </a:solidFill>
                        <a:latin typeface="Cambria Math" panose="02040503050406030204" pitchFamily="18" charset="0"/>
                        <a:ea typeface="Cambria" panose="02040503050406030204" pitchFamily="18" charset="0"/>
                      </a:rPr>
                      <m:t>=</m:t>
                    </m:r>
                    <m:r>
                      <a:rPr lang="en-US" sz="3100" i="1" dirty="0" smtClean="0">
                        <a:solidFill>
                          <a:schemeClr val="bg1"/>
                        </a:solidFill>
                        <a:latin typeface="Cambria Math" panose="02040503050406030204" pitchFamily="18" charset="0"/>
                        <a:ea typeface="Cambria" panose="02040503050406030204" pitchFamily="18" charset="0"/>
                      </a:rPr>
                      <m:t>𝑓</m:t>
                    </m:r>
                    <m:r>
                      <a:rPr lang="en-US" sz="3100" i="1" dirty="0" smtClean="0">
                        <a:solidFill>
                          <a:schemeClr val="bg1"/>
                        </a:solidFill>
                        <a:latin typeface="Cambria Math" panose="02040503050406030204" pitchFamily="18" charset="0"/>
                        <a:ea typeface="Cambria" panose="02040503050406030204" pitchFamily="18" charset="0"/>
                      </a:rPr>
                      <m:t>(</m:t>
                    </m:r>
                    <m:r>
                      <a:rPr lang="en-US" sz="3100" b="0" i="1" dirty="0" smtClean="0">
                        <a:solidFill>
                          <a:schemeClr val="bg1"/>
                        </a:solidFill>
                        <a:latin typeface="Cambria Math" panose="02040503050406030204" pitchFamily="18" charset="0"/>
                        <a:ea typeface="Cambria" panose="02040503050406030204" pitchFamily="18" charset="0"/>
                      </a:rPr>
                      <m:t>𝐼𝑛𝑡𝑒𝑟𝑚𝑒𝑑𝑖𝑎𝑡𝑒</m:t>
                    </m:r>
                    <m:r>
                      <a:rPr lang="en-US" sz="3100" b="0" i="1" dirty="0" smtClean="0">
                        <a:solidFill>
                          <a:schemeClr val="bg1"/>
                        </a:solidFill>
                        <a:latin typeface="Cambria Math" panose="02040503050406030204" pitchFamily="18" charset="0"/>
                        <a:ea typeface="Cambria" panose="02040503050406030204" pitchFamily="18" charset="0"/>
                      </a:rPr>
                      <m:t> </m:t>
                    </m:r>
                    <m:r>
                      <a:rPr lang="en-US" sz="3100" b="0" i="1" dirty="0" smtClean="0">
                        <a:solidFill>
                          <a:schemeClr val="bg1"/>
                        </a:solidFill>
                        <a:latin typeface="Cambria Math" panose="02040503050406030204" pitchFamily="18" charset="0"/>
                        <a:ea typeface="Cambria" panose="02040503050406030204" pitchFamily="18" charset="0"/>
                      </a:rPr>
                      <m:t>𝐺𝑜𝑜𝑑𝑠</m:t>
                    </m:r>
                    <m:r>
                      <a:rPr lang="en-US" sz="3100" b="0" i="1" dirty="0" smtClean="0">
                        <a:solidFill>
                          <a:schemeClr val="bg1"/>
                        </a:solidFill>
                        <a:latin typeface="Cambria Math" panose="02040503050406030204" pitchFamily="18" charset="0"/>
                        <a:ea typeface="Cambria" panose="02040503050406030204" pitchFamily="18" charset="0"/>
                      </a:rPr>
                      <m:t>, </m:t>
                    </m:r>
                    <m:r>
                      <a:rPr lang="en-US" sz="3100" b="0" i="1" dirty="0" smtClean="0">
                        <a:solidFill>
                          <a:schemeClr val="bg1"/>
                        </a:solidFill>
                        <a:latin typeface="Cambria Math" panose="02040503050406030204" pitchFamily="18" charset="0"/>
                        <a:ea typeface="Cambria" panose="02040503050406030204" pitchFamily="18" charset="0"/>
                      </a:rPr>
                      <m:t>𝐶𝑎𝑝𝑖𝑡𝑎𝑙</m:t>
                    </m:r>
                    <m:r>
                      <a:rPr lang="en-US" sz="3100" b="0" i="1" dirty="0" smtClean="0">
                        <a:solidFill>
                          <a:schemeClr val="bg1"/>
                        </a:solidFill>
                        <a:latin typeface="Cambria Math" panose="02040503050406030204" pitchFamily="18" charset="0"/>
                        <a:ea typeface="Cambria" panose="02040503050406030204" pitchFamily="18" charset="0"/>
                      </a:rPr>
                      <m:t> </m:t>
                    </m:r>
                    <m:r>
                      <a:rPr lang="en-US" sz="3100" b="0" i="1" dirty="0" smtClean="0">
                        <a:solidFill>
                          <a:schemeClr val="bg1"/>
                        </a:solidFill>
                        <a:latin typeface="Cambria Math" panose="02040503050406030204" pitchFamily="18" charset="0"/>
                        <a:ea typeface="Cambria" panose="02040503050406030204" pitchFamily="18" charset="0"/>
                      </a:rPr>
                      <m:t>𝐺𝑜𝑜𝑑𝑠</m:t>
                    </m:r>
                    <m:r>
                      <a:rPr lang="en-US" sz="3100" b="0" i="1" dirty="0" smtClean="0">
                        <a:solidFill>
                          <a:schemeClr val="bg1"/>
                        </a:solidFill>
                        <a:latin typeface="Cambria Math" panose="02040503050406030204" pitchFamily="18" charset="0"/>
                        <a:ea typeface="Cambria" panose="02040503050406030204" pitchFamily="18" charset="0"/>
                      </a:rPr>
                      <m:t>, </m:t>
                    </m:r>
                    <m:r>
                      <a:rPr lang="en-US" sz="3100" b="0" i="1" dirty="0" smtClean="0">
                        <a:solidFill>
                          <a:schemeClr val="bg1"/>
                        </a:solidFill>
                        <a:latin typeface="Cambria Math" panose="02040503050406030204" pitchFamily="18" charset="0"/>
                        <a:ea typeface="Cambria" panose="02040503050406030204" pitchFamily="18" charset="0"/>
                      </a:rPr>
                      <m:t>𝐸𝑛𝑒𝑟𝑔𝑦</m:t>
                    </m:r>
                    <m:r>
                      <a:rPr lang="en-US" sz="3100" b="0" i="1" dirty="0" smtClean="0">
                        <a:solidFill>
                          <a:schemeClr val="bg1"/>
                        </a:solidFill>
                        <a:latin typeface="Cambria Math" panose="02040503050406030204" pitchFamily="18" charset="0"/>
                        <a:ea typeface="Cambria" panose="02040503050406030204" pitchFamily="18" charset="0"/>
                      </a:rPr>
                      <m:t>, </m:t>
                    </m:r>
                    <m:r>
                      <a:rPr lang="en-US" sz="3100" b="0" i="1" dirty="0" smtClean="0">
                        <a:solidFill>
                          <a:schemeClr val="bg1"/>
                        </a:solidFill>
                        <a:latin typeface="Cambria Math" panose="02040503050406030204" pitchFamily="18" charset="0"/>
                        <a:ea typeface="Cambria" panose="02040503050406030204" pitchFamily="18" charset="0"/>
                      </a:rPr>
                      <m:t>𝑃𝑟𝑖𝑐𝑒</m:t>
                    </m:r>
                    <m:r>
                      <a:rPr lang="en-US" sz="3100" b="0" i="1" dirty="0" smtClean="0">
                        <a:solidFill>
                          <a:schemeClr val="bg1"/>
                        </a:solidFill>
                        <a:latin typeface="Cambria Math" panose="02040503050406030204" pitchFamily="18" charset="0"/>
                        <a:ea typeface="Cambria" panose="02040503050406030204" pitchFamily="18" charset="0"/>
                      </a:rPr>
                      <m:t> </m:t>
                    </m:r>
                    <m:r>
                      <a:rPr lang="en-US" sz="3100" b="0" i="1" dirty="0" smtClean="0">
                        <a:solidFill>
                          <a:schemeClr val="bg1"/>
                        </a:solidFill>
                        <a:latin typeface="Cambria Math" panose="02040503050406030204" pitchFamily="18" charset="0"/>
                        <a:ea typeface="Cambria" panose="02040503050406030204" pitchFamily="18" charset="0"/>
                      </a:rPr>
                      <m:t>𝑜𝑓</m:t>
                    </m:r>
                    <m:r>
                      <a:rPr lang="en-US" sz="3100" b="0" i="1" dirty="0" smtClean="0">
                        <a:solidFill>
                          <a:schemeClr val="bg1"/>
                        </a:solidFill>
                        <a:latin typeface="Cambria Math" panose="02040503050406030204" pitchFamily="18" charset="0"/>
                        <a:ea typeface="Cambria" panose="02040503050406030204" pitchFamily="18" charset="0"/>
                      </a:rPr>
                      <m:t> </m:t>
                    </m:r>
                    <m:r>
                      <a:rPr lang="en-US" sz="3100" b="0" i="1" dirty="0" smtClean="0">
                        <a:solidFill>
                          <a:schemeClr val="bg1"/>
                        </a:solidFill>
                        <a:latin typeface="Cambria Math" panose="02040503050406030204" pitchFamily="18" charset="0"/>
                        <a:ea typeface="Cambria" panose="02040503050406030204" pitchFamily="18" charset="0"/>
                      </a:rPr>
                      <m:t>𝑂𝑖𝑙</m:t>
                    </m:r>
                    <m:r>
                      <a:rPr lang="en-US" sz="3100" b="0" i="1" dirty="0" smtClean="0">
                        <a:solidFill>
                          <a:schemeClr val="bg1"/>
                        </a:solidFill>
                        <a:latin typeface="Cambria Math" panose="02040503050406030204" pitchFamily="18" charset="0"/>
                        <a:ea typeface="Cambria" panose="02040503050406030204" pitchFamily="18" charset="0"/>
                      </a:rPr>
                      <m:t>, </m:t>
                    </m:r>
                    <m:r>
                      <a:rPr lang="en-US" sz="3100" b="0" i="1" dirty="0" smtClean="0">
                        <a:solidFill>
                          <a:schemeClr val="bg1"/>
                        </a:solidFill>
                        <a:latin typeface="Cambria Math" panose="02040503050406030204" pitchFamily="18" charset="0"/>
                        <a:ea typeface="Cambria" panose="02040503050406030204" pitchFamily="18" charset="0"/>
                      </a:rPr>
                      <m:t>𝑂𝑡h𝑒𝑟</m:t>
                    </m:r>
                    <m:r>
                      <a:rPr lang="en-US" sz="3100" i="1" dirty="0" smtClean="0">
                        <a:solidFill>
                          <a:schemeClr val="bg1"/>
                        </a:solidFill>
                        <a:latin typeface="Cambria Math" panose="02040503050406030204" pitchFamily="18" charset="0"/>
                        <a:ea typeface="Cambria" panose="02040503050406030204" pitchFamily="18" charset="0"/>
                      </a:rPr>
                      <m:t>)</m:t>
                    </m:r>
                  </m:oMath>
                </a14:m>
                <a:endParaRPr lang="en-US" sz="3100" dirty="0">
                  <a:solidFill>
                    <a:schemeClr val="bg1"/>
                  </a:solidFill>
                  <a:latin typeface="Cambria" panose="02040503050406030204" pitchFamily="18" charset="0"/>
                  <a:ea typeface="Cambria" panose="02040503050406030204" pitchFamily="18" charset="0"/>
                </a:endParaRPr>
              </a:p>
              <a:p>
                <a:pPr marL="0" indent="0">
                  <a:buNone/>
                </a:pPr>
                <a:r>
                  <a:rPr lang="en-US" sz="3100" dirty="0">
                    <a:solidFill>
                      <a:schemeClr val="bg1"/>
                    </a:solidFill>
                    <a:latin typeface="Cambria" panose="02040503050406030204" pitchFamily="18" charset="0"/>
                    <a:ea typeface="Cambria" panose="02040503050406030204" pitchFamily="18" charset="0"/>
                  </a:rPr>
                  <a:t>                                             (-)                               (+)                  (+)            (-)                 (+/-)</a:t>
                </a:r>
              </a:p>
              <a:p>
                <a:endParaRPr lang="en-US" sz="2400" dirty="0">
                  <a:solidFill>
                    <a:schemeClr val="bg1"/>
                  </a:solidFill>
                  <a:ea typeface="Cambria" panose="02040503050406030204" pitchFamily="18" charset="0"/>
                </a:endParaRPr>
              </a:p>
            </p:txBody>
          </p:sp>
        </mc:Choice>
        <mc:Fallback xmlns="">
          <p:sp>
            <p:nvSpPr>
              <p:cNvPr id="3" name="Content Placeholder 2">
                <a:extLst>
                  <a:ext uri="{FF2B5EF4-FFF2-40B4-BE49-F238E27FC236}">
                    <a16:creationId xmlns:a16="http://schemas.microsoft.com/office/drawing/2014/main" id="{B2E6AA7F-1A68-1382-03D7-6D610D435A03}"/>
                  </a:ext>
                </a:extLst>
              </p:cNvPr>
              <p:cNvSpPr>
                <a:spLocks noGrp="1" noRot="1" noChangeAspect="1" noMove="1" noResize="1" noEditPoints="1" noAdjustHandles="1" noChangeArrowheads="1" noChangeShapeType="1" noTextEdit="1"/>
              </p:cNvSpPr>
              <p:nvPr>
                <p:ph idx="1"/>
              </p:nvPr>
            </p:nvSpPr>
            <p:spPr>
              <a:xfrm>
                <a:off x="838200" y="2548661"/>
                <a:ext cx="10515600" cy="3628302"/>
              </a:xfrm>
              <a:blipFill>
                <a:blip r:embed="rId3"/>
                <a:stretch>
                  <a:fillRect l="-696" t="-3866" r="-110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AE358E8A-33D0-6940-C82D-6BE8EDEA66CD}"/>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EE12C46-8324-1D33-7FAC-41E8DFF7606D}"/>
              </a:ext>
            </a:extLst>
          </p:cNvPr>
          <p:cNvSpPr txBox="1"/>
          <p:nvPr/>
        </p:nvSpPr>
        <p:spPr>
          <a:xfrm>
            <a:off x="838199" y="1238865"/>
            <a:ext cx="11161295" cy="1200329"/>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Early Estimates of Euro Area Real GDP Growth: A Bottom up Approach From the Production Side, Elke Hahn and </a:t>
            </a:r>
            <a:r>
              <a:rPr lang="en-US" sz="2400" b="1" dirty="0" err="1">
                <a:solidFill>
                  <a:schemeClr val="bg1"/>
                </a:solidFill>
                <a:latin typeface="Cambria" panose="02040503050406030204" pitchFamily="18" charset="0"/>
                <a:ea typeface="Cambria" panose="02040503050406030204" pitchFamily="18" charset="0"/>
              </a:rPr>
              <a:t>Frauke</a:t>
            </a:r>
            <a:r>
              <a:rPr lang="en-US" sz="2400" b="1" dirty="0">
                <a:solidFill>
                  <a:schemeClr val="bg1"/>
                </a:solidFill>
                <a:latin typeface="Cambria" panose="02040503050406030204" pitchFamily="18" charset="0"/>
                <a:ea typeface="Cambria" panose="02040503050406030204" pitchFamily="18" charset="0"/>
              </a:rPr>
              <a:t> </a:t>
            </a:r>
            <a:r>
              <a:rPr lang="en-US" sz="2400" b="1" dirty="0" err="1">
                <a:solidFill>
                  <a:schemeClr val="bg1"/>
                </a:solidFill>
                <a:latin typeface="Cambria" panose="02040503050406030204" pitchFamily="18" charset="0"/>
                <a:ea typeface="Cambria" panose="02040503050406030204" pitchFamily="18" charset="0"/>
              </a:rPr>
              <a:t>Skuldeny</a:t>
            </a:r>
            <a:r>
              <a:rPr lang="en-US" sz="2400" b="1" dirty="0">
                <a:solidFill>
                  <a:schemeClr val="bg1"/>
                </a:solidFill>
                <a:latin typeface="Cambria" panose="02040503050406030204" pitchFamily="18" charset="0"/>
                <a:ea typeface="Cambria" panose="02040503050406030204" pitchFamily="18" charset="0"/>
              </a:rPr>
              <a:t>, European Central Bank, </a:t>
            </a:r>
            <a:r>
              <a:rPr lang="en-US" sz="2400" b="1" dirty="0" err="1">
                <a:solidFill>
                  <a:schemeClr val="bg1"/>
                </a:solidFill>
                <a:latin typeface="Cambria" panose="02040503050406030204" pitchFamily="18" charset="0"/>
                <a:ea typeface="Cambria" panose="02040503050406030204" pitchFamily="18" charset="0"/>
              </a:rPr>
              <a:t>Eurosystem</a:t>
            </a:r>
            <a:r>
              <a:rPr lang="en-US" sz="2400" b="1" dirty="0">
                <a:solidFill>
                  <a:schemeClr val="bg1"/>
                </a:solidFill>
                <a:latin typeface="Cambria" panose="02040503050406030204" pitchFamily="18" charset="0"/>
                <a:ea typeface="Cambria" panose="02040503050406030204" pitchFamily="18" charset="0"/>
              </a:rPr>
              <a:t>, No. 975, 65 Pages</a:t>
            </a:r>
          </a:p>
        </p:txBody>
      </p:sp>
      <p:cxnSp>
        <p:nvCxnSpPr>
          <p:cNvPr id="9" name="Straight Connector 8">
            <a:extLst>
              <a:ext uri="{FF2B5EF4-FFF2-40B4-BE49-F238E27FC236}">
                <a16:creationId xmlns:a16="http://schemas.microsoft.com/office/drawing/2014/main" id="{53F8C683-5995-B526-DE27-AD234C790E10}"/>
              </a:ext>
            </a:extLst>
          </p:cNvPr>
          <p:cNvCxnSpPr/>
          <p:nvPr/>
        </p:nvCxnSpPr>
        <p:spPr>
          <a:xfrm>
            <a:off x="838199" y="2439194"/>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971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8D5E727E-CC7F-55F9-30A1-8E6B690F4093}"/>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4075C81C-9368-649B-6B7F-3F9A59BC1C0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3245EFF2-B98B-A2A6-C3AA-23D61C432D7B}"/>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 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903DB6A-00EA-7631-6108-B615C5699418}"/>
                  </a:ext>
                </a:extLst>
              </p:cNvPr>
              <p:cNvSpPr>
                <a:spLocks noGrp="1"/>
              </p:cNvSpPr>
              <p:nvPr>
                <p:ph idx="1"/>
              </p:nvPr>
            </p:nvSpPr>
            <p:spPr>
              <a:xfrm>
                <a:off x="838200" y="2213813"/>
                <a:ext cx="10515600" cy="3963150"/>
              </a:xfrm>
            </p:spPr>
            <p:txBody>
              <a:bodyPr>
                <a:normAutofit fontScale="85000" lnSpcReduction="10000"/>
              </a:bodyPr>
              <a:lstStyle/>
              <a:p>
                <a:r>
                  <a:rPr lang="en-US" sz="2400" dirty="0">
                    <a:solidFill>
                      <a:schemeClr val="bg1"/>
                    </a:solidFill>
                    <a:latin typeface="Cambria" panose="02040503050406030204" pitchFamily="18" charset="0"/>
                    <a:ea typeface="Cambria" panose="02040503050406030204" pitchFamily="18" charset="0"/>
                  </a:rPr>
                  <a:t>Main focus was to expand upon prior studies on private sector output and productivity that neglect the economic effects of human capital and R&amp;D</a:t>
                </a:r>
              </a:p>
              <a:p>
                <a:r>
                  <a:rPr lang="en-US" sz="2400" dirty="0">
                    <a:solidFill>
                      <a:schemeClr val="bg1"/>
                    </a:solidFill>
                    <a:latin typeface="Cambria" panose="02040503050406030204" pitchFamily="18" charset="0"/>
                    <a:ea typeface="Cambria" panose="02040503050406030204" pitchFamily="18" charset="0"/>
                  </a:rPr>
                  <a:t>Adds human capital and R&amp;D to fix omitted variable bias in public capital output elasticity using the fully modified ordinary least squares modelling technique (FM-OLS)</a:t>
                </a:r>
              </a:p>
              <a:p>
                <a:r>
                  <a:rPr lang="en-US" sz="2400" dirty="0">
                    <a:solidFill>
                      <a:schemeClr val="bg1"/>
                    </a:solidFill>
                    <a:latin typeface="Cambria" panose="02040503050406030204" pitchFamily="18" charset="0"/>
                    <a:ea typeface="Cambria" panose="02040503050406030204" pitchFamily="18" charset="0"/>
                  </a:rPr>
                  <a:t>Data is timer-series, annual frequently, 1948-1993, source from Economic Report of the President, BLS, McMahon, Monthly Labor Review, Survey of Current Business, Reproducible Tangible Wealth of the US 1925-1985, and OMB</a:t>
                </a:r>
              </a:p>
              <a:p>
                <a:r>
                  <a:rPr lang="en-US" sz="2400" dirty="0">
                    <a:solidFill>
                      <a:schemeClr val="bg1"/>
                    </a:solidFill>
                    <a:latin typeface="Cambria" panose="02040503050406030204" pitchFamily="18" charset="0"/>
                    <a:ea typeface="Cambria" panose="02040503050406030204" pitchFamily="18" charset="0"/>
                  </a:rPr>
                  <a:t>Concluded that public capital productivity in the US economy is still significant, but less so when compared to prior studies that exclude those variables.</a:t>
                </a:r>
              </a:p>
              <a:p>
                <a:pPr marL="0" indent="0">
                  <a:buNone/>
                </a:pPr>
                <a:endParaRPr lang="en-US" sz="2400" dirty="0">
                  <a:solidFill>
                    <a:schemeClr val="bg1"/>
                  </a:solidFill>
                  <a:latin typeface="Cambria" panose="02040503050406030204" pitchFamily="18" charset="0"/>
                  <a:ea typeface="Cambria"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2400" i="1" dirty="0" smtClean="0">
                              <a:solidFill>
                                <a:schemeClr val="bg1"/>
                              </a:solidFill>
                              <a:latin typeface="Cambria Math" panose="02040503050406030204" pitchFamily="18" charset="0"/>
                              <a:ea typeface="Cambria" panose="02040503050406030204" pitchFamily="18" charset="0"/>
                            </a:rPr>
                          </m:ctrlPr>
                        </m:sSubPr>
                        <m:e>
                          <m:d>
                            <m:dPr>
                              <m:ctrlPr>
                                <a:rPr lang="en-US" sz="2400" i="1" dirty="0" smtClean="0">
                                  <a:solidFill>
                                    <a:schemeClr val="bg1"/>
                                  </a:solidFill>
                                  <a:latin typeface="Cambria Math" panose="02040503050406030204" pitchFamily="18" charset="0"/>
                                  <a:ea typeface="Cambria" panose="02040503050406030204" pitchFamily="18" charset="0"/>
                                </a:rPr>
                              </m:ctrlPr>
                            </m:dPr>
                            <m:e>
                              <m:r>
                                <a:rPr lang="en-US" sz="2400" i="1" dirty="0" smtClean="0">
                                  <a:solidFill>
                                    <a:schemeClr val="bg1"/>
                                  </a:solidFill>
                                  <a:latin typeface="Cambria Math" panose="02040503050406030204" pitchFamily="18" charset="0"/>
                                  <a:ea typeface="Cambria" panose="02040503050406030204" pitchFamily="18" charset="0"/>
                                </a:rPr>
                                <m:t>𝑂𝑢𝑡𝑝𝑢𝑡</m:t>
                              </m:r>
                              <m:r>
                                <a:rPr lang="en-US" sz="2400" i="1" dirty="0" smtClean="0">
                                  <a:solidFill>
                                    <a:schemeClr val="bg1"/>
                                  </a:solidFill>
                                  <a:latin typeface="Cambria Math" panose="02040503050406030204" pitchFamily="18" charset="0"/>
                                  <a:ea typeface="Cambria" panose="02040503050406030204" pitchFamily="18" charset="0"/>
                                </a:rPr>
                                <m:t>−</m:t>
                              </m:r>
                              <m:r>
                                <a:rPr lang="en-US" sz="2400" i="1" dirty="0" smtClean="0">
                                  <a:solidFill>
                                    <a:schemeClr val="bg1"/>
                                  </a:solidFill>
                                  <a:latin typeface="Cambria Math" panose="02040503050406030204" pitchFamily="18" charset="0"/>
                                  <a:ea typeface="Cambria" panose="02040503050406030204" pitchFamily="18" charset="0"/>
                                </a:rPr>
                                <m:t>𝑃𝑟𝑖𝑣𝑎𝑡𝑒</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smtClean="0">
                                  <a:solidFill>
                                    <a:schemeClr val="bg1"/>
                                  </a:solidFill>
                                  <a:latin typeface="Cambria Math" panose="02040503050406030204" pitchFamily="18" charset="0"/>
                                  <a:ea typeface="Cambria" panose="02040503050406030204" pitchFamily="18" charset="0"/>
                                </a:rPr>
                                <m:t>𝐶𝑎𝑝𝑖𝑡𝑎𝑙</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smtClean="0">
                                  <a:solidFill>
                                    <a:schemeClr val="bg1"/>
                                  </a:solidFill>
                                  <a:latin typeface="Cambria Math" panose="02040503050406030204" pitchFamily="18" charset="0"/>
                                  <a:ea typeface="Cambria" panose="02040503050406030204" pitchFamily="18" charset="0"/>
                                </a:rPr>
                                <m:t>𝐶𝑎𝑝𝑎𝑐𝑖𝑡𝑦</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smtClean="0">
                                  <a:solidFill>
                                    <a:schemeClr val="bg1"/>
                                  </a:solidFill>
                                  <a:latin typeface="Cambria Math" panose="02040503050406030204" pitchFamily="18" charset="0"/>
                                  <a:ea typeface="Cambria" panose="02040503050406030204" pitchFamily="18" charset="0"/>
                                </a:rPr>
                                <m:t>𝑈𝑡𝑖𝑙𝑖𝑧𝑎𝑡𝑖𝑜𝑛</m:t>
                              </m:r>
                            </m:e>
                          </m:d>
                        </m:e>
                        <m:sub>
                          <m:r>
                            <a:rPr lang="en-US" sz="2400" i="1" dirty="0" smtClean="0">
                              <a:solidFill>
                                <a:schemeClr val="bg1"/>
                              </a:solidFill>
                              <a:latin typeface="Cambria Math" panose="02040503050406030204" pitchFamily="18" charset="0"/>
                              <a:ea typeface="Cambria" panose="02040503050406030204" pitchFamily="18" charset="0"/>
                            </a:rPr>
                            <m:t>𝑡</m:t>
                          </m:r>
                        </m:sub>
                      </m:sSub>
                      <m:r>
                        <a:rPr lang="en-US" sz="2400" i="1" dirty="0" smtClean="0">
                          <a:solidFill>
                            <a:schemeClr val="bg1"/>
                          </a:solidFill>
                          <a:latin typeface="Cambria Math" panose="02040503050406030204" pitchFamily="18" charset="0"/>
                          <a:ea typeface="Cambria" panose="02040503050406030204" pitchFamily="18" charset="0"/>
                        </a:rPr>
                        <m:t>=</m:t>
                      </m:r>
                      <m:r>
                        <a:rPr lang="en-US" sz="2400" i="1" dirty="0" smtClean="0">
                          <a:solidFill>
                            <a:schemeClr val="bg1"/>
                          </a:solidFill>
                          <a:latin typeface="Cambria Math" panose="02040503050406030204" pitchFamily="18" charset="0"/>
                          <a:ea typeface="Cambria" panose="02040503050406030204" pitchFamily="18" charset="0"/>
                        </a:rPr>
                        <m:t>𝑓</m:t>
                      </m:r>
                      <m:r>
                        <a:rPr lang="en-US" sz="2400" i="1" dirty="0"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𝑇𝑖𝑚𝑒</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𝐿𝑎𝑏𝑜𝑟</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𝑃𝑎𝑖𝑑</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err="1" smtClean="0">
                          <a:solidFill>
                            <a:schemeClr val="bg1"/>
                          </a:solidFill>
                          <a:latin typeface="Cambria Math" panose="02040503050406030204" pitchFamily="18" charset="0"/>
                          <a:ea typeface="Cambria" panose="02040503050406030204" pitchFamily="18" charset="0"/>
                        </a:rPr>
                        <m:t>𝐻𝑜𝑢𝑟𝑠</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𝑃𝑢𝑏𝑙𝑖𝑐</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err="1" smtClean="0">
                          <a:solidFill>
                            <a:schemeClr val="bg1"/>
                          </a:solidFill>
                          <a:latin typeface="Cambria Math" panose="02040503050406030204" pitchFamily="18" charset="0"/>
                          <a:ea typeface="Cambria" panose="02040503050406030204" pitchFamily="18" charset="0"/>
                        </a:rPr>
                        <m:t>𝐶𝑎𝑝𝑖𝑡𝑎𝑙</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𝐻𝑢𝑚𝑎𝑛</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err="1" smtClean="0">
                          <a:solidFill>
                            <a:schemeClr val="bg1"/>
                          </a:solidFill>
                          <a:latin typeface="Cambria Math" panose="02040503050406030204" pitchFamily="18" charset="0"/>
                          <a:ea typeface="Cambria" panose="02040503050406030204" pitchFamily="18" charset="0"/>
                        </a:rPr>
                        <m:t>𝐶𝑎𝑝𝑖𝑡𝑎𝑙</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𝑅</m:t>
                      </m:r>
                      <m:r>
                        <a:rPr lang="en-US" sz="2400" i="1" dirty="0" err="1" smtClean="0">
                          <a:solidFill>
                            <a:schemeClr val="bg1"/>
                          </a:solidFill>
                          <a:latin typeface="Cambria Math" panose="02040503050406030204" pitchFamily="18" charset="0"/>
                          <a:ea typeface="Cambria" panose="02040503050406030204" pitchFamily="18" charset="0"/>
                        </a:rPr>
                        <m:t>&amp;</m:t>
                      </m:r>
                      <m:r>
                        <a:rPr lang="en-US" sz="2400" i="1" dirty="0" err="1" smtClean="0">
                          <a:solidFill>
                            <a:schemeClr val="bg1"/>
                          </a:solidFill>
                          <a:latin typeface="Cambria Math" panose="02040503050406030204" pitchFamily="18" charset="0"/>
                          <a:ea typeface="Cambria" panose="02040503050406030204" pitchFamily="18" charset="0"/>
                        </a:rPr>
                        <m:t>𝐷</m:t>
                      </m:r>
                      <m:r>
                        <a:rPr lang="en-US" sz="2400" i="1" dirty="0" smtClean="0">
                          <a:solidFill>
                            <a:schemeClr val="bg1"/>
                          </a:solidFill>
                          <a:latin typeface="Cambria Math" panose="02040503050406030204" pitchFamily="18" charset="0"/>
                          <a:ea typeface="Cambria" panose="02040503050406030204" pitchFamily="18" charset="0"/>
                        </a:rPr>
                        <m:t>)</m:t>
                      </m:r>
                    </m:oMath>
                  </m:oMathPara>
                </a14:m>
                <a:endParaRPr lang="en-US" sz="2400" dirty="0">
                  <a:solidFill>
                    <a:schemeClr val="bg1"/>
                  </a:solidFill>
                  <a:latin typeface="Cambria" panose="02040503050406030204" pitchFamily="18" charset="0"/>
                  <a:ea typeface="Cambria" panose="02040503050406030204" pitchFamily="18" charset="0"/>
                </a:endParaRPr>
              </a:p>
              <a:p>
                <a:pPr marL="0" indent="0">
                  <a:buNone/>
                </a:pPr>
                <a:r>
                  <a:rPr lang="en-US" sz="2400" dirty="0">
                    <a:solidFill>
                      <a:schemeClr val="bg1"/>
                    </a:solidFill>
                    <a:latin typeface="Cambria" panose="02040503050406030204" pitchFamily="18" charset="0"/>
                    <a:ea typeface="Cambria" panose="02040503050406030204" pitchFamily="18" charset="0"/>
                  </a:rPr>
                  <a:t>                                     (+)       (+)               (+)                      (+)                         (+)               (+)</a:t>
                </a:r>
              </a:p>
            </p:txBody>
          </p:sp>
        </mc:Choice>
        <mc:Fallback xmlns="">
          <p:sp>
            <p:nvSpPr>
              <p:cNvPr id="3" name="Content Placeholder 2">
                <a:extLst>
                  <a:ext uri="{FF2B5EF4-FFF2-40B4-BE49-F238E27FC236}">
                    <a16:creationId xmlns:a16="http://schemas.microsoft.com/office/drawing/2014/main" id="{2903DB6A-00EA-7631-6108-B615C5699418}"/>
                  </a:ext>
                </a:extLst>
              </p:cNvPr>
              <p:cNvSpPr>
                <a:spLocks noGrp="1" noRot="1" noChangeAspect="1" noMove="1" noResize="1" noEditPoints="1" noAdjustHandles="1" noChangeArrowheads="1" noChangeShapeType="1" noTextEdit="1"/>
              </p:cNvSpPr>
              <p:nvPr>
                <p:ph idx="1"/>
              </p:nvPr>
            </p:nvSpPr>
            <p:spPr>
              <a:xfrm>
                <a:off x="838200" y="2213813"/>
                <a:ext cx="10515600" cy="3963150"/>
              </a:xfrm>
              <a:blipFill>
                <a:blip r:embed="rId3"/>
                <a:stretch>
                  <a:fillRect l="-522" t="-2308" b="-2462"/>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8FF223FC-6570-C6BB-8D9B-EB848A9FAC1B}"/>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CD26B65-2DAE-7FB1-D5E8-896BFC61CBB5}"/>
              </a:ext>
            </a:extLst>
          </p:cNvPr>
          <p:cNvSpPr txBox="1"/>
          <p:nvPr/>
        </p:nvSpPr>
        <p:spPr>
          <a:xfrm>
            <a:off x="838199" y="1238865"/>
            <a:ext cx="11161295" cy="830997"/>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How Productive are Public Capital, Private Capital, Human Capital, and R&amp;D in the US?, Dan E. Hamilton, UCSB Department of Economics, 49 Pages</a:t>
            </a:r>
          </a:p>
        </p:txBody>
      </p:sp>
      <p:cxnSp>
        <p:nvCxnSpPr>
          <p:cNvPr id="9" name="Straight Connector 8">
            <a:extLst>
              <a:ext uri="{FF2B5EF4-FFF2-40B4-BE49-F238E27FC236}">
                <a16:creationId xmlns:a16="http://schemas.microsoft.com/office/drawing/2014/main" id="{FF75FDC8-FBD3-ED7E-6A34-BE2168A97179}"/>
              </a:ext>
            </a:extLst>
          </p:cNvPr>
          <p:cNvCxnSpPr/>
          <p:nvPr/>
        </p:nvCxnSpPr>
        <p:spPr>
          <a:xfrm>
            <a:off x="838199" y="2070656"/>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014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07CA3D5E-7361-E493-BD5F-1C80D49AFCE0}"/>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F58819C3-BBB4-3EFE-1C47-E25AAFD7FFA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FDDCA3A3-CF13-FC49-26FB-F63CBDFB7301}"/>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 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2ED4AA-DFC2-AB09-0B57-791594E9FB74}"/>
                  </a:ext>
                </a:extLst>
              </p:cNvPr>
              <p:cNvSpPr>
                <a:spLocks noGrp="1"/>
              </p:cNvSpPr>
              <p:nvPr>
                <p:ph idx="1"/>
              </p:nvPr>
            </p:nvSpPr>
            <p:spPr>
              <a:xfrm>
                <a:off x="838200" y="2213813"/>
                <a:ext cx="10515600" cy="3963150"/>
              </a:xfrm>
            </p:spPr>
            <p:txBody>
              <a:bodyPr>
                <a:normAutofit fontScale="85000" lnSpcReduction="20000"/>
              </a:bodyPr>
              <a:lstStyle/>
              <a:p>
                <a:r>
                  <a:rPr lang="en-US" sz="2400" dirty="0">
                    <a:solidFill>
                      <a:schemeClr val="bg1"/>
                    </a:solidFill>
                    <a:latin typeface="Cambria" panose="02040503050406030204" pitchFamily="18" charset="0"/>
                    <a:ea typeface="Cambria" panose="02040503050406030204" pitchFamily="18" charset="0"/>
                  </a:rPr>
                  <a:t>Primary objective was to examine the impact of the stock of public capital on output levels and productivity growth rates in the US. </a:t>
                </a:r>
              </a:p>
              <a:p>
                <a:r>
                  <a:rPr lang="en-US" sz="2400" dirty="0" err="1">
                    <a:solidFill>
                      <a:schemeClr val="bg1"/>
                    </a:solidFill>
                    <a:latin typeface="Cambria" panose="02040503050406030204" pitchFamily="18" charset="0"/>
                    <a:ea typeface="Cambria" panose="02040503050406030204" pitchFamily="18" charset="0"/>
                  </a:rPr>
                  <a:t>Mothodology</a:t>
                </a:r>
                <a:r>
                  <a:rPr lang="en-US" sz="2400" dirty="0">
                    <a:solidFill>
                      <a:schemeClr val="bg1"/>
                    </a:solidFill>
                    <a:latin typeface="Cambria" panose="02040503050406030204" pitchFamily="18" charset="0"/>
                    <a:ea typeface="Cambria" panose="02040503050406030204" pitchFamily="18" charset="0"/>
                  </a:rPr>
                  <a:t> was based on the estimation of parameters in a </a:t>
                </a:r>
                <a:r>
                  <a:rPr lang="en-US" sz="2400" dirty="0" err="1">
                    <a:solidFill>
                      <a:schemeClr val="bg1"/>
                    </a:solidFill>
                    <a:latin typeface="Cambria" panose="02040503050406030204" pitchFamily="18" charset="0"/>
                    <a:ea typeface="Cambria" panose="02040503050406030204" pitchFamily="18" charset="0"/>
                  </a:rPr>
                  <a:t>translog</a:t>
                </a:r>
                <a:r>
                  <a:rPr lang="en-US" sz="2400" dirty="0">
                    <a:solidFill>
                      <a:schemeClr val="bg1"/>
                    </a:solidFill>
                    <a:latin typeface="Cambria" panose="02040503050406030204" pitchFamily="18" charset="0"/>
                    <a:ea typeface="Cambria" panose="02040503050406030204" pitchFamily="18" charset="0"/>
                  </a:rPr>
                  <a:t> profit function.  It includes a consideration of the role of intermediate goods’ prices and applies some of the at the time recently developed statistical techniques for the analysis of nonstationary time series data</a:t>
                </a:r>
              </a:p>
              <a:p>
                <a:r>
                  <a:rPr lang="en-US" sz="2400" dirty="0">
                    <a:solidFill>
                      <a:schemeClr val="bg1"/>
                    </a:solidFill>
                    <a:latin typeface="Cambria" panose="02040503050406030204" pitchFamily="18" charset="0"/>
                    <a:ea typeface="Cambria" panose="02040503050406030204" pitchFamily="18" charset="0"/>
                  </a:rPr>
                  <a:t>Data type is time-series, frequency is annual, range is 1948-1989 for all variables except </a:t>
                </a:r>
                <a14:m>
                  <m:oMath xmlns:m="http://schemas.openxmlformats.org/officeDocument/2006/math">
                    <m:sSub>
                      <m:sSubPr>
                        <m:ctrlPr>
                          <a:rPr lang="en-US" sz="2400" b="0" i="1" smtClean="0">
                            <a:solidFill>
                              <a:schemeClr val="bg1"/>
                            </a:solidFill>
                            <a:latin typeface="Cambria Math" panose="02040503050406030204" pitchFamily="18" charset="0"/>
                            <a:ea typeface="Cambria" panose="02040503050406030204" pitchFamily="18" charset="0"/>
                          </a:rPr>
                        </m:ctrlPr>
                      </m:sSubPr>
                      <m:e>
                        <m:r>
                          <a:rPr lang="en-US" sz="2400" b="0" i="1" smtClean="0">
                            <a:solidFill>
                              <a:schemeClr val="bg1"/>
                            </a:solidFill>
                            <a:latin typeface="Cambria Math" panose="02040503050406030204" pitchFamily="18" charset="0"/>
                            <a:ea typeface="Cambria" panose="02040503050406030204" pitchFamily="18" charset="0"/>
                          </a:rPr>
                          <m:t>𝑝</m:t>
                        </m:r>
                      </m:e>
                      <m:sub>
                        <m:r>
                          <a:rPr lang="en-US" sz="2400" b="0" i="1" smtClean="0">
                            <a:solidFill>
                              <a:schemeClr val="bg1"/>
                            </a:solidFill>
                            <a:latin typeface="Cambria Math" panose="02040503050406030204" pitchFamily="18" charset="0"/>
                            <a:ea typeface="Cambria" panose="02040503050406030204" pitchFamily="18" charset="0"/>
                          </a:rPr>
                          <m:t>𝐿</m:t>
                        </m:r>
                      </m:sub>
                    </m:sSub>
                  </m:oMath>
                </a14:m>
                <a:r>
                  <a:rPr lang="en-US" sz="2400" dirty="0">
                    <a:solidFill>
                      <a:schemeClr val="bg1"/>
                    </a:solidFill>
                    <a:latin typeface="Cambria" panose="02040503050406030204" pitchFamily="18" charset="0"/>
                    <a:ea typeface="Cambria" panose="02040503050406030204" pitchFamily="18" charset="0"/>
                  </a:rPr>
                  <a:t> which is only available for 1958-1989, source from Economic Report of the President, Musgrave, and Moody’s</a:t>
                </a:r>
              </a:p>
              <a:p>
                <a:r>
                  <a:rPr lang="en-US" sz="2400" dirty="0">
                    <a:solidFill>
                      <a:schemeClr val="bg1"/>
                    </a:solidFill>
                    <a:latin typeface="Cambria" panose="02040503050406030204" pitchFamily="18" charset="0"/>
                    <a:ea typeface="Cambria" panose="02040503050406030204" pitchFamily="18" charset="0"/>
                  </a:rPr>
                  <a:t>Found that the services of public capital are an important part of the production process and that about 40% of the productivity decline is explained by a fall in the public capital-labor ratio</a:t>
                </a:r>
              </a:p>
              <a:p>
                <a:pPr marL="0" indent="0">
                  <a:buNone/>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panose="02040503050406030204" pitchFamily="18" charset="0"/>
                        </a:rPr>
                        <m:t>𝑂𝑢𝑡𝑝𝑢𝑡</m:t>
                      </m:r>
                      <m:r>
                        <a:rPr lang="en-US" sz="2400" i="1" dirty="0" smtClean="0">
                          <a:solidFill>
                            <a:schemeClr val="bg1"/>
                          </a:solidFill>
                          <a:latin typeface="Cambria Math" panose="02040503050406030204" pitchFamily="18" charset="0"/>
                          <a:ea typeface="Cambria" panose="02040503050406030204" pitchFamily="18" charset="0"/>
                        </a:rPr>
                        <m:t>=</m:t>
                      </m:r>
                      <m:r>
                        <a:rPr lang="en-US" sz="2400" i="1" dirty="0" smtClean="0">
                          <a:solidFill>
                            <a:schemeClr val="bg1"/>
                          </a:solidFill>
                          <a:latin typeface="Cambria Math" panose="02040503050406030204" pitchFamily="18" charset="0"/>
                          <a:ea typeface="Cambria" panose="02040503050406030204" pitchFamily="18" charset="0"/>
                        </a:rPr>
                        <m:t>𝑓</m:t>
                      </m:r>
                      <m:d>
                        <m:dPr>
                          <m:ctrlPr>
                            <a:rPr lang="en-US" sz="2400" i="1" dirty="0" smtClean="0">
                              <a:solidFill>
                                <a:schemeClr val="bg1"/>
                              </a:solidFill>
                              <a:latin typeface="Cambria Math" panose="02040503050406030204" pitchFamily="18" charset="0"/>
                              <a:ea typeface="Cambria" panose="02040503050406030204" pitchFamily="18" charset="0"/>
                            </a:rPr>
                          </m:ctrlPr>
                        </m:dPr>
                        <m:e>
                          <m:r>
                            <a:rPr lang="en-US" sz="2400" i="1" dirty="0" smtClean="0">
                              <a:solidFill>
                                <a:schemeClr val="bg1"/>
                              </a:solidFill>
                              <a:latin typeface="Cambria Math" panose="02040503050406030204" pitchFamily="18" charset="0"/>
                              <a:ea typeface="Cambria" panose="02040503050406030204" pitchFamily="18" charset="0"/>
                            </a:rPr>
                            <m:t>𝑃𝑟𝑖𝑣𝑎𝑡𝑒</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err="1" smtClean="0">
                              <a:solidFill>
                                <a:schemeClr val="bg1"/>
                              </a:solidFill>
                              <a:latin typeface="Cambria Math" panose="02040503050406030204" pitchFamily="18" charset="0"/>
                              <a:ea typeface="Cambria" panose="02040503050406030204" pitchFamily="18" charset="0"/>
                            </a:rPr>
                            <m:t>𝐶𝑎𝑝𝑖𝑡𝑎𝑙</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𝐿𝑎𝑏𝑜𝑟</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𝑃𝑢𝑏𝑙𝑖𝑐</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err="1" smtClean="0">
                              <a:solidFill>
                                <a:schemeClr val="bg1"/>
                              </a:solidFill>
                              <a:latin typeface="Cambria Math" panose="02040503050406030204" pitchFamily="18" charset="0"/>
                              <a:ea typeface="Cambria" panose="02040503050406030204" pitchFamily="18" charset="0"/>
                            </a:rPr>
                            <m:t>𝐶𝑎𝑝𝑖𝑡𝑎𝑙</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𝐼𝑛𝑡𝑒𝑟𝑚𝑒𝑑𝑖𝑎𝑡𝑒</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err="1" smtClean="0">
                              <a:solidFill>
                                <a:schemeClr val="bg1"/>
                              </a:solidFill>
                              <a:latin typeface="Cambria Math" panose="02040503050406030204" pitchFamily="18" charset="0"/>
                              <a:ea typeface="Cambria" panose="02040503050406030204" pitchFamily="18" charset="0"/>
                            </a:rPr>
                            <m:t>𝐺𝑜𝑜𝑑𝑠</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𝑇𝑒𝑐h𝑛𝑜𝑙𝑜𝑔𝑖𝑐𝑎𝑙</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smtClean="0">
                              <a:solidFill>
                                <a:schemeClr val="bg1"/>
                              </a:solidFill>
                              <a:latin typeface="Cambria Math" panose="02040503050406030204" pitchFamily="18" charset="0"/>
                              <a:ea typeface="Cambria" panose="02040503050406030204" pitchFamily="18" charset="0"/>
                            </a:rPr>
                            <m:t>𝐶h𝑎𝑛𝑔𝑒</m:t>
                          </m:r>
                        </m:e>
                      </m:d>
                    </m:oMath>
                  </m:oMathPara>
                </a14:m>
                <a:endParaRPr lang="en-US" sz="2400" dirty="0">
                  <a:solidFill>
                    <a:schemeClr val="bg1"/>
                  </a:solidFill>
                  <a:latin typeface="Cambria" panose="02040503050406030204" pitchFamily="18" charset="0"/>
                  <a:ea typeface="Cambria" panose="02040503050406030204" pitchFamily="18" charset="0"/>
                </a:endParaRPr>
              </a:p>
              <a:p>
                <a:pPr marL="0" indent="0">
                  <a:buNone/>
                </a:pPr>
                <a:r>
                  <a:rPr lang="en-US" sz="2400" dirty="0">
                    <a:solidFill>
                      <a:schemeClr val="bg1"/>
                    </a:solidFill>
                    <a:latin typeface="Cambria" panose="02040503050406030204" pitchFamily="18" charset="0"/>
                    <a:ea typeface="Cambria" panose="02040503050406030204" pitchFamily="18" charset="0"/>
                  </a:rPr>
                  <a:t>                           (+)                   (+)              (+)                               (+)                                    (+) </a:t>
                </a:r>
              </a:p>
            </p:txBody>
          </p:sp>
        </mc:Choice>
        <mc:Fallback xmlns="">
          <p:sp>
            <p:nvSpPr>
              <p:cNvPr id="3" name="Content Placeholder 2">
                <a:extLst>
                  <a:ext uri="{FF2B5EF4-FFF2-40B4-BE49-F238E27FC236}">
                    <a16:creationId xmlns:a16="http://schemas.microsoft.com/office/drawing/2014/main" id="{102ED4AA-DFC2-AB09-0B57-791594E9FB74}"/>
                  </a:ext>
                </a:extLst>
              </p:cNvPr>
              <p:cNvSpPr>
                <a:spLocks noGrp="1" noRot="1" noChangeAspect="1" noMove="1" noResize="1" noEditPoints="1" noAdjustHandles="1" noChangeArrowheads="1" noChangeShapeType="1" noTextEdit="1"/>
              </p:cNvSpPr>
              <p:nvPr>
                <p:ph idx="1"/>
              </p:nvPr>
            </p:nvSpPr>
            <p:spPr>
              <a:xfrm>
                <a:off x="838200" y="2213813"/>
                <a:ext cx="10515600" cy="3963150"/>
              </a:xfrm>
              <a:blipFill>
                <a:blip r:embed="rId3"/>
                <a:stretch>
                  <a:fillRect l="-522" t="-3077" b="-1692"/>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EC06ACE7-5BEA-2EA8-D4F0-4F08D9C037D1}"/>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92AC39A-3F3F-DDCC-B418-E0AB323B1C2B}"/>
              </a:ext>
            </a:extLst>
          </p:cNvPr>
          <p:cNvSpPr txBox="1"/>
          <p:nvPr/>
        </p:nvSpPr>
        <p:spPr>
          <a:xfrm>
            <a:off x="838199" y="1238865"/>
            <a:ext cx="11161295" cy="830997"/>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Public Capital and Total Factor Productivity, Catherine Lynde and J. Richmond, International Economic Review, Vol. 34, 15 Pages</a:t>
            </a:r>
          </a:p>
        </p:txBody>
      </p:sp>
      <p:cxnSp>
        <p:nvCxnSpPr>
          <p:cNvPr id="9" name="Straight Connector 8">
            <a:extLst>
              <a:ext uri="{FF2B5EF4-FFF2-40B4-BE49-F238E27FC236}">
                <a16:creationId xmlns:a16="http://schemas.microsoft.com/office/drawing/2014/main" id="{931460C7-4D8B-20E1-DD83-6E6DC4509F7C}"/>
              </a:ext>
            </a:extLst>
          </p:cNvPr>
          <p:cNvCxnSpPr/>
          <p:nvPr/>
        </p:nvCxnSpPr>
        <p:spPr>
          <a:xfrm>
            <a:off x="838199" y="2070656"/>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8860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40B44DB5-A5DE-5271-43AA-38D72B8E0D59}"/>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0FB8033F-8628-7D9B-C337-BA5AF317378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ABE3A6C9-0A48-CBF2-4F65-A5962B215FFE}"/>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 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3B89870-DC63-48FA-E45B-2D8016D892A5}"/>
                  </a:ext>
                </a:extLst>
              </p:cNvPr>
              <p:cNvSpPr>
                <a:spLocks noGrp="1"/>
              </p:cNvSpPr>
              <p:nvPr>
                <p:ph idx="1"/>
              </p:nvPr>
            </p:nvSpPr>
            <p:spPr>
              <a:xfrm>
                <a:off x="838200" y="2548660"/>
                <a:ext cx="10515600" cy="3980475"/>
              </a:xfrm>
            </p:spPr>
            <p:txBody>
              <a:bodyPr>
                <a:normAutofit fontScale="70000" lnSpcReduction="20000"/>
              </a:bodyPr>
              <a:lstStyle/>
              <a:p>
                <a:r>
                  <a:rPr lang="en-US" sz="3100" dirty="0">
                    <a:solidFill>
                      <a:schemeClr val="bg1"/>
                    </a:solidFill>
                    <a:latin typeface="Cambria" panose="02040503050406030204" pitchFamily="18" charset="0"/>
                    <a:ea typeface="Cambria" panose="02040503050406030204" pitchFamily="18" charset="0"/>
                  </a:rPr>
                  <a:t>Main research objective is to determine which of the 3 modelling methods has the highest forecasting accuracy</a:t>
                </a:r>
              </a:p>
              <a:p>
                <a:r>
                  <a:rPr lang="en-US" sz="3100" dirty="0">
                    <a:solidFill>
                      <a:schemeClr val="bg1"/>
                    </a:solidFill>
                    <a:latin typeface="Cambria" panose="02040503050406030204" pitchFamily="18" charset="0"/>
                    <a:ea typeface="Cambria" panose="02040503050406030204" pitchFamily="18" charset="0"/>
                  </a:rPr>
                  <a:t>Compares the predictive power of different models to forecast the real US GDP</a:t>
                </a:r>
              </a:p>
              <a:p>
                <a:r>
                  <a:rPr lang="en-US" sz="3100" dirty="0">
                    <a:solidFill>
                      <a:schemeClr val="bg1"/>
                    </a:solidFill>
                    <a:latin typeface="Cambria" panose="02040503050406030204" pitchFamily="18" charset="0"/>
                    <a:ea typeface="Cambria" panose="02040503050406030204" pitchFamily="18" charset="0"/>
                  </a:rPr>
                  <a:t>Data is time-series, frequency is quarterly, range is 1976-2020, source from FRED</a:t>
                </a:r>
              </a:p>
              <a:p>
                <a:r>
                  <a:rPr lang="en-US" sz="3100" dirty="0">
                    <a:solidFill>
                      <a:schemeClr val="bg1"/>
                    </a:solidFill>
                    <a:latin typeface="Cambria" panose="02040503050406030204" pitchFamily="18" charset="0"/>
                    <a:ea typeface="Cambria" panose="02040503050406030204" pitchFamily="18" charset="0"/>
                  </a:rPr>
                  <a:t>Conclude that the K-Nearest Neighbors model is the best for one-step-ahead forecasts and linear regression with the use of financial variables is the best for multi-step-ahead forecasts</a:t>
                </a:r>
              </a:p>
              <a:p>
                <a:pPr marL="0" indent="0">
                  <a:buNone/>
                </a:pPr>
                <a:br>
                  <a:rPr lang="en-US" sz="3100" dirty="0">
                    <a:solidFill>
                      <a:schemeClr val="bg1"/>
                    </a:solidFill>
                    <a:latin typeface="Cambria" panose="02040503050406030204" pitchFamily="18" charset="0"/>
                    <a:ea typeface="Cambria" panose="02040503050406030204" pitchFamily="18" charset="0"/>
                  </a:rPr>
                </a:br>
                <a:r>
                  <a:rPr lang="en-US" sz="3100" dirty="0">
                    <a:solidFill>
                      <a:schemeClr val="bg1"/>
                    </a:solidFill>
                    <a:latin typeface="Cambria" panose="02040503050406030204" pitchFamily="18" charset="0"/>
                    <a:ea typeface="Cambria" panose="02040503050406030204" pitchFamily="18" charset="0"/>
                  </a:rPr>
                  <a:t>G</a:t>
                </a:r>
                <a14:m>
                  <m:oMath xmlns:m="http://schemas.openxmlformats.org/officeDocument/2006/math">
                    <m:r>
                      <a:rPr lang="en-US" i="1" smtClean="0">
                        <a:solidFill>
                          <a:schemeClr val="bg1"/>
                        </a:solidFill>
                        <a:latin typeface="Cambria Math" panose="02040503050406030204" pitchFamily="18" charset="0"/>
                      </a:rPr>
                      <m:t>𝐷𝑃</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𝑌𝑖𝑒𝑙𝑑</m:t>
                    </m:r>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𝐶𝑢𝑟𝑣𝑒</m:t>
                    </m:r>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𝑓𝑜𝑟</m:t>
                    </m:r>
                    <m:r>
                      <a:rPr lang="en-US" i="1" smtClean="0">
                        <a:solidFill>
                          <a:schemeClr val="bg1"/>
                        </a:solidFill>
                        <a:latin typeface="Cambria Math" panose="02040503050406030204" pitchFamily="18" charset="0"/>
                      </a:rPr>
                      <m:t>(3</m:t>
                    </m:r>
                    <m:r>
                      <a:rPr lang="en-US" i="1" smtClean="0">
                        <a:solidFill>
                          <a:schemeClr val="bg1"/>
                        </a:solidFill>
                        <a:latin typeface="Cambria Math" panose="02040503050406030204" pitchFamily="18" charset="0"/>
                      </a:rPr>
                      <m:t>𝑚</m:t>
                    </m:r>
                    <m:r>
                      <a:rPr lang="en-US" i="1" smtClean="0">
                        <a:solidFill>
                          <a:schemeClr val="bg1"/>
                        </a:solidFill>
                        <a:latin typeface="Cambria Math" panose="02040503050406030204" pitchFamily="18" charset="0"/>
                      </a:rPr>
                      <m:t>,6</m:t>
                    </m:r>
                    <m:r>
                      <a:rPr lang="en-US" i="1" smtClean="0">
                        <a:solidFill>
                          <a:schemeClr val="bg1"/>
                        </a:solidFill>
                        <a:latin typeface="Cambria Math" panose="02040503050406030204" pitchFamily="18" charset="0"/>
                      </a:rPr>
                      <m:t>𝑚</m:t>
                    </m:r>
                    <m:r>
                      <a:rPr lang="en-US" i="1" smtClean="0">
                        <a:solidFill>
                          <a:schemeClr val="bg1"/>
                        </a:solidFill>
                        <a:latin typeface="Cambria Math" panose="02040503050406030204" pitchFamily="18" charset="0"/>
                      </a:rPr>
                      <m:t>,2</m:t>
                    </m:r>
                    <m:r>
                      <a:rPr lang="en-US" i="1" smtClean="0">
                        <a:solidFill>
                          <a:schemeClr val="bg1"/>
                        </a:solidFill>
                        <a:latin typeface="Cambria Math" panose="02040503050406030204" pitchFamily="18" charset="0"/>
                      </a:rPr>
                      <m:t>𝑦</m:t>
                    </m:r>
                    <m:r>
                      <a:rPr lang="en-US" i="1" smtClean="0">
                        <a:solidFill>
                          <a:schemeClr val="bg1"/>
                        </a:solidFill>
                        <a:latin typeface="Cambria Math" panose="02040503050406030204" pitchFamily="18" charset="0"/>
                      </a:rPr>
                      <m:t>,3</m:t>
                    </m:r>
                    <m:r>
                      <a:rPr lang="en-US" i="1" smtClean="0">
                        <a:solidFill>
                          <a:schemeClr val="bg1"/>
                        </a:solidFill>
                        <a:latin typeface="Cambria Math" panose="02040503050406030204" pitchFamily="18" charset="0"/>
                      </a:rPr>
                      <m:t>𝑦</m:t>
                    </m:r>
                    <m:r>
                      <a:rPr lang="en-US" i="1" smtClean="0">
                        <a:solidFill>
                          <a:schemeClr val="bg1"/>
                        </a:solidFill>
                        <a:latin typeface="Cambria Math" panose="02040503050406030204" pitchFamily="18" charset="0"/>
                      </a:rPr>
                      <m:t>,5</m:t>
                    </m:r>
                    <m:r>
                      <a:rPr lang="en-US" i="1" smtClean="0">
                        <a:solidFill>
                          <a:schemeClr val="bg1"/>
                        </a:solidFill>
                        <a:latin typeface="Cambria Math" panose="02040503050406030204" pitchFamily="18" charset="0"/>
                      </a:rPr>
                      <m:t>𝑦</m:t>
                    </m:r>
                    <m:r>
                      <a:rPr lang="en-US" i="1" smtClean="0">
                        <a:solidFill>
                          <a:schemeClr val="bg1"/>
                        </a:solidFill>
                        <a:latin typeface="Cambria Math" panose="02040503050406030204" pitchFamily="18" charset="0"/>
                      </a:rPr>
                      <m:t>,7</m:t>
                    </m:r>
                    <m:r>
                      <a:rPr lang="en-US" i="1" smtClean="0">
                        <a:solidFill>
                          <a:schemeClr val="bg1"/>
                        </a:solidFill>
                        <a:latin typeface="Cambria Math" panose="02040503050406030204" pitchFamily="18" charset="0"/>
                      </a:rPr>
                      <m:t>𝑦</m:t>
                    </m:r>
                    <m:r>
                      <a:rPr lang="en-US" i="1" smtClean="0">
                        <a:solidFill>
                          <a:schemeClr val="bg1"/>
                        </a:solidFill>
                        <a:latin typeface="Cambria Math" panose="02040503050406030204" pitchFamily="18" charset="0"/>
                      </a:rPr>
                      <m:t>,10</m:t>
                    </m:r>
                    <m:r>
                      <a:rPr lang="en-US" i="1" smtClean="0">
                        <a:solidFill>
                          <a:schemeClr val="bg1"/>
                        </a:solidFill>
                        <a:latin typeface="Cambria Math" panose="02040503050406030204" pitchFamily="18" charset="0"/>
                      </a:rPr>
                      <m:t>𝑦</m:t>
                    </m:r>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𝐶𝑃𝐼</m:t>
                    </m:r>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𝑀𝑎𝑛𝑢𝑓𝑎𝑐𝑡𝑢𝑟𝑖𝑛𝑔</m:t>
                    </m:r>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𝐶𝑎𝑝𝑎𝑐𝑖𝑡𝑦</m:t>
                    </m:r>
                    <m:r>
                      <a:rPr lang="en-US" i="1" smtClean="0">
                        <a:solidFill>
                          <a:schemeClr val="bg1"/>
                        </a:solidFill>
                        <a:latin typeface="Cambria Math" panose="02040503050406030204" pitchFamily="18" charset="0"/>
                      </a:rPr>
                      <m:t>, </m:t>
                    </m:r>
                    <m:r>
                      <a:rPr lang="en-US" i="1" smtClean="0">
                        <a:solidFill>
                          <a:schemeClr val="bg1"/>
                        </a:solidFill>
                        <a:latin typeface="Cambria Math" panose="02040503050406030204" pitchFamily="18" charset="0"/>
                      </a:rPr>
                      <m:t>𝑈𝑡𝑖𝑙𝑖𝑧𝑎𝑡𝑖𝑜𝑛</m:t>
                    </m:r>
                    <m:r>
                      <a:rPr lang="en-US" i="1" smtClean="0">
                        <a:solidFill>
                          <a:schemeClr val="bg1"/>
                        </a:solidFill>
                        <a:latin typeface="Cambria Math" panose="02040503050406030204" pitchFamily="18" charset="0"/>
                      </a:rPr>
                      <m:t>, </m:t>
                    </m:r>
                  </m:oMath>
                </a14:m>
                <a:endParaRPr lang="en-US" i="1" dirty="0">
                  <a:solidFill>
                    <a:schemeClr val="bg1"/>
                  </a:solidFill>
                </a:endParaRPr>
              </a:p>
              <a:p>
                <a:pPr marL="0" indent="0">
                  <a:buNone/>
                </a:pPr>
                <a:r>
                  <a:rPr lang="en-US" i="1" dirty="0">
                    <a:solidFill>
                      <a:schemeClr val="bg1"/>
                    </a:solidFill>
                  </a:rPr>
                  <a:t>                               </a:t>
                </a:r>
                <a:r>
                  <a:rPr lang="en-US" dirty="0">
                    <a:solidFill>
                      <a:schemeClr val="bg1"/>
                    </a:solidFill>
                  </a:rPr>
                  <a:t>(-)                                                                  (-)                (+)                                            (+)           </a:t>
                </a:r>
                <a:endParaRPr lang="en-US" i="1" dirty="0">
                  <a:solidFill>
                    <a:schemeClr val="bg1"/>
                  </a:solidFill>
                </a:endParaRPr>
              </a:p>
              <a:p>
                <a:pPr marL="0" indent="0">
                  <a:buNone/>
                </a:pPr>
                <a14:m>
                  <m:oMathPara xmlns:m="http://schemas.openxmlformats.org/officeDocument/2006/math">
                    <m:oMathParaPr>
                      <m:jc m:val="centerGroup"/>
                    </m:oMathParaPr>
                    <m:oMath xmlns:m="http://schemas.openxmlformats.org/officeDocument/2006/math">
                      <m:r>
                        <a:rPr lang="en-US" i="1">
                          <a:solidFill>
                            <a:schemeClr val="bg1"/>
                          </a:solidFill>
                          <a:latin typeface="Cambria Math" panose="02040503050406030204" pitchFamily="18" charset="0"/>
                        </a:rPr>
                        <m:t>𝑈𝑛𝑒𝑚𝑝𝑙𝑜𝑦𝑚𝑒𝑛𝑡</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𝑅𝑎𝑡𝑒</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𝐹𝑒𝑑𝑒𝑟𝑎𝑙</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𝐹𝑢𝑛𝑑𝑠</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𝑅𝑎𝑡𝑒</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𝐿𝑒𝑣𝑒𝑙</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𝑆𝑙𝑜𝑝𝑒</m:t>
                      </m:r>
                      <m:r>
                        <a:rPr lang="en-US" i="1">
                          <a:solidFill>
                            <a:schemeClr val="bg1"/>
                          </a:solidFill>
                          <a:latin typeface="Cambria Math" panose="02040503050406030204" pitchFamily="18" charset="0"/>
                        </a:rPr>
                        <m:t>, </m:t>
                      </m:r>
                      <m:r>
                        <a:rPr lang="en-US" i="1">
                          <a:solidFill>
                            <a:schemeClr val="bg1"/>
                          </a:solidFill>
                          <a:latin typeface="Cambria Math" panose="02040503050406030204" pitchFamily="18" charset="0"/>
                        </a:rPr>
                        <m:t>𝐶𝑢𝑟𝑣𝑎𝑡𝑢𝑟𝑒</m:t>
                      </m:r>
                      <m:r>
                        <a:rPr lang="en-US" i="1">
                          <a:solidFill>
                            <a:schemeClr val="bg1"/>
                          </a:solidFill>
                          <a:latin typeface="Cambria Math" panose="02040503050406030204" pitchFamily="18" charset="0"/>
                        </a:rPr>
                        <m:t>)</m:t>
                      </m:r>
                    </m:oMath>
                  </m:oMathPara>
                </a14:m>
                <a:endParaRPr lang="en-US" dirty="0">
                  <a:solidFill>
                    <a:schemeClr val="bg1"/>
                  </a:solidFill>
                </a:endParaRPr>
              </a:p>
              <a:p>
                <a:pPr marL="0" indent="0">
                  <a:buNone/>
                </a:pPr>
                <a:r>
                  <a:rPr lang="en-US" dirty="0">
                    <a:solidFill>
                      <a:schemeClr val="bg1"/>
                    </a:solidFill>
                  </a:rPr>
                  <a:t>                                             (-)                                          (-)                        (+/-)   (+/-)            (+/-)</a:t>
                </a:r>
              </a:p>
              <a:p>
                <a:pPr marL="0" indent="0">
                  <a:buNone/>
                </a:pPr>
                <a:endParaRPr lang="en-US" sz="2400" dirty="0">
                  <a:solidFill>
                    <a:schemeClr val="bg1"/>
                  </a:solidFill>
                  <a:ea typeface="Cambria" panose="02040503050406030204" pitchFamily="18" charset="0"/>
                </a:endParaRPr>
              </a:p>
            </p:txBody>
          </p:sp>
        </mc:Choice>
        <mc:Fallback xmlns="">
          <p:sp>
            <p:nvSpPr>
              <p:cNvPr id="3" name="Content Placeholder 2">
                <a:extLst>
                  <a:ext uri="{FF2B5EF4-FFF2-40B4-BE49-F238E27FC236}">
                    <a16:creationId xmlns:a16="http://schemas.microsoft.com/office/drawing/2014/main" id="{33B89870-DC63-48FA-E45B-2D8016D892A5}"/>
                  </a:ext>
                </a:extLst>
              </p:cNvPr>
              <p:cNvSpPr>
                <a:spLocks noGrp="1" noRot="1" noChangeAspect="1" noMove="1" noResize="1" noEditPoints="1" noAdjustHandles="1" noChangeArrowheads="1" noChangeShapeType="1" noTextEdit="1"/>
              </p:cNvSpPr>
              <p:nvPr>
                <p:ph idx="1"/>
              </p:nvPr>
            </p:nvSpPr>
            <p:spPr>
              <a:xfrm>
                <a:off x="838200" y="2548660"/>
                <a:ext cx="10515600" cy="3980475"/>
              </a:xfrm>
              <a:blipFill>
                <a:blip r:embed="rId3"/>
                <a:stretch>
                  <a:fillRect l="-754" t="-3522" b="-766"/>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7DEEAD21-6BE6-970E-C52A-15CDAFF30135}"/>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E7F9681-534C-8710-91FF-D7C4EA035C52}"/>
              </a:ext>
            </a:extLst>
          </p:cNvPr>
          <p:cNvSpPr txBox="1"/>
          <p:nvPr/>
        </p:nvSpPr>
        <p:spPr>
          <a:xfrm>
            <a:off x="838199" y="1238865"/>
            <a:ext cx="11161295" cy="1200329"/>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GDP Forecasting: Machine Learning, Linear, or Autoregression, Giovanni </a:t>
            </a:r>
            <a:r>
              <a:rPr lang="en-US" sz="2400" b="1" dirty="0" err="1">
                <a:solidFill>
                  <a:schemeClr val="bg1"/>
                </a:solidFill>
                <a:latin typeface="Cambria" panose="02040503050406030204" pitchFamily="18" charset="0"/>
                <a:ea typeface="Cambria" panose="02040503050406030204" pitchFamily="18" charset="0"/>
              </a:rPr>
              <a:t>Maccarrone</a:t>
            </a:r>
            <a:r>
              <a:rPr lang="en-US" sz="2400" b="1" dirty="0">
                <a:solidFill>
                  <a:schemeClr val="bg1"/>
                </a:solidFill>
                <a:latin typeface="Cambria" panose="02040503050406030204" pitchFamily="18" charset="0"/>
                <a:ea typeface="Cambria" panose="02040503050406030204" pitchFamily="18" charset="0"/>
              </a:rPr>
              <a:t>, Giacomo Morelli, and Sara </a:t>
            </a:r>
            <a:r>
              <a:rPr lang="en-US" sz="2400" b="1" dirty="0" err="1">
                <a:solidFill>
                  <a:schemeClr val="bg1"/>
                </a:solidFill>
                <a:latin typeface="Cambria" panose="02040503050406030204" pitchFamily="18" charset="0"/>
                <a:ea typeface="Cambria" panose="02040503050406030204" pitchFamily="18" charset="0"/>
              </a:rPr>
              <a:t>Spadaccini</a:t>
            </a:r>
            <a:r>
              <a:rPr lang="en-US" sz="2400" b="1" dirty="0">
                <a:solidFill>
                  <a:schemeClr val="bg1"/>
                </a:solidFill>
                <a:latin typeface="Cambria" panose="02040503050406030204" pitchFamily="18" charset="0"/>
                <a:ea typeface="Cambria" panose="02040503050406030204" pitchFamily="18" charset="0"/>
              </a:rPr>
              <a:t>, Frontiers in Artificial Intelligence, 9 Pages</a:t>
            </a:r>
          </a:p>
        </p:txBody>
      </p:sp>
      <p:cxnSp>
        <p:nvCxnSpPr>
          <p:cNvPr id="9" name="Straight Connector 8">
            <a:extLst>
              <a:ext uri="{FF2B5EF4-FFF2-40B4-BE49-F238E27FC236}">
                <a16:creationId xmlns:a16="http://schemas.microsoft.com/office/drawing/2014/main" id="{6C45A79D-197C-A634-A2B4-7D2B5CA5177C}"/>
              </a:ext>
            </a:extLst>
          </p:cNvPr>
          <p:cNvCxnSpPr/>
          <p:nvPr/>
        </p:nvCxnSpPr>
        <p:spPr>
          <a:xfrm>
            <a:off x="838199" y="2439194"/>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0325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2806D07F-72F6-9422-6AC8-D44BD7CCAA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1B6C51-5AF0-8B03-9B41-29632D3D637C}"/>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 Review</a:t>
            </a:r>
          </a:p>
        </p:txBody>
      </p:sp>
      <p:cxnSp>
        <p:nvCxnSpPr>
          <p:cNvPr id="5" name="Straight Connector 4">
            <a:extLst>
              <a:ext uri="{FF2B5EF4-FFF2-40B4-BE49-F238E27FC236}">
                <a16:creationId xmlns:a16="http://schemas.microsoft.com/office/drawing/2014/main" id="{99834BC3-7A30-D515-B977-3B1624A4ACCD}"/>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08D3A7CF-24B8-6EF9-7D7E-7F28BDA62E3A}"/>
              </a:ext>
            </a:extLst>
          </p:cNvPr>
          <p:cNvSpPr txBox="1"/>
          <p:nvPr/>
        </p:nvSpPr>
        <p:spPr>
          <a:xfrm>
            <a:off x="838200" y="2826523"/>
            <a:ext cx="4490884" cy="461665"/>
          </a:xfrm>
          <a:prstGeom prst="rect">
            <a:avLst/>
          </a:prstGeom>
          <a:noFill/>
        </p:spPr>
        <p:txBody>
          <a:bodyPr wrap="square" rtlCol="0">
            <a:spAutoFit/>
          </a:bodyPr>
          <a:lstStyle/>
          <a:p>
            <a:r>
              <a:rPr lang="en-US" sz="2400" dirty="0">
                <a:solidFill>
                  <a:schemeClr val="bg1"/>
                </a:solidFill>
                <a:latin typeface="Cambria" panose="02040503050406030204" pitchFamily="18" charset="0"/>
                <a:ea typeface="Cambria" panose="02040503050406030204" pitchFamily="18" charset="0"/>
              </a:rPr>
              <a:t>Synthesis</a:t>
            </a:r>
          </a:p>
        </p:txBody>
      </p:sp>
      <p:cxnSp>
        <p:nvCxnSpPr>
          <p:cNvPr id="9" name="Straight Connector 8">
            <a:extLst>
              <a:ext uri="{FF2B5EF4-FFF2-40B4-BE49-F238E27FC236}">
                <a16:creationId xmlns:a16="http://schemas.microsoft.com/office/drawing/2014/main" id="{F59AE9E2-4B58-6B27-4FDB-0C5D2E3EFF55}"/>
              </a:ext>
            </a:extLst>
          </p:cNvPr>
          <p:cNvCxnSpPr/>
          <p:nvPr/>
        </p:nvCxnSpPr>
        <p:spPr>
          <a:xfrm>
            <a:off x="838200" y="3288188"/>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EB836595-70D9-F33F-6304-8FCDBDDB7B7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3674219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4F5D51E-BA88-8B90-3A48-EA7E8FB5932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E105F204-8A3F-1DC9-ACA5-5141D8705106}"/>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 Review</a:t>
            </a:r>
          </a:p>
        </p:txBody>
      </p:sp>
      <p:sp>
        <p:nvSpPr>
          <p:cNvPr id="3" name="Content Placeholder 2">
            <a:extLst>
              <a:ext uri="{FF2B5EF4-FFF2-40B4-BE49-F238E27FC236}">
                <a16:creationId xmlns:a16="http://schemas.microsoft.com/office/drawing/2014/main" id="{6AC3390F-9882-9CF7-8752-B42941C5A4FC}"/>
              </a:ext>
            </a:extLst>
          </p:cNvPr>
          <p:cNvSpPr>
            <a:spLocks noGrp="1"/>
          </p:cNvSpPr>
          <p:nvPr>
            <p:ph idx="1"/>
          </p:nvPr>
        </p:nvSpPr>
        <p:spPr>
          <a:xfrm>
            <a:off x="838200" y="1825625"/>
            <a:ext cx="10515600" cy="4351338"/>
          </a:xfrm>
        </p:spPr>
        <p:txBody>
          <a:bodyPr>
            <a:normAutofit/>
          </a:bodyPr>
          <a:lstStyle/>
          <a:p>
            <a:r>
              <a:rPr lang="en-US" sz="2400" dirty="0">
                <a:solidFill>
                  <a:schemeClr val="bg1"/>
                </a:solidFill>
                <a:latin typeface="Cambria" panose="02040503050406030204" pitchFamily="18" charset="0"/>
                <a:ea typeface="Cambria" panose="02040503050406030204" pitchFamily="18" charset="0"/>
              </a:rPr>
              <a:t>Most researchers take the standard theoretical production function approach by including capital and labor in some form in their model except for the paper on machine learning</a:t>
            </a:r>
          </a:p>
          <a:p>
            <a:pPr lvl="1"/>
            <a:r>
              <a:rPr lang="en-US" sz="2000" dirty="0">
                <a:solidFill>
                  <a:schemeClr val="bg1"/>
                </a:solidFill>
                <a:latin typeface="Cambria" panose="02040503050406030204" pitchFamily="18" charset="0"/>
                <a:ea typeface="Cambria" panose="02040503050406030204" pitchFamily="18" charset="0"/>
              </a:rPr>
              <a:t>Since data science approaches focus on prediction and pattern recognition, they may not follow the typical economic causality structure using economic theory leading to more “black-box” methods</a:t>
            </a:r>
          </a:p>
          <a:p>
            <a:r>
              <a:rPr lang="en-US" sz="2400" dirty="0">
                <a:solidFill>
                  <a:schemeClr val="bg1"/>
                </a:solidFill>
                <a:latin typeface="Cambria" panose="02040503050406030204" pitchFamily="18" charset="0"/>
                <a:ea typeface="Cambria" panose="02040503050406030204" pitchFamily="18" charset="0"/>
              </a:rPr>
              <a:t>Some key distinctions in variables used are:</a:t>
            </a:r>
          </a:p>
          <a:p>
            <a:pPr lvl="1"/>
            <a:r>
              <a:rPr lang="en-US" sz="2000" dirty="0">
                <a:solidFill>
                  <a:schemeClr val="bg1"/>
                </a:solidFill>
                <a:latin typeface="Cambria" panose="02040503050406030204" pitchFamily="18" charset="0"/>
                <a:ea typeface="Cambria" panose="02040503050406030204" pitchFamily="18" charset="0"/>
              </a:rPr>
              <a:t>Breaking capital and labor into public/private capital (Hamilton; Lynde &amp; Richmond; UK Govt.) and public/private labor (UK Govt.) </a:t>
            </a:r>
          </a:p>
          <a:p>
            <a:pPr lvl="1"/>
            <a:r>
              <a:rPr lang="en-US" sz="2000" dirty="0">
                <a:solidFill>
                  <a:schemeClr val="bg1"/>
                </a:solidFill>
                <a:latin typeface="Cambria" panose="02040503050406030204" pitchFamily="18" charset="0"/>
                <a:ea typeface="Cambria" panose="02040503050406030204" pitchFamily="18" charset="0"/>
              </a:rPr>
              <a:t>Using key intermediate goods as a variable such as oil or energy (Hahn &amp; </a:t>
            </a:r>
            <a:r>
              <a:rPr lang="en-US" sz="2000" dirty="0" err="1">
                <a:solidFill>
                  <a:schemeClr val="bg1"/>
                </a:solidFill>
                <a:latin typeface="Cambria" panose="02040503050406030204" pitchFamily="18" charset="0"/>
                <a:ea typeface="Cambria" panose="02040503050406030204" pitchFamily="18" charset="0"/>
              </a:rPr>
              <a:t>Skuldeny</a:t>
            </a:r>
            <a:r>
              <a:rPr lang="en-US" sz="2000" dirty="0">
                <a:solidFill>
                  <a:schemeClr val="bg1"/>
                </a:solidFill>
                <a:latin typeface="Cambria" panose="02040503050406030204" pitchFamily="18" charset="0"/>
                <a:ea typeface="Cambria" panose="02040503050406030204" pitchFamily="18" charset="0"/>
              </a:rPr>
              <a:t>; Lynde &amp; Richmond)</a:t>
            </a:r>
          </a:p>
          <a:p>
            <a:endParaRPr lang="en-US" sz="2400" dirty="0">
              <a:solidFill>
                <a:schemeClr val="bg1"/>
              </a:solidFill>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2749DAB9-83D6-E29A-E7C4-A89CD057BAF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994EDA7-BA08-9690-D0F6-151892B807B1}"/>
              </a:ext>
            </a:extLst>
          </p:cNvPr>
          <p:cNvSpPr txBox="1"/>
          <p:nvPr/>
        </p:nvSpPr>
        <p:spPr>
          <a:xfrm>
            <a:off x="838200" y="1238865"/>
            <a:ext cx="4490884"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Production Inputs</a:t>
            </a:r>
          </a:p>
        </p:txBody>
      </p:sp>
      <p:cxnSp>
        <p:nvCxnSpPr>
          <p:cNvPr id="9" name="Straight Connector 8">
            <a:extLst>
              <a:ext uri="{FF2B5EF4-FFF2-40B4-BE49-F238E27FC236}">
                <a16:creationId xmlns:a16="http://schemas.microsoft.com/office/drawing/2014/main" id="{D49A60CF-59B5-71E4-EDE6-CF77576127CD}"/>
              </a:ext>
            </a:extLst>
          </p:cNvPr>
          <p:cNvCxnSpPr/>
          <p:nvPr/>
        </p:nvCxnSpPr>
        <p:spPr>
          <a:xfrm>
            <a:off x="838200" y="1700530"/>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65633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B5EC10B1-ADD1-B46A-2630-06DF3B399061}"/>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A14527C7-0341-5550-CACC-C2FB4CF3FBE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D90F1890-D83E-9780-E3B0-AF3DE0AEC834}"/>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 Review</a:t>
            </a:r>
          </a:p>
        </p:txBody>
      </p:sp>
      <p:sp>
        <p:nvSpPr>
          <p:cNvPr id="3" name="Content Placeholder 2">
            <a:extLst>
              <a:ext uri="{FF2B5EF4-FFF2-40B4-BE49-F238E27FC236}">
                <a16:creationId xmlns:a16="http://schemas.microsoft.com/office/drawing/2014/main" id="{0403CDAF-B8A0-F107-E834-B2440CA1935F}"/>
              </a:ext>
            </a:extLst>
          </p:cNvPr>
          <p:cNvSpPr>
            <a:spLocks noGrp="1"/>
          </p:cNvSpPr>
          <p:nvPr>
            <p:ph idx="1"/>
          </p:nvPr>
        </p:nvSpPr>
        <p:spPr>
          <a:xfrm>
            <a:off x="838200" y="1825625"/>
            <a:ext cx="10515600" cy="4351338"/>
          </a:xfrm>
        </p:spPr>
        <p:txBody>
          <a:bodyPr>
            <a:normAutofit/>
          </a:bodyPr>
          <a:lstStyle/>
          <a:p>
            <a:r>
              <a:rPr lang="en-US" sz="2400" dirty="0">
                <a:solidFill>
                  <a:schemeClr val="bg1"/>
                </a:solidFill>
                <a:latin typeface="Cambria" panose="02040503050406030204" pitchFamily="18" charset="0"/>
                <a:ea typeface="Cambria" panose="02040503050406030204" pitchFamily="18" charset="0"/>
              </a:rPr>
              <a:t>Understanding factors that affect production growth is vital for getting the full picture of production capabilities over time, no matter the sector of focus</a:t>
            </a:r>
          </a:p>
          <a:p>
            <a:r>
              <a:rPr lang="en-US" sz="2400" dirty="0">
                <a:solidFill>
                  <a:schemeClr val="bg1"/>
                </a:solidFill>
                <a:latin typeface="Cambria" panose="02040503050406030204" pitchFamily="18" charset="0"/>
                <a:ea typeface="Cambria" panose="02040503050406030204" pitchFamily="18" charset="0"/>
              </a:rPr>
              <a:t>Theoretical production functions typically include the factor “Technological Change” in the production function</a:t>
            </a:r>
          </a:p>
          <a:p>
            <a:pPr lvl="1"/>
            <a:r>
              <a:rPr lang="en-US" sz="2000" dirty="0">
                <a:solidFill>
                  <a:schemeClr val="bg1"/>
                </a:solidFill>
                <a:latin typeface="Cambria" panose="02040503050406030204" pitchFamily="18" charset="0"/>
                <a:ea typeface="Cambria" panose="02040503050406030204" pitchFamily="18" charset="0"/>
              </a:rPr>
              <a:t>Surprisingly, the only study I found that directly used technological change in their model was Lynde &amp; Richmond’s study on public capital and productivity</a:t>
            </a:r>
          </a:p>
          <a:p>
            <a:pPr lvl="1"/>
            <a:r>
              <a:rPr lang="en-US" sz="2000" dirty="0">
                <a:solidFill>
                  <a:schemeClr val="bg1"/>
                </a:solidFill>
                <a:latin typeface="Cambria" panose="02040503050406030204" pitchFamily="18" charset="0"/>
                <a:ea typeface="Cambria" panose="02040503050406030204" pitchFamily="18" charset="0"/>
              </a:rPr>
              <a:t>However…</a:t>
            </a:r>
          </a:p>
          <a:p>
            <a:r>
              <a:rPr lang="en-US" sz="2400" dirty="0">
                <a:solidFill>
                  <a:schemeClr val="bg1"/>
                </a:solidFill>
                <a:latin typeface="Cambria" panose="02040503050406030204" pitchFamily="18" charset="0"/>
                <a:ea typeface="Cambria" panose="02040503050406030204" pitchFamily="18" charset="0"/>
              </a:rPr>
              <a:t>Hamilton includes measures such as human capital and R&amp;D to account for this</a:t>
            </a:r>
          </a:p>
        </p:txBody>
      </p:sp>
      <p:cxnSp>
        <p:nvCxnSpPr>
          <p:cNvPr id="5" name="Straight Connector 4">
            <a:extLst>
              <a:ext uri="{FF2B5EF4-FFF2-40B4-BE49-F238E27FC236}">
                <a16:creationId xmlns:a16="http://schemas.microsoft.com/office/drawing/2014/main" id="{61F6DB40-6788-77AC-2BCC-4D086A9BB04D}"/>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1A55BBD-56BF-B2DE-1E97-BBB491DF0AF8}"/>
              </a:ext>
            </a:extLst>
          </p:cNvPr>
          <p:cNvSpPr txBox="1"/>
          <p:nvPr/>
        </p:nvSpPr>
        <p:spPr>
          <a:xfrm>
            <a:off x="838200" y="1238865"/>
            <a:ext cx="4490884"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Production Growth</a:t>
            </a:r>
          </a:p>
        </p:txBody>
      </p:sp>
      <p:cxnSp>
        <p:nvCxnSpPr>
          <p:cNvPr id="9" name="Straight Connector 8">
            <a:extLst>
              <a:ext uri="{FF2B5EF4-FFF2-40B4-BE49-F238E27FC236}">
                <a16:creationId xmlns:a16="http://schemas.microsoft.com/office/drawing/2014/main" id="{0AE4FEE2-2171-6C77-478E-E6F82B4CA137}"/>
              </a:ext>
            </a:extLst>
          </p:cNvPr>
          <p:cNvCxnSpPr/>
          <p:nvPr/>
        </p:nvCxnSpPr>
        <p:spPr>
          <a:xfrm>
            <a:off x="838200" y="1700530"/>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94015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96B6B4DF-A286-7744-8171-6051FFE400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9204F1-22B1-F6AA-D93F-94A235828648}"/>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 Review</a:t>
            </a:r>
          </a:p>
        </p:txBody>
      </p:sp>
      <p:cxnSp>
        <p:nvCxnSpPr>
          <p:cNvPr id="5" name="Straight Connector 4">
            <a:extLst>
              <a:ext uri="{FF2B5EF4-FFF2-40B4-BE49-F238E27FC236}">
                <a16:creationId xmlns:a16="http://schemas.microsoft.com/office/drawing/2014/main" id="{77DD7FF0-FDD7-1DAF-8857-DDCDE48757EB}"/>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4B78640D-5D2E-0332-D3B5-F803E0DEADCE}"/>
              </a:ext>
            </a:extLst>
          </p:cNvPr>
          <p:cNvSpPr txBox="1"/>
          <p:nvPr/>
        </p:nvSpPr>
        <p:spPr>
          <a:xfrm>
            <a:off x="838200" y="2826523"/>
            <a:ext cx="4490884" cy="461665"/>
          </a:xfrm>
          <a:prstGeom prst="rect">
            <a:avLst/>
          </a:prstGeom>
          <a:noFill/>
        </p:spPr>
        <p:txBody>
          <a:bodyPr wrap="square" rtlCol="0">
            <a:spAutoFit/>
          </a:bodyPr>
          <a:lstStyle/>
          <a:p>
            <a:r>
              <a:rPr lang="en-US" sz="2400" dirty="0">
                <a:solidFill>
                  <a:schemeClr val="bg1"/>
                </a:solidFill>
                <a:latin typeface="Cambria" panose="02040503050406030204" pitchFamily="18" charset="0"/>
                <a:ea typeface="Cambria" panose="02040503050406030204" pitchFamily="18" charset="0"/>
              </a:rPr>
              <a:t>Theoretical Guidance</a:t>
            </a:r>
          </a:p>
        </p:txBody>
      </p:sp>
      <p:cxnSp>
        <p:nvCxnSpPr>
          <p:cNvPr id="9" name="Straight Connector 8">
            <a:extLst>
              <a:ext uri="{FF2B5EF4-FFF2-40B4-BE49-F238E27FC236}">
                <a16:creationId xmlns:a16="http://schemas.microsoft.com/office/drawing/2014/main" id="{96492600-C084-EFC2-1C40-0C4CBA3E0A44}"/>
              </a:ext>
            </a:extLst>
          </p:cNvPr>
          <p:cNvCxnSpPr/>
          <p:nvPr/>
        </p:nvCxnSpPr>
        <p:spPr>
          <a:xfrm>
            <a:off x="838200" y="3288188"/>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A3F001C9-CC5A-CDF6-6B43-7F70A42777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1487449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D3741F53-25F3-2D49-5878-5BB0DECFF9DF}"/>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D1ABD477-707A-BF5C-537D-AB631500B2B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AC89CEF5-7C4C-7023-1F7F-97F6C645C4A8}"/>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 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714224-2C28-09B0-041E-EB095FBCEACA}"/>
                  </a:ext>
                </a:extLst>
              </p:cNvPr>
              <p:cNvSpPr>
                <a:spLocks noGrp="1"/>
              </p:cNvSpPr>
              <p:nvPr>
                <p:ph idx="1"/>
              </p:nvPr>
            </p:nvSpPr>
            <p:spPr>
              <a:xfrm>
                <a:off x="838200" y="1825625"/>
                <a:ext cx="10515600" cy="4351338"/>
              </a:xfrm>
            </p:spPr>
            <p:txBody>
              <a:bodyPr>
                <a:normAutofit/>
              </a:bodyPr>
              <a:lstStyle/>
              <a:p>
                <a:r>
                  <a:rPr lang="en-US" sz="2400" dirty="0">
                    <a:solidFill>
                      <a:schemeClr val="bg1"/>
                    </a:solidFill>
                    <a:latin typeface="Cambria" panose="02040503050406030204" pitchFamily="18" charset="0"/>
                    <a:ea typeface="Cambria" panose="02040503050406030204" pitchFamily="18" charset="0"/>
                  </a:rPr>
                  <a:t>Many of the pieces of literature follow the Cobb-Douglas production function:</a:t>
                </a:r>
              </a:p>
              <a:p>
                <a:endParaRPr lang="en-US" sz="2400" dirty="0">
                  <a:solidFill>
                    <a:schemeClr val="bg1"/>
                  </a:solidFill>
                  <a:latin typeface="Cambria" panose="02040503050406030204" pitchFamily="18" charset="0"/>
                  <a:ea typeface="Cambria"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ea typeface="Cambria" panose="02040503050406030204" pitchFamily="18" charset="0"/>
                        </a:rPr>
                        <m:t>𝑌</m:t>
                      </m:r>
                      <m:r>
                        <a:rPr lang="en-US" sz="2400" b="0" i="1" smtClean="0">
                          <a:solidFill>
                            <a:schemeClr val="bg1"/>
                          </a:solidFill>
                          <a:latin typeface="Cambria Math" panose="02040503050406030204" pitchFamily="18" charset="0"/>
                          <a:ea typeface="Cambria" panose="02040503050406030204" pitchFamily="18" charset="0"/>
                        </a:rPr>
                        <m:t>=</m:t>
                      </m:r>
                      <m:r>
                        <a:rPr lang="en-US" sz="2400" b="0" i="1" smtClean="0">
                          <a:solidFill>
                            <a:schemeClr val="bg1"/>
                          </a:solidFill>
                          <a:latin typeface="Cambria Math" panose="02040503050406030204" pitchFamily="18" charset="0"/>
                          <a:ea typeface="Cambria" panose="02040503050406030204" pitchFamily="18" charset="0"/>
                        </a:rPr>
                        <m:t>𝐴</m:t>
                      </m:r>
                      <m:sSup>
                        <m:sSupPr>
                          <m:ctrlPr>
                            <a:rPr lang="en-US" sz="2400" b="0" i="1" smtClean="0">
                              <a:solidFill>
                                <a:schemeClr val="bg1"/>
                              </a:solidFill>
                              <a:latin typeface="Cambria Math" panose="02040503050406030204" pitchFamily="18" charset="0"/>
                              <a:ea typeface="Cambria" panose="02040503050406030204" pitchFamily="18" charset="0"/>
                            </a:rPr>
                          </m:ctrlPr>
                        </m:sSupPr>
                        <m:e>
                          <m:r>
                            <a:rPr lang="en-US" sz="2400" b="0" i="1" smtClean="0">
                              <a:solidFill>
                                <a:schemeClr val="bg1"/>
                              </a:solidFill>
                              <a:latin typeface="Cambria Math" panose="02040503050406030204" pitchFamily="18" charset="0"/>
                              <a:ea typeface="Cambria" panose="02040503050406030204" pitchFamily="18" charset="0"/>
                            </a:rPr>
                            <m:t>𝐾</m:t>
                          </m:r>
                        </m:e>
                        <m:sup>
                          <m:r>
                            <a:rPr lang="en-US" sz="2400" b="0" i="1" smtClean="0">
                              <a:solidFill>
                                <a:schemeClr val="bg1"/>
                              </a:solidFill>
                              <a:latin typeface="Cambria Math" panose="02040503050406030204" pitchFamily="18" charset="0"/>
                              <a:ea typeface="Cambria" panose="02040503050406030204" pitchFamily="18" charset="0"/>
                            </a:rPr>
                            <m:t>𝛼</m:t>
                          </m:r>
                        </m:sup>
                      </m:sSup>
                      <m:sSup>
                        <m:sSupPr>
                          <m:ctrlPr>
                            <a:rPr lang="en-US" sz="2400" b="0" i="1" smtClean="0">
                              <a:solidFill>
                                <a:schemeClr val="bg1"/>
                              </a:solidFill>
                              <a:latin typeface="Cambria Math" panose="02040503050406030204" pitchFamily="18" charset="0"/>
                              <a:ea typeface="Cambria" panose="02040503050406030204" pitchFamily="18" charset="0"/>
                            </a:rPr>
                          </m:ctrlPr>
                        </m:sSupPr>
                        <m:e>
                          <m:r>
                            <a:rPr lang="en-US" sz="2400" b="0" i="1" smtClean="0">
                              <a:solidFill>
                                <a:schemeClr val="bg1"/>
                              </a:solidFill>
                              <a:latin typeface="Cambria Math" panose="02040503050406030204" pitchFamily="18" charset="0"/>
                              <a:ea typeface="Cambria" panose="02040503050406030204" pitchFamily="18" charset="0"/>
                            </a:rPr>
                            <m:t>𝐿</m:t>
                          </m:r>
                        </m:e>
                        <m:sup>
                          <m:r>
                            <a:rPr lang="en-US" sz="2400" b="0" i="1" smtClean="0">
                              <a:solidFill>
                                <a:schemeClr val="bg1"/>
                              </a:solidFill>
                              <a:latin typeface="Cambria Math" panose="02040503050406030204" pitchFamily="18" charset="0"/>
                              <a:ea typeface="Cambria" panose="02040503050406030204" pitchFamily="18" charset="0"/>
                            </a:rPr>
                            <m:t>𝛽</m:t>
                          </m:r>
                        </m:sup>
                      </m:sSup>
                    </m:oMath>
                  </m:oMathPara>
                </a14:m>
                <a:endParaRPr lang="en-US" sz="2400" dirty="0">
                  <a:solidFill>
                    <a:schemeClr val="bg1"/>
                  </a:solidFill>
                  <a:latin typeface="Cambria" panose="02040503050406030204" pitchFamily="18" charset="0"/>
                  <a:ea typeface="Cambria" panose="02040503050406030204" pitchFamily="18" charset="0"/>
                </a:endParaRPr>
              </a:p>
              <a:p>
                <a:pPr marL="0" indent="0">
                  <a:buNone/>
                </a:pPr>
                <a:r>
                  <a:rPr lang="en-US" sz="2400" dirty="0">
                    <a:solidFill>
                      <a:schemeClr val="bg1"/>
                    </a:solidFill>
                    <a:latin typeface="Cambria" panose="02040503050406030204" pitchFamily="18" charset="0"/>
                    <a:ea typeface="Cambria" panose="02040503050406030204" pitchFamily="18" charset="0"/>
                  </a:rPr>
                  <a:t>Where:</a:t>
                </a:r>
              </a:p>
              <a:p>
                <a:r>
                  <a:rPr lang="en-US" sz="2400" dirty="0">
                    <a:solidFill>
                      <a:schemeClr val="bg1"/>
                    </a:solidFill>
                    <a:latin typeface="Cambria" panose="02040503050406030204" pitchFamily="18" charset="0"/>
                    <a:ea typeface="Cambria" panose="02040503050406030204" pitchFamily="18" charset="0"/>
                  </a:rPr>
                  <a:t>Y is output </a:t>
                </a:r>
              </a:p>
              <a:p>
                <a:r>
                  <a:rPr lang="en-US" sz="2400" dirty="0">
                    <a:solidFill>
                      <a:schemeClr val="bg1"/>
                    </a:solidFill>
                    <a:latin typeface="Cambria" panose="02040503050406030204" pitchFamily="18" charset="0"/>
                    <a:ea typeface="Cambria" panose="02040503050406030204" pitchFamily="18" charset="0"/>
                  </a:rPr>
                  <a:t>A is technology level</a:t>
                </a:r>
              </a:p>
              <a:p>
                <a:r>
                  <a:rPr lang="en-US" sz="2400" dirty="0">
                    <a:solidFill>
                      <a:schemeClr val="bg1"/>
                    </a:solidFill>
                    <a:latin typeface="Cambria" panose="02040503050406030204" pitchFamily="18" charset="0"/>
                    <a:ea typeface="Cambria" panose="02040503050406030204" pitchFamily="18" charset="0"/>
                  </a:rPr>
                  <a:t>K is private and public capital investments</a:t>
                </a:r>
              </a:p>
              <a:p>
                <a:r>
                  <a:rPr lang="en-US" sz="2400" dirty="0">
                    <a:solidFill>
                      <a:schemeClr val="bg1"/>
                    </a:solidFill>
                    <a:latin typeface="Cambria" panose="02040503050406030204" pitchFamily="18" charset="0"/>
                    <a:ea typeface="Cambria" panose="02040503050406030204" pitchFamily="18" charset="0"/>
                  </a:rPr>
                  <a:t>Labor is the workforce</a:t>
                </a:r>
              </a:p>
              <a:p>
                <a:r>
                  <a:rPr lang="en-US" sz="2400" dirty="0">
                    <a:solidFill>
                      <a:schemeClr val="bg1"/>
                    </a:solidFill>
                    <a:latin typeface="Cambria" panose="02040503050406030204" pitchFamily="18" charset="0"/>
                    <a:ea typeface="Cambria" panose="02040503050406030204" pitchFamily="18" charset="0"/>
                  </a:rPr>
                  <a:t> and </a:t>
                </a:r>
                <a14:m>
                  <m:oMath xmlns:m="http://schemas.openxmlformats.org/officeDocument/2006/math">
                    <m:r>
                      <a:rPr lang="en-US" sz="2400" b="0" i="1" smtClean="0">
                        <a:solidFill>
                          <a:schemeClr val="bg1"/>
                        </a:solidFill>
                        <a:latin typeface="Cambria Math" panose="02040503050406030204" pitchFamily="18" charset="0"/>
                        <a:ea typeface="Cambria" panose="02040503050406030204" pitchFamily="18" charset="0"/>
                      </a:rPr>
                      <m:t>𝛼</m:t>
                    </m:r>
                  </m:oMath>
                </a14:m>
                <a:r>
                  <a:rPr lang="en-US" sz="2400" dirty="0">
                    <a:solidFill>
                      <a:schemeClr val="bg1"/>
                    </a:solidFill>
                    <a:latin typeface="Cambria" panose="02040503050406030204" pitchFamily="18" charset="0"/>
                    <a:ea typeface="Cambria" panose="02040503050406030204" pitchFamily="18" charset="0"/>
                  </a:rPr>
                  <a:t> and </a:t>
                </a:r>
                <a14:m>
                  <m:oMath xmlns:m="http://schemas.openxmlformats.org/officeDocument/2006/math">
                    <m:r>
                      <a:rPr lang="en-US" sz="2400" b="0" i="1" smtClean="0">
                        <a:solidFill>
                          <a:schemeClr val="bg1"/>
                        </a:solidFill>
                        <a:latin typeface="Cambria Math" panose="02040503050406030204" pitchFamily="18" charset="0"/>
                        <a:ea typeface="Cambria" panose="02040503050406030204" pitchFamily="18" charset="0"/>
                      </a:rPr>
                      <m:t>𝛽</m:t>
                    </m:r>
                  </m:oMath>
                </a14:m>
                <a:r>
                  <a:rPr lang="en-US" sz="2400" dirty="0">
                    <a:solidFill>
                      <a:schemeClr val="bg1"/>
                    </a:solidFill>
                    <a:latin typeface="Cambria" panose="02040503050406030204" pitchFamily="18" charset="0"/>
                    <a:ea typeface="Cambria" panose="02040503050406030204" pitchFamily="18" charset="0"/>
                  </a:rPr>
                  <a:t> are elasticity parameters of capital and labor respectively</a:t>
                </a:r>
              </a:p>
            </p:txBody>
          </p:sp>
        </mc:Choice>
        <mc:Fallback xmlns="">
          <p:sp>
            <p:nvSpPr>
              <p:cNvPr id="3" name="Content Placeholder 2">
                <a:extLst>
                  <a:ext uri="{FF2B5EF4-FFF2-40B4-BE49-F238E27FC236}">
                    <a16:creationId xmlns:a16="http://schemas.microsoft.com/office/drawing/2014/main" id="{52714224-2C28-09B0-041E-EB095FBCEACA}"/>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928" t="-1961" r="-116"/>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A02627D-1F38-5F69-BDB9-2DB61760B77B}"/>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DAA5304-7482-EE22-2E43-41E27A5CDF47}"/>
              </a:ext>
            </a:extLst>
          </p:cNvPr>
          <p:cNvSpPr txBox="1"/>
          <p:nvPr/>
        </p:nvSpPr>
        <p:spPr>
          <a:xfrm>
            <a:off x="838200" y="1238865"/>
            <a:ext cx="5257800"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Cobb-Douglas Production Function</a:t>
            </a:r>
          </a:p>
        </p:txBody>
      </p:sp>
      <p:cxnSp>
        <p:nvCxnSpPr>
          <p:cNvPr id="9" name="Straight Connector 8">
            <a:extLst>
              <a:ext uri="{FF2B5EF4-FFF2-40B4-BE49-F238E27FC236}">
                <a16:creationId xmlns:a16="http://schemas.microsoft.com/office/drawing/2014/main" id="{562AD883-42F8-6684-20D1-83D09B69440C}"/>
              </a:ext>
            </a:extLst>
          </p:cNvPr>
          <p:cNvCxnSpPr>
            <a:cxnSpLocks/>
          </p:cNvCxnSpPr>
          <p:nvPr/>
        </p:nvCxnSpPr>
        <p:spPr>
          <a:xfrm>
            <a:off x="838200" y="1700530"/>
            <a:ext cx="5113421"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70635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A4A99BE7-A8C9-7F8E-1950-CA947449D524}"/>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3E6CEE63-BE82-3288-6D5D-ED4FB74BFAC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524985DB-15BF-20B0-4B0A-7A68C3D1345D}"/>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 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828D27D-223B-F62D-EC38-AD0FCFEB6CF6}"/>
                  </a:ext>
                </a:extLst>
              </p:cNvPr>
              <p:cNvSpPr>
                <a:spLocks noGrp="1"/>
              </p:cNvSpPr>
              <p:nvPr>
                <p:ph idx="1"/>
              </p:nvPr>
            </p:nvSpPr>
            <p:spPr>
              <a:xfrm>
                <a:off x="838200" y="1825625"/>
                <a:ext cx="10515600" cy="4351338"/>
              </a:xfrm>
            </p:spPr>
            <p:txBody>
              <a:bodyPr>
                <a:normAutofit/>
              </a:bodyPr>
              <a:lstStyle/>
              <a:p>
                <a:r>
                  <a:rPr lang="en-US" sz="2400" dirty="0">
                    <a:solidFill>
                      <a:schemeClr val="bg1"/>
                    </a:solidFill>
                    <a:latin typeface="Cambria" panose="02040503050406030204" pitchFamily="18" charset="0"/>
                    <a:ea typeface="Cambria" panose="02040503050406030204" pitchFamily="18" charset="0"/>
                  </a:rPr>
                  <a:t>Found in the literature is a generalization approach to the Cobb-Douglas production function called the </a:t>
                </a:r>
                <a:r>
                  <a:rPr lang="en-US" sz="2400" dirty="0" err="1">
                    <a:solidFill>
                      <a:schemeClr val="bg1"/>
                    </a:solidFill>
                    <a:latin typeface="Cambria" panose="02040503050406030204" pitchFamily="18" charset="0"/>
                    <a:ea typeface="Cambria" panose="02040503050406030204" pitchFamily="18" charset="0"/>
                  </a:rPr>
                  <a:t>translog</a:t>
                </a:r>
                <a:r>
                  <a:rPr lang="en-US" sz="2400" dirty="0">
                    <a:solidFill>
                      <a:schemeClr val="bg1"/>
                    </a:solidFill>
                    <a:latin typeface="Cambria" panose="02040503050406030204" pitchFamily="18" charset="0"/>
                    <a:ea typeface="Cambria" panose="02040503050406030204" pitchFamily="18" charset="0"/>
                  </a:rPr>
                  <a:t> production function where:</a:t>
                </a:r>
              </a:p>
              <a:p>
                <a:pPr marL="0" indent="0">
                  <a:buNone/>
                </a:pPr>
                <a:endParaRPr lang="en-US" sz="2400" dirty="0">
                  <a:solidFill>
                    <a:schemeClr val="bg1"/>
                  </a:solidFill>
                  <a:latin typeface="Cambria" panose="02040503050406030204" pitchFamily="18" charset="0"/>
                  <a:ea typeface="Cambria"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ea typeface="Cambria" panose="02040503050406030204" pitchFamily="18" charset="0"/>
                        </a:rPr>
                        <m:t>𝑙𝑛𝑌</m:t>
                      </m:r>
                      <m:r>
                        <a:rPr lang="en-US" sz="2400" b="0" i="1" smtClean="0">
                          <a:solidFill>
                            <a:schemeClr val="bg1"/>
                          </a:solidFill>
                          <a:latin typeface="Cambria Math" panose="02040503050406030204" pitchFamily="18" charset="0"/>
                          <a:ea typeface="Cambria" panose="02040503050406030204" pitchFamily="18" charset="0"/>
                        </a:rPr>
                        <m:t>=</m:t>
                      </m:r>
                      <m:r>
                        <a:rPr lang="en-US" sz="2400" b="0" i="1" smtClean="0">
                          <a:solidFill>
                            <a:schemeClr val="bg1"/>
                          </a:solidFill>
                          <a:latin typeface="Cambria Math" panose="02040503050406030204" pitchFamily="18" charset="0"/>
                          <a:ea typeface="Cambria" panose="02040503050406030204" pitchFamily="18" charset="0"/>
                        </a:rPr>
                        <m:t>𝑎</m:t>
                      </m:r>
                      <m:r>
                        <a:rPr lang="en-US" sz="2400" b="0" i="1" smtClean="0">
                          <a:solidFill>
                            <a:schemeClr val="bg1"/>
                          </a:solidFill>
                          <a:latin typeface="Cambria Math" panose="02040503050406030204" pitchFamily="18" charset="0"/>
                          <a:ea typeface="Cambria" panose="02040503050406030204" pitchFamily="18" charset="0"/>
                        </a:rPr>
                        <m:t>+</m:t>
                      </m:r>
                      <m:r>
                        <a:rPr lang="en-US" sz="2400" b="0" i="1" smtClean="0">
                          <a:solidFill>
                            <a:schemeClr val="bg1"/>
                          </a:solidFill>
                          <a:latin typeface="Cambria Math" panose="02040503050406030204" pitchFamily="18" charset="0"/>
                          <a:ea typeface="Cambria" panose="02040503050406030204" pitchFamily="18" charset="0"/>
                        </a:rPr>
                        <m:t>𝛼</m:t>
                      </m:r>
                      <m:r>
                        <a:rPr lang="en-US" sz="2400" b="0" i="1" smtClean="0">
                          <a:solidFill>
                            <a:schemeClr val="bg1"/>
                          </a:solidFill>
                          <a:latin typeface="Cambria Math" panose="02040503050406030204" pitchFamily="18" charset="0"/>
                          <a:ea typeface="Cambria" panose="02040503050406030204" pitchFamily="18" charset="0"/>
                        </a:rPr>
                        <m:t> </m:t>
                      </m:r>
                      <m:r>
                        <a:rPr lang="en-US" sz="2400" b="0" i="1" smtClean="0">
                          <a:solidFill>
                            <a:schemeClr val="bg1"/>
                          </a:solidFill>
                          <a:latin typeface="Cambria Math" panose="02040503050406030204" pitchFamily="18" charset="0"/>
                          <a:ea typeface="Cambria" panose="02040503050406030204" pitchFamily="18" charset="0"/>
                        </a:rPr>
                        <m:t>𝑙𝑛𝐿</m:t>
                      </m:r>
                      <m:r>
                        <a:rPr lang="en-US" sz="2400" b="0" i="1" smtClean="0">
                          <a:solidFill>
                            <a:schemeClr val="bg1"/>
                          </a:solidFill>
                          <a:latin typeface="Cambria Math" panose="02040503050406030204" pitchFamily="18" charset="0"/>
                          <a:ea typeface="Cambria" panose="02040503050406030204" pitchFamily="18" charset="0"/>
                        </a:rPr>
                        <m:t>+</m:t>
                      </m:r>
                      <m:r>
                        <a:rPr lang="en-US" sz="2400" b="0" i="1" smtClean="0">
                          <a:solidFill>
                            <a:schemeClr val="bg1"/>
                          </a:solidFill>
                          <a:latin typeface="Cambria Math" panose="02040503050406030204" pitchFamily="18" charset="0"/>
                          <a:ea typeface="Cambria" panose="02040503050406030204" pitchFamily="18" charset="0"/>
                        </a:rPr>
                        <m:t>𝛽</m:t>
                      </m:r>
                      <m:r>
                        <a:rPr lang="en-US" sz="2400" b="0" i="1" smtClean="0">
                          <a:solidFill>
                            <a:schemeClr val="bg1"/>
                          </a:solidFill>
                          <a:latin typeface="Cambria Math" panose="02040503050406030204" pitchFamily="18" charset="0"/>
                          <a:ea typeface="Cambria" panose="02040503050406030204" pitchFamily="18" charset="0"/>
                        </a:rPr>
                        <m:t> </m:t>
                      </m:r>
                      <m:r>
                        <a:rPr lang="en-US" sz="2400" b="0" i="1" smtClean="0">
                          <a:solidFill>
                            <a:schemeClr val="bg1"/>
                          </a:solidFill>
                          <a:latin typeface="Cambria Math" panose="02040503050406030204" pitchFamily="18" charset="0"/>
                          <a:ea typeface="Cambria" panose="02040503050406030204" pitchFamily="18" charset="0"/>
                        </a:rPr>
                        <m:t>𝑙𝑛𝐾</m:t>
                      </m:r>
                      <m:r>
                        <a:rPr lang="en-US" sz="2400" b="0" i="1" smtClean="0">
                          <a:solidFill>
                            <a:schemeClr val="bg1"/>
                          </a:solidFill>
                          <a:latin typeface="Cambria Math" panose="02040503050406030204" pitchFamily="18" charset="0"/>
                          <a:ea typeface="Cambria" panose="02040503050406030204" pitchFamily="18" charset="0"/>
                        </a:rPr>
                        <m:t>+</m:t>
                      </m:r>
                      <m:r>
                        <a:rPr lang="en-US" sz="2400" b="0" i="1" smtClean="0">
                          <a:solidFill>
                            <a:schemeClr val="bg1"/>
                          </a:solidFill>
                          <a:latin typeface="Cambria Math" panose="02040503050406030204" pitchFamily="18" charset="0"/>
                          <a:ea typeface="Cambria" panose="02040503050406030204" pitchFamily="18" charset="0"/>
                        </a:rPr>
                        <m:t>𝛾</m:t>
                      </m:r>
                      <m:r>
                        <a:rPr lang="en-US" sz="2400" b="0" i="1" smtClean="0">
                          <a:solidFill>
                            <a:schemeClr val="bg1"/>
                          </a:solidFill>
                          <a:latin typeface="Cambria Math" panose="02040503050406030204" pitchFamily="18" charset="0"/>
                          <a:ea typeface="Cambria" panose="02040503050406030204" pitchFamily="18" charset="0"/>
                        </a:rPr>
                        <m:t> </m:t>
                      </m:r>
                      <m:r>
                        <a:rPr lang="en-US" sz="2400" b="0" i="1" smtClean="0">
                          <a:solidFill>
                            <a:schemeClr val="bg1"/>
                          </a:solidFill>
                          <a:latin typeface="Cambria Math" panose="02040503050406030204" pitchFamily="18" charset="0"/>
                          <a:ea typeface="Cambria" panose="02040503050406030204" pitchFamily="18" charset="0"/>
                        </a:rPr>
                        <m:t>𝑙𝑛𝐿</m:t>
                      </m:r>
                      <m:r>
                        <a:rPr lang="en-US" sz="2400" b="0" i="1" smtClean="0">
                          <a:solidFill>
                            <a:schemeClr val="bg1"/>
                          </a:solidFill>
                          <a:latin typeface="Cambria Math" panose="02040503050406030204" pitchFamily="18" charset="0"/>
                          <a:ea typeface="Cambria" panose="02040503050406030204" pitchFamily="18" charset="0"/>
                        </a:rPr>
                        <m:t>∗</m:t>
                      </m:r>
                      <m:r>
                        <a:rPr lang="en-US" sz="2400" b="0" i="1" smtClean="0">
                          <a:solidFill>
                            <a:schemeClr val="bg1"/>
                          </a:solidFill>
                          <a:latin typeface="Cambria Math" panose="02040503050406030204" pitchFamily="18" charset="0"/>
                          <a:ea typeface="Cambria" panose="02040503050406030204" pitchFamily="18" charset="0"/>
                        </a:rPr>
                        <m:t>𝑙𝑛𝐾</m:t>
                      </m:r>
                      <m:r>
                        <a:rPr lang="en-US" sz="2400" b="0" i="1" smtClean="0">
                          <a:solidFill>
                            <a:schemeClr val="bg1"/>
                          </a:solidFill>
                          <a:latin typeface="Cambria Math" panose="02040503050406030204" pitchFamily="18" charset="0"/>
                          <a:ea typeface="Cambria" panose="02040503050406030204" pitchFamily="18" charset="0"/>
                        </a:rPr>
                        <m:t>+</m:t>
                      </m:r>
                      <m:r>
                        <a:rPr lang="en-US" sz="2400" b="0" i="1" smtClean="0">
                          <a:solidFill>
                            <a:schemeClr val="bg1"/>
                          </a:solidFill>
                          <a:latin typeface="Cambria Math" panose="02040503050406030204" pitchFamily="18" charset="0"/>
                          <a:ea typeface="Cambria" panose="02040503050406030204" pitchFamily="18" charset="0"/>
                        </a:rPr>
                        <m:t>𝛿</m:t>
                      </m:r>
                      <m:sSup>
                        <m:sSupPr>
                          <m:ctrlPr>
                            <a:rPr lang="en-US" sz="2400" b="0" i="1" smtClean="0">
                              <a:solidFill>
                                <a:schemeClr val="bg1"/>
                              </a:solidFill>
                              <a:latin typeface="Cambria Math" panose="02040503050406030204" pitchFamily="18" charset="0"/>
                              <a:ea typeface="Cambria" panose="02040503050406030204" pitchFamily="18" charset="0"/>
                            </a:rPr>
                          </m:ctrlPr>
                        </m:sSupPr>
                        <m:e>
                          <m:d>
                            <m:dPr>
                              <m:ctrlPr>
                                <a:rPr lang="en-US" sz="2400" b="0" i="1" smtClean="0">
                                  <a:solidFill>
                                    <a:schemeClr val="bg1"/>
                                  </a:solidFill>
                                  <a:latin typeface="Cambria Math" panose="02040503050406030204" pitchFamily="18" charset="0"/>
                                  <a:ea typeface="Cambria" panose="02040503050406030204" pitchFamily="18" charset="0"/>
                                </a:rPr>
                              </m:ctrlPr>
                            </m:dPr>
                            <m:e>
                              <m:r>
                                <a:rPr lang="en-US" sz="2400" b="0" i="1" smtClean="0">
                                  <a:solidFill>
                                    <a:schemeClr val="bg1"/>
                                  </a:solidFill>
                                  <a:latin typeface="Cambria Math" panose="02040503050406030204" pitchFamily="18" charset="0"/>
                                  <a:ea typeface="Cambria" panose="02040503050406030204" pitchFamily="18" charset="0"/>
                                </a:rPr>
                                <m:t>𝑙𝑛𝐿</m:t>
                              </m:r>
                            </m:e>
                          </m:d>
                        </m:e>
                        <m:sup>
                          <m:r>
                            <a:rPr lang="en-US" sz="2400" b="0" i="1" smtClean="0">
                              <a:solidFill>
                                <a:schemeClr val="bg1"/>
                              </a:solidFill>
                              <a:latin typeface="Cambria Math" panose="02040503050406030204" pitchFamily="18" charset="0"/>
                              <a:ea typeface="Cambria" panose="02040503050406030204" pitchFamily="18" charset="0"/>
                            </a:rPr>
                            <m:t>2</m:t>
                          </m:r>
                        </m:sup>
                      </m:sSup>
                      <m:r>
                        <a:rPr lang="en-US" sz="2400" b="0" i="1" smtClean="0">
                          <a:solidFill>
                            <a:schemeClr val="bg1"/>
                          </a:solidFill>
                          <a:latin typeface="Cambria Math" panose="02040503050406030204" pitchFamily="18" charset="0"/>
                          <a:ea typeface="Cambria" panose="02040503050406030204" pitchFamily="18" charset="0"/>
                        </a:rPr>
                        <m:t>+</m:t>
                      </m:r>
                      <m:r>
                        <a:rPr lang="en-US" sz="2400" b="0" i="1" smtClean="0">
                          <a:solidFill>
                            <a:schemeClr val="bg1"/>
                          </a:solidFill>
                          <a:latin typeface="Cambria Math" panose="02040503050406030204" pitchFamily="18" charset="0"/>
                          <a:ea typeface="Cambria" panose="02040503050406030204" pitchFamily="18" charset="0"/>
                        </a:rPr>
                        <m:t>𝜖</m:t>
                      </m:r>
                      <m:sSup>
                        <m:sSupPr>
                          <m:ctrlPr>
                            <a:rPr lang="en-US" sz="2400" b="0" i="1" smtClean="0">
                              <a:solidFill>
                                <a:schemeClr val="bg1"/>
                              </a:solidFill>
                              <a:latin typeface="Cambria Math" panose="02040503050406030204" pitchFamily="18" charset="0"/>
                              <a:ea typeface="Cambria" panose="02040503050406030204" pitchFamily="18" charset="0"/>
                            </a:rPr>
                          </m:ctrlPr>
                        </m:sSupPr>
                        <m:e>
                          <m:d>
                            <m:dPr>
                              <m:ctrlPr>
                                <a:rPr lang="en-US" sz="2400" b="0" i="1" smtClean="0">
                                  <a:solidFill>
                                    <a:schemeClr val="bg1"/>
                                  </a:solidFill>
                                  <a:latin typeface="Cambria Math" panose="02040503050406030204" pitchFamily="18" charset="0"/>
                                  <a:ea typeface="Cambria" panose="02040503050406030204" pitchFamily="18" charset="0"/>
                                </a:rPr>
                              </m:ctrlPr>
                            </m:dPr>
                            <m:e>
                              <m:r>
                                <a:rPr lang="en-US" sz="2400" b="0" i="1" smtClean="0">
                                  <a:solidFill>
                                    <a:schemeClr val="bg1"/>
                                  </a:solidFill>
                                  <a:latin typeface="Cambria Math" panose="02040503050406030204" pitchFamily="18" charset="0"/>
                                  <a:ea typeface="Cambria" panose="02040503050406030204" pitchFamily="18" charset="0"/>
                                </a:rPr>
                                <m:t>𝑙𝑛𝐾</m:t>
                              </m:r>
                            </m:e>
                          </m:d>
                        </m:e>
                        <m:sup>
                          <m:r>
                            <a:rPr lang="en-US" sz="2400" b="0" i="1" smtClean="0">
                              <a:solidFill>
                                <a:schemeClr val="bg1"/>
                              </a:solidFill>
                              <a:latin typeface="Cambria Math" panose="02040503050406030204" pitchFamily="18" charset="0"/>
                              <a:ea typeface="Cambria" panose="02040503050406030204" pitchFamily="18" charset="0"/>
                            </a:rPr>
                            <m:t>2</m:t>
                          </m:r>
                        </m:sup>
                      </m:sSup>
                    </m:oMath>
                  </m:oMathPara>
                </a14:m>
                <a:endParaRPr lang="en-US" sz="2400" dirty="0">
                  <a:solidFill>
                    <a:schemeClr val="bg1"/>
                  </a:solidFill>
                  <a:latin typeface="Cambria" panose="02040503050406030204" pitchFamily="18" charset="0"/>
                  <a:ea typeface="Cambria" panose="02040503050406030204" pitchFamily="18" charset="0"/>
                </a:endParaRPr>
              </a:p>
              <a:p>
                <a:pPr marL="0" indent="0">
                  <a:buNone/>
                </a:pPr>
                <a:endParaRPr lang="en-US" sz="2400" dirty="0">
                  <a:solidFill>
                    <a:schemeClr val="bg1"/>
                  </a:solidFill>
                  <a:latin typeface="Cambria" panose="02040503050406030204" pitchFamily="18" charset="0"/>
                  <a:ea typeface="Cambria" panose="02040503050406030204" pitchFamily="18" charset="0"/>
                </a:endParaRPr>
              </a:p>
              <a:p>
                <a:r>
                  <a:rPr lang="en-US" sz="2400" dirty="0">
                    <a:solidFill>
                      <a:schemeClr val="bg1"/>
                    </a:solidFill>
                    <a:latin typeface="Cambria" panose="02040503050406030204" pitchFamily="18" charset="0"/>
                    <a:ea typeface="Cambria" panose="02040503050406030204" pitchFamily="18" charset="0"/>
                  </a:rPr>
                  <a:t>This technique reduces to the standard Cobb-Douglas if </a:t>
                </a:r>
                <a14:m>
                  <m:oMath xmlns:m="http://schemas.openxmlformats.org/officeDocument/2006/math">
                    <m:r>
                      <a:rPr lang="en-US" sz="2400" b="0" i="1" smtClean="0">
                        <a:solidFill>
                          <a:schemeClr val="bg1"/>
                        </a:solidFill>
                        <a:latin typeface="Cambria Math" panose="02040503050406030204" pitchFamily="18" charset="0"/>
                        <a:ea typeface="Cambria" panose="02040503050406030204" pitchFamily="18" charset="0"/>
                      </a:rPr>
                      <m:t>𝛾</m:t>
                    </m:r>
                    <m:r>
                      <a:rPr lang="en-US" sz="2400" b="0" i="1" smtClean="0">
                        <a:solidFill>
                          <a:schemeClr val="bg1"/>
                        </a:solidFill>
                        <a:latin typeface="Cambria Math" panose="02040503050406030204" pitchFamily="18" charset="0"/>
                        <a:ea typeface="Cambria" panose="02040503050406030204" pitchFamily="18" charset="0"/>
                      </a:rPr>
                      <m:t>, </m:t>
                    </m:r>
                    <m:r>
                      <a:rPr lang="en-US" sz="2400" b="0" i="1" smtClean="0">
                        <a:solidFill>
                          <a:schemeClr val="bg1"/>
                        </a:solidFill>
                        <a:latin typeface="Cambria Math" panose="02040503050406030204" pitchFamily="18" charset="0"/>
                        <a:ea typeface="Cambria" panose="02040503050406030204" pitchFamily="18" charset="0"/>
                      </a:rPr>
                      <m:t>𝛿</m:t>
                    </m:r>
                    <m:r>
                      <a:rPr lang="en-US" sz="2400" b="0" i="1" smtClean="0">
                        <a:solidFill>
                          <a:schemeClr val="bg1"/>
                        </a:solidFill>
                        <a:latin typeface="Cambria Math" panose="02040503050406030204" pitchFamily="18" charset="0"/>
                        <a:ea typeface="Cambria" panose="02040503050406030204" pitchFamily="18" charset="0"/>
                      </a:rPr>
                      <m:t>, </m:t>
                    </m:r>
                    <m:r>
                      <m:rPr>
                        <m:nor/>
                      </m:rPr>
                      <a:rPr lang="en-US" sz="2400" b="0" i="0" smtClean="0">
                        <a:solidFill>
                          <a:schemeClr val="bg1"/>
                        </a:solidFill>
                        <a:latin typeface="Cambria Math" panose="02040503050406030204" pitchFamily="18" charset="0"/>
                        <a:ea typeface="Cambria" panose="02040503050406030204" pitchFamily="18" charset="0"/>
                      </a:rPr>
                      <m:t>and</m:t>
                    </m:r>
                    <m:r>
                      <a:rPr lang="en-US" sz="2400" b="0" i="1" smtClean="0">
                        <a:solidFill>
                          <a:schemeClr val="bg1"/>
                        </a:solidFill>
                        <a:latin typeface="Cambria Math" panose="02040503050406030204" pitchFamily="18" charset="0"/>
                        <a:ea typeface="Cambria" panose="02040503050406030204" pitchFamily="18" charset="0"/>
                      </a:rPr>
                      <m:t> </m:t>
                    </m:r>
                    <m:r>
                      <a:rPr lang="en-US" sz="2400" b="0" i="1" smtClean="0">
                        <a:solidFill>
                          <a:schemeClr val="bg1"/>
                        </a:solidFill>
                        <a:latin typeface="Cambria Math" panose="02040503050406030204" pitchFamily="18" charset="0"/>
                        <a:ea typeface="Cambria" panose="02040503050406030204" pitchFamily="18" charset="0"/>
                      </a:rPr>
                      <m:t>𝜖</m:t>
                    </m:r>
                  </m:oMath>
                </a14:m>
                <a:r>
                  <a:rPr lang="en-US" sz="2400" dirty="0">
                    <a:solidFill>
                      <a:schemeClr val="bg1"/>
                    </a:solidFill>
                    <a:latin typeface="Cambria" panose="02040503050406030204" pitchFamily="18" charset="0"/>
                    <a:ea typeface="Cambria" panose="02040503050406030204" pitchFamily="18" charset="0"/>
                  </a:rPr>
                  <a:t> all vanish.  Otherwise, it exhibits nonunitary elasticity of substitution (</a:t>
                </a:r>
                <a:r>
                  <a:rPr lang="en-US" sz="2400" dirty="0" err="1">
                    <a:solidFill>
                      <a:schemeClr val="bg1"/>
                    </a:solidFill>
                    <a:latin typeface="Cambria" panose="02040503050406030204" pitchFamily="18" charset="0"/>
                    <a:ea typeface="Cambria" panose="02040503050406030204" pitchFamily="18" charset="0"/>
                  </a:rPr>
                  <a:t>Intriligator</a:t>
                </a:r>
                <a:r>
                  <a:rPr lang="en-US" sz="2400" dirty="0">
                    <a:solidFill>
                      <a:schemeClr val="bg1"/>
                    </a:solidFill>
                    <a:latin typeface="Cambria" panose="02040503050406030204" pitchFamily="18" charset="0"/>
                    <a:ea typeface="Cambria" panose="02040503050406030204" pitchFamily="18" charset="0"/>
                  </a:rPr>
                  <a:t>)</a:t>
                </a:r>
              </a:p>
              <a:p>
                <a:r>
                  <a:rPr lang="en-US" sz="2400" dirty="0">
                    <a:solidFill>
                      <a:schemeClr val="bg1"/>
                    </a:solidFill>
                    <a:latin typeface="Cambria" panose="02040503050406030204" pitchFamily="18" charset="0"/>
                    <a:ea typeface="Cambria" panose="02040503050406030204" pitchFamily="18" charset="0"/>
                  </a:rPr>
                  <a:t>This form is more flexible than the standard Cobb-Douglas as it allows for interactions and non-constant elasticities</a:t>
                </a:r>
              </a:p>
            </p:txBody>
          </p:sp>
        </mc:Choice>
        <mc:Fallback xmlns="">
          <p:sp>
            <p:nvSpPr>
              <p:cNvPr id="3" name="Content Placeholder 2">
                <a:extLst>
                  <a:ext uri="{FF2B5EF4-FFF2-40B4-BE49-F238E27FC236}">
                    <a16:creationId xmlns:a16="http://schemas.microsoft.com/office/drawing/2014/main" id="{6828D27D-223B-F62D-EC38-AD0FCFEB6CF6}"/>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812" t="-1961" r="-58"/>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D3351798-E995-9438-F841-569E99A3B0F2}"/>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E86BFF4-4E5A-F501-F4AF-5BF47F0128AA}"/>
              </a:ext>
            </a:extLst>
          </p:cNvPr>
          <p:cNvSpPr txBox="1"/>
          <p:nvPr/>
        </p:nvSpPr>
        <p:spPr>
          <a:xfrm>
            <a:off x="838200" y="1238865"/>
            <a:ext cx="4490884" cy="461665"/>
          </a:xfrm>
          <a:prstGeom prst="rect">
            <a:avLst/>
          </a:prstGeom>
          <a:noFill/>
        </p:spPr>
        <p:txBody>
          <a:bodyPr wrap="square" rtlCol="0">
            <a:spAutoFit/>
          </a:bodyPr>
          <a:lstStyle/>
          <a:p>
            <a:r>
              <a:rPr lang="en-US" sz="2400" b="1" dirty="0" err="1">
                <a:solidFill>
                  <a:schemeClr val="bg1"/>
                </a:solidFill>
                <a:latin typeface="Cambria" panose="02040503050406030204" pitchFamily="18" charset="0"/>
                <a:ea typeface="Cambria" panose="02040503050406030204" pitchFamily="18" charset="0"/>
              </a:rPr>
              <a:t>Translog</a:t>
            </a:r>
            <a:r>
              <a:rPr lang="en-US" sz="2400" b="1" dirty="0">
                <a:solidFill>
                  <a:schemeClr val="bg1"/>
                </a:solidFill>
                <a:latin typeface="Cambria" panose="02040503050406030204" pitchFamily="18" charset="0"/>
                <a:ea typeface="Cambria" panose="02040503050406030204" pitchFamily="18" charset="0"/>
              </a:rPr>
              <a:t> Function</a:t>
            </a:r>
          </a:p>
        </p:txBody>
      </p:sp>
      <p:cxnSp>
        <p:nvCxnSpPr>
          <p:cNvPr id="9" name="Straight Connector 8">
            <a:extLst>
              <a:ext uri="{FF2B5EF4-FFF2-40B4-BE49-F238E27FC236}">
                <a16:creationId xmlns:a16="http://schemas.microsoft.com/office/drawing/2014/main" id="{E7FB3122-ACBA-C5B3-8BCC-878726AB0652}"/>
              </a:ext>
            </a:extLst>
          </p:cNvPr>
          <p:cNvCxnSpPr/>
          <p:nvPr/>
        </p:nvCxnSpPr>
        <p:spPr>
          <a:xfrm>
            <a:off x="838200" y="1700530"/>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09333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425EC-BD5E-F081-AD70-0E738D434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3F7791-8A52-5E87-E935-C35EBC5D0AB8}"/>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Motivation</a:t>
            </a:r>
          </a:p>
        </p:txBody>
      </p:sp>
      <p:cxnSp>
        <p:nvCxnSpPr>
          <p:cNvPr id="5" name="Straight Connector 4">
            <a:extLst>
              <a:ext uri="{FF2B5EF4-FFF2-40B4-BE49-F238E27FC236}">
                <a16:creationId xmlns:a16="http://schemas.microsoft.com/office/drawing/2014/main" id="{093684F9-E1F2-831A-3D29-09AA0A3609A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4B49FDE-3506-9E07-1154-50A81C316C0F}"/>
              </a:ext>
            </a:extLst>
          </p:cNvPr>
          <p:cNvSpPr txBox="1"/>
          <p:nvPr/>
        </p:nvSpPr>
        <p:spPr>
          <a:xfrm>
            <a:off x="838200" y="2819149"/>
            <a:ext cx="4490884"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Why do we care?</a:t>
            </a:r>
          </a:p>
        </p:txBody>
      </p:sp>
      <p:cxnSp>
        <p:nvCxnSpPr>
          <p:cNvPr id="9" name="Straight Connector 8">
            <a:extLst>
              <a:ext uri="{FF2B5EF4-FFF2-40B4-BE49-F238E27FC236}">
                <a16:creationId xmlns:a16="http://schemas.microsoft.com/office/drawing/2014/main" id="{1E2930F9-A75C-D708-1033-7E5350E8BF1D}"/>
              </a:ext>
            </a:extLst>
          </p:cNvPr>
          <p:cNvCxnSpPr/>
          <p:nvPr/>
        </p:nvCxnSpPr>
        <p:spPr>
          <a:xfrm>
            <a:off x="838200" y="3288188"/>
            <a:ext cx="3419168"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7095CC91-DDAA-1C54-2CDE-5EBBAAC3ECF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2450706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561D5A20-20F5-756B-8D19-B46EF3997D81}"/>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D8ACB746-0178-EFD7-B47B-D9A2B47A2DE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3CA93F60-8CBE-DE4A-F796-713A190012C1}"/>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 Review</a:t>
            </a:r>
          </a:p>
        </p:txBody>
      </p:sp>
      <p:sp>
        <p:nvSpPr>
          <p:cNvPr id="3" name="Content Placeholder 2">
            <a:extLst>
              <a:ext uri="{FF2B5EF4-FFF2-40B4-BE49-F238E27FC236}">
                <a16:creationId xmlns:a16="http://schemas.microsoft.com/office/drawing/2014/main" id="{2D3F9ABA-6B00-1DE1-910C-11899E56D32B}"/>
              </a:ext>
            </a:extLst>
          </p:cNvPr>
          <p:cNvSpPr>
            <a:spLocks noGrp="1"/>
          </p:cNvSpPr>
          <p:nvPr>
            <p:ph idx="1"/>
          </p:nvPr>
        </p:nvSpPr>
        <p:spPr>
          <a:xfrm>
            <a:off x="838200" y="1825625"/>
            <a:ext cx="10515600" cy="4351338"/>
          </a:xfrm>
        </p:spPr>
        <p:txBody>
          <a:bodyPr>
            <a:normAutofit/>
          </a:bodyPr>
          <a:lstStyle/>
          <a:p>
            <a:r>
              <a:rPr lang="en-US" sz="2400" dirty="0">
                <a:solidFill>
                  <a:schemeClr val="bg1"/>
                </a:solidFill>
                <a:latin typeface="Cambria" panose="02040503050406030204" pitchFamily="18" charset="0"/>
                <a:ea typeface="Cambria" panose="02040503050406030204" pitchFamily="18" charset="0"/>
              </a:rPr>
              <a:t>Occurs when the error terms in a regression model are correlated across time periods</a:t>
            </a:r>
          </a:p>
          <a:p>
            <a:pPr lvl="1"/>
            <a:r>
              <a:rPr lang="en-US" sz="2000" dirty="0">
                <a:solidFill>
                  <a:schemeClr val="bg1"/>
                </a:solidFill>
                <a:latin typeface="Cambria" panose="02040503050406030204" pitchFamily="18" charset="0"/>
                <a:ea typeface="Cambria" panose="02040503050406030204" pitchFamily="18" charset="0"/>
              </a:rPr>
              <a:t>Violates independent errors assumption leading to biased standard errors </a:t>
            </a:r>
          </a:p>
          <a:p>
            <a:r>
              <a:rPr lang="en-US" sz="2400" dirty="0">
                <a:solidFill>
                  <a:schemeClr val="bg1"/>
                </a:solidFill>
                <a:latin typeface="Cambria" panose="02040503050406030204" pitchFamily="18" charset="0"/>
                <a:ea typeface="Cambria" panose="02040503050406030204" pitchFamily="18" charset="0"/>
              </a:rPr>
              <a:t>The most important type of serial correlation is </a:t>
            </a:r>
            <a:r>
              <a:rPr lang="en-US" sz="2400" i="1" dirty="0">
                <a:solidFill>
                  <a:schemeClr val="bg1"/>
                </a:solidFill>
                <a:latin typeface="Cambria" panose="02040503050406030204" pitchFamily="18" charset="0"/>
                <a:ea typeface="Cambria" panose="02040503050406030204" pitchFamily="18" charset="0"/>
              </a:rPr>
              <a:t>first-order linear serial correlation</a:t>
            </a:r>
            <a:r>
              <a:rPr lang="en-US" sz="2400" dirty="0">
                <a:solidFill>
                  <a:schemeClr val="bg1"/>
                </a:solidFill>
                <a:latin typeface="Cambria" panose="02040503050406030204" pitchFamily="18" charset="0"/>
                <a:ea typeface="Cambria" panose="02040503050406030204" pitchFamily="18" charset="0"/>
              </a:rPr>
              <a:t>, namely the linear relation between successive stochastic disturbance terms.  Such first-order serial correlation takes the form of a </a:t>
            </a:r>
            <a:r>
              <a:rPr lang="en-US" sz="2400" i="1" dirty="0">
                <a:solidFill>
                  <a:schemeClr val="bg1"/>
                </a:solidFill>
                <a:latin typeface="Cambria" panose="02040503050406030204" pitchFamily="18" charset="0"/>
                <a:ea typeface="Cambria" panose="02040503050406030204" pitchFamily="18" charset="0"/>
              </a:rPr>
              <a:t>Markov Process </a:t>
            </a:r>
            <a:r>
              <a:rPr lang="en-US" sz="2400" dirty="0">
                <a:solidFill>
                  <a:schemeClr val="bg1"/>
                </a:solidFill>
                <a:latin typeface="Cambria" panose="02040503050406030204" pitchFamily="18" charset="0"/>
                <a:ea typeface="Cambria" panose="02040503050406030204" pitchFamily="18" charset="0"/>
              </a:rPr>
              <a:t>or </a:t>
            </a:r>
            <a:r>
              <a:rPr lang="en-US" sz="2400" i="1" dirty="0">
                <a:solidFill>
                  <a:schemeClr val="bg1"/>
                </a:solidFill>
                <a:latin typeface="Cambria" panose="02040503050406030204" pitchFamily="18" charset="0"/>
                <a:ea typeface="Cambria" panose="02040503050406030204" pitchFamily="18" charset="0"/>
              </a:rPr>
              <a:t>First-Order Autoregressive Scheme </a:t>
            </a:r>
            <a:r>
              <a:rPr lang="en-US" sz="2400" dirty="0">
                <a:solidFill>
                  <a:schemeClr val="bg1"/>
                </a:solidFill>
                <a:latin typeface="Cambria" panose="02040503050406030204" pitchFamily="18" charset="0"/>
                <a:ea typeface="Cambria" panose="02040503050406030204" pitchFamily="18" charset="0"/>
              </a:rPr>
              <a:t>(</a:t>
            </a:r>
            <a:r>
              <a:rPr lang="en-US" sz="2400" dirty="0" err="1">
                <a:solidFill>
                  <a:schemeClr val="bg1"/>
                </a:solidFill>
                <a:latin typeface="Cambria" panose="02040503050406030204" pitchFamily="18" charset="0"/>
                <a:ea typeface="Cambria" panose="02040503050406030204" pitchFamily="18" charset="0"/>
              </a:rPr>
              <a:t>Intriligator</a:t>
            </a:r>
            <a:r>
              <a:rPr lang="en-US" sz="2400" dirty="0">
                <a:solidFill>
                  <a:schemeClr val="bg1"/>
                </a:solidFill>
                <a:latin typeface="Cambria" panose="02040503050406030204" pitchFamily="18" charset="0"/>
                <a:ea typeface="Cambria" panose="02040503050406030204" pitchFamily="18" charset="0"/>
              </a:rPr>
              <a:t>). </a:t>
            </a:r>
          </a:p>
          <a:p>
            <a:r>
              <a:rPr lang="en-US" sz="2400" dirty="0">
                <a:solidFill>
                  <a:schemeClr val="bg1"/>
                </a:solidFill>
                <a:latin typeface="Cambria" panose="02040503050406030204" pitchFamily="18" charset="0"/>
                <a:ea typeface="Cambria" panose="02040503050406030204" pitchFamily="18" charset="0"/>
              </a:rPr>
              <a:t>To fix this, using lagged variables, generalized least squares, or Autoregressive Integrated Moving Average (ARIMA) models</a:t>
            </a:r>
          </a:p>
        </p:txBody>
      </p:sp>
      <p:cxnSp>
        <p:nvCxnSpPr>
          <p:cNvPr id="5" name="Straight Connector 4">
            <a:extLst>
              <a:ext uri="{FF2B5EF4-FFF2-40B4-BE49-F238E27FC236}">
                <a16:creationId xmlns:a16="http://schemas.microsoft.com/office/drawing/2014/main" id="{4BA63A97-BA9D-E124-E84D-AB9C126E478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380A2F1-3395-6E20-2DDA-E7143277A761}"/>
              </a:ext>
            </a:extLst>
          </p:cNvPr>
          <p:cNvSpPr txBox="1"/>
          <p:nvPr/>
        </p:nvSpPr>
        <p:spPr>
          <a:xfrm>
            <a:off x="838200" y="1238865"/>
            <a:ext cx="4490884" cy="461665"/>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Serial Correlation</a:t>
            </a:r>
          </a:p>
        </p:txBody>
      </p:sp>
      <p:cxnSp>
        <p:nvCxnSpPr>
          <p:cNvPr id="9" name="Straight Connector 8">
            <a:extLst>
              <a:ext uri="{FF2B5EF4-FFF2-40B4-BE49-F238E27FC236}">
                <a16:creationId xmlns:a16="http://schemas.microsoft.com/office/drawing/2014/main" id="{9F9767B0-AE23-2E8C-0EFD-D04FAF241142}"/>
              </a:ext>
            </a:extLst>
          </p:cNvPr>
          <p:cNvCxnSpPr/>
          <p:nvPr/>
        </p:nvCxnSpPr>
        <p:spPr>
          <a:xfrm>
            <a:off x="838200" y="1700530"/>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80794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84AD3-5059-6C8E-C76C-58A309BEF8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E0FCD9-6B02-FFDC-EE0E-267E1133A968}"/>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Functional Forms</a:t>
            </a:r>
          </a:p>
        </p:txBody>
      </p:sp>
      <p:cxnSp>
        <p:nvCxnSpPr>
          <p:cNvPr id="5" name="Straight Connector 4">
            <a:extLst>
              <a:ext uri="{FF2B5EF4-FFF2-40B4-BE49-F238E27FC236}">
                <a16:creationId xmlns:a16="http://schemas.microsoft.com/office/drawing/2014/main" id="{006AFC4F-9264-BC56-4A0A-DF2772081BE6}"/>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3EE6526-A90D-9D14-F778-B271762E1CBA}"/>
              </a:ext>
            </a:extLst>
          </p:cNvPr>
          <p:cNvSpPr txBox="1"/>
          <p:nvPr/>
        </p:nvSpPr>
        <p:spPr>
          <a:xfrm>
            <a:off x="838199" y="2819149"/>
            <a:ext cx="6043863"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How it has changed from initial work</a:t>
            </a:r>
          </a:p>
        </p:txBody>
      </p:sp>
      <p:cxnSp>
        <p:nvCxnSpPr>
          <p:cNvPr id="9" name="Straight Connector 8">
            <a:extLst>
              <a:ext uri="{FF2B5EF4-FFF2-40B4-BE49-F238E27FC236}">
                <a16:creationId xmlns:a16="http://schemas.microsoft.com/office/drawing/2014/main" id="{942F7622-E3EA-0304-4F25-35873F85730A}"/>
              </a:ext>
            </a:extLst>
          </p:cNvPr>
          <p:cNvCxnSpPr>
            <a:cxnSpLocks/>
          </p:cNvCxnSpPr>
          <p:nvPr/>
        </p:nvCxnSpPr>
        <p:spPr>
          <a:xfrm flipV="1">
            <a:off x="838200" y="3280814"/>
            <a:ext cx="5466347" cy="7374"/>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C0399E7-8584-DBBC-B0F2-8DEE428C53A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482451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6829C-0162-A4CD-05C1-7EE27CF35B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AEE62E-4C88-F88A-D93E-FB6EB2B6F7E8}"/>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Functional Forms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5E69E45-D84E-26FE-262A-57DDDD174B30}"/>
                  </a:ext>
                </a:extLst>
              </p:cNvPr>
              <p:cNvSpPr>
                <a:spLocks noGrp="1"/>
              </p:cNvSpPr>
              <p:nvPr>
                <p:ph idx="1"/>
              </p:nvPr>
            </p:nvSpPr>
            <p:spPr>
              <a:xfrm>
                <a:off x="838200" y="1825625"/>
                <a:ext cx="10515600" cy="4351338"/>
              </a:xfrm>
            </p:spPr>
            <p:txBody>
              <a:bodyPr>
                <a:normAutofit/>
              </a:bodyPr>
              <a:lstStyle/>
              <a:p>
                <a:r>
                  <a:rPr lang="en-US" sz="2400" dirty="0">
                    <a:latin typeface="Cambria" panose="02040503050406030204" pitchFamily="18" charset="0"/>
                    <a:ea typeface="Cambria" panose="02040503050406030204" pitchFamily="18" charset="0"/>
                  </a:rPr>
                  <a:t>My initial model is a function based off the Cobb-Douglas framework and is shown as:</a:t>
                </a:r>
              </a:p>
              <a:p>
                <a:pPr marL="0" indent="0">
                  <a:buNone/>
                </a:pPr>
                <a14:m>
                  <m:oMathPara xmlns:m="http://schemas.openxmlformats.org/officeDocument/2006/math">
                    <m:oMathParaPr>
                      <m:jc m:val="centerGroup"/>
                    </m:oMathParaPr>
                    <m:oMath xmlns:m="http://schemas.openxmlformats.org/officeDocument/2006/math">
                      <m:r>
                        <m:rPr>
                          <m:nor/>
                        </m:rPr>
                        <a:rPr lang="en-US" sz="2400" i="1" smtClean="0">
                          <a:effectLst/>
                          <a:latin typeface="Cambria Math" panose="02040503050406030204" pitchFamily="18" charset="0"/>
                          <a:ea typeface="Times New Roman" panose="02020603050405020304" pitchFamily="18" charset="0"/>
                          <a:cs typeface="Times New Roman" panose="02020603050405020304" pitchFamily="18" charset="0"/>
                        </a:rPr>
                        <m:t>USTECH</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𝑓</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𝐴</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𝑘</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𝑙</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𝑣</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𝑅𝑒𝑐</m:t>
                      </m:r>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a:effectLst/>
                              <a:latin typeface="Cambria Math" panose="02040503050406030204" pitchFamily="18" charset="0"/>
                            </a:rPr>
                          </m:ctrlPr>
                        </m:s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𝐸</m:t>
                          </m:r>
                        </m:e>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𝑡</m:t>
                          </m:r>
                        </m:sup>
                      </m:s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i="1">
                              <a:effectLst/>
                              <a:latin typeface="Cambria Math" panose="02040503050406030204" pitchFamily="18" charset="0"/>
                            </a:rPr>
                          </m:ctrlPr>
                        </m:sSupPr>
                        <m:e>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𝑃</m:t>
                          </m:r>
                        </m:e>
                        <m:sup>
                          <m:r>
                            <a:rPr lang="en-US" sz="2400" i="1">
                              <a:effectLst/>
                              <a:latin typeface="Cambria Math" panose="02040503050406030204" pitchFamily="18" charset="0"/>
                              <a:ea typeface="Times New Roman" panose="02020603050405020304" pitchFamily="18" charset="0"/>
                              <a:cs typeface="Times New Roman" panose="02020603050405020304" pitchFamily="18" charset="0"/>
                            </a:rPr>
                            <m:t>𝑠𝑒𝑚𝑖</m:t>
                          </m:r>
                        </m:sup>
                      </m:sSup>
                      <m:r>
                        <a:rPr lang="en-US" sz="2400" b="0" i="1" smtClean="0">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                                                                  (+)(+)(+)(-)(-)(+)(-)</a:t>
                </a:r>
              </a:p>
            </p:txBody>
          </p:sp>
        </mc:Choice>
        <mc:Fallback xmlns="">
          <p:sp>
            <p:nvSpPr>
              <p:cNvPr id="3" name="Content Placeholder 2">
                <a:extLst>
                  <a:ext uri="{FF2B5EF4-FFF2-40B4-BE49-F238E27FC236}">
                    <a16:creationId xmlns:a16="http://schemas.microsoft.com/office/drawing/2014/main" id="{65E69E45-D84E-26FE-262A-57DDDD174B30}"/>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812" t="-196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C3B25943-EAC0-B2AC-5F3A-F861A378F7C7}"/>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42C4A70-4853-BDBF-860F-031338D2576E}"/>
              </a:ext>
            </a:extLst>
          </p:cNvPr>
          <p:cNvSpPr txBox="1"/>
          <p:nvPr/>
        </p:nvSpPr>
        <p:spPr>
          <a:xfrm>
            <a:off x="838199" y="1238865"/>
            <a:ext cx="534629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Before</a:t>
            </a:r>
          </a:p>
        </p:txBody>
      </p:sp>
      <p:cxnSp>
        <p:nvCxnSpPr>
          <p:cNvPr id="9" name="Straight Connector 8">
            <a:extLst>
              <a:ext uri="{FF2B5EF4-FFF2-40B4-BE49-F238E27FC236}">
                <a16:creationId xmlns:a16="http://schemas.microsoft.com/office/drawing/2014/main" id="{300901B0-6F6B-51C0-01A1-04C6A3A30674}"/>
              </a:ext>
            </a:extLst>
          </p:cNvPr>
          <p:cNvCxnSpPr>
            <a:cxnSpLocks/>
          </p:cNvCxnSpPr>
          <p:nvPr/>
        </p:nvCxnSpPr>
        <p:spPr>
          <a:xfrm>
            <a:off x="838200" y="1700530"/>
            <a:ext cx="5257800"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DCDBBBAB-DA35-30A6-F7DB-6DFDEADB991D}"/>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289686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A71FB7-1FC1-6590-4074-A57447CD4D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FA2624-2D32-CD25-B2B7-C0444A621B28}"/>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Functional Forms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4427B1-4803-A3A7-5C53-591D2AE4B3B3}"/>
                  </a:ext>
                </a:extLst>
              </p:cNvPr>
              <p:cNvSpPr>
                <a:spLocks noGrp="1"/>
              </p:cNvSpPr>
              <p:nvPr>
                <p:ph idx="1"/>
              </p:nvPr>
            </p:nvSpPr>
            <p:spPr>
              <a:xfrm>
                <a:off x="838200" y="1825625"/>
                <a:ext cx="10515600" cy="4351338"/>
              </a:xfrm>
            </p:spPr>
            <p:txBody>
              <a:bodyPr>
                <a:normAutofit/>
              </a:bodyPr>
              <a:lstStyle/>
              <a:p>
                <a:r>
                  <a:rPr lang="en-US" sz="2400" dirty="0">
                    <a:latin typeface="Cambria" panose="02040503050406030204" pitchFamily="18" charset="0"/>
                    <a:ea typeface="Cambria" panose="02040503050406030204" pitchFamily="18" charset="0"/>
                  </a:rPr>
                  <a:t>After considering prior literature, my new model is:</a:t>
                </a:r>
              </a:p>
              <a:p>
                <a:endParaRPr lang="en-US" sz="2400" dirty="0">
                  <a:latin typeface="Cambria" panose="02040503050406030204" pitchFamily="18" charset="0"/>
                  <a:ea typeface="Cambria"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panose="02040503050406030204" pitchFamily="18" charset="0"/>
                        </a:rPr>
                        <m:t>𝑈𝑆𝑇𝐸𝐶𝐻</m:t>
                      </m:r>
                      <m:r>
                        <a:rPr lang="en-US" sz="2400" b="0" i="1" smtClean="0">
                          <a:latin typeface="Cambria Math" panose="02040503050406030204" pitchFamily="18" charset="0"/>
                          <a:ea typeface="Cambria" panose="02040503050406030204" pitchFamily="18" charset="0"/>
                        </a:rPr>
                        <m:t>=</m:t>
                      </m:r>
                      <m:r>
                        <a:rPr lang="en-US" sz="2400" b="0" i="1" smtClean="0">
                          <a:latin typeface="Cambria Math" panose="02040503050406030204" pitchFamily="18" charset="0"/>
                          <a:ea typeface="Cambria" panose="02040503050406030204" pitchFamily="18" charset="0"/>
                        </a:rPr>
                        <m:t>𝑓</m:t>
                      </m:r>
                      <m:d>
                        <m:dPr>
                          <m:ctrlPr>
                            <a:rPr lang="en-US" sz="2400" b="0" i="1" smtClean="0">
                              <a:latin typeface="Cambria Math" panose="02040503050406030204" pitchFamily="18" charset="0"/>
                              <a:ea typeface="Cambria" panose="02040503050406030204" pitchFamily="18" charset="0"/>
                            </a:rPr>
                          </m:ctrlPr>
                        </m:dPr>
                        <m:e>
                          <m:r>
                            <a:rPr lang="en-US" sz="2400" b="0" i="1" smtClean="0">
                              <a:latin typeface="Cambria Math" panose="02040503050406030204" pitchFamily="18" charset="0"/>
                              <a:ea typeface="Cambria" panose="02040503050406030204" pitchFamily="18" charset="0"/>
                            </a:rPr>
                            <m:t>𝐴</m:t>
                          </m:r>
                          <m:sSup>
                            <m:sSupPr>
                              <m:ctrlPr>
                                <a:rPr lang="en-US" sz="2400" b="0" i="1" smtClean="0">
                                  <a:latin typeface="Cambria Math" panose="02040503050406030204" pitchFamily="18" charset="0"/>
                                  <a:ea typeface="Cambria" panose="02040503050406030204" pitchFamily="18" charset="0"/>
                                </a:rPr>
                              </m:ctrlPr>
                            </m:sSupPr>
                            <m:e>
                              <m:r>
                                <a:rPr lang="en-US" sz="2400" i="1">
                                  <a:latin typeface="Cambria Math" panose="02040503050406030204" pitchFamily="18" charset="0"/>
                                  <a:ea typeface="Cambria" panose="02040503050406030204" pitchFamily="18" charset="0"/>
                                </a:rPr>
                                <m:t>, </m:t>
                              </m:r>
                              <m:r>
                                <a:rPr lang="en-US" sz="2400" i="1">
                                  <a:latin typeface="Cambria Math" panose="02040503050406030204" pitchFamily="18" charset="0"/>
                                  <a:ea typeface="Cambria" panose="02040503050406030204" pitchFamily="18" charset="0"/>
                                </a:rPr>
                                <m:t>𝐻𝐾</m:t>
                              </m:r>
                              <m:r>
                                <a:rPr lang="en-US" sz="2400" i="1">
                                  <a:latin typeface="Cambria Math" panose="02040503050406030204" pitchFamily="18" charset="0"/>
                                  <a:ea typeface="Cambria" panose="02040503050406030204" pitchFamily="18" charset="0"/>
                                </a:rPr>
                                <m:t>, </m:t>
                              </m:r>
                              <m:r>
                                <a:rPr lang="en-US" sz="2400" i="1">
                                  <a:latin typeface="Cambria Math" panose="02040503050406030204" pitchFamily="18" charset="0"/>
                                  <a:ea typeface="Cambria" panose="02040503050406030204" pitchFamily="18" charset="0"/>
                                </a:rPr>
                                <m:t>𝑅</m:t>
                              </m:r>
                              <m:r>
                                <a:rPr lang="en-US" sz="2400" i="1">
                                  <a:latin typeface="Cambria Math" panose="02040503050406030204" pitchFamily="18" charset="0"/>
                                  <a:ea typeface="Cambria" panose="02040503050406030204" pitchFamily="18" charset="0"/>
                                </a:rPr>
                                <m:t>&amp;</m:t>
                              </m:r>
                              <m:r>
                                <a:rPr lang="en-US" sz="2400" i="1">
                                  <a:latin typeface="Cambria Math" panose="02040503050406030204" pitchFamily="18" charset="0"/>
                                  <a:ea typeface="Cambria" panose="02040503050406030204" pitchFamily="18" charset="0"/>
                                </a:rPr>
                                <m:t>𝐷</m:t>
                              </m:r>
                              <m:r>
                                <a:rPr lang="en-US" sz="2400" b="0" i="1" smtClean="0">
                                  <a:latin typeface="Cambria Math" panose="02040503050406030204" pitchFamily="18" charset="0"/>
                                  <a:ea typeface="Cambria" panose="02040503050406030204" pitchFamily="18" charset="0"/>
                                </a:rPr>
                                <m:t>, </m:t>
                              </m:r>
                              <m:r>
                                <a:rPr lang="en-US" sz="2400" b="0" i="1" smtClean="0">
                                  <a:latin typeface="Cambria Math" panose="02040503050406030204" pitchFamily="18" charset="0"/>
                                  <a:ea typeface="Cambria" panose="02040503050406030204" pitchFamily="18" charset="0"/>
                                </a:rPr>
                                <m:t>𝐾</m:t>
                              </m:r>
                            </m:e>
                            <m:sup>
                              <m:r>
                                <m:rPr>
                                  <m:sty m:val="p"/>
                                </m:rPr>
                                <a:rPr lang="en-US" sz="2400" b="0" i="0" smtClean="0">
                                  <a:latin typeface="Cambria Math" panose="02040503050406030204" pitchFamily="18" charset="0"/>
                                  <a:ea typeface="Cambria" panose="02040503050406030204" pitchFamily="18" charset="0"/>
                                </a:rPr>
                                <m:t>Pr</m:t>
                              </m:r>
                            </m:sup>
                          </m:sSup>
                          <m:r>
                            <a:rPr lang="en-US" sz="2400" b="0" i="1" smtClean="0">
                              <a:latin typeface="Cambria Math" panose="02040503050406030204" pitchFamily="18" charset="0"/>
                              <a:ea typeface="Cambria" panose="02040503050406030204" pitchFamily="18" charset="0"/>
                            </a:rPr>
                            <m:t>,</m:t>
                          </m:r>
                          <m:sSup>
                            <m:sSupPr>
                              <m:ctrlPr>
                                <a:rPr lang="en-US" sz="2400" b="0" i="1" smtClean="0">
                                  <a:latin typeface="Cambria Math" panose="02040503050406030204" pitchFamily="18" charset="0"/>
                                  <a:ea typeface="Cambria" panose="02040503050406030204" pitchFamily="18" charset="0"/>
                                </a:rPr>
                              </m:ctrlPr>
                            </m:sSupPr>
                            <m:e>
                              <m:r>
                                <a:rPr lang="en-US" sz="2400" b="0" i="1" smtClean="0">
                                  <a:latin typeface="Cambria Math" panose="02040503050406030204" pitchFamily="18" charset="0"/>
                                  <a:ea typeface="Cambria" panose="02040503050406030204" pitchFamily="18" charset="0"/>
                                </a:rPr>
                                <m:t>𝐾</m:t>
                              </m:r>
                            </m:e>
                            <m:sup>
                              <m:r>
                                <a:rPr lang="en-US" sz="2400" b="0" i="1" smtClean="0">
                                  <a:latin typeface="Cambria Math" panose="02040503050406030204" pitchFamily="18" charset="0"/>
                                  <a:ea typeface="Cambria" panose="02040503050406030204" pitchFamily="18" charset="0"/>
                                </a:rPr>
                                <m:t>𝑃𝑢</m:t>
                              </m:r>
                            </m:sup>
                          </m:sSup>
                          <m:r>
                            <a:rPr lang="en-US" sz="2400" b="0" i="1" smtClean="0">
                              <a:latin typeface="Cambria Math" panose="02040503050406030204" pitchFamily="18" charset="0"/>
                              <a:ea typeface="Cambria" panose="02040503050406030204" pitchFamily="18" charset="0"/>
                            </a:rPr>
                            <m:t>,</m:t>
                          </m:r>
                          <m:sSup>
                            <m:sSupPr>
                              <m:ctrlPr>
                                <a:rPr lang="en-US" sz="2400" b="0" i="1" smtClean="0">
                                  <a:latin typeface="Cambria Math" panose="02040503050406030204" pitchFamily="18" charset="0"/>
                                  <a:ea typeface="Cambria" panose="02040503050406030204" pitchFamily="18" charset="0"/>
                                </a:rPr>
                              </m:ctrlPr>
                            </m:sSupPr>
                            <m:e>
                              <m:r>
                                <a:rPr lang="en-US" sz="2400" b="0" i="1" smtClean="0">
                                  <a:latin typeface="Cambria Math" panose="02040503050406030204" pitchFamily="18" charset="0"/>
                                  <a:ea typeface="Cambria" panose="02040503050406030204" pitchFamily="18" charset="0"/>
                                </a:rPr>
                                <m:t>𝐿</m:t>
                              </m:r>
                            </m:e>
                            <m:sup>
                              <m:r>
                                <a:rPr lang="en-US" sz="2400" b="0" i="1" smtClean="0">
                                  <a:latin typeface="Cambria Math" panose="02040503050406030204" pitchFamily="18" charset="0"/>
                                  <a:ea typeface="Cambria" panose="02040503050406030204" pitchFamily="18" charset="0"/>
                                </a:rPr>
                                <m:t>𝑃𝑟</m:t>
                              </m:r>
                            </m:sup>
                          </m:sSup>
                          <m:r>
                            <a:rPr lang="en-US" sz="2400" b="0" i="1" smtClean="0">
                              <a:latin typeface="Cambria Math" panose="02040503050406030204" pitchFamily="18" charset="0"/>
                              <a:ea typeface="Cambria" panose="02040503050406030204" pitchFamily="18" charset="0"/>
                            </a:rPr>
                            <m:t>,</m:t>
                          </m:r>
                          <m:sSup>
                            <m:sSupPr>
                              <m:ctrlPr>
                                <a:rPr lang="en-US" sz="2400" b="0" i="1" smtClean="0">
                                  <a:latin typeface="Cambria Math" panose="02040503050406030204" pitchFamily="18" charset="0"/>
                                  <a:ea typeface="Cambria" panose="02040503050406030204" pitchFamily="18" charset="0"/>
                                </a:rPr>
                              </m:ctrlPr>
                            </m:sSupPr>
                            <m:e>
                              <m:r>
                                <a:rPr lang="en-US" sz="2400" b="0" i="1" smtClean="0">
                                  <a:latin typeface="Cambria Math" panose="02040503050406030204" pitchFamily="18" charset="0"/>
                                  <a:ea typeface="Cambria" panose="02040503050406030204" pitchFamily="18" charset="0"/>
                                </a:rPr>
                                <m:t>𝐿</m:t>
                              </m:r>
                            </m:e>
                            <m:sup>
                              <m:r>
                                <a:rPr lang="en-US" sz="2400" b="0" i="1" smtClean="0">
                                  <a:latin typeface="Cambria Math" panose="02040503050406030204" pitchFamily="18" charset="0"/>
                                  <a:ea typeface="Cambria" panose="02040503050406030204" pitchFamily="18" charset="0"/>
                                </a:rPr>
                                <m:t>𝑃𝑢</m:t>
                              </m:r>
                            </m:sup>
                          </m:sSup>
                          <m:r>
                            <a:rPr lang="en-US" sz="2400" b="0" i="1" smtClean="0">
                              <a:latin typeface="Cambria Math" panose="02040503050406030204" pitchFamily="18" charset="0"/>
                              <a:ea typeface="Cambria" panose="02040503050406030204" pitchFamily="18" charset="0"/>
                            </a:rPr>
                            <m:t>, </m:t>
                          </m:r>
                          <m:sSup>
                            <m:sSupPr>
                              <m:ctrlPr>
                                <a:rPr lang="en-US" sz="2400" b="0" i="1" smtClean="0">
                                  <a:latin typeface="Cambria Math" panose="02040503050406030204" pitchFamily="18" charset="0"/>
                                  <a:ea typeface="Cambria" panose="02040503050406030204" pitchFamily="18" charset="0"/>
                                </a:rPr>
                              </m:ctrlPr>
                            </m:sSupPr>
                            <m:e>
                              <m:r>
                                <a:rPr lang="en-US" sz="2400" b="0" i="1" smtClean="0">
                                  <a:latin typeface="Cambria Math" panose="02040503050406030204" pitchFamily="18" charset="0"/>
                                  <a:ea typeface="Cambria" panose="02040503050406030204" pitchFamily="18" charset="0"/>
                                </a:rPr>
                                <m:t>𝑃</m:t>
                              </m:r>
                            </m:e>
                            <m:sup>
                              <m:r>
                                <a:rPr lang="en-US" sz="2400" b="0" i="1" smtClean="0">
                                  <a:latin typeface="Cambria Math" panose="02040503050406030204" pitchFamily="18" charset="0"/>
                                  <a:ea typeface="Cambria" panose="02040503050406030204" pitchFamily="18" charset="0"/>
                                </a:rPr>
                                <m:t>𝑂𝑖𝑙</m:t>
                              </m:r>
                            </m:sup>
                          </m:sSup>
                          <m:r>
                            <a:rPr lang="en-US" sz="2400" b="0" i="1" smtClean="0">
                              <a:latin typeface="Cambria Math" panose="02040503050406030204" pitchFamily="18" charset="0"/>
                              <a:ea typeface="Cambria" panose="02040503050406030204" pitchFamily="18" charset="0"/>
                            </a:rPr>
                            <m:t>, </m:t>
                          </m:r>
                          <m:sSup>
                            <m:sSupPr>
                              <m:ctrlPr>
                                <a:rPr lang="en-US" sz="2400" b="0" i="1" smtClean="0">
                                  <a:latin typeface="Cambria Math" panose="02040503050406030204" pitchFamily="18" charset="0"/>
                                  <a:ea typeface="Cambria" panose="02040503050406030204" pitchFamily="18" charset="0"/>
                                </a:rPr>
                              </m:ctrlPr>
                            </m:sSupPr>
                            <m:e>
                              <m:r>
                                <a:rPr lang="en-US" sz="2400" b="0" i="1" smtClean="0">
                                  <a:latin typeface="Cambria Math" panose="02040503050406030204" pitchFamily="18" charset="0"/>
                                  <a:ea typeface="Cambria" panose="02040503050406030204" pitchFamily="18" charset="0"/>
                                </a:rPr>
                                <m:t>𝑃</m:t>
                              </m:r>
                            </m:e>
                            <m:sup>
                              <m:r>
                                <a:rPr lang="en-US" sz="2400" b="0" i="1" smtClean="0">
                                  <a:latin typeface="Cambria Math" panose="02040503050406030204" pitchFamily="18" charset="0"/>
                                  <a:ea typeface="Cambria" panose="02040503050406030204" pitchFamily="18" charset="0"/>
                                </a:rPr>
                                <m:t>𝑆𝑒𝑚𝑖</m:t>
                              </m:r>
                            </m:sup>
                          </m:sSup>
                          <m:r>
                            <a:rPr lang="en-US" sz="2400" b="0" i="1" smtClean="0">
                              <a:latin typeface="Cambria Math" panose="02040503050406030204" pitchFamily="18" charset="0"/>
                              <a:ea typeface="Cambria" panose="02040503050406030204" pitchFamily="18" charset="0"/>
                            </a:rPr>
                            <m:t>,</m:t>
                          </m:r>
                          <m:r>
                            <a:rPr lang="en-US" sz="2400" b="0" i="1" smtClean="0">
                              <a:latin typeface="Cambria Math" panose="02040503050406030204" pitchFamily="18" charset="0"/>
                              <a:ea typeface="Cambria" panose="02040503050406030204" pitchFamily="18" charset="0"/>
                            </a:rPr>
                            <m:t>𝑅𝑒𝑐</m:t>
                          </m:r>
                          <m:r>
                            <a:rPr lang="en-US" sz="2400" b="0" i="1" smtClean="0">
                              <a:latin typeface="Cambria Math" panose="02040503050406030204" pitchFamily="18" charset="0"/>
                              <a:ea typeface="Cambria" panose="02040503050406030204" pitchFamily="18" charset="0"/>
                            </a:rPr>
                            <m:t>, </m:t>
                          </m:r>
                          <m:r>
                            <a:rPr lang="en-US" sz="2400" b="0" i="1" smtClean="0">
                              <a:latin typeface="Cambria Math" panose="02040503050406030204" pitchFamily="18" charset="0"/>
                              <a:ea typeface="Cambria" panose="02040503050406030204" pitchFamily="18" charset="0"/>
                            </a:rPr>
                            <m:t>𝑃𝑟𝑜𝑑𝑢𝑐𝑡𝑖𝑣𝑖𝑡𝑦</m:t>
                          </m:r>
                        </m:e>
                      </m:d>
                    </m:oMath>
                  </m:oMathPara>
                </a14:m>
                <a:endParaRPr lang="en-US" sz="2400" b="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                              (+) (+) (+)    (+)     (+)   (+)  (-)     (-)    (-)        (-)                (+)   </a:t>
                </a:r>
              </a:p>
              <a:p>
                <a:pPr marL="0" indent="0">
                  <a:buNone/>
                </a:pPr>
                <a:endParaRPr lang="en-US" sz="2400" dirty="0">
                  <a:latin typeface="Cambria" panose="02040503050406030204" pitchFamily="18" charset="0"/>
                  <a:ea typeface="Cambria" panose="02040503050406030204" pitchFamily="18" charset="0"/>
                </a:endParaRPr>
              </a:p>
            </p:txBody>
          </p:sp>
        </mc:Choice>
        <mc:Fallback xmlns="">
          <p:sp>
            <p:nvSpPr>
              <p:cNvPr id="3" name="Content Placeholder 2">
                <a:extLst>
                  <a:ext uri="{FF2B5EF4-FFF2-40B4-BE49-F238E27FC236}">
                    <a16:creationId xmlns:a16="http://schemas.microsoft.com/office/drawing/2014/main" id="{594427B1-4803-A3A7-5C53-591D2AE4B3B3}"/>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812" t="-196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C3218214-7D5E-30CD-102D-028670DBEE0F}"/>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DC616F1-F603-03B0-FC9C-91C21D64829A}"/>
              </a:ext>
            </a:extLst>
          </p:cNvPr>
          <p:cNvSpPr txBox="1"/>
          <p:nvPr/>
        </p:nvSpPr>
        <p:spPr>
          <a:xfrm>
            <a:off x="838199" y="1238865"/>
            <a:ext cx="534629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After</a:t>
            </a:r>
          </a:p>
        </p:txBody>
      </p:sp>
      <p:cxnSp>
        <p:nvCxnSpPr>
          <p:cNvPr id="9" name="Straight Connector 8">
            <a:extLst>
              <a:ext uri="{FF2B5EF4-FFF2-40B4-BE49-F238E27FC236}">
                <a16:creationId xmlns:a16="http://schemas.microsoft.com/office/drawing/2014/main" id="{B0FD479E-4FC5-F616-E386-0530A9412EF4}"/>
              </a:ext>
            </a:extLst>
          </p:cNvPr>
          <p:cNvCxnSpPr>
            <a:cxnSpLocks/>
          </p:cNvCxnSpPr>
          <p:nvPr/>
        </p:nvCxnSpPr>
        <p:spPr>
          <a:xfrm>
            <a:off x="838200" y="1700530"/>
            <a:ext cx="5257800"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FC946F27-5680-29F7-8D2D-A3F62453C52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12793547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C8772-93ED-9A61-B6EF-F66BA5E2E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80CDA5-96E0-0410-068F-E44F4B8A80DA}"/>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Functional Forms</a:t>
            </a:r>
          </a:p>
        </p:txBody>
      </p:sp>
      <p:cxnSp>
        <p:nvCxnSpPr>
          <p:cNvPr id="5" name="Straight Connector 4">
            <a:extLst>
              <a:ext uri="{FF2B5EF4-FFF2-40B4-BE49-F238E27FC236}">
                <a16:creationId xmlns:a16="http://schemas.microsoft.com/office/drawing/2014/main" id="{6197AE35-93E8-DE9E-14A4-4507F71548A5}"/>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ADCD688-B73F-D271-B7D2-C060DEC81B5A}"/>
              </a:ext>
            </a:extLst>
          </p:cNvPr>
          <p:cNvSpPr txBox="1"/>
          <p:nvPr/>
        </p:nvSpPr>
        <p:spPr>
          <a:xfrm>
            <a:off x="838199" y="2819149"/>
            <a:ext cx="6043863"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Causality Statements</a:t>
            </a:r>
          </a:p>
        </p:txBody>
      </p:sp>
      <p:cxnSp>
        <p:nvCxnSpPr>
          <p:cNvPr id="9" name="Straight Connector 8">
            <a:extLst>
              <a:ext uri="{FF2B5EF4-FFF2-40B4-BE49-F238E27FC236}">
                <a16:creationId xmlns:a16="http://schemas.microsoft.com/office/drawing/2014/main" id="{3415CC33-3AC2-75B6-0989-E684BE351071}"/>
              </a:ext>
            </a:extLst>
          </p:cNvPr>
          <p:cNvCxnSpPr>
            <a:cxnSpLocks/>
          </p:cNvCxnSpPr>
          <p:nvPr/>
        </p:nvCxnSpPr>
        <p:spPr>
          <a:xfrm flipV="1">
            <a:off x="838200" y="3280814"/>
            <a:ext cx="5466347" cy="7374"/>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6D887EF-CE2A-BE26-4843-90F6902611C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2703870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8D0F8-16A3-072D-820B-599871D6AB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A33BB1-30CA-2767-997D-57EDEA43C7F4}"/>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Functional Forms</a:t>
            </a:r>
          </a:p>
        </p:txBody>
      </p:sp>
      <p:sp>
        <p:nvSpPr>
          <p:cNvPr id="3" name="Content Placeholder 2">
            <a:extLst>
              <a:ext uri="{FF2B5EF4-FFF2-40B4-BE49-F238E27FC236}">
                <a16:creationId xmlns:a16="http://schemas.microsoft.com/office/drawing/2014/main" id="{E63C904E-36CC-20D8-1ED8-E49D6555BF81}"/>
              </a:ext>
            </a:extLst>
          </p:cNvPr>
          <p:cNvSpPr>
            <a:spLocks noGrp="1"/>
          </p:cNvSpPr>
          <p:nvPr>
            <p:ph idx="1"/>
          </p:nvPr>
        </p:nvSpPr>
        <p:spPr>
          <a:xfrm>
            <a:off x="838200" y="1825625"/>
            <a:ext cx="10515600" cy="4351338"/>
          </a:xfrm>
        </p:spPr>
        <p:txBody>
          <a:bodyPr>
            <a:normAutofit/>
          </a:bodyPr>
          <a:lstStyle/>
          <a:p>
            <a:pPr marL="0" indent="0">
              <a:buNone/>
            </a:pPr>
            <a:r>
              <a:rPr lang="en-US" sz="2400" dirty="0">
                <a:latin typeface="Cambria" panose="02040503050406030204" pitchFamily="18" charset="0"/>
                <a:ea typeface="Cambria" panose="02040503050406030204" pitchFamily="18" charset="0"/>
              </a:rPr>
              <a:t>Technology Level – As technology level rises, the firm will have greater production capabilities in terms of higher output and/or more efficient resource use, therefore, I expect that as technology rises output will also rise.</a:t>
            </a:r>
          </a:p>
          <a:p>
            <a:pPr marL="0" indent="0">
              <a:buNone/>
            </a:pPr>
            <a:r>
              <a:rPr lang="en-US" sz="2400" dirty="0">
                <a:latin typeface="Cambria" panose="02040503050406030204" pitchFamily="18" charset="0"/>
                <a:ea typeface="Cambria" panose="02040503050406030204" pitchFamily="18" charset="0"/>
              </a:rPr>
              <a:t>Human Capital – An increase in human capital, which is a measure of education, skill, and experience in the workforce, allows for firms to more efficiently use their capital and generate new ways of creating value, leading to increased output.</a:t>
            </a:r>
          </a:p>
          <a:p>
            <a:pPr marL="0" indent="0">
              <a:buNone/>
            </a:pPr>
            <a:r>
              <a:rPr lang="en-US" sz="2400" dirty="0">
                <a:latin typeface="Cambria" panose="02040503050406030204" pitchFamily="18" charset="0"/>
                <a:ea typeface="Cambria" panose="02040503050406030204" pitchFamily="18" charset="0"/>
              </a:rPr>
              <a:t>Research and Development -  An increase in R&amp;D investment leads to greater innovation and technological advancements, which enhance production efficiency and drive long-term economic growth, thus leading to long-term increased output.</a:t>
            </a:r>
          </a:p>
        </p:txBody>
      </p:sp>
      <p:cxnSp>
        <p:nvCxnSpPr>
          <p:cNvPr id="5" name="Straight Connector 4">
            <a:extLst>
              <a:ext uri="{FF2B5EF4-FFF2-40B4-BE49-F238E27FC236}">
                <a16:creationId xmlns:a16="http://schemas.microsoft.com/office/drawing/2014/main" id="{DB6D2257-4BBC-E520-FBF1-D46740A4B203}"/>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3A2230D-A277-A458-44A9-A3362DD394F7}"/>
              </a:ext>
            </a:extLst>
          </p:cNvPr>
          <p:cNvSpPr txBox="1"/>
          <p:nvPr/>
        </p:nvSpPr>
        <p:spPr>
          <a:xfrm>
            <a:off x="838199" y="1238865"/>
            <a:ext cx="534629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Causality Statements - Growth</a:t>
            </a:r>
          </a:p>
        </p:txBody>
      </p:sp>
      <p:cxnSp>
        <p:nvCxnSpPr>
          <p:cNvPr id="9" name="Straight Connector 8">
            <a:extLst>
              <a:ext uri="{FF2B5EF4-FFF2-40B4-BE49-F238E27FC236}">
                <a16:creationId xmlns:a16="http://schemas.microsoft.com/office/drawing/2014/main" id="{1332F940-E500-A9AB-C69A-56E691FD42D9}"/>
              </a:ext>
            </a:extLst>
          </p:cNvPr>
          <p:cNvCxnSpPr>
            <a:cxnSpLocks/>
          </p:cNvCxnSpPr>
          <p:nvPr/>
        </p:nvCxnSpPr>
        <p:spPr>
          <a:xfrm>
            <a:off x="838200" y="1700530"/>
            <a:ext cx="5257800"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EDBA0B7C-9DE3-A93A-7864-DE3C8BA973B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27617342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D022A-D775-400B-DE02-A842E773FE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562E77-18E1-BCC1-AC3F-2BA610A8A829}"/>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Functional Forms</a:t>
            </a:r>
          </a:p>
        </p:txBody>
      </p:sp>
      <p:sp>
        <p:nvSpPr>
          <p:cNvPr id="3" name="Content Placeholder 2">
            <a:extLst>
              <a:ext uri="{FF2B5EF4-FFF2-40B4-BE49-F238E27FC236}">
                <a16:creationId xmlns:a16="http://schemas.microsoft.com/office/drawing/2014/main" id="{4C68BE67-D134-E813-92CF-BF34118B3B31}"/>
              </a:ext>
            </a:extLst>
          </p:cNvPr>
          <p:cNvSpPr>
            <a:spLocks noGrp="1"/>
          </p:cNvSpPr>
          <p:nvPr>
            <p:ph idx="1"/>
          </p:nvPr>
        </p:nvSpPr>
        <p:spPr>
          <a:xfrm>
            <a:off x="838200" y="1825625"/>
            <a:ext cx="10515600" cy="4351338"/>
          </a:xfrm>
        </p:spPr>
        <p:txBody>
          <a:bodyPr>
            <a:normAutofit/>
          </a:bodyPr>
          <a:lstStyle/>
          <a:p>
            <a:pPr marL="0" indent="0">
              <a:buNone/>
            </a:pPr>
            <a:r>
              <a:rPr lang="en-US" sz="2400" dirty="0">
                <a:latin typeface="Cambria" panose="02040503050406030204" pitchFamily="18" charset="0"/>
                <a:ea typeface="Cambria" panose="02040503050406030204" pitchFamily="18" charset="0"/>
              </a:rPr>
              <a:t>Private Capital – Increases in private capital is the most standard way of increasing output.  An increase in private capital, such as manufacturing plants or machinery, enhances production capacity and efficiency, leading to higher output.</a:t>
            </a:r>
          </a:p>
          <a:p>
            <a:pPr marL="0" indent="0">
              <a:buNone/>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Public Capital – An increase in public capital investment, such as infrastructure and transportation, enables firms to more efficiently receive intermediate goods or output final products, thus increasing output.</a:t>
            </a:r>
          </a:p>
        </p:txBody>
      </p:sp>
      <p:cxnSp>
        <p:nvCxnSpPr>
          <p:cNvPr id="5" name="Straight Connector 4">
            <a:extLst>
              <a:ext uri="{FF2B5EF4-FFF2-40B4-BE49-F238E27FC236}">
                <a16:creationId xmlns:a16="http://schemas.microsoft.com/office/drawing/2014/main" id="{34779185-5E8E-ACAA-9CFB-2E5C289F2E2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9176964-A72C-31E2-C7B8-BC9E655C1CA3}"/>
              </a:ext>
            </a:extLst>
          </p:cNvPr>
          <p:cNvSpPr txBox="1"/>
          <p:nvPr/>
        </p:nvSpPr>
        <p:spPr>
          <a:xfrm>
            <a:off x="838199" y="1238865"/>
            <a:ext cx="534629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Causality Statements - Capital</a:t>
            </a:r>
          </a:p>
        </p:txBody>
      </p:sp>
      <p:cxnSp>
        <p:nvCxnSpPr>
          <p:cNvPr id="9" name="Straight Connector 8">
            <a:extLst>
              <a:ext uri="{FF2B5EF4-FFF2-40B4-BE49-F238E27FC236}">
                <a16:creationId xmlns:a16="http://schemas.microsoft.com/office/drawing/2014/main" id="{06EE071B-2CC5-CD18-D2E7-1E5E14EBA019}"/>
              </a:ext>
            </a:extLst>
          </p:cNvPr>
          <p:cNvCxnSpPr>
            <a:cxnSpLocks/>
          </p:cNvCxnSpPr>
          <p:nvPr/>
        </p:nvCxnSpPr>
        <p:spPr>
          <a:xfrm>
            <a:off x="838200" y="1700530"/>
            <a:ext cx="5257800"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391D43CE-230C-5030-4C3A-99F5EC07DF9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33312541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32371-CA49-A768-1E8C-79F3849D84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F88BA2-E5CB-68B7-5C7A-66AE33E944B1}"/>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Functional Forms</a:t>
            </a:r>
          </a:p>
        </p:txBody>
      </p:sp>
      <p:sp>
        <p:nvSpPr>
          <p:cNvPr id="3" name="Content Placeholder 2">
            <a:extLst>
              <a:ext uri="{FF2B5EF4-FFF2-40B4-BE49-F238E27FC236}">
                <a16:creationId xmlns:a16="http://schemas.microsoft.com/office/drawing/2014/main" id="{464EA28B-615E-0F5C-16E6-FDC472039FF6}"/>
              </a:ext>
            </a:extLst>
          </p:cNvPr>
          <p:cNvSpPr>
            <a:spLocks noGrp="1"/>
          </p:cNvSpPr>
          <p:nvPr>
            <p:ph idx="1"/>
          </p:nvPr>
        </p:nvSpPr>
        <p:spPr>
          <a:xfrm>
            <a:off x="838200" y="1825624"/>
            <a:ext cx="10515600" cy="4607259"/>
          </a:xfrm>
        </p:spPr>
        <p:txBody>
          <a:bodyPr>
            <a:normAutofit/>
          </a:bodyPr>
          <a:lstStyle/>
          <a:p>
            <a:pPr marL="0" indent="0">
              <a:buNone/>
            </a:pPr>
            <a:r>
              <a:rPr lang="en-US" sz="2400" dirty="0">
                <a:latin typeface="Cambria" panose="02040503050406030204" pitchFamily="18" charset="0"/>
                <a:ea typeface="Cambria" panose="02040503050406030204" pitchFamily="18" charset="0"/>
              </a:rPr>
              <a:t>Private Labor – As private labor rises, the firm has more people available to assist the production process through skill development and workforce expansion, leading to greater output.</a:t>
            </a:r>
          </a:p>
          <a:p>
            <a:pPr marL="0" indent="0">
              <a:buNone/>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Public Labor level versus share – An increase in the public labor level enhances innovation and infrastructure development by providing regulatory support, funding for R&amp;D, and digital public services, reducing barriers to entry and fostering knowledge spillovers allowing private sector efficiency to increase leading to greater sector output.</a:t>
            </a:r>
          </a:p>
          <a:p>
            <a:pPr marL="0" indent="0">
              <a:buNone/>
            </a:pPr>
            <a:r>
              <a:rPr lang="en-US" sz="2400" dirty="0">
                <a:latin typeface="Cambria" panose="02040503050406030204" pitchFamily="18" charset="0"/>
                <a:ea typeface="Cambria" panose="02040503050406030204" pitchFamily="18" charset="0"/>
              </a:rPr>
              <a:t>Assuming labor level stays constant, an increase in public labor share would crowd out private labor share, decreasing human capital accumulation by private firms, leading to decreased growth and decreased long term output.</a:t>
            </a:r>
          </a:p>
        </p:txBody>
      </p:sp>
      <p:cxnSp>
        <p:nvCxnSpPr>
          <p:cNvPr id="5" name="Straight Connector 4">
            <a:extLst>
              <a:ext uri="{FF2B5EF4-FFF2-40B4-BE49-F238E27FC236}">
                <a16:creationId xmlns:a16="http://schemas.microsoft.com/office/drawing/2014/main" id="{A0A3F2DC-D817-B2CF-DF8E-8AE92C86DA60}"/>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9267B74-57C9-0347-70C8-E47AC3DEB877}"/>
              </a:ext>
            </a:extLst>
          </p:cNvPr>
          <p:cNvSpPr txBox="1"/>
          <p:nvPr/>
        </p:nvSpPr>
        <p:spPr>
          <a:xfrm>
            <a:off x="838199" y="1238865"/>
            <a:ext cx="534629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Causality Statements - Labor</a:t>
            </a:r>
          </a:p>
        </p:txBody>
      </p:sp>
      <p:cxnSp>
        <p:nvCxnSpPr>
          <p:cNvPr id="9" name="Straight Connector 8">
            <a:extLst>
              <a:ext uri="{FF2B5EF4-FFF2-40B4-BE49-F238E27FC236}">
                <a16:creationId xmlns:a16="http://schemas.microsoft.com/office/drawing/2014/main" id="{4C821775-9C4D-3681-6447-E1F712FB7F4C}"/>
              </a:ext>
            </a:extLst>
          </p:cNvPr>
          <p:cNvCxnSpPr>
            <a:cxnSpLocks/>
          </p:cNvCxnSpPr>
          <p:nvPr/>
        </p:nvCxnSpPr>
        <p:spPr>
          <a:xfrm>
            <a:off x="838200" y="1700530"/>
            <a:ext cx="5257800"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41D7DED7-4C75-34CF-F771-43AB9A2561A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6458694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F9F72-FFC8-CB0B-0FC6-B2EB30CB40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A5FD9E-06C6-0000-5739-113831BE2C3C}"/>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Functional Forms</a:t>
            </a:r>
          </a:p>
        </p:txBody>
      </p:sp>
      <p:sp>
        <p:nvSpPr>
          <p:cNvPr id="3" name="Content Placeholder 2">
            <a:extLst>
              <a:ext uri="{FF2B5EF4-FFF2-40B4-BE49-F238E27FC236}">
                <a16:creationId xmlns:a16="http://schemas.microsoft.com/office/drawing/2014/main" id="{C69B0655-B384-10D8-92CF-41BA37AC10FC}"/>
              </a:ext>
            </a:extLst>
          </p:cNvPr>
          <p:cNvSpPr>
            <a:spLocks noGrp="1"/>
          </p:cNvSpPr>
          <p:nvPr>
            <p:ph idx="1"/>
          </p:nvPr>
        </p:nvSpPr>
        <p:spPr>
          <a:xfrm>
            <a:off x="838200" y="1825625"/>
            <a:ext cx="10515600" cy="4351338"/>
          </a:xfrm>
        </p:spPr>
        <p:txBody>
          <a:bodyPr>
            <a:normAutofit/>
          </a:bodyPr>
          <a:lstStyle/>
          <a:p>
            <a:pPr marL="0" indent="0">
              <a:buNone/>
            </a:pPr>
            <a:r>
              <a:rPr lang="en-US" sz="2400" dirty="0">
                <a:latin typeface="Cambria" panose="02040503050406030204" pitchFamily="18" charset="0"/>
                <a:ea typeface="Cambria" panose="02040503050406030204" pitchFamily="18" charset="0"/>
              </a:rPr>
              <a:t>Price of Oil – An increase in the price of oil raises operational and energy costs for technology firms, particularly in manufacturing and data center operations.  Additionally, an increase in the price of oil would lead to greater costs on other intermediate goods that flow into the technology sector leading to higher prices of those intermediate goods.  Higher intermediate good and energy costs leads to a shift in the production possibilities frontier leading to a decrease in total output.</a:t>
            </a:r>
          </a:p>
          <a:p>
            <a:pPr marL="0" indent="0">
              <a:buNone/>
            </a:pPr>
            <a:r>
              <a:rPr lang="en-US" sz="2400" dirty="0">
                <a:latin typeface="Cambria" panose="02040503050406030204" pitchFamily="18" charset="0"/>
                <a:ea typeface="Cambria" panose="02040503050406030204" pitchFamily="18" charset="0"/>
              </a:rPr>
              <a:t>Price of Semiconductors -  Because the semiconductor is the critical component for processors, memory, and logic circuits, an increase in the price of semiconductors would make marginal costs of inputs to go up, shifting the production possibilities curve inward, lowering production capacity and lowering overall output.</a:t>
            </a:r>
          </a:p>
        </p:txBody>
      </p:sp>
      <p:cxnSp>
        <p:nvCxnSpPr>
          <p:cNvPr id="5" name="Straight Connector 4">
            <a:extLst>
              <a:ext uri="{FF2B5EF4-FFF2-40B4-BE49-F238E27FC236}">
                <a16:creationId xmlns:a16="http://schemas.microsoft.com/office/drawing/2014/main" id="{E0862507-1D0F-03C2-602A-18510625B9D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F07C38E-2A4E-BD12-295D-96AE73DBB480}"/>
              </a:ext>
            </a:extLst>
          </p:cNvPr>
          <p:cNvSpPr txBox="1"/>
          <p:nvPr/>
        </p:nvSpPr>
        <p:spPr>
          <a:xfrm>
            <a:off x="838199" y="1238865"/>
            <a:ext cx="656844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Causality Statements – Intermediate Goods</a:t>
            </a:r>
          </a:p>
        </p:txBody>
      </p:sp>
      <p:cxnSp>
        <p:nvCxnSpPr>
          <p:cNvPr id="9" name="Straight Connector 8">
            <a:extLst>
              <a:ext uri="{FF2B5EF4-FFF2-40B4-BE49-F238E27FC236}">
                <a16:creationId xmlns:a16="http://schemas.microsoft.com/office/drawing/2014/main" id="{A3BF6546-230D-D3CE-1694-4B6CAB421BD1}"/>
              </a:ext>
            </a:extLst>
          </p:cNvPr>
          <p:cNvCxnSpPr>
            <a:cxnSpLocks/>
          </p:cNvCxnSpPr>
          <p:nvPr/>
        </p:nvCxnSpPr>
        <p:spPr>
          <a:xfrm>
            <a:off x="838200" y="1700530"/>
            <a:ext cx="6184392"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2F56315F-7C5A-CC52-0F72-899339F760D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42635174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1AD3B0-7214-FD49-6894-D0D33014C7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3D4D1-DDFA-3411-6A1C-14A78AEE634E}"/>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Functional Forms</a:t>
            </a:r>
          </a:p>
        </p:txBody>
      </p:sp>
      <p:sp>
        <p:nvSpPr>
          <p:cNvPr id="3" name="Content Placeholder 2">
            <a:extLst>
              <a:ext uri="{FF2B5EF4-FFF2-40B4-BE49-F238E27FC236}">
                <a16:creationId xmlns:a16="http://schemas.microsoft.com/office/drawing/2014/main" id="{006EC91E-0F82-AB13-267F-9CB50C182BD5}"/>
              </a:ext>
            </a:extLst>
          </p:cNvPr>
          <p:cNvSpPr>
            <a:spLocks noGrp="1"/>
          </p:cNvSpPr>
          <p:nvPr>
            <p:ph idx="1"/>
          </p:nvPr>
        </p:nvSpPr>
        <p:spPr>
          <a:xfrm>
            <a:off x="838200" y="1825625"/>
            <a:ext cx="10515600" cy="4351338"/>
          </a:xfrm>
        </p:spPr>
        <p:txBody>
          <a:bodyPr>
            <a:normAutofit/>
          </a:bodyPr>
          <a:lstStyle/>
          <a:p>
            <a:pPr marL="0" indent="0">
              <a:buNone/>
            </a:pPr>
            <a:r>
              <a:rPr lang="en-US" sz="2400" dirty="0">
                <a:latin typeface="Cambria" panose="02040503050406030204" pitchFamily="18" charset="0"/>
                <a:ea typeface="Cambria" panose="02040503050406030204" pitchFamily="18" charset="0"/>
              </a:rPr>
              <a:t>Recession – A year including a recession will cause individuals to have less disposable income available to allocate to consumption or investment leading to firms having less revenue to allocate to capital, labor, or intermediate inputs, leading to less output in the short run and the long run.</a:t>
            </a:r>
          </a:p>
          <a:p>
            <a:pPr marL="0" indent="0">
              <a:buNone/>
            </a:pPr>
            <a:endParaRPr lang="en-US" sz="2400" dirty="0">
              <a:latin typeface="Cambria" panose="02040503050406030204" pitchFamily="18" charset="0"/>
              <a:ea typeface="Cambria" panose="02040503050406030204" pitchFamily="18" charset="0"/>
            </a:endParaRPr>
          </a:p>
          <a:p>
            <a:pPr marL="0" indent="0">
              <a:buNone/>
            </a:pPr>
            <a:r>
              <a:rPr lang="en-US" sz="2400" dirty="0">
                <a:latin typeface="Cambria" panose="02040503050406030204" pitchFamily="18" charset="0"/>
                <a:ea typeface="Cambria" panose="02040503050406030204" pitchFamily="18" charset="0"/>
              </a:rPr>
              <a:t>Productivity – An increase in productivity means that physical capital is being more efficiently utilized by the labor force leading to greater output, decreased marginal costs, and increased profits that can be redirected back into the firm for growth prospects, thus increasing outputs in the long run.</a:t>
            </a:r>
          </a:p>
        </p:txBody>
      </p:sp>
      <p:cxnSp>
        <p:nvCxnSpPr>
          <p:cNvPr id="5" name="Straight Connector 4">
            <a:extLst>
              <a:ext uri="{FF2B5EF4-FFF2-40B4-BE49-F238E27FC236}">
                <a16:creationId xmlns:a16="http://schemas.microsoft.com/office/drawing/2014/main" id="{029A75F5-3FBA-4963-FF5D-585AF45508A2}"/>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E7F2F1A-E36C-8D00-6458-160BD9D34BBC}"/>
              </a:ext>
            </a:extLst>
          </p:cNvPr>
          <p:cNvSpPr txBox="1"/>
          <p:nvPr/>
        </p:nvSpPr>
        <p:spPr>
          <a:xfrm>
            <a:off x="838199" y="1238865"/>
            <a:ext cx="656844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Causality Statements – Other Factors</a:t>
            </a:r>
          </a:p>
        </p:txBody>
      </p:sp>
      <p:cxnSp>
        <p:nvCxnSpPr>
          <p:cNvPr id="9" name="Straight Connector 8">
            <a:extLst>
              <a:ext uri="{FF2B5EF4-FFF2-40B4-BE49-F238E27FC236}">
                <a16:creationId xmlns:a16="http://schemas.microsoft.com/office/drawing/2014/main" id="{630E9A94-0597-6578-D3DA-945624CCED60}"/>
              </a:ext>
            </a:extLst>
          </p:cNvPr>
          <p:cNvCxnSpPr>
            <a:cxnSpLocks/>
          </p:cNvCxnSpPr>
          <p:nvPr/>
        </p:nvCxnSpPr>
        <p:spPr>
          <a:xfrm>
            <a:off x="838200" y="1700530"/>
            <a:ext cx="6184392"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6C609DE5-4784-1AE2-B3AC-CF89DC2CAEA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919518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49915-CA59-45F6-1E09-E90906A790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A2CFD-0A86-D886-F821-9A7B9D9DE682}"/>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Motivation</a:t>
            </a:r>
          </a:p>
        </p:txBody>
      </p:sp>
      <p:sp>
        <p:nvSpPr>
          <p:cNvPr id="3" name="Content Placeholder 2">
            <a:extLst>
              <a:ext uri="{FF2B5EF4-FFF2-40B4-BE49-F238E27FC236}">
                <a16:creationId xmlns:a16="http://schemas.microsoft.com/office/drawing/2014/main" id="{E171BB79-474C-DA0F-29B7-E4518C74315A}"/>
              </a:ext>
            </a:extLst>
          </p:cNvPr>
          <p:cNvSpPr>
            <a:spLocks noGrp="1"/>
          </p:cNvSpPr>
          <p:nvPr>
            <p:ph idx="1"/>
          </p:nvPr>
        </p:nvSpPr>
        <p:spPr>
          <a:xfrm>
            <a:off x="838200" y="1825625"/>
            <a:ext cx="10515600" cy="4351338"/>
          </a:xfrm>
        </p:spPr>
        <p:txBody>
          <a:bodyPr>
            <a:normAutofit/>
          </a:bodyPr>
          <a:lstStyle/>
          <a:p>
            <a:r>
              <a:rPr lang="en-US" sz="2400" dirty="0">
                <a:latin typeface="Cambria" panose="02040503050406030204" pitchFamily="18" charset="0"/>
                <a:ea typeface="Cambria" panose="02040503050406030204" pitchFamily="18" charset="0"/>
              </a:rPr>
              <a:t>Technology is a driver of innovation, productivity, and job creation across industries</a:t>
            </a:r>
          </a:p>
          <a:p>
            <a:r>
              <a:rPr lang="en-US" sz="2400" dirty="0">
                <a:latin typeface="Cambria" panose="02040503050406030204" pitchFamily="18" charset="0"/>
                <a:ea typeface="Cambria" panose="02040503050406030204" pitchFamily="18" charset="0"/>
              </a:rPr>
              <a:t>It influences global markets, supply chains, and emerging technologies</a:t>
            </a:r>
          </a:p>
          <a:p>
            <a:r>
              <a:rPr lang="en-US" sz="2400" dirty="0">
                <a:latin typeface="Cambria" panose="02040503050406030204" pitchFamily="18" charset="0"/>
                <a:ea typeface="Cambria" panose="02040503050406030204" pitchFamily="18" charset="0"/>
              </a:rPr>
              <a:t>Further developments into Artificial Intelligence and data analytics provides insights into resource efficiency and emerging opportunities and challenges that would otherwise be left unexplored</a:t>
            </a:r>
          </a:p>
          <a:p>
            <a:endParaRPr lang="en-US" sz="2400" dirty="0">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D500E51A-A18C-09A8-14EF-BDFCBC965D4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AA5E799-3659-C190-EC99-D003DC10DD0A}"/>
              </a:ext>
            </a:extLst>
          </p:cNvPr>
          <p:cNvSpPr txBox="1"/>
          <p:nvPr/>
        </p:nvSpPr>
        <p:spPr>
          <a:xfrm>
            <a:off x="838199" y="1238865"/>
            <a:ext cx="534629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Technology Drives Economic Growth</a:t>
            </a:r>
          </a:p>
        </p:txBody>
      </p:sp>
      <p:cxnSp>
        <p:nvCxnSpPr>
          <p:cNvPr id="9" name="Straight Connector 8">
            <a:extLst>
              <a:ext uri="{FF2B5EF4-FFF2-40B4-BE49-F238E27FC236}">
                <a16:creationId xmlns:a16="http://schemas.microsoft.com/office/drawing/2014/main" id="{584080F9-736B-6AFA-821C-F5686665705B}"/>
              </a:ext>
            </a:extLst>
          </p:cNvPr>
          <p:cNvCxnSpPr>
            <a:cxnSpLocks/>
          </p:cNvCxnSpPr>
          <p:nvPr/>
        </p:nvCxnSpPr>
        <p:spPr>
          <a:xfrm>
            <a:off x="838200" y="1700530"/>
            <a:ext cx="5257800"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5EF806A2-B645-2D30-BFC7-7F14CFCD97A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1380838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8AAF4-C901-C1A3-B872-5342ADFCCF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A94EB2-28F4-F32B-2BE1-7FED48E36AE1}"/>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Looking Forward</a:t>
            </a:r>
          </a:p>
        </p:txBody>
      </p:sp>
      <p:cxnSp>
        <p:nvCxnSpPr>
          <p:cNvPr id="5" name="Straight Connector 4">
            <a:extLst>
              <a:ext uri="{FF2B5EF4-FFF2-40B4-BE49-F238E27FC236}">
                <a16:creationId xmlns:a16="http://schemas.microsoft.com/office/drawing/2014/main" id="{371D1DDA-FBD1-E7DB-211E-900B2CA619C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3FFD391-7D09-F0A3-0FAE-85FC2432C9A0}"/>
              </a:ext>
            </a:extLst>
          </p:cNvPr>
          <p:cNvSpPr txBox="1"/>
          <p:nvPr/>
        </p:nvSpPr>
        <p:spPr>
          <a:xfrm>
            <a:off x="838199" y="2819149"/>
            <a:ext cx="6043863"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How can I apply this for empirical testing?</a:t>
            </a:r>
          </a:p>
        </p:txBody>
      </p:sp>
      <p:cxnSp>
        <p:nvCxnSpPr>
          <p:cNvPr id="9" name="Straight Connector 8">
            <a:extLst>
              <a:ext uri="{FF2B5EF4-FFF2-40B4-BE49-F238E27FC236}">
                <a16:creationId xmlns:a16="http://schemas.microsoft.com/office/drawing/2014/main" id="{482EC6AA-A460-F169-5756-F84F0A8FD552}"/>
              </a:ext>
            </a:extLst>
          </p:cNvPr>
          <p:cNvCxnSpPr>
            <a:cxnSpLocks/>
          </p:cNvCxnSpPr>
          <p:nvPr/>
        </p:nvCxnSpPr>
        <p:spPr>
          <a:xfrm flipV="1">
            <a:off x="838200" y="3280814"/>
            <a:ext cx="6043862" cy="7374"/>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6A0FB264-CAA0-F44E-F500-C52B66761E3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14866520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340FD-FD0D-6EEE-AF9C-BF7085BC7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B7D713-FADF-424E-F208-24A7BD1AEAB2}"/>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Functional Forms</a:t>
            </a:r>
          </a:p>
        </p:txBody>
      </p:sp>
      <p:sp>
        <p:nvSpPr>
          <p:cNvPr id="3" name="Content Placeholder 2">
            <a:extLst>
              <a:ext uri="{FF2B5EF4-FFF2-40B4-BE49-F238E27FC236}">
                <a16:creationId xmlns:a16="http://schemas.microsoft.com/office/drawing/2014/main" id="{E0AFA1D8-40E1-2910-9945-D916A8236870}"/>
              </a:ext>
            </a:extLst>
          </p:cNvPr>
          <p:cNvSpPr>
            <a:spLocks noGrp="1"/>
          </p:cNvSpPr>
          <p:nvPr>
            <p:ph idx="1"/>
          </p:nvPr>
        </p:nvSpPr>
        <p:spPr>
          <a:xfrm>
            <a:off x="838200" y="1825625"/>
            <a:ext cx="10515600" cy="4351338"/>
          </a:xfrm>
        </p:spPr>
        <p:txBody>
          <a:bodyPr>
            <a:normAutofit/>
          </a:bodyPr>
          <a:lstStyle/>
          <a:p>
            <a:r>
              <a:rPr lang="en-US" sz="2400" dirty="0">
                <a:latin typeface="Cambria" panose="02040503050406030204" pitchFamily="18" charset="0"/>
                <a:ea typeface="Cambria" panose="02040503050406030204" pitchFamily="18" charset="0"/>
              </a:rPr>
              <a:t>Further literature review if necessary</a:t>
            </a:r>
          </a:p>
          <a:p>
            <a:r>
              <a:rPr lang="en-US" sz="2400" dirty="0">
                <a:latin typeface="Cambria" panose="02040503050406030204" pitchFamily="18" charset="0"/>
                <a:ea typeface="Cambria" panose="02040503050406030204" pitchFamily="18" charset="0"/>
              </a:rPr>
              <a:t>Adjust general functional form to meet new literature and data if necessary</a:t>
            </a:r>
            <a:endParaRPr lang="en-US" sz="20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Data collection</a:t>
            </a:r>
          </a:p>
          <a:p>
            <a:r>
              <a:rPr lang="en-US" sz="2400" dirty="0">
                <a:latin typeface="Cambria" panose="02040503050406030204" pitchFamily="18" charset="0"/>
                <a:ea typeface="Cambria" panose="02040503050406030204" pitchFamily="18" charset="0"/>
              </a:rPr>
              <a:t>Employ necessary transformations</a:t>
            </a:r>
          </a:p>
          <a:p>
            <a:r>
              <a:rPr lang="en-US" sz="2400" dirty="0">
                <a:latin typeface="Cambria" panose="02040503050406030204" pitchFamily="18" charset="0"/>
                <a:ea typeface="Cambria" panose="02040503050406030204" pitchFamily="18" charset="0"/>
              </a:rPr>
              <a:t>Determine the proper modelling techniques</a:t>
            </a:r>
          </a:p>
          <a:p>
            <a:pPr lvl="1"/>
            <a:r>
              <a:rPr lang="en-US" sz="2000" dirty="0">
                <a:latin typeface="Cambria" panose="02040503050406030204" pitchFamily="18" charset="0"/>
                <a:ea typeface="Cambria" panose="02040503050406030204" pitchFamily="18" charset="0"/>
              </a:rPr>
              <a:t>OLS, FM-OLS, Vector Autoregression (VAR), applying </a:t>
            </a:r>
            <a:r>
              <a:rPr lang="en-US" sz="2000" dirty="0" err="1">
                <a:latin typeface="Cambria" panose="02040503050406030204" pitchFamily="18" charset="0"/>
                <a:ea typeface="Cambria" panose="02040503050406030204" pitchFamily="18" charset="0"/>
              </a:rPr>
              <a:t>Translog</a:t>
            </a:r>
            <a:endParaRPr lang="en-US" sz="20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Check for stationarity</a:t>
            </a:r>
          </a:p>
          <a:p>
            <a:r>
              <a:rPr lang="en-US" sz="2400" dirty="0">
                <a:latin typeface="Cambria" panose="02040503050406030204" pitchFamily="18" charset="0"/>
                <a:ea typeface="Cambria" panose="02040503050406030204" pitchFamily="18" charset="0"/>
              </a:rPr>
              <a:t>Perform cointegration analysis</a:t>
            </a:r>
          </a:p>
          <a:p>
            <a:endParaRPr lang="en-US" sz="2400" dirty="0">
              <a:latin typeface="Cambria" panose="02040503050406030204" pitchFamily="18" charset="0"/>
              <a:ea typeface="Cambria" panose="02040503050406030204" pitchFamily="18" charset="0"/>
            </a:endParaRPr>
          </a:p>
          <a:p>
            <a:pPr marL="0" indent="0">
              <a:buNone/>
            </a:pPr>
            <a:endParaRPr lang="en-US" sz="2400" dirty="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10168703-680B-6924-805F-A7480B502D04}"/>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70D8CA7-2844-6757-60EA-B04DD179FBD0}"/>
              </a:ext>
            </a:extLst>
          </p:cNvPr>
          <p:cNvSpPr txBox="1"/>
          <p:nvPr/>
        </p:nvSpPr>
        <p:spPr>
          <a:xfrm>
            <a:off x="838199" y="1238865"/>
            <a:ext cx="6568441"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Empirical Testing</a:t>
            </a:r>
          </a:p>
        </p:txBody>
      </p:sp>
      <p:cxnSp>
        <p:nvCxnSpPr>
          <p:cNvPr id="9" name="Straight Connector 8">
            <a:extLst>
              <a:ext uri="{FF2B5EF4-FFF2-40B4-BE49-F238E27FC236}">
                <a16:creationId xmlns:a16="http://schemas.microsoft.com/office/drawing/2014/main" id="{CCE0B1FB-8DCE-2795-582D-0B4BFFFA0BC6}"/>
              </a:ext>
            </a:extLst>
          </p:cNvPr>
          <p:cNvCxnSpPr>
            <a:cxnSpLocks/>
          </p:cNvCxnSpPr>
          <p:nvPr/>
        </p:nvCxnSpPr>
        <p:spPr>
          <a:xfrm>
            <a:off x="838200" y="1700530"/>
            <a:ext cx="6184392"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8E431788-CDB4-E001-08AC-86B128906C0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4288996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E7207-860A-1A6D-5E24-4B3298F3FE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93A4ED-CD97-F073-FD5B-BE082469594B}"/>
              </a:ext>
            </a:extLst>
          </p:cNvPr>
          <p:cNvSpPr>
            <a:spLocks noGrp="1"/>
          </p:cNvSpPr>
          <p:nvPr>
            <p:ph idx="1"/>
          </p:nvPr>
        </p:nvSpPr>
        <p:spPr/>
        <p:txBody>
          <a:bodyPr/>
          <a:lstStyle/>
          <a:p>
            <a:endParaRPr lang="en-US" dirty="0"/>
          </a:p>
        </p:txBody>
      </p:sp>
      <p:graphicFrame>
        <p:nvGraphicFramePr>
          <p:cNvPr id="6" name="Chart 5">
            <a:extLst>
              <a:ext uri="{FF2B5EF4-FFF2-40B4-BE49-F238E27FC236}">
                <a16:creationId xmlns:a16="http://schemas.microsoft.com/office/drawing/2014/main" id="{CAB486D3-7CB6-1DFD-6897-5354B45E43F1}"/>
              </a:ext>
            </a:extLst>
          </p:cNvPr>
          <p:cNvGraphicFramePr>
            <a:graphicFrameLocks noGrp="1"/>
          </p:cNvGraphicFramePr>
          <p:nvPr>
            <p:extLst>
              <p:ext uri="{D42A27DB-BD31-4B8C-83A1-F6EECF244321}">
                <p14:modId xmlns:p14="http://schemas.microsoft.com/office/powerpoint/2010/main" val="514474460"/>
              </p:ext>
            </p:extLst>
          </p:nvPr>
        </p:nvGraphicFramePr>
        <p:xfrm>
          <a:off x="0" y="0"/>
          <a:ext cx="12192000" cy="68579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881072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F750D-6477-E7F7-C2D6-1AFB8DCB004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7EEA33-4CEE-B952-205B-DA6223ADD545}"/>
              </a:ext>
            </a:extLst>
          </p:cNvPr>
          <p:cNvSpPr>
            <a:spLocks noGrp="1"/>
          </p:cNvSpPr>
          <p:nvPr>
            <p:ph idx="1"/>
          </p:nvPr>
        </p:nvSpPr>
        <p:spPr/>
        <p:txBody>
          <a:bodyPr/>
          <a:lstStyle/>
          <a:p>
            <a:endParaRPr lang="en-US"/>
          </a:p>
        </p:txBody>
      </p:sp>
      <p:graphicFrame>
        <p:nvGraphicFramePr>
          <p:cNvPr id="4" name="Chart 3">
            <a:extLst>
              <a:ext uri="{FF2B5EF4-FFF2-40B4-BE49-F238E27FC236}">
                <a16:creationId xmlns:a16="http://schemas.microsoft.com/office/drawing/2014/main" id="{DAAE2A5B-7D0C-8D10-5828-945C0F6CCD2D}"/>
              </a:ext>
            </a:extLst>
          </p:cNvPr>
          <p:cNvGraphicFramePr>
            <a:graphicFrameLocks noGrp="1"/>
          </p:cNvGraphicFramePr>
          <p:nvPr>
            <p:extLst>
              <p:ext uri="{D42A27DB-BD31-4B8C-83A1-F6EECF244321}">
                <p14:modId xmlns:p14="http://schemas.microsoft.com/office/powerpoint/2010/main" val="3376987860"/>
              </p:ext>
            </p:extLst>
          </p:nvPr>
        </p:nvGraphicFramePr>
        <p:xfrm>
          <a:off x="0" y="1"/>
          <a:ext cx="12192000" cy="6858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732055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7893A-9C1E-98B3-29AB-AAD3657F2A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E9E9F0B-E8C3-3296-2776-792F85C22072}"/>
              </a:ext>
            </a:extLst>
          </p:cNvPr>
          <p:cNvSpPr>
            <a:spLocks noGrp="1"/>
          </p:cNvSpPr>
          <p:nvPr>
            <p:ph idx="1"/>
          </p:nvPr>
        </p:nvSpPr>
        <p:spPr/>
        <p:txBody>
          <a:bodyPr/>
          <a:lstStyle/>
          <a:p>
            <a:endParaRPr lang="en-US"/>
          </a:p>
        </p:txBody>
      </p:sp>
      <p:graphicFrame>
        <p:nvGraphicFramePr>
          <p:cNvPr id="4" name="Chart 3">
            <a:extLst>
              <a:ext uri="{FF2B5EF4-FFF2-40B4-BE49-F238E27FC236}">
                <a16:creationId xmlns:a16="http://schemas.microsoft.com/office/drawing/2014/main" id="{3A112F3C-366A-4A30-C16A-343B67733A22}"/>
              </a:ext>
            </a:extLst>
          </p:cNvPr>
          <p:cNvGraphicFramePr>
            <a:graphicFrameLocks noGrp="1"/>
          </p:cNvGraphicFramePr>
          <p:nvPr>
            <p:extLst>
              <p:ext uri="{D42A27DB-BD31-4B8C-83A1-F6EECF244321}">
                <p14:modId xmlns:p14="http://schemas.microsoft.com/office/powerpoint/2010/main" val="1326951088"/>
              </p:ext>
            </p:extLst>
          </p:nvPr>
        </p:nvGraphicFramePr>
        <p:xfrm>
          <a:off x="0" y="0"/>
          <a:ext cx="12192000" cy="68579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60124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09DEB-8C02-CD13-AD00-0A5EF1E7FB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72B4C49-84B4-4FF0-FCA8-AE36E6D59EDC}"/>
              </a:ext>
            </a:extLst>
          </p:cNvPr>
          <p:cNvSpPr>
            <a:spLocks noGrp="1"/>
          </p:cNvSpPr>
          <p:nvPr>
            <p:ph idx="1"/>
          </p:nvPr>
        </p:nvSpPr>
        <p:spPr/>
        <p:txBody>
          <a:bodyPr/>
          <a:lstStyle/>
          <a:p>
            <a:endParaRPr lang="en-US"/>
          </a:p>
        </p:txBody>
      </p:sp>
      <p:graphicFrame>
        <p:nvGraphicFramePr>
          <p:cNvPr id="4" name="Chart 3">
            <a:extLst>
              <a:ext uri="{FF2B5EF4-FFF2-40B4-BE49-F238E27FC236}">
                <a16:creationId xmlns:a16="http://schemas.microsoft.com/office/drawing/2014/main" id="{4B02C7F3-B19E-113A-F1E8-CEE7F9514C3E}"/>
              </a:ext>
            </a:extLst>
          </p:cNvPr>
          <p:cNvGraphicFramePr>
            <a:graphicFrameLocks noGrp="1"/>
          </p:cNvGraphicFramePr>
          <p:nvPr>
            <p:extLst>
              <p:ext uri="{D42A27DB-BD31-4B8C-83A1-F6EECF244321}">
                <p14:modId xmlns:p14="http://schemas.microsoft.com/office/powerpoint/2010/main" val="3645507494"/>
              </p:ext>
            </p:extLst>
          </p:nvPr>
        </p:nvGraphicFramePr>
        <p:xfrm>
          <a:off x="0" y="1"/>
          <a:ext cx="12192000" cy="685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2267744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AFB55-FACA-220B-9DE2-28B4DB2563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2641FE-1BE6-139C-35B7-1E266A0A5E1B}"/>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Next Steps</a:t>
            </a:r>
          </a:p>
        </p:txBody>
      </p:sp>
      <p:cxnSp>
        <p:nvCxnSpPr>
          <p:cNvPr id="5" name="Straight Connector 4">
            <a:extLst>
              <a:ext uri="{FF2B5EF4-FFF2-40B4-BE49-F238E27FC236}">
                <a16:creationId xmlns:a16="http://schemas.microsoft.com/office/drawing/2014/main" id="{125B2435-2518-233C-5D6A-EA113A49BA46}"/>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CAE67078-E08B-3786-B8B5-07F0E236D47A}"/>
              </a:ext>
            </a:extLst>
          </p:cNvPr>
          <p:cNvSpPr txBox="1"/>
          <p:nvPr/>
        </p:nvSpPr>
        <p:spPr>
          <a:xfrm>
            <a:off x="838199" y="2819149"/>
            <a:ext cx="6043863"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What is next?</a:t>
            </a:r>
          </a:p>
        </p:txBody>
      </p:sp>
      <p:cxnSp>
        <p:nvCxnSpPr>
          <p:cNvPr id="9" name="Straight Connector 8">
            <a:extLst>
              <a:ext uri="{FF2B5EF4-FFF2-40B4-BE49-F238E27FC236}">
                <a16:creationId xmlns:a16="http://schemas.microsoft.com/office/drawing/2014/main" id="{7AFF978F-FF8A-EDDD-45EF-2259B19EC9AE}"/>
              </a:ext>
            </a:extLst>
          </p:cNvPr>
          <p:cNvCxnSpPr>
            <a:cxnSpLocks/>
          </p:cNvCxnSpPr>
          <p:nvPr/>
        </p:nvCxnSpPr>
        <p:spPr>
          <a:xfrm flipV="1">
            <a:off x="838200" y="3280814"/>
            <a:ext cx="6043862" cy="7374"/>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EA809735-8191-0B75-D1E4-80732535F97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40045737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0650E6-9495-092E-7E04-7CC951FB2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97B3D3-6EAE-9994-4319-A603D37D8F13}"/>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References</a:t>
            </a:r>
          </a:p>
        </p:txBody>
      </p:sp>
      <p:sp>
        <p:nvSpPr>
          <p:cNvPr id="3" name="Content Placeholder 2">
            <a:extLst>
              <a:ext uri="{FF2B5EF4-FFF2-40B4-BE49-F238E27FC236}">
                <a16:creationId xmlns:a16="http://schemas.microsoft.com/office/drawing/2014/main" id="{AF2D2F35-4764-DFF2-3F9C-C84D2E8F741B}"/>
              </a:ext>
            </a:extLst>
          </p:cNvPr>
          <p:cNvSpPr>
            <a:spLocks noGrp="1"/>
          </p:cNvSpPr>
          <p:nvPr>
            <p:ph idx="1"/>
          </p:nvPr>
        </p:nvSpPr>
        <p:spPr>
          <a:xfrm>
            <a:off x="838200" y="1074822"/>
            <a:ext cx="10515600" cy="5102141"/>
          </a:xfrm>
        </p:spPr>
        <p:txBody>
          <a:bodyPr>
            <a:normAutofit fontScale="92500" lnSpcReduction="20000"/>
          </a:bodyPr>
          <a:lstStyle/>
          <a:p>
            <a:pPr marL="0" marR="0" indent="0">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a:t>
            </a:r>
            <a:r>
              <a:rPr lang="en-US" sz="1800" u="sng" dirty="0">
                <a:solidFill>
                  <a:srgbClr val="0000FF"/>
                </a:solidFill>
                <a:effectLst/>
                <a:latin typeface="Book Antiqua" panose="02040602050305030304" pitchFamily="18" charset="0"/>
                <a:ea typeface="Times New Roman" panose="02020603050405020304" pitchFamily="18" charset="0"/>
                <a:cs typeface="Times New Roman" panose="02020603050405020304" pitchFamily="18" charset="0"/>
              </a:rPr>
              <a:t>GDP by Industry.” </a:t>
            </a:r>
            <a:r>
              <a:rPr lang="en-US" sz="1800" i="1" u="sng" dirty="0">
                <a:solidFill>
                  <a:srgbClr val="0000FF"/>
                </a:solidFill>
                <a:effectLst/>
                <a:latin typeface="Book Antiqua" panose="02040602050305030304" pitchFamily="18" charset="0"/>
                <a:ea typeface="Times New Roman" panose="02020603050405020304" pitchFamily="18" charset="0"/>
                <a:cs typeface="Times New Roman" panose="02020603050405020304" pitchFamily="18" charset="0"/>
              </a:rPr>
              <a:t>GDP by Industry | U.S. Bureau of Economic Analysis (BEA)</a:t>
            </a:r>
            <a:r>
              <a:rPr lang="en-US" sz="1800" u="sng" dirty="0">
                <a:solidFill>
                  <a:srgbClr val="0000FF"/>
                </a:solidFill>
                <a:effectLst/>
                <a:latin typeface="Book Antiqua" panose="02040602050305030304" pitchFamily="18" charset="0"/>
                <a:ea typeface="Times New Roman" panose="02020603050405020304" pitchFamily="18" charset="0"/>
                <a:cs typeface="Times New Roman" panose="02020603050405020304" pitchFamily="18" charset="0"/>
              </a:rPr>
              <a:t>,  www.bea.gov/itable/gdp-by-industry. Accessed 30 Dec. 2024.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Hahn, Elke, and </a:t>
            </a:r>
            <a:r>
              <a:rPr lang="en-US" sz="1800" dirty="0" err="1">
                <a:effectLst/>
                <a:latin typeface="Book Antiqua" panose="02040602050305030304" pitchFamily="18" charset="0"/>
                <a:ea typeface="Times New Roman" panose="02020603050405020304" pitchFamily="18" charset="0"/>
                <a:cs typeface="Times New Roman" panose="02020603050405020304" pitchFamily="18" charset="0"/>
              </a:rPr>
              <a:t>Frauke</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a:t>
            </a:r>
            <a:r>
              <a:rPr lang="en-US" sz="1800" dirty="0" err="1">
                <a:effectLst/>
                <a:latin typeface="Book Antiqua" panose="02040602050305030304" pitchFamily="18" charset="0"/>
                <a:ea typeface="Times New Roman" panose="02020603050405020304" pitchFamily="18" charset="0"/>
                <a:cs typeface="Times New Roman" panose="02020603050405020304" pitchFamily="18" charset="0"/>
              </a:rPr>
              <a:t>Skudelny</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“Early estimates of Euro area real GDP growth: A bottom up approach from the production side.” </a:t>
            </a:r>
            <a:r>
              <a:rPr lang="en-US" sz="1800" i="1" dirty="0">
                <a:effectLst/>
                <a:latin typeface="Book Antiqua" panose="02040602050305030304" pitchFamily="18" charset="0"/>
                <a:ea typeface="Times New Roman" panose="02020603050405020304" pitchFamily="18" charset="0"/>
                <a:cs typeface="Times New Roman" panose="02020603050405020304" pitchFamily="18" charset="0"/>
              </a:rPr>
              <a:t>SSRN Electronic Journal</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2008, </a:t>
            </a:r>
            <a:r>
              <a:rPr lang="en-US" sz="1800" u="sng" dirty="0">
                <a:solidFill>
                  <a:srgbClr val="0000FF"/>
                </a:solidFill>
                <a:effectLst/>
                <a:latin typeface="Book Antiqua" panose="02040602050305030304" pitchFamily="18" charset="0"/>
                <a:ea typeface="Times New Roman" panose="02020603050405020304" pitchFamily="18" charset="0"/>
                <a:cs typeface="Times New Roman" panose="02020603050405020304" pitchFamily="18" charset="0"/>
                <a:hlinkClick r:id="rId3"/>
              </a:rPr>
              <a:t>https://doi.org/10.2139/ssrn.1304533</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Hamilton, Dan E. “How Productive are Public Capital, Private Capital, Human Capital and R&amp;D in the U.S.?” </a:t>
            </a:r>
            <a:r>
              <a:rPr lang="en-US" sz="1800" i="1" dirty="0">
                <a:effectLst/>
                <a:latin typeface="Book Antiqua" panose="02040602050305030304" pitchFamily="18" charset="0"/>
                <a:ea typeface="Times New Roman" panose="02020603050405020304" pitchFamily="18" charset="0"/>
                <a:cs typeface="Times New Roman" panose="02020603050405020304" pitchFamily="18" charset="0"/>
              </a:rPr>
              <a:t>Department of Economics at UCSB</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16 Nov. 2001, pp. 1–49.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buNone/>
            </a:pPr>
            <a:r>
              <a:rPr lang="en-US" sz="1800" dirty="0" err="1">
                <a:effectLst/>
                <a:latin typeface="Book Antiqua" panose="02040602050305030304" pitchFamily="18" charset="0"/>
                <a:ea typeface="Times New Roman" panose="02020603050405020304" pitchFamily="18" charset="0"/>
                <a:cs typeface="Times New Roman" panose="02020603050405020304" pitchFamily="18" charset="0"/>
              </a:rPr>
              <a:t>Intriligator</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Michael D., et al. </a:t>
            </a:r>
            <a:r>
              <a:rPr lang="en-US" sz="1800" i="1" dirty="0">
                <a:effectLst/>
                <a:latin typeface="Book Antiqua" panose="02040602050305030304" pitchFamily="18" charset="0"/>
                <a:ea typeface="Times New Roman" panose="02020603050405020304" pitchFamily="18" charset="0"/>
                <a:cs typeface="Times New Roman" panose="02020603050405020304" pitchFamily="18" charset="0"/>
              </a:rPr>
              <a:t>Econometric Models, Techniques, and Applications</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Prentice Hall, 1996.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Levinsohn, James, and Amil Petrin. “Estimating production functions using inputs to control for </a:t>
            </a:r>
            <a:r>
              <a:rPr lang="en-US" sz="1800" dirty="0" err="1">
                <a:effectLst/>
                <a:latin typeface="Book Antiqua" panose="02040602050305030304" pitchFamily="18" charset="0"/>
                <a:ea typeface="Times New Roman" panose="02020603050405020304" pitchFamily="18" charset="0"/>
                <a:cs typeface="Times New Roman" panose="02020603050405020304" pitchFamily="18" charset="0"/>
              </a:rPr>
              <a:t>unobservables</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a:t>
            </a:r>
            <a:r>
              <a:rPr lang="en-US" sz="1800" i="1" dirty="0">
                <a:effectLst/>
                <a:latin typeface="Book Antiqua" panose="02040602050305030304" pitchFamily="18" charset="0"/>
                <a:ea typeface="Times New Roman" panose="02020603050405020304" pitchFamily="18" charset="0"/>
                <a:cs typeface="Times New Roman" panose="02020603050405020304" pitchFamily="18" charset="0"/>
              </a:rPr>
              <a:t>Review of Economic Studies</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vol. 70, no. 2, Apr. 2003, pp. 317–341, </a:t>
            </a:r>
            <a:r>
              <a:rPr lang="en-US" sz="1800" u="sng" dirty="0">
                <a:solidFill>
                  <a:srgbClr val="0000FF"/>
                </a:solidFill>
                <a:effectLst/>
                <a:latin typeface="Book Antiqua" panose="02040602050305030304" pitchFamily="18" charset="0"/>
                <a:ea typeface="Times New Roman" panose="02020603050405020304" pitchFamily="18" charset="0"/>
                <a:cs typeface="Times New Roman" panose="02020603050405020304" pitchFamily="18" charset="0"/>
                <a:hlinkClick r:id="rId4"/>
              </a:rPr>
              <a:t>https://doi.org/10.1111/1467-937x.00246</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Lynde, Catherine, and J. Richmond. “Public Capital and Total Factor Productivity.” </a:t>
            </a:r>
            <a:r>
              <a:rPr lang="en-US" sz="1800" i="1" dirty="0">
                <a:effectLst/>
                <a:latin typeface="Book Antiqua" panose="02040602050305030304" pitchFamily="18" charset="0"/>
                <a:ea typeface="Times New Roman" panose="02020603050405020304" pitchFamily="18" charset="0"/>
                <a:cs typeface="Times New Roman" panose="02020603050405020304" pitchFamily="18" charset="0"/>
              </a:rPr>
              <a:t>International Economic Review</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vol. 34, no. 2, May 1993, p. 401, </a:t>
            </a:r>
            <a:r>
              <a:rPr lang="en-US" sz="1800" u="sng" dirty="0">
                <a:solidFill>
                  <a:srgbClr val="0000FF"/>
                </a:solidFill>
                <a:effectLst/>
                <a:latin typeface="Book Antiqua" panose="02040602050305030304" pitchFamily="18" charset="0"/>
                <a:ea typeface="Times New Roman" panose="02020603050405020304" pitchFamily="18" charset="0"/>
                <a:cs typeface="Times New Roman" panose="02020603050405020304" pitchFamily="18" charset="0"/>
                <a:hlinkClick r:id="rId5"/>
              </a:rPr>
              <a:t>https://doi.org/10.2307/2526921</a:t>
            </a: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buNone/>
            </a:pPr>
            <a:r>
              <a:rPr lang="en-US" sz="1800"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cxnSp>
        <p:nvCxnSpPr>
          <p:cNvPr id="5" name="Straight Connector 4">
            <a:extLst>
              <a:ext uri="{FF2B5EF4-FFF2-40B4-BE49-F238E27FC236}">
                <a16:creationId xmlns:a16="http://schemas.microsoft.com/office/drawing/2014/main" id="{F16601B4-C0CA-72F2-3588-D72CA414C9D1}"/>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95A0F3F7-4097-8A56-2D96-E82915C2DEA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23401733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5C8A3-419C-9ABA-6B1D-951431197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1F6CEC-702A-B7FF-4F51-AB77AC6F60B3}"/>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References</a:t>
            </a:r>
          </a:p>
        </p:txBody>
      </p:sp>
      <p:sp>
        <p:nvSpPr>
          <p:cNvPr id="3" name="Content Placeholder 2">
            <a:extLst>
              <a:ext uri="{FF2B5EF4-FFF2-40B4-BE49-F238E27FC236}">
                <a16:creationId xmlns:a16="http://schemas.microsoft.com/office/drawing/2014/main" id="{6AE34C80-A024-3D79-5913-72AE8479AFC5}"/>
              </a:ext>
            </a:extLst>
          </p:cNvPr>
          <p:cNvSpPr>
            <a:spLocks noGrp="1"/>
          </p:cNvSpPr>
          <p:nvPr>
            <p:ph idx="1"/>
          </p:nvPr>
        </p:nvSpPr>
        <p:spPr>
          <a:xfrm>
            <a:off x="838200" y="1074822"/>
            <a:ext cx="10515600" cy="5102141"/>
          </a:xfrm>
        </p:spPr>
        <p:txBody>
          <a:bodyPr>
            <a:normAutofit/>
          </a:bodyPr>
          <a:lstStyle/>
          <a:p>
            <a:pPr marL="0" marR="0" indent="0">
              <a:buNone/>
            </a:pPr>
            <a:r>
              <a:rPr lang="en-US" sz="1700" dirty="0">
                <a:effectLst/>
                <a:latin typeface="Book Antiqua" panose="02040602050305030304" pitchFamily="18" charset="0"/>
                <a:ea typeface="Times New Roman" panose="02020603050405020304" pitchFamily="18" charset="0"/>
                <a:cs typeface="Times New Roman" panose="02020603050405020304" pitchFamily="18" charset="0"/>
              </a:rPr>
              <a:t>Olley, G. Steven, and Ariel </a:t>
            </a:r>
            <a:r>
              <a:rPr lang="en-US" sz="1700" dirty="0" err="1">
                <a:effectLst/>
                <a:latin typeface="Book Antiqua" panose="02040602050305030304" pitchFamily="18" charset="0"/>
                <a:ea typeface="Times New Roman" panose="02020603050405020304" pitchFamily="18" charset="0"/>
                <a:cs typeface="Times New Roman" panose="02020603050405020304" pitchFamily="18" charset="0"/>
              </a:rPr>
              <a:t>Pakes</a:t>
            </a:r>
            <a:r>
              <a:rPr lang="en-US" sz="1700" dirty="0">
                <a:effectLst/>
                <a:latin typeface="Book Antiqua" panose="02040602050305030304" pitchFamily="18" charset="0"/>
                <a:ea typeface="Times New Roman" panose="02020603050405020304" pitchFamily="18" charset="0"/>
                <a:cs typeface="Times New Roman" panose="02020603050405020304" pitchFamily="18" charset="0"/>
              </a:rPr>
              <a:t>. </a:t>
            </a:r>
            <a:r>
              <a:rPr lang="en-US" sz="1700" i="1" dirty="0">
                <a:effectLst/>
                <a:latin typeface="Book Antiqua" panose="02040602050305030304" pitchFamily="18" charset="0"/>
                <a:ea typeface="Times New Roman" panose="02020603050405020304" pitchFamily="18" charset="0"/>
                <a:cs typeface="Times New Roman" panose="02020603050405020304" pitchFamily="18" charset="0"/>
              </a:rPr>
              <a:t>The Dynamics of Productivity in the Telecommunications Equipment Industry</a:t>
            </a:r>
            <a:r>
              <a:rPr lang="en-US" sz="1700" dirty="0">
                <a:effectLst/>
                <a:latin typeface="Book Antiqua" panose="02040602050305030304" pitchFamily="18" charset="0"/>
                <a:ea typeface="Times New Roman" panose="02020603050405020304" pitchFamily="18" charset="0"/>
                <a:cs typeface="Times New Roman" panose="02020603050405020304" pitchFamily="18" charset="0"/>
              </a:rPr>
              <a:t>, Jan. 1992, https://doi.org/10.3386/w3977. </a:t>
            </a:r>
          </a:p>
          <a:p>
            <a:pPr marL="0" marR="0" indent="0">
              <a:buNone/>
            </a:pPr>
            <a:endParaRPr lang="en-US"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buNone/>
            </a:pPr>
            <a:r>
              <a:rPr lang="en-US" sz="1700" dirty="0">
                <a:effectLst/>
                <a:latin typeface="Book Antiqua" panose="02040602050305030304" pitchFamily="18" charset="0"/>
                <a:ea typeface="Times New Roman" panose="02020603050405020304" pitchFamily="18" charset="0"/>
                <a:cs typeface="Times New Roman" panose="02020603050405020304" pitchFamily="18" charset="0"/>
              </a:rPr>
              <a:t>Team, The Investopedia. “US Recessions throughout History: Causes and Effects.” </a:t>
            </a:r>
            <a:r>
              <a:rPr lang="en-US" sz="1700" i="1" dirty="0">
                <a:effectLst/>
                <a:latin typeface="Book Antiqua" panose="02040602050305030304" pitchFamily="18" charset="0"/>
                <a:ea typeface="Times New Roman" panose="02020603050405020304" pitchFamily="18" charset="0"/>
                <a:cs typeface="Times New Roman" panose="02020603050405020304" pitchFamily="18" charset="0"/>
              </a:rPr>
              <a:t>Investopedia</a:t>
            </a:r>
            <a:r>
              <a:rPr lang="en-US" sz="1700" dirty="0">
                <a:effectLst/>
                <a:latin typeface="Book Antiqua" panose="02040602050305030304" pitchFamily="18" charset="0"/>
                <a:ea typeface="Times New Roman" panose="02020603050405020304" pitchFamily="18" charset="0"/>
                <a:cs typeface="Times New Roman" panose="02020603050405020304" pitchFamily="18" charset="0"/>
              </a:rPr>
              <a:t>, Investopedia, www.investopedia.com/articles/economics/08/past-recessions.asp. Accessed 30 Dec. 2024. </a:t>
            </a:r>
          </a:p>
          <a:p>
            <a:pPr marL="0" marR="0" indent="0">
              <a:buNone/>
            </a:pPr>
            <a:endParaRPr lang="en-US"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buNone/>
            </a:pPr>
            <a:r>
              <a:rPr lang="en-US" sz="1700" dirty="0">
                <a:effectLst/>
                <a:latin typeface="Book Antiqua" panose="02040602050305030304" pitchFamily="18" charset="0"/>
                <a:ea typeface="Times New Roman" panose="02020603050405020304" pitchFamily="18" charset="0"/>
                <a:cs typeface="Times New Roman" panose="02020603050405020304" pitchFamily="18" charset="0"/>
              </a:rPr>
              <a:t>Unknown Author. </a:t>
            </a:r>
            <a:r>
              <a:rPr lang="en-US" sz="1700" i="1" dirty="0">
                <a:effectLst/>
                <a:latin typeface="Book Antiqua" panose="02040602050305030304" pitchFamily="18" charset="0"/>
                <a:ea typeface="Times New Roman" panose="02020603050405020304" pitchFamily="18" charset="0"/>
                <a:cs typeface="Times New Roman" panose="02020603050405020304" pitchFamily="18" charset="0"/>
              </a:rPr>
              <a:t>Understanding the Drivers of Productivity Through Regression Analysis</a:t>
            </a:r>
            <a:r>
              <a:rPr lang="en-US" sz="1700" dirty="0">
                <a:effectLst/>
                <a:latin typeface="Book Antiqua" panose="02040602050305030304" pitchFamily="18" charset="0"/>
                <a:ea typeface="Times New Roman" panose="02020603050405020304" pitchFamily="18" charset="0"/>
                <a:cs typeface="Times New Roman" panose="02020603050405020304" pitchFamily="18" charset="0"/>
              </a:rPr>
              <a:t> </a:t>
            </a:r>
          </a:p>
          <a:p>
            <a:pPr marL="0" marR="0" indent="0">
              <a:buNone/>
            </a:pPr>
            <a:endParaRPr lang="en-US"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0">
              <a:buNone/>
            </a:pPr>
            <a:r>
              <a:rPr lang="en-US" sz="1700" i="1" dirty="0">
                <a:effectLst/>
                <a:latin typeface="Book Antiqua" panose="02040602050305030304" pitchFamily="18" charset="0"/>
                <a:ea typeface="Times New Roman" panose="02020603050405020304" pitchFamily="18" charset="0"/>
                <a:cs typeface="Times New Roman" panose="02020603050405020304" pitchFamily="18" charset="0"/>
              </a:rPr>
              <a:t>What Is the Average Technology Salary by State in 2024?</a:t>
            </a:r>
            <a:r>
              <a:rPr lang="en-US" sz="1700" dirty="0">
                <a:effectLst/>
                <a:latin typeface="Book Antiqua" panose="02040602050305030304" pitchFamily="18" charset="0"/>
                <a:ea typeface="Times New Roman" panose="02020603050405020304" pitchFamily="18" charset="0"/>
                <a:cs typeface="Times New Roman" panose="02020603050405020304" pitchFamily="18" charset="0"/>
              </a:rPr>
              <a:t>, </a:t>
            </a:r>
            <a:r>
              <a:rPr lang="en-US" sz="1700" u="sng" dirty="0">
                <a:solidFill>
                  <a:srgbClr val="0000FF"/>
                </a:solidFill>
                <a:effectLst/>
                <a:latin typeface="Book Antiqua" panose="02040602050305030304" pitchFamily="18" charset="0"/>
                <a:ea typeface="Times New Roman" panose="02020603050405020304" pitchFamily="18" charset="0"/>
                <a:cs typeface="Times New Roman" panose="02020603050405020304" pitchFamily="18" charset="0"/>
                <a:hlinkClick r:id="rId3"/>
              </a:rPr>
              <a:t>www.ziprecruiter.com/Salaries/What-Is-the-Average-Technology-Salary-by-State. Accessed 31 Dec. 2024</a:t>
            </a:r>
            <a:r>
              <a:rPr lang="en-US" sz="1700"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en-US" sz="17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0">
              <a:buNone/>
            </a:pPr>
            <a:r>
              <a:rPr lang="en-US" sz="1700" dirty="0">
                <a:effectLst/>
                <a:latin typeface="Book Antiqua" panose="02040602050305030304" pitchFamily="18" charset="0"/>
                <a:ea typeface="Times New Roman" panose="02020603050405020304" pitchFamily="18" charset="0"/>
                <a:cs typeface="Times New Roman" panose="02020603050405020304" pitchFamily="18" charset="0"/>
              </a:rPr>
              <a:t> </a:t>
            </a:r>
            <a:endParaRPr lang="en-US" sz="17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US" sz="1700" dirty="0">
                <a:effectLst/>
                <a:latin typeface="Book Antiqua" panose="02040602050305030304" pitchFamily="18" charset="0"/>
                <a:ea typeface="Times New Roman" panose="02020603050405020304" pitchFamily="18" charset="0"/>
                <a:cs typeface="Times New Roman" panose="02020603050405020304" pitchFamily="18" charset="0"/>
              </a:rPr>
              <a:t>Wijeweera, Albert, et al. “Economic growth and FDI inflows: A stochastic frontier analysis.” </a:t>
            </a:r>
            <a:r>
              <a:rPr lang="en-US" sz="1700" i="1" dirty="0">
                <a:effectLst/>
                <a:latin typeface="Book Antiqua" panose="02040602050305030304" pitchFamily="18" charset="0"/>
                <a:ea typeface="Times New Roman" panose="02020603050405020304" pitchFamily="18" charset="0"/>
                <a:cs typeface="Times New Roman" panose="02020603050405020304" pitchFamily="18" charset="0"/>
              </a:rPr>
              <a:t>The Journal of Developing Areas</a:t>
            </a:r>
            <a:r>
              <a:rPr lang="en-US" sz="1700" dirty="0">
                <a:effectLst/>
                <a:latin typeface="Book Antiqua" panose="02040602050305030304" pitchFamily="18" charset="0"/>
                <a:ea typeface="Times New Roman" panose="02020603050405020304" pitchFamily="18" charset="0"/>
                <a:cs typeface="Times New Roman" panose="02020603050405020304" pitchFamily="18" charset="0"/>
              </a:rPr>
              <a:t>, vol. 43, no. 2, Mar. 2010, pp. 143–158, https://doi.org/10.1353/jda.0.0059</a:t>
            </a:r>
            <a:endParaRPr lang="en-US" sz="1700" dirty="0">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7FBAE563-9017-FF78-9B5A-ED432F1116A1}"/>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163DFD20-3EE3-F3D7-BBBE-DCCB29FBEC8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26309513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22CD4-505B-6D00-6C72-2F815DB7ED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52B9E9-DA49-1494-D857-DC589397A3E9}"/>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Motivation</a:t>
            </a:r>
          </a:p>
        </p:txBody>
      </p:sp>
      <p:sp>
        <p:nvSpPr>
          <p:cNvPr id="3" name="Content Placeholder 2">
            <a:extLst>
              <a:ext uri="{FF2B5EF4-FFF2-40B4-BE49-F238E27FC236}">
                <a16:creationId xmlns:a16="http://schemas.microsoft.com/office/drawing/2014/main" id="{A9AF277B-2965-0BAB-76FD-094F313D2091}"/>
              </a:ext>
            </a:extLst>
          </p:cNvPr>
          <p:cNvSpPr>
            <a:spLocks noGrp="1"/>
          </p:cNvSpPr>
          <p:nvPr>
            <p:ph idx="1"/>
          </p:nvPr>
        </p:nvSpPr>
        <p:spPr>
          <a:xfrm>
            <a:off x="838200" y="1825625"/>
            <a:ext cx="10515600" cy="4351338"/>
          </a:xfrm>
        </p:spPr>
        <p:txBody>
          <a:bodyPr>
            <a:normAutofit/>
          </a:bodyPr>
          <a:lstStyle/>
          <a:p>
            <a:r>
              <a:rPr lang="en-US" sz="2400" dirty="0">
                <a:latin typeface="Cambria" panose="02040503050406030204" pitchFamily="18" charset="0"/>
                <a:ea typeface="Cambria" panose="02040503050406030204" pitchFamily="18" charset="0"/>
              </a:rPr>
              <a:t>Policymakers use GDP data to:</a:t>
            </a:r>
          </a:p>
          <a:p>
            <a:pPr lvl="1"/>
            <a:r>
              <a:rPr lang="en-US" sz="2000" dirty="0">
                <a:latin typeface="Cambria" panose="02040503050406030204" pitchFamily="18" charset="0"/>
                <a:ea typeface="Cambria" panose="02040503050406030204" pitchFamily="18" charset="0"/>
              </a:rPr>
              <a:t>Adjust regulations</a:t>
            </a:r>
          </a:p>
          <a:p>
            <a:pPr lvl="1"/>
            <a:r>
              <a:rPr lang="en-US" sz="2000" dirty="0">
                <a:latin typeface="Cambria" panose="02040503050406030204" pitchFamily="18" charset="0"/>
                <a:ea typeface="Cambria" panose="02040503050406030204" pitchFamily="18" charset="0"/>
              </a:rPr>
              <a:t>Support Research and Development</a:t>
            </a:r>
          </a:p>
          <a:p>
            <a:pPr lvl="1"/>
            <a:r>
              <a:rPr lang="en-US" sz="2000" dirty="0">
                <a:latin typeface="Cambria" panose="02040503050406030204" pitchFamily="18" charset="0"/>
                <a:ea typeface="Cambria" panose="02040503050406030204" pitchFamily="18" charset="0"/>
              </a:rPr>
              <a:t>Ensure sustainable economic growth</a:t>
            </a:r>
          </a:p>
          <a:p>
            <a:r>
              <a:rPr lang="en-US" sz="2400" dirty="0">
                <a:latin typeface="Cambria" panose="02040503050406030204" pitchFamily="18" charset="0"/>
                <a:ea typeface="Cambria" panose="02040503050406030204" pitchFamily="18" charset="0"/>
              </a:rPr>
              <a:t>Investors and Firms use GDP data to:</a:t>
            </a:r>
          </a:p>
          <a:p>
            <a:pPr lvl="1"/>
            <a:r>
              <a:rPr lang="en-US" sz="2000" dirty="0">
                <a:latin typeface="Cambria" panose="02040503050406030204" pitchFamily="18" charset="0"/>
                <a:ea typeface="Cambria" panose="02040503050406030204" pitchFamily="18" charset="0"/>
              </a:rPr>
              <a:t>Assess market trends</a:t>
            </a:r>
          </a:p>
          <a:p>
            <a:pPr lvl="1"/>
            <a:r>
              <a:rPr lang="en-US" sz="2000" dirty="0">
                <a:latin typeface="Cambria" panose="02040503050406030204" pitchFamily="18" charset="0"/>
                <a:ea typeface="Cambria" panose="02040503050406030204" pitchFamily="18" charset="0"/>
              </a:rPr>
              <a:t>Assess risk</a:t>
            </a:r>
          </a:p>
          <a:p>
            <a:pPr lvl="1"/>
            <a:r>
              <a:rPr lang="en-US" sz="2000" dirty="0">
                <a:latin typeface="Cambria" panose="02040503050406030204" pitchFamily="18" charset="0"/>
                <a:ea typeface="Cambria" panose="02040503050406030204" pitchFamily="18" charset="0"/>
              </a:rPr>
              <a:t>Find investment opportunities</a:t>
            </a:r>
          </a:p>
          <a:p>
            <a:pPr lvl="1"/>
            <a:endParaRPr lang="en-US" sz="2000" dirty="0">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02982F93-EAAD-9F4A-ECDF-07EA862158D0}"/>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750E773-AFDC-BE92-DDB0-C68DDC5C582E}"/>
              </a:ext>
            </a:extLst>
          </p:cNvPr>
          <p:cNvSpPr txBox="1"/>
          <p:nvPr/>
        </p:nvSpPr>
        <p:spPr>
          <a:xfrm>
            <a:off x="838199" y="1238865"/>
            <a:ext cx="6231195"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Guides Key Policymakers and Stakeholders</a:t>
            </a:r>
          </a:p>
        </p:txBody>
      </p:sp>
      <p:cxnSp>
        <p:nvCxnSpPr>
          <p:cNvPr id="9" name="Straight Connector 8">
            <a:extLst>
              <a:ext uri="{FF2B5EF4-FFF2-40B4-BE49-F238E27FC236}">
                <a16:creationId xmlns:a16="http://schemas.microsoft.com/office/drawing/2014/main" id="{1ECA5E40-33D3-47FF-AD56-E7903A68181E}"/>
              </a:ext>
            </a:extLst>
          </p:cNvPr>
          <p:cNvCxnSpPr>
            <a:cxnSpLocks/>
          </p:cNvCxnSpPr>
          <p:nvPr/>
        </p:nvCxnSpPr>
        <p:spPr>
          <a:xfrm>
            <a:off x="838200" y="1700530"/>
            <a:ext cx="6231194"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AF15160B-F90F-FD48-47C0-F744A504356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1707278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470A26AC-59BE-A73F-05F8-F55EF15DB3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4659C-DD49-D94C-BFA4-E97D097FE968}"/>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 Review</a:t>
            </a:r>
          </a:p>
        </p:txBody>
      </p:sp>
      <p:cxnSp>
        <p:nvCxnSpPr>
          <p:cNvPr id="5" name="Straight Connector 4">
            <a:extLst>
              <a:ext uri="{FF2B5EF4-FFF2-40B4-BE49-F238E27FC236}">
                <a16:creationId xmlns:a16="http://schemas.microsoft.com/office/drawing/2014/main" id="{6445D2F2-C116-E143-EC4C-5FDAD0C8CE9A}"/>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C4B7B7C4-7CB4-681A-99EE-C98FC7E5947A}"/>
              </a:ext>
            </a:extLst>
          </p:cNvPr>
          <p:cNvSpPr txBox="1"/>
          <p:nvPr/>
        </p:nvSpPr>
        <p:spPr>
          <a:xfrm>
            <a:off x="838200" y="2826523"/>
            <a:ext cx="4490884" cy="461665"/>
          </a:xfrm>
          <a:prstGeom prst="rect">
            <a:avLst/>
          </a:prstGeom>
          <a:noFill/>
        </p:spPr>
        <p:txBody>
          <a:bodyPr wrap="square" rtlCol="0">
            <a:spAutoFit/>
          </a:bodyPr>
          <a:lstStyle/>
          <a:p>
            <a:r>
              <a:rPr lang="en-US" sz="2400" dirty="0">
                <a:solidFill>
                  <a:schemeClr val="bg1"/>
                </a:solidFill>
                <a:latin typeface="Cambria" panose="02040503050406030204" pitchFamily="18" charset="0"/>
                <a:ea typeface="Cambria" panose="02040503050406030204" pitchFamily="18" charset="0"/>
              </a:rPr>
              <a:t>Assessments</a:t>
            </a:r>
          </a:p>
        </p:txBody>
      </p:sp>
      <p:cxnSp>
        <p:nvCxnSpPr>
          <p:cNvPr id="9" name="Straight Connector 8">
            <a:extLst>
              <a:ext uri="{FF2B5EF4-FFF2-40B4-BE49-F238E27FC236}">
                <a16:creationId xmlns:a16="http://schemas.microsoft.com/office/drawing/2014/main" id="{03A4F100-01BB-6D90-C8B1-B8055F74B1A2}"/>
              </a:ext>
            </a:extLst>
          </p:cNvPr>
          <p:cNvCxnSpPr/>
          <p:nvPr/>
        </p:nvCxnSpPr>
        <p:spPr>
          <a:xfrm>
            <a:off x="838200" y="3288188"/>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4A0E7DB9-F8E0-D9B6-A9BB-AF5F3E647E1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Tree>
    <p:extLst>
      <p:ext uri="{BB962C8B-B14F-4D97-AF65-F5344CB8AC3E}">
        <p14:creationId xmlns:p14="http://schemas.microsoft.com/office/powerpoint/2010/main" val="2342811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CD741BF3-EFA2-A6F7-5818-F74A9567672E}"/>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8A1E1D21-2366-DD84-E532-29BF451734B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41629897-0E59-17BD-EC60-C8A1462D132A}"/>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 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17FCB5-C468-7EF6-C25D-1CAFACDFB8D4}"/>
                  </a:ext>
                </a:extLst>
              </p:cNvPr>
              <p:cNvSpPr>
                <a:spLocks noGrp="1"/>
              </p:cNvSpPr>
              <p:nvPr>
                <p:ph idx="1"/>
              </p:nvPr>
            </p:nvSpPr>
            <p:spPr>
              <a:xfrm>
                <a:off x="838200" y="2531526"/>
                <a:ext cx="10515600" cy="4148159"/>
              </a:xfrm>
            </p:spPr>
            <p:txBody>
              <a:bodyPr>
                <a:normAutofit fontScale="77500" lnSpcReduction="20000"/>
              </a:bodyPr>
              <a:lstStyle/>
              <a:p>
                <a:r>
                  <a:rPr lang="en-US" sz="3100" dirty="0">
                    <a:solidFill>
                      <a:schemeClr val="bg1"/>
                    </a:solidFill>
                    <a:latin typeface="Cambria" panose="02040503050406030204" pitchFamily="18" charset="0"/>
                    <a:ea typeface="Cambria" panose="02040503050406030204" pitchFamily="18" charset="0"/>
                  </a:rPr>
                  <a:t>Main objective is to identify the set of factors that best explain productivity.</a:t>
                </a:r>
              </a:p>
              <a:p>
                <a:r>
                  <a:rPr lang="en-US" sz="3100" dirty="0">
                    <a:solidFill>
                      <a:schemeClr val="bg1"/>
                    </a:solidFill>
                    <a:latin typeface="Cambria" panose="02040503050406030204" pitchFamily="18" charset="0"/>
                    <a:ea typeface="Cambria" panose="02040503050406030204" pitchFamily="18" charset="0"/>
                  </a:rPr>
                  <a:t>Used Linear Regression via OLS.  Used logs om all variables to manage extreme values and allow results to be interpreted as elasticities.  </a:t>
                </a:r>
              </a:p>
              <a:p>
                <a:r>
                  <a:rPr lang="en-US" sz="3100" dirty="0">
                    <a:solidFill>
                      <a:schemeClr val="bg1"/>
                    </a:solidFill>
                    <a:latin typeface="Cambria" panose="02040503050406030204" pitchFamily="18" charset="0"/>
                    <a:ea typeface="Cambria" panose="02040503050406030204" pitchFamily="18" charset="0"/>
                  </a:rPr>
                  <a:t>Data was a Cross-section average of 2001-2008 from local regional authorities in England</a:t>
                </a:r>
              </a:p>
              <a:p>
                <a:r>
                  <a:rPr lang="en-US" sz="3100" dirty="0">
                    <a:solidFill>
                      <a:schemeClr val="bg1"/>
                    </a:solidFill>
                    <a:latin typeface="Cambria" panose="02040503050406030204" pitchFamily="18" charset="0"/>
                    <a:ea typeface="Cambria" panose="02040503050406030204" pitchFamily="18" charset="0"/>
                  </a:rPr>
                  <a:t>Concluded that the 4 key variables were business start ups per 1000 population, # of employees per business unit, capital investment per workforce job, and proportion of employees in public service.</a:t>
                </a:r>
              </a:p>
              <a:p>
                <a:endParaRPr lang="en-US" sz="3100" dirty="0">
                  <a:solidFill>
                    <a:schemeClr val="bg1"/>
                  </a:solidFill>
                  <a:latin typeface="Cambria" panose="02040503050406030204" pitchFamily="18" charset="0"/>
                  <a:ea typeface="Cambria"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panose="02040503050406030204" pitchFamily="18" charset="0"/>
                        </a:rPr>
                        <m:t>𝐺</m:t>
                      </m:r>
                      <m:r>
                        <a:rPr lang="en-US" sz="2400" b="0" i="1" dirty="0" smtClean="0">
                          <a:solidFill>
                            <a:schemeClr val="bg1"/>
                          </a:solidFill>
                          <a:latin typeface="Cambria Math" panose="02040503050406030204" pitchFamily="18" charset="0"/>
                          <a:ea typeface="Cambria" panose="02040503050406030204" pitchFamily="18" charset="0"/>
                        </a:rPr>
                        <m:t>𝑟𝑜𝑠𝑠</m:t>
                      </m:r>
                      <m:r>
                        <a:rPr lang="en-US" sz="2400" b="0" i="1" dirty="0" smtClean="0">
                          <a:solidFill>
                            <a:schemeClr val="bg1"/>
                          </a:solidFill>
                          <a:latin typeface="Cambria Math" panose="02040503050406030204" pitchFamily="18" charset="0"/>
                          <a:ea typeface="Cambria" panose="02040503050406030204" pitchFamily="18" charset="0"/>
                        </a:rPr>
                        <m:t> </m:t>
                      </m:r>
                      <m:r>
                        <a:rPr lang="en-US" sz="2400" i="1" dirty="0" smtClean="0">
                          <a:solidFill>
                            <a:schemeClr val="bg1"/>
                          </a:solidFill>
                          <a:latin typeface="Cambria Math" panose="02040503050406030204" pitchFamily="18" charset="0"/>
                          <a:ea typeface="Cambria" panose="02040503050406030204" pitchFamily="18" charset="0"/>
                        </a:rPr>
                        <m:t>𝑉</m:t>
                      </m:r>
                      <m:r>
                        <a:rPr lang="en-US" sz="2400" b="0" i="1" dirty="0" smtClean="0">
                          <a:solidFill>
                            <a:schemeClr val="bg1"/>
                          </a:solidFill>
                          <a:latin typeface="Cambria Math" panose="02040503050406030204" pitchFamily="18" charset="0"/>
                          <a:ea typeface="Cambria" panose="02040503050406030204" pitchFamily="18" charset="0"/>
                        </a:rPr>
                        <m:t>𝑎𝑙𝑢𝑒</m:t>
                      </m:r>
                      <m:r>
                        <a:rPr lang="en-US" sz="2400" b="0" i="1" dirty="0" smtClean="0">
                          <a:solidFill>
                            <a:schemeClr val="bg1"/>
                          </a:solidFill>
                          <a:latin typeface="Cambria Math" panose="02040503050406030204" pitchFamily="18" charset="0"/>
                          <a:ea typeface="Cambria" panose="02040503050406030204" pitchFamily="18" charset="0"/>
                        </a:rPr>
                        <m:t> </m:t>
                      </m:r>
                      <m:r>
                        <a:rPr lang="en-US" sz="2400" b="0" i="1" dirty="0" smtClean="0">
                          <a:solidFill>
                            <a:schemeClr val="bg1"/>
                          </a:solidFill>
                          <a:latin typeface="Cambria Math" panose="02040503050406030204" pitchFamily="18" charset="0"/>
                          <a:ea typeface="Cambria" panose="02040503050406030204" pitchFamily="18" charset="0"/>
                        </a:rPr>
                        <m:t>𝐴𝑑𝑑𝑒𝑑</m:t>
                      </m:r>
                      <m:r>
                        <a:rPr lang="en-US" sz="2400" b="0" i="1" dirty="0" smtClean="0">
                          <a:solidFill>
                            <a:schemeClr val="bg1"/>
                          </a:solidFill>
                          <a:latin typeface="Cambria Math" panose="02040503050406030204" pitchFamily="18" charset="0"/>
                          <a:ea typeface="Cambria" panose="02040503050406030204" pitchFamily="18" charset="0"/>
                        </a:rPr>
                        <m:t> </m:t>
                      </m:r>
                      <m:r>
                        <a:rPr lang="en-US" sz="2400" b="0" i="1" dirty="0" smtClean="0">
                          <a:solidFill>
                            <a:schemeClr val="bg1"/>
                          </a:solidFill>
                          <a:latin typeface="Cambria Math" panose="02040503050406030204" pitchFamily="18" charset="0"/>
                          <a:ea typeface="Cambria" panose="02040503050406030204" pitchFamily="18" charset="0"/>
                        </a:rPr>
                        <m:t>𝑝𝑒𝑟</m:t>
                      </m:r>
                      <m:r>
                        <a:rPr lang="en-US" sz="2400" b="0" i="1" dirty="0" smtClean="0">
                          <a:solidFill>
                            <a:schemeClr val="bg1"/>
                          </a:solidFill>
                          <a:latin typeface="Cambria Math" panose="02040503050406030204" pitchFamily="18" charset="0"/>
                          <a:ea typeface="Cambria" panose="02040503050406030204" pitchFamily="18" charset="0"/>
                        </a:rPr>
                        <m:t> </m:t>
                      </m:r>
                      <m:r>
                        <a:rPr lang="en-US" sz="2400" b="0" i="1" dirty="0" smtClean="0">
                          <a:solidFill>
                            <a:schemeClr val="bg1"/>
                          </a:solidFill>
                          <a:latin typeface="Cambria Math" panose="02040503050406030204" pitchFamily="18" charset="0"/>
                          <a:ea typeface="Cambria" panose="02040503050406030204" pitchFamily="18" charset="0"/>
                        </a:rPr>
                        <m:t>𝑊𝑜𝑟𝑘</m:t>
                      </m:r>
                      <m:r>
                        <a:rPr lang="en-US" sz="2400" b="0" i="1" dirty="0" smtClean="0">
                          <a:solidFill>
                            <a:schemeClr val="bg1"/>
                          </a:solidFill>
                          <a:latin typeface="Cambria Math" panose="02040503050406030204" pitchFamily="18" charset="0"/>
                          <a:ea typeface="Cambria" panose="02040503050406030204" pitchFamily="18" charset="0"/>
                        </a:rPr>
                        <m:t> </m:t>
                      </m:r>
                      <m:r>
                        <a:rPr lang="en-US" sz="2400" b="0" i="1" dirty="0" smtClean="0">
                          <a:solidFill>
                            <a:schemeClr val="bg1"/>
                          </a:solidFill>
                          <a:latin typeface="Cambria Math" panose="02040503050406030204" pitchFamily="18" charset="0"/>
                          <a:ea typeface="Cambria" panose="02040503050406030204" pitchFamily="18" charset="0"/>
                        </a:rPr>
                        <m:t>𝐹𝑜𝑟𝑐𝑒</m:t>
                      </m:r>
                      <m:r>
                        <a:rPr lang="en-US" sz="2400" b="0" i="1" dirty="0" smtClean="0">
                          <a:solidFill>
                            <a:schemeClr val="bg1"/>
                          </a:solidFill>
                          <a:latin typeface="Cambria Math" panose="02040503050406030204" pitchFamily="18" charset="0"/>
                          <a:ea typeface="Cambria" panose="02040503050406030204" pitchFamily="18" charset="0"/>
                        </a:rPr>
                        <m:t> </m:t>
                      </m:r>
                      <m:r>
                        <a:rPr lang="en-US" sz="2400" b="0" i="1" dirty="0" smtClean="0">
                          <a:solidFill>
                            <a:schemeClr val="bg1"/>
                          </a:solidFill>
                          <a:latin typeface="Cambria Math" panose="02040503050406030204" pitchFamily="18" charset="0"/>
                          <a:ea typeface="Cambria" panose="02040503050406030204" pitchFamily="18" charset="0"/>
                        </a:rPr>
                        <m:t>𝐽𝑜𝑏</m:t>
                      </m:r>
                      <m:r>
                        <a:rPr lang="en-US" sz="2400" i="1" dirty="0" smtClean="0">
                          <a:solidFill>
                            <a:schemeClr val="bg1"/>
                          </a:solidFill>
                          <a:latin typeface="Cambria Math" panose="02040503050406030204" pitchFamily="18" charset="0"/>
                          <a:ea typeface="Cambria" panose="02040503050406030204" pitchFamily="18" charset="0"/>
                        </a:rPr>
                        <m:t>=</m:t>
                      </m:r>
                      <m:r>
                        <a:rPr lang="en-US" sz="2400" i="1" dirty="0" smtClean="0">
                          <a:solidFill>
                            <a:schemeClr val="bg1"/>
                          </a:solidFill>
                          <a:latin typeface="Cambria Math" panose="02040503050406030204" pitchFamily="18" charset="0"/>
                          <a:ea typeface="Cambria" panose="02040503050406030204" pitchFamily="18" charset="0"/>
                        </a:rPr>
                        <m:t>𝑓</m:t>
                      </m:r>
                      <m:r>
                        <a:rPr lang="en-US" sz="2400" i="1" dirty="0" smtClean="0">
                          <a:solidFill>
                            <a:schemeClr val="bg1"/>
                          </a:solidFill>
                          <a:latin typeface="Cambria Math" panose="02040503050406030204" pitchFamily="18" charset="0"/>
                          <a:ea typeface="Cambria" panose="02040503050406030204" pitchFamily="18" charset="0"/>
                        </a:rPr>
                        <m:t>(</m:t>
                      </m:r>
                      <m:r>
                        <a:rPr lang="en-US" sz="2400" i="1" dirty="0" smtClean="0">
                          <a:solidFill>
                            <a:schemeClr val="bg1"/>
                          </a:solidFill>
                          <a:latin typeface="Cambria Math" panose="02040503050406030204" pitchFamily="18" charset="0"/>
                          <a:ea typeface="Cambria" panose="02040503050406030204" pitchFamily="18" charset="0"/>
                        </a:rPr>
                        <m:t>𝐵𝑢𝑠𝑖𝑛𝑒𝑠𝑠</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err="1" smtClean="0">
                          <a:solidFill>
                            <a:schemeClr val="bg1"/>
                          </a:solidFill>
                          <a:latin typeface="Cambria Math" panose="02040503050406030204" pitchFamily="18" charset="0"/>
                          <a:ea typeface="Cambria" panose="02040503050406030204" pitchFamily="18" charset="0"/>
                        </a:rPr>
                        <m:t>𝑆𝑡𝑎𝑟𝑡𝑢𝑝𝑠</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𝐸𝑚𝑝𝑙𝑜𝑦𝑒𝑒𝑠</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smtClean="0">
                          <a:solidFill>
                            <a:schemeClr val="bg1"/>
                          </a:solidFill>
                          <a:latin typeface="Cambria Math" panose="02040503050406030204" pitchFamily="18" charset="0"/>
                          <a:ea typeface="Cambria" panose="02040503050406030204" pitchFamily="18" charset="0"/>
                        </a:rPr>
                        <m:t>𝑝𝑒𝑟</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err="1" smtClean="0">
                          <a:solidFill>
                            <a:schemeClr val="bg1"/>
                          </a:solidFill>
                          <a:latin typeface="Cambria Math" panose="02040503050406030204" pitchFamily="18" charset="0"/>
                          <a:ea typeface="Cambria" panose="02040503050406030204" pitchFamily="18" charset="0"/>
                        </a:rPr>
                        <m:t>𝑈𝑛𝑖𝑡</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𝐶𝑎𝑝𝑖𝑡𝑎𝑙</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err="1" smtClean="0">
                          <a:solidFill>
                            <a:schemeClr val="bg1"/>
                          </a:solidFill>
                          <a:latin typeface="Cambria Math" panose="02040503050406030204" pitchFamily="18" charset="0"/>
                          <a:ea typeface="Cambria" panose="02040503050406030204" pitchFamily="18" charset="0"/>
                        </a:rPr>
                        <m:t>𝐼𝑛𝑣𝑒𝑠𝑡𝑚𝑒𝑛𝑡</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𝑃𝑢𝑏𝑙𝑖𝑐</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smtClean="0">
                          <a:solidFill>
                            <a:schemeClr val="bg1"/>
                          </a:solidFill>
                          <a:latin typeface="Cambria Math" panose="02040503050406030204" pitchFamily="18" charset="0"/>
                          <a:ea typeface="Cambria" panose="02040503050406030204" pitchFamily="18" charset="0"/>
                        </a:rPr>
                        <m:t>𝑆𝑒𝑐𝑡𝑜𝑟</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smtClean="0">
                          <a:solidFill>
                            <a:schemeClr val="bg1"/>
                          </a:solidFill>
                          <a:latin typeface="Cambria Math" panose="02040503050406030204" pitchFamily="18" charset="0"/>
                          <a:ea typeface="Cambria" panose="02040503050406030204" pitchFamily="18" charset="0"/>
                        </a:rPr>
                        <m:t>𝐸𝑚𝑝𝑙𝑜𝑦𝑚𝑒𝑛𝑡</m:t>
                      </m:r>
                      <m:r>
                        <a:rPr lang="en-US" sz="2400" i="1" dirty="0" smtClean="0">
                          <a:solidFill>
                            <a:schemeClr val="bg1"/>
                          </a:solidFill>
                          <a:latin typeface="Cambria Math" panose="02040503050406030204" pitchFamily="18" charset="0"/>
                          <a:ea typeface="Cambria" panose="02040503050406030204" pitchFamily="18" charset="0"/>
                        </a:rPr>
                        <m:t>)</m:t>
                      </m:r>
                    </m:oMath>
                  </m:oMathPara>
                </a14:m>
                <a:endParaRPr lang="en-US" sz="2400" dirty="0">
                  <a:solidFill>
                    <a:schemeClr val="bg1"/>
                  </a:solidFill>
                  <a:latin typeface="Cambria" panose="02040503050406030204" pitchFamily="18" charset="0"/>
                  <a:ea typeface="Cambria" panose="02040503050406030204" pitchFamily="18" charset="0"/>
                </a:endParaRPr>
              </a:p>
              <a:p>
                <a:pPr marL="0" indent="0">
                  <a:buNone/>
                </a:pPr>
                <a:r>
                  <a:rPr lang="en-US" sz="2400" dirty="0">
                    <a:solidFill>
                      <a:schemeClr val="bg1"/>
                    </a:solidFill>
                    <a:latin typeface="Cambria" panose="02040503050406030204" pitchFamily="18" charset="0"/>
                    <a:ea typeface="Cambria" panose="02040503050406030204" pitchFamily="18" charset="0"/>
                  </a:rPr>
                  <a:t>                      (+)                                      (+)                                           (+)                                      (-)</a:t>
                </a:r>
              </a:p>
            </p:txBody>
          </p:sp>
        </mc:Choice>
        <mc:Fallback xmlns="">
          <p:sp>
            <p:nvSpPr>
              <p:cNvPr id="3" name="Content Placeholder 2">
                <a:extLst>
                  <a:ext uri="{FF2B5EF4-FFF2-40B4-BE49-F238E27FC236}">
                    <a16:creationId xmlns:a16="http://schemas.microsoft.com/office/drawing/2014/main" id="{E217FCB5-C468-7EF6-C25D-1CAFACDFB8D4}"/>
                  </a:ext>
                </a:extLst>
              </p:cNvPr>
              <p:cNvSpPr>
                <a:spLocks noGrp="1" noRot="1" noChangeAspect="1" noMove="1" noResize="1" noEditPoints="1" noAdjustHandles="1" noChangeArrowheads="1" noChangeShapeType="1" noTextEdit="1"/>
              </p:cNvSpPr>
              <p:nvPr>
                <p:ph idx="1"/>
              </p:nvPr>
            </p:nvSpPr>
            <p:spPr>
              <a:xfrm>
                <a:off x="838200" y="2531526"/>
                <a:ext cx="10515600" cy="4148159"/>
              </a:xfrm>
              <a:blipFill>
                <a:blip r:embed="rId3"/>
                <a:stretch>
                  <a:fillRect l="-812" t="-3671"/>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8F49FC6C-3E31-5408-6D77-FA27E219A72D}"/>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89B43FE-12AB-F2FD-B1F5-FDEA16368C95}"/>
              </a:ext>
            </a:extLst>
          </p:cNvPr>
          <p:cNvSpPr txBox="1"/>
          <p:nvPr/>
        </p:nvSpPr>
        <p:spPr>
          <a:xfrm>
            <a:off x="838199" y="1238865"/>
            <a:ext cx="11161295" cy="830997"/>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Understanding the Drivers of Productivity, UK Government, Bureau of Industry and Security</a:t>
            </a:r>
          </a:p>
        </p:txBody>
      </p:sp>
      <p:cxnSp>
        <p:nvCxnSpPr>
          <p:cNvPr id="9" name="Straight Connector 8">
            <a:extLst>
              <a:ext uri="{FF2B5EF4-FFF2-40B4-BE49-F238E27FC236}">
                <a16:creationId xmlns:a16="http://schemas.microsoft.com/office/drawing/2014/main" id="{6A961EA1-E4DF-844F-8FE2-74C514AE76CE}"/>
              </a:ext>
            </a:extLst>
          </p:cNvPr>
          <p:cNvCxnSpPr/>
          <p:nvPr/>
        </p:nvCxnSpPr>
        <p:spPr>
          <a:xfrm>
            <a:off x="838199" y="2037845"/>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04142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AA886310-4A66-A16A-A8D3-F79CF2008D83}"/>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A82C52BE-9246-29F8-1C68-940849798B2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9004E270-7C93-0B84-1869-77C6B8AF3FDD}"/>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 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2103D3-4DF5-3950-84C9-448DE4E21CF5}"/>
                  </a:ext>
                </a:extLst>
              </p:cNvPr>
              <p:cNvSpPr>
                <a:spLocks noGrp="1"/>
              </p:cNvSpPr>
              <p:nvPr>
                <p:ph idx="1"/>
              </p:nvPr>
            </p:nvSpPr>
            <p:spPr>
              <a:xfrm>
                <a:off x="838200" y="2548661"/>
                <a:ext cx="10515600" cy="3628302"/>
              </a:xfrm>
            </p:spPr>
            <p:txBody>
              <a:bodyPr>
                <a:normAutofit fontScale="70000" lnSpcReduction="20000"/>
              </a:bodyPr>
              <a:lstStyle/>
              <a:p>
                <a:r>
                  <a:rPr lang="en-US" sz="3100" dirty="0">
                    <a:solidFill>
                      <a:schemeClr val="bg1"/>
                    </a:solidFill>
                    <a:latin typeface="Cambria" panose="02040503050406030204" pitchFamily="18" charset="0"/>
                    <a:ea typeface="Cambria" panose="02040503050406030204" pitchFamily="18" charset="0"/>
                  </a:rPr>
                  <a:t>Main research question is: does foreign direct investment have a significant positive impact on GDP</a:t>
                </a:r>
              </a:p>
              <a:p>
                <a:r>
                  <a:rPr lang="en-US" sz="3100" dirty="0">
                    <a:solidFill>
                      <a:schemeClr val="bg1"/>
                    </a:solidFill>
                    <a:latin typeface="Cambria" panose="02040503050406030204" pitchFamily="18" charset="0"/>
                    <a:ea typeface="Cambria" panose="02040503050406030204" pitchFamily="18" charset="0"/>
                  </a:rPr>
                  <a:t>Uses a stochastic frontier model to estimate the relationship between FDI and GDP growth rate</a:t>
                </a:r>
              </a:p>
              <a:p>
                <a:r>
                  <a:rPr lang="en-US" sz="3100" dirty="0">
                    <a:solidFill>
                      <a:schemeClr val="bg1"/>
                    </a:solidFill>
                    <a:latin typeface="Cambria" panose="02040503050406030204" pitchFamily="18" charset="0"/>
                    <a:ea typeface="Cambria" panose="02040503050406030204" pitchFamily="18" charset="0"/>
                  </a:rPr>
                  <a:t>Data is a panel of 45 countries from 1997-2004, sourced from </a:t>
                </a:r>
                <a:r>
                  <a:rPr lang="en-US" sz="3100" dirty="0" err="1">
                    <a:solidFill>
                      <a:schemeClr val="bg1"/>
                    </a:solidFill>
                    <a:latin typeface="Cambria" panose="02040503050406030204" pitchFamily="18" charset="0"/>
                    <a:ea typeface="Cambria" panose="02040503050406030204" pitchFamily="18" charset="0"/>
                  </a:rPr>
                  <a:t>WorldBank</a:t>
                </a:r>
                <a:r>
                  <a:rPr lang="en-US" sz="3100" dirty="0">
                    <a:solidFill>
                      <a:schemeClr val="bg1"/>
                    </a:solidFill>
                    <a:latin typeface="Cambria" panose="02040503050406030204" pitchFamily="18" charset="0"/>
                    <a:ea typeface="Cambria" panose="02040503050406030204" pitchFamily="18" charset="0"/>
                  </a:rPr>
                  <a:t>, IMF, and Transparency International</a:t>
                </a:r>
              </a:p>
              <a:p>
                <a:r>
                  <a:rPr lang="en-US" sz="3100" dirty="0">
                    <a:solidFill>
                      <a:schemeClr val="bg1"/>
                    </a:solidFill>
                    <a:latin typeface="Cambria" panose="02040503050406030204" pitchFamily="18" charset="0"/>
                    <a:ea typeface="Cambria" panose="02040503050406030204" pitchFamily="18" charset="0"/>
                  </a:rPr>
                  <a:t>Concluded that FDI inflows exert a positive impact on economic growth in the presence of a highly skilled laborer.</a:t>
                </a:r>
              </a:p>
              <a:p>
                <a:endParaRPr lang="en-US" sz="3100" dirty="0">
                  <a:solidFill>
                    <a:schemeClr val="bg1"/>
                  </a:solidFill>
                  <a:latin typeface="Cambria" panose="02040503050406030204" pitchFamily="18" charset="0"/>
                  <a:ea typeface="Cambria"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sz="2400" i="1" dirty="0" smtClean="0">
                          <a:solidFill>
                            <a:schemeClr val="bg1"/>
                          </a:solidFill>
                          <a:latin typeface="Cambria Math" panose="02040503050406030204" pitchFamily="18" charset="0"/>
                          <a:ea typeface="Cambria" panose="02040503050406030204" pitchFamily="18" charset="0"/>
                        </a:rPr>
                        <m:t>𝑅𝐸𝐴</m:t>
                      </m:r>
                      <m:sSub>
                        <m:sSubPr>
                          <m:ctrlPr>
                            <a:rPr lang="en-US" sz="2400" i="1" dirty="0" smtClean="0">
                              <a:solidFill>
                                <a:schemeClr val="bg1"/>
                              </a:solidFill>
                              <a:latin typeface="Cambria Math" panose="02040503050406030204" pitchFamily="18" charset="0"/>
                              <a:ea typeface="Cambria" panose="02040503050406030204" pitchFamily="18" charset="0"/>
                            </a:rPr>
                          </m:ctrlPr>
                        </m:sSubPr>
                        <m:e>
                          <m:r>
                            <a:rPr lang="en-US" sz="2400" i="1" dirty="0" smtClean="0">
                              <a:solidFill>
                                <a:schemeClr val="bg1"/>
                              </a:solidFill>
                              <a:latin typeface="Cambria Math" panose="02040503050406030204" pitchFamily="18" charset="0"/>
                              <a:ea typeface="Cambria" panose="02040503050406030204" pitchFamily="18" charset="0"/>
                            </a:rPr>
                            <m:t>𝐿</m:t>
                          </m:r>
                        </m:e>
                        <m:sub>
                          <m:r>
                            <a:rPr lang="en-US" sz="2400" i="1" dirty="0" smtClean="0">
                              <a:solidFill>
                                <a:schemeClr val="bg1"/>
                              </a:solidFill>
                              <a:latin typeface="Cambria Math" panose="02040503050406030204" pitchFamily="18" charset="0"/>
                              <a:ea typeface="Cambria" panose="02040503050406030204" pitchFamily="18" charset="0"/>
                            </a:rPr>
                            <m:t>𝐺𝐷𝑃</m:t>
                          </m:r>
                        </m:sub>
                      </m:sSub>
                      <m:r>
                        <a:rPr lang="en-US" sz="2400" i="1" dirty="0" smtClean="0">
                          <a:solidFill>
                            <a:schemeClr val="bg1"/>
                          </a:solidFill>
                          <a:latin typeface="Cambria Math" panose="02040503050406030204" pitchFamily="18" charset="0"/>
                          <a:ea typeface="Cambria" panose="02040503050406030204" pitchFamily="18" charset="0"/>
                        </a:rPr>
                        <m:t>=</m:t>
                      </m:r>
                      <m:r>
                        <a:rPr lang="en-US" sz="2400" i="1" dirty="0" smtClean="0">
                          <a:solidFill>
                            <a:schemeClr val="bg1"/>
                          </a:solidFill>
                          <a:latin typeface="Cambria Math" panose="02040503050406030204" pitchFamily="18" charset="0"/>
                          <a:ea typeface="Cambria" panose="02040503050406030204" pitchFamily="18" charset="0"/>
                        </a:rPr>
                        <m:t>𝑓</m:t>
                      </m:r>
                      <m:d>
                        <m:dPr>
                          <m:ctrlPr>
                            <a:rPr lang="en-US" sz="2400" i="1" dirty="0" smtClean="0">
                              <a:solidFill>
                                <a:schemeClr val="bg1"/>
                              </a:solidFill>
                              <a:latin typeface="Cambria Math" panose="02040503050406030204" pitchFamily="18" charset="0"/>
                              <a:ea typeface="Cambria" panose="02040503050406030204" pitchFamily="18" charset="0"/>
                            </a:rPr>
                          </m:ctrlPr>
                        </m:dPr>
                        <m:e>
                          <m:r>
                            <a:rPr lang="en-US" sz="2400" i="1" dirty="0" err="1" smtClean="0">
                              <a:solidFill>
                                <a:schemeClr val="bg1"/>
                              </a:solidFill>
                              <a:latin typeface="Cambria Math" panose="02040503050406030204" pitchFamily="18" charset="0"/>
                              <a:ea typeface="Cambria" panose="02040503050406030204" pitchFamily="18" charset="0"/>
                            </a:rPr>
                            <m:t>𝐶𝑎𝑝𝑖𝑡𝑎𝑙</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𝐶𝑜𝑟𝑟𝑢𝑝𝑡𝑖𝑜𝑛</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𝐿𝑎𝑏𝑜𝑟</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err="1" smtClean="0">
                              <a:solidFill>
                                <a:schemeClr val="bg1"/>
                              </a:solidFill>
                              <a:latin typeface="Cambria Math" panose="02040503050406030204" pitchFamily="18" charset="0"/>
                              <a:ea typeface="Cambria" panose="02040503050406030204" pitchFamily="18" charset="0"/>
                            </a:rPr>
                            <m:t>𝐹𝑜𝑟𝑐𝑒</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𝐼𝑛𝑓𝑟𝑎𝑠𝑡𝑟𝑢𝑐𝑡𝑢𝑟𝑒</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𝐹𝐷𝐼</m:t>
                          </m:r>
                          <m:r>
                            <a:rPr lang="en-US" sz="2400" i="1" dirty="0" smtClean="0">
                              <a:solidFill>
                                <a:schemeClr val="bg1"/>
                              </a:solidFill>
                              <a:latin typeface="Cambria Math" panose="02040503050406030204" pitchFamily="18" charset="0"/>
                              <a:ea typeface="Cambria" panose="02040503050406030204" pitchFamily="18" charset="0"/>
                            </a:rPr>
                            <m:t> </m:t>
                          </m:r>
                          <m:r>
                            <a:rPr lang="en-US" sz="2400" i="1" dirty="0" err="1" smtClean="0">
                              <a:solidFill>
                                <a:schemeClr val="bg1"/>
                              </a:solidFill>
                              <a:latin typeface="Cambria Math" panose="02040503050406030204" pitchFamily="18" charset="0"/>
                              <a:ea typeface="Cambria" panose="02040503050406030204" pitchFamily="18" charset="0"/>
                            </a:rPr>
                            <m:t>𝐼𝑛𝑓𝑙𝑜𝑤𝑠</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𝑂𝑝𝑒𝑛𝑛𝑒𝑠𝑠</m:t>
                          </m:r>
                          <m:r>
                            <a:rPr lang="en-US" sz="2400" i="1" dirty="0" err="1" smtClean="0">
                              <a:solidFill>
                                <a:schemeClr val="bg1"/>
                              </a:solidFill>
                              <a:latin typeface="Cambria Math" panose="02040503050406030204" pitchFamily="18" charset="0"/>
                              <a:ea typeface="Cambria" panose="02040503050406030204" pitchFamily="18" charset="0"/>
                            </a:rPr>
                            <m:t>,</m:t>
                          </m:r>
                          <m:r>
                            <a:rPr lang="en-US" sz="2400" i="1" dirty="0" err="1" smtClean="0">
                              <a:solidFill>
                                <a:schemeClr val="bg1"/>
                              </a:solidFill>
                              <a:latin typeface="Cambria Math" panose="02040503050406030204" pitchFamily="18" charset="0"/>
                              <a:ea typeface="Cambria" panose="02040503050406030204" pitchFamily="18" charset="0"/>
                            </a:rPr>
                            <m:t>𝐸𝑑𝑢𝑐𝑎𝑡𝑖𝑜𝑛</m:t>
                          </m:r>
                        </m:e>
                      </m:d>
                    </m:oMath>
                  </m:oMathPara>
                </a14:m>
                <a:endParaRPr lang="en-US" sz="2400" i="1" dirty="0">
                  <a:solidFill>
                    <a:schemeClr val="bg1"/>
                  </a:solidFill>
                  <a:latin typeface="Cambria Math" panose="02040503050406030204" pitchFamily="18" charset="0"/>
                  <a:ea typeface="Cambria" panose="02040503050406030204" pitchFamily="18" charset="0"/>
                </a:endParaRPr>
              </a:p>
              <a:p>
                <a:pPr marL="0" indent="0">
                  <a:buNone/>
                </a:pPr>
                <a:r>
                  <a:rPr lang="en-US" sz="2400" dirty="0">
                    <a:solidFill>
                      <a:schemeClr val="bg1"/>
                    </a:solidFill>
                    <a:ea typeface="Cambria" panose="02040503050406030204" pitchFamily="18" charset="0"/>
                  </a:rPr>
                  <a:t>                                            (+)               (-)                           (+)                      (+)                               (+)                    (+)                 (+)</a:t>
                </a:r>
              </a:p>
            </p:txBody>
          </p:sp>
        </mc:Choice>
        <mc:Fallback xmlns="">
          <p:sp>
            <p:nvSpPr>
              <p:cNvPr id="3" name="Content Placeholder 2">
                <a:extLst>
                  <a:ext uri="{FF2B5EF4-FFF2-40B4-BE49-F238E27FC236}">
                    <a16:creationId xmlns:a16="http://schemas.microsoft.com/office/drawing/2014/main" id="{9D2103D3-4DF5-3950-84C9-448DE4E21CF5}"/>
                  </a:ext>
                </a:extLst>
              </p:cNvPr>
              <p:cNvSpPr>
                <a:spLocks noGrp="1" noRot="1" noChangeAspect="1" noMove="1" noResize="1" noEditPoints="1" noAdjustHandles="1" noChangeArrowheads="1" noChangeShapeType="1" noTextEdit="1"/>
              </p:cNvSpPr>
              <p:nvPr>
                <p:ph idx="1"/>
              </p:nvPr>
            </p:nvSpPr>
            <p:spPr>
              <a:xfrm>
                <a:off x="838200" y="2548661"/>
                <a:ext cx="10515600" cy="3628302"/>
              </a:xfrm>
              <a:blipFill>
                <a:blip r:embed="rId3"/>
                <a:stretch>
                  <a:fillRect l="-696" t="-3866"/>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C8DA0E25-A2B2-EDAD-A03B-315FF8687B2B}"/>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011BC76-54C7-382B-D633-3D5864D1CD9F}"/>
              </a:ext>
            </a:extLst>
          </p:cNvPr>
          <p:cNvSpPr txBox="1"/>
          <p:nvPr/>
        </p:nvSpPr>
        <p:spPr>
          <a:xfrm>
            <a:off x="838199" y="1238865"/>
            <a:ext cx="11161295" cy="1200329"/>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Economic Growth and FDI Inflows: A Stochastic Frontier Analysis, Albert Wijeweera, Renato Villano and Brian </a:t>
            </a:r>
            <a:r>
              <a:rPr lang="en-US" sz="2400" b="1" dirty="0" err="1">
                <a:solidFill>
                  <a:schemeClr val="bg1"/>
                </a:solidFill>
                <a:latin typeface="Cambria" panose="02040503050406030204" pitchFamily="18" charset="0"/>
                <a:ea typeface="Cambria" panose="02040503050406030204" pitchFamily="18" charset="0"/>
              </a:rPr>
              <a:t>Dollery</a:t>
            </a:r>
            <a:r>
              <a:rPr lang="en-US" sz="2400" b="1" dirty="0">
                <a:solidFill>
                  <a:schemeClr val="bg1"/>
                </a:solidFill>
                <a:latin typeface="Cambria" panose="02040503050406030204" pitchFamily="18" charset="0"/>
                <a:ea typeface="Cambria" panose="02040503050406030204" pitchFamily="18" charset="0"/>
              </a:rPr>
              <a:t>, </a:t>
            </a:r>
            <a:r>
              <a:rPr lang="en-US" sz="2400" b="1" i="1" dirty="0">
                <a:solidFill>
                  <a:schemeClr val="bg1"/>
                </a:solidFill>
                <a:latin typeface="Cambria" panose="02040503050406030204" pitchFamily="18" charset="0"/>
                <a:ea typeface="Cambria" panose="02040503050406030204" pitchFamily="18" charset="0"/>
              </a:rPr>
              <a:t>The Journal of Developing Areas, </a:t>
            </a:r>
            <a:r>
              <a:rPr lang="en-US" sz="2400" b="1" dirty="0">
                <a:solidFill>
                  <a:schemeClr val="bg1"/>
                </a:solidFill>
                <a:latin typeface="Cambria" panose="02040503050406030204" pitchFamily="18" charset="0"/>
                <a:ea typeface="Cambria" panose="02040503050406030204" pitchFamily="18" charset="0"/>
              </a:rPr>
              <a:t>pp. 143-158</a:t>
            </a:r>
          </a:p>
        </p:txBody>
      </p:sp>
      <p:cxnSp>
        <p:nvCxnSpPr>
          <p:cNvPr id="9" name="Straight Connector 8">
            <a:extLst>
              <a:ext uri="{FF2B5EF4-FFF2-40B4-BE49-F238E27FC236}">
                <a16:creationId xmlns:a16="http://schemas.microsoft.com/office/drawing/2014/main" id="{BE9F0334-0CBB-222B-4FC7-719C9CA266C4}"/>
              </a:ext>
            </a:extLst>
          </p:cNvPr>
          <p:cNvCxnSpPr/>
          <p:nvPr/>
        </p:nvCxnSpPr>
        <p:spPr>
          <a:xfrm>
            <a:off x="838199" y="2439194"/>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620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724B7635-E625-9954-5990-C0C14C7882DD}"/>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A9E5F525-6673-6E1F-ECB1-561B37A421E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1E503E56-B481-9B62-130A-06A419106948}"/>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 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81B5358-1E24-9213-58C0-6A619DA9AFF4}"/>
                  </a:ext>
                </a:extLst>
              </p:cNvPr>
              <p:cNvSpPr>
                <a:spLocks noGrp="1"/>
              </p:cNvSpPr>
              <p:nvPr>
                <p:ph idx="1"/>
              </p:nvPr>
            </p:nvSpPr>
            <p:spPr>
              <a:xfrm>
                <a:off x="838200" y="2548661"/>
                <a:ext cx="10515600" cy="3628302"/>
              </a:xfrm>
            </p:spPr>
            <p:txBody>
              <a:bodyPr>
                <a:normAutofit fontScale="70000" lnSpcReduction="20000"/>
              </a:bodyPr>
              <a:lstStyle/>
              <a:p>
                <a:r>
                  <a:rPr lang="en-US" sz="3100" dirty="0">
                    <a:solidFill>
                      <a:schemeClr val="bg1"/>
                    </a:solidFill>
                    <a:latin typeface="Cambria" panose="02040503050406030204" pitchFamily="18" charset="0"/>
                    <a:ea typeface="Cambria" panose="02040503050406030204" pitchFamily="18" charset="0"/>
                  </a:rPr>
                  <a:t>Main research objective is to investigate how productivity evolves at the plant level in the telecommunications equipment industry, particularly focusing on how firm’s entry, exit ,and investment decisions affect productivity dynamics</a:t>
                </a:r>
              </a:p>
              <a:p>
                <a:r>
                  <a:rPr lang="en-US" sz="3100" dirty="0">
                    <a:solidFill>
                      <a:schemeClr val="bg1"/>
                    </a:solidFill>
                    <a:latin typeface="Cambria" panose="02040503050406030204" pitchFamily="18" charset="0"/>
                    <a:ea typeface="Cambria" panose="02040503050406030204" pitchFamily="18" charset="0"/>
                  </a:rPr>
                  <a:t>Uses a semiparametric technique toe estimate production functions while controlling for selection bias and simultaneity </a:t>
                </a:r>
              </a:p>
              <a:p>
                <a:r>
                  <a:rPr lang="en-US" sz="3100" dirty="0">
                    <a:solidFill>
                      <a:schemeClr val="bg1"/>
                    </a:solidFill>
                    <a:latin typeface="Cambria" panose="02040503050406030204" pitchFamily="18" charset="0"/>
                    <a:ea typeface="Cambria" panose="02040503050406030204" pitchFamily="18" charset="0"/>
                  </a:rPr>
                  <a:t>Data is annual frequency panel data from 1974-1987, sourced from the Longitudinal Research Database (LRD)</a:t>
                </a:r>
              </a:p>
              <a:p>
                <a:r>
                  <a:rPr lang="en-US" sz="3100" dirty="0">
                    <a:solidFill>
                      <a:schemeClr val="bg1"/>
                    </a:solidFill>
                    <a:latin typeface="Cambria" panose="02040503050406030204" pitchFamily="18" charset="0"/>
                    <a:ea typeface="Cambria" panose="02040503050406030204" pitchFamily="18" charset="0"/>
                  </a:rPr>
                  <a:t>Conclude that certain enterprises generate more sales for given amounts of capital and labor than others.</a:t>
                </a:r>
              </a:p>
              <a:p>
                <a:pPr marL="0" indent="0">
                  <a:buNone/>
                </a:pPr>
                <a:br>
                  <a:rPr lang="en-US" sz="3100" dirty="0">
                    <a:solidFill>
                      <a:schemeClr val="bg1"/>
                    </a:solidFill>
                    <a:latin typeface="Cambria" panose="02040503050406030204" pitchFamily="18" charset="0"/>
                    <a:ea typeface="Cambria" panose="02040503050406030204" pitchFamily="18" charset="0"/>
                  </a:rPr>
                </a:br>
                <a14:m>
                  <m:oMathPara xmlns:m="http://schemas.openxmlformats.org/officeDocument/2006/math">
                    <m:oMathParaPr>
                      <m:jc m:val="centerGroup"/>
                    </m:oMathParaPr>
                    <m:oMath xmlns:m="http://schemas.openxmlformats.org/officeDocument/2006/math">
                      <m:r>
                        <a:rPr lang="en-US" sz="3100" i="1" dirty="0" smtClean="0">
                          <a:solidFill>
                            <a:schemeClr val="bg1"/>
                          </a:solidFill>
                          <a:latin typeface="Cambria Math" panose="02040503050406030204" pitchFamily="18" charset="0"/>
                          <a:ea typeface="Cambria" panose="02040503050406030204" pitchFamily="18" charset="0"/>
                        </a:rPr>
                        <m:t>𝑂𝑢𝑡𝑝𝑢𝑡</m:t>
                      </m:r>
                      <m:r>
                        <a:rPr lang="en-US" sz="3100" i="1" dirty="0" smtClean="0">
                          <a:solidFill>
                            <a:schemeClr val="bg1"/>
                          </a:solidFill>
                          <a:latin typeface="Cambria Math" panose="02040503050406030204" pitchFamily="18" charset="0"/>
                          <a:ea typeface="Cambria" panose="02040503050406030204" pitchFamily="18" charset="0"/>
                        </a:rPr>
                        <m:t>(</m:t>
                      </m:r>
                      <m:r>
                        <a:rPr lang="en-US" sz="3100" i="1" dirty="0" smtClean="0">
                          <a:solidFill>
                            <a:schemeClr val="bg1"/>
                          </a:solidFill>
                          <a:latin typeface="Cambria Math" panose="02040503050406030204" pitchFamily="18" charset="0"/>
                          <a:ea typeface="Cambria" panose="02040503050406030204" pitchFamily="18" charset="0"/>
                        </a:rPr>
                        <m:t>𝑉𝑎𝑙𝑢𝑒</m:t>
                      </m:r>
                      <m:r>
                        <a:rPr lang="en-US" sz="3100" i="1" dirty="0" smtClean="0">
                          <a:solidFill>
                            <a:schemeClr val="bg1"/>
                          </a:solidFill>
                          <a:latin typeface="Cambria Math" panose="02040503050406030204" pitchFamily="18" charset="0"/>
                          <a:ea typeface="Cambria" panose="02040503050406030204" pitchFamily="18" charset="0"/>
                        </a:rPr>
                        <m:t> </m:t>
                      </m:r>
                      <m:r>
                        <a:rPr lang="en-US" sz="3100" i="1" dirty="0" smtClean="0">
                          <a:solidFill>
                            <a:schemeClr val="bg1"/>
                          </a:solidFill>
                          <a:latin typeface="Cambria Math" panose="02040503050406030204" pitchFamily="18" charset="0"/>
                          <a:ea typeface="Cambria" panose="02040503050406030204" pitchFamily="18" charset="0"/>
                        </a:rPr>
                        <m:t>𝐴𝑑𝑑𝑒𝑑</m:t>
                      </m:r>
                      <m:r>
                        <a:rPr lang="en-US" sz="3100" i="1" dirty="0" smtClean="0">
                          <a:solidFill>
                            <a:schemeClr val="bg1"/>
                          </a:solidFill>
                          <a:latin typeface="Cambria Math" panose="02040503050406030204" pitchFamily="18" charset="0"/>
                          <a:ea typeface="Cambria" panose="02040503050406030204" pitchFamily="18" charset="0"/>
                        </a:rPr>
                        <m:t>)=</m:t>
                      </m:r>
                      <m:r>
                        <a:rPr lang="en-US" sz="3100" i="1" dirty="0" smtClean="0">
                          <a:solidFill>
                            <a:schemeClr val="bg1"/>
                          </a:solidFill>
                          <a:latin typeface="Cambria Math" panose="02040503050406030204" pitchFamily="18" charset="0"/>
                          <a:ea typeface="Cambria" panose="02040503050406030204" pitchFamily="18" charset="0"/>
                        </a:rPr>
                        <m:t>𝑓</m:t>
                      </m:r>
                      <m:r>
                        <a:rPr lang="en-US" sz="3100" i="1" dirty="0" smtClean="0">
                          <a:solidFill>
                            <a:schemeClr val="bg1"/>
                          </a:solidFill>
                          <a:latin typeface="Cambria Math" panose="02040503050406030204" pitchFamily="18" charset="0"/>
                          <a:ea typeface="Cambria" panose="02040503050406030204" pitchFamily="18" charset="0"/>
                        </a:rPr>
                        <m:t>(</m:t>
                      </m:r>
                      <m:r>
                        <a:rPr lang="en-US" sz="3100" i="1" dirty="0" smtClean="0">
                          <a:solidFill>
                            <a:schemeClr val="bg1"/>
                          </a:solidFill>
                          <a:latin typeface="Cambria Math" panose="02040503050406030204" pitchFamily="18" charset="0"/>
                          <a:ea typeface="Cambria" panose="02040503050406030204" pitchFamily="18" charset="0"/>
                        </a:rPr>
                        <m:t>𝐴𝑔𝑒</m:t>
                      </m:r>
                      <m:r>
                        <a:rPr lang="en-US" sz="3100" i="1" dirty="0" smtClean="0">
                          <a:solidFill>
                            <a:schemeClr val="bg1"/>
                          </a:solidFill>
                          <a:latin typeface="Cambria Math" panose="02040503050406030204" pitchFamily="18" charset="0"/>
                          <a:ea typeface="Cambria" panose="02040503050406030204" pitchFamily="18" charset="0"/>
                        </a:rPr>
                        <m:t> </m:t>
                      </m:r>
                      <m:r>
                        <a:rPr lang="en-US" sz="3100" i="1" dirty="0" smtClean="0">
                          <a:solidFill>
                            <a:schemeClr val="bg1"/>
                          </a:solidFill>
                          <a:latin typeface="Cambria Math" panose="02040503050406030204" pitchFamily="18" charset="0"/>
                          <a:ea typeface="Cambria" panose="02040503050406030204" pitchFamily="18" charset="0"/>
                        </a:rPr>
                        <m:t>𝑜𝑓</m:t>
                      </m:r>
                      <m:r>
                        <a:rPr lang="en-US" sz="3100" i="1" dirty="0" smtClean="0">
                          <a:solidFill>
                            <a:schemeClr val="bg1"/>
                          </a:solidFill>
                          <a:latin typeface="Cambria Math" panose="02040503050406030204" pitchFamily="18" charset="0"/>
                          <a:ea typeface="Cambria" panose="02040503050406030204" pitchFamily="18" charset="0"/>
                        </a:rPr>
                        <m:t> </m:t>
                      </m:r>
                      <m:r>
                        <a:rPr lang="en-US" sz="3100" i="1" dirty="0" err="1" smtClean="0">
                          <a:solidFill>
                            <a:schemeClr val="bg1"/>
                          </a:solidFill>
                          <a:latin typeface="Cambria Math" panose="02040503050406030204" pitchFamily="18" charset="0"/>
                          <a:ea typeface="Cambria" panose="02040503050406030204" pitchFamily="18" charset="0"/>
                        </a:rPr>
                        <m:t>𝑃𝑙𝑎𝑛𝑡</m:t>
                      </m:r>
                      <m:r>
                        <a:rPr lang="en-US" sz="3100" i="1" dirty="0" err="1" smtClean="0">
                          <a:solidFill>
                            <a:schemeClr val="bg1"/>
                          </a:solidFill>
                          <a:latin typeface="Cambria Math" panose="02040503050406030204" pitchFamily="18" charset="0"/>
                          <a:ea typeface="Cambria" panose="02040503050406030204" pitchFamily="18" charset="0"/>
                        </a:rPr>
                        <m:t>,</m:t>
                      </m:r>
                      <m:r>
                        <a:rPr lang="en-US" sz="3100" i="1" dirty="0" err="1" smtClean="0">
                          <a:solidFill>
                            <a:schemeClr val="bg1"/>
                          </a:solidFill>
                          <a:latin typeface="Cambria Math" panose="02040503050406030204" pitchFamily="18" charset="0"/>
                          <a:ea typeface="Cambria" panose="02040503050406030204" pitchFamily="18" charset="0"/>
                        </a:rPr>
                        <m:t>𝐶𝑎𝑝𝑖𝑡𝑎𝑙</m:t>
                      </m:r>
                      <m:r>
                        <a:rPr lang="en-US" sz="3100" i="1" dirty="0" err="1" smtClean="0">
                          <a:solidFill>
                            <a:schemeClr val="bg1"/>
                          </a:solidFill>
                          <a:latin typeface="Cambria Math" panose="02040503050406030204" pitchFamily="18" charset="0"/>
                          <a:ea typeface="Cambria" panose="02040503050406030204" pitchFamily="18" charset="0"/>
                        </a:rPr>
                        <m:t>,</m:t>
                      </m:r>
                      <m:r>
                        <a:rPr lang="en-US" sz="3100" i="1" dirty="0" err="1" smtClean="0">
                          <a:solidFill>
                            <a:schemeClr val="bg1"/>
                          </a:solidFill>
                          <a:latin typeface="Cambria Math" panose="02040503050406030204" pitchFamily="18" charset="0"/>
                          <a:ea typeface="Cambria" panose="02040503050406030204" pitchFamily="18" charset="0"/>
                        </a:rPr>
                        <m:t>𝐿𝑎𝑏𝑜𝑟</m:t>
                      </m:r>
                      <m:r>
                        <a:rPr lang="en-US" sz="3100" i="1" dirty="0" err="1" smtClean="0">
                          <a:solidFill>
                            <a:schemeClr val="bg1"/>
                          </a:solidFill>
                          <a:latin typeface="Cambria Math" panose="02040503050406030204" pitchFamily="18" charset="0"/>
                          <a:ea typeface="Cambria" panose="02040503050406030204" pitchFamily="18" charset="0"/>
                        </a:rPr>
                        <m:t>,</m:t>
                      </m:r>
                      <m:r>
                        <a:rPr lang="en-US" sz="3100" i="1" dirty="0" err="1" smtClean="0">
                          <a:solidFill>
                            <a:schemeClr val="bg1"/>
                          </a:solidFill>
                          <a:latin typeface="Cambria Math" panose="02040503050406030204" pitchFamily="18" charset="0"/>
                          <a:ea typeface="Cambria" panose="02040503050406030204" pitchFamily="18" charset="0"/>
                        </a:rPr>
                        <m:t>𝑃𝑟𝑜𝑑𝑢𝑐𝑡𝑖𝑣𝑖𝑡𝑦</m:t>
                      </m:r>
                      <m:r>
                        <a:rPr lang="en-US" sz="3100" i="1" dirty="0" smtClean="0">
                          <a:solidFill>
                            <a:schemeClr val="bg1"/>
                          </a:solidFill>
                          <a:latin typeface="Cambria Math" panose="02040503050406030204" pitchFamily="18" charset="0"/>
                          <a:ea typeface="Cambria" panose="02040503050406030204" pitchFamily="18" charset="0"/>
                        </a:rPr>
                        <m:t>)</m:t>
                      </m:r>
                    </m:oMath>
                  </m:oMathPara>
                </a14:m>
                <a:endParaRPr lang="en-US" sz="3100" dirty="0">
                  <a:solidFill>
                    <a:schemeClr val="bg1"/>
                  </a:solidFill>
                  <a:latin typeface="Cambria" panose="02040503050406030204" pitchFamily="18" charset="0"/>
                  <a:ea typeface="Cambria" panose="02040503050406030204" pitchFamily="18" charset="0"/>
                </a:endParaRPr>
              </a:p>
              <a:p>
                <a:pPr marL="0" indent="0">
                  <a:buNone/>
                </a:pPr>
                <a:r>
                  <a:rPr lang="en-US" sz="3100" dirty="0">
                    <a:solidFill>
                      <a:schemeClr val="bg1"/>
                    </a:solidFill>
                    <a:latin typeface="Cambria" panose="02040503050406030204" pitchFamily="18" charset="0"/>
                    <a:ea typeface="Cambria" panose="02040503050406030204" pitchFamily="18" charset="0"/>
                  </a:rPr>
                  <a:t>                                                                              (-)                 (+)         (+)            (+)</a:t>
                </a:r>
              </a:p>
              <a:p>
                <a:endParaRPr lang="en-US" sz="2400" dirty="0">
                  <a:solidFill>
                    <a:schemeClr val="bg1"/>
                  </a:solidFill>
                  <a:ea typeface="Cambria" panose="02040503050406030204" pitchFamily="18" charset="0"/>
                </a:endParaRPr>
              </a:p>
            </p:txBody>
          </p:sp>
        </mc:Choice>
        <mc:Fallback xmlns="">
          <p:sp>
            <p:nvSpPr>
              <p:cNvPr id="3" name="Content Placeholder 2">
                <a:extLst>
                  <a:ext uri="{FF2B5EF4-FFF2-40B4-BE49-F238E27FC236}">
                    <a16:creationId xmlns:a16="http://schemas.microsoft.com/office/drawing/2014/main" id="{181B5358-1E24-9213-58C0-6A619DA9AFF4}"/>
                  </a:ext>
                </a:extLst>
              </p:cNvPr>
              <p:cNvSpPr>
                <a:spLocks noGrp="1" noRot="1" noChangeAspect="1" noMove="1" noResize="1" noEditPoints="1" noAdjustHandles="1" noChangeArrowheads="1" noChangeShapeType="1" noTextEdit="1"/>
              </p:cNvSpPr>
              <p:nvPr>
                <p:ph idx="1"/>
              </p:nvPr>
            </p:nvSpPr>
            <p:spPr>
              <a:xfrm>
                <a:off x="838200" y="2548661"/>
                <a:ext cx="10515600" cy="3628302"/>
              </a:xfrm>
              <a:blipFill>
                <a:blip r:embed="rId3"/>
                <a:stretch>
                  <a:fillRect l="-696" t="-3866" r="-464" b="-13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1D1AE2B7-23DA-A236-94F4-9F13633FF317}"/>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0347188-0C87-70A0-DCCB-B266822C1ABE}"/>
              </a:ext>
            </a:extLst>
          </p:cNvPr>
          <p:cNvSpPr txBox="1"/>
          <p:nvPr/>
        </p:nvSpPr>
        <p:spPr>
          <a:xfrm>
            <a:off x="838199" y="1238865"/>
            <a:ext cx="11161295" cy="1200329"/>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The Dynamics of Productivity in the Telecommunications Equipment Industry, G. Steven Olley and Ariel </a:t>
            </a:r>
            <a:r>
              <a:rPr lang="en-US" sz="2400" b="1" dirty="0" err="1">
                <a:solidFill>
                  <a:schemeClr val="bg1"/>
                </a:solidFill>
                <a:latin typeface="Cambria" panose="02040503050406030204" pitchFamily="18" charset="0"/>
                <a:ea typeface="Cambria" panose="02040503050406030204" pitchFamily="18" charset="0"/>
              </a:rPr>
              <a:t>Pakes</a:t>
            </a:r>
            <a:r>
              <a:rPr lang="en-US" sz="2400" b="1" dirty="0">
                <a:solidFill>
                  <a:schemeClr val="bg1"/>
                </a:solidFill>
                <a:latin typeface="Cambria" panose="02040503050406030204" pitchFamily="18" charset="0"/>
                <a:ea typeface="Cambria" panose="02040503050406030204" pitchFamily="18" charset="0"/>
              </a:rPr>
              <a:t>, National Bureau of Economic Research, No. 3977, 48 Pages</a:t>
            </a:r>
          </a:p>
        </p:txBody>
      </p:sp>
      <p:cxnSp>
        <p:nvCxnSpPr>
          <p:cNvPr id="9" name="Straight Connector 8">
            <a:extLst>
              <a:ext uri="{FF2B5EF4-FFF2-40B4-BE49-F238E27FC236}">
                <a16:creationId xmlns:a16="http://schemas.microsoft.com/office/drawing/2014/main" id="{1B6C137F-57C0-D344-22D1-534EAE21BD53}"/>
              </a:ext>
            </a:extLst>
          </p:cNvPr>
          <p:cNvCxnSpPr/>
          <p:nvPr/>
        </p:nvCxnSpPr>
        <p:spPr>
          <a:xfrm>
            <a:off x="838199" y="2439194"/>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7832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3B2360"/>
        </a:solidFill>
        <a:effectLst/>
      </p:bgPr>
    </p:bg>
    <p:spTree>
      <p:nvGrpSpPr>
        <p:cNvPr id="1" name="">
          <a:extLst>
            <a:ext uri="{FF2B5EF4-FFF2-40B4-BE49-F238E27FC236}">
              <a16:creationId xmlns:a16="http://schemas.microsoft.com/office/drawing/2014/main" id="{2B7DA8EB-8A6C-8089-25C4-70331D8F9669}"/>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589A70AF-0A77-7F84-2D04-9E784CC14B3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44632" y="6091096"/>
            <a:ext cx="2247368" cy="749123"/>
          </a:xfrm>
          <a:prstGeom prst="rect">
            <a:avLst/>
          </a:prstGeom>
          <a:noFill/>
          <a:ln>
            <a:noFill/>
          </a:ln>
        </p:spPr>
      </p:pic>
      <p:sp>
        <p:nvSpPr>
          <p:cNvPr id="2" name="Title 1">
            <a:extLst>
              <a:ext uri="{FF2B5EF4-FFF2-40B4-BE49-F238E27FC236}">
                <a16:creationId xmlns:a16="http://schemas.microsoft.com/office/drawing/2014/main" id="{FCB50EC1-F59E-AE3E-DE4D-A8244C67B617}"/>
              </a:ext>
            </a:extLst>
          </p:cNvPr>
          <p:cNvSpPr>
            <a:spLocks noGrp="1"/>
          </p:cNvSpPr>
          <p:nvPr>
            <p:ph type="title"/>
          </p:nvPr>
        </p:nvSpPr>
        <p:spPr>
          <a:xfrm>
            <a:off x="838200" y="178314"/>
            <a:ext cx="10515600" cy="755751"/>
          </a:xfrm>
        </p:spPr>
        <p:txBody>
          <a:bodyPr>
            <a:normAutofit/>
          </a:bodyPr>
          <a:lstStyle/>
          <a:p>
            <a:pPr algn="ctr"/>
            <a:r>
              <a:rPr lang="en-US" sz="4000" dirty="0">
                <a:solidFill>
                  <a:schemeClr val="bg1"/>
                </a:solidFill>
                <a:latin typeface="Cambria" panose="02040503050406030204" pitchFamily="18" charset="0"/>
                <a:ea typeface="Cambria" panose="02040503050406030204" pitchFamily="18" charset="0"/>
              </a:rPr>
              <a:t>Literature Review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C8CE3C0-E3EA-8924-320A-C81F54F1E439}"/>
                  </a:ext>
                </a:extLst>
              </p:cNvPr>
              <p:cNvSpPr>
                <a:spLocks noGrp="1"/>
              </p:cNvSpPr>
              <p:nvPr>
                <p:ph idx="1"/>
              </p:nvPr>
            </p:nvSpPr>
            <p:spPr>
              <a:xfrm>
                <a:off x="838200" y="2548660"/>
                <a:ext cx="10515600" cy="4131023"/>
              </a:xfrm>
            </p:spPr>
            <p:txBody>
              <a:bodyPr>
                <a:normAutofit fontScale="92500" lnSpcReduction="20000"/>
              </a:bodyPr>
              <a:lstStyle/>
              <a:p>
                <a:r>
                  <a:rPr lang="en-US" sz="2400" dirty="0">
                    <a:solidFill>
                      <a:schemeClr val="bg1"/>
                    </a:solidFill>
                    <a:latin typeface="Cambria" panose="02040503050406030204" pitchFamily="18" charset="0"/>
                    <a:ea typeface="Cambria" panose="02040503050406030204" pitchFamily="18" charset="0"/>
                  </a:rPr>
                  <a:t>Levinsohn and Petrin show that intermediate inputs solve the simultaneity problem specified in Olley and </a:t>
                </a:r>
                <a:r>
                  <a:rPr lang="en-US" sz="2400" dirty="0" err="1">
                    <a:solidFill>
                      <a:schemeClr val="bg1"/>
                    </a:solidFill>
                    <a:latin typeface="Cambria" panose="02040503050406030204" pitchFamily="18" charset="0"/>
                    <a:ea typeface="Cambria" panose="02040503050406030204" pitchFamily="18" charset="0"/>
                  </a:rPr>
                  <a:t>Pakes</a:t>
                </a:r>
                <a:r>
                  <a:rPr lang="en-US" sz="2400" dirty="0">
                    <a:solidFill>
                      <a:schemeClr val="bg1"/>
                    </a:solidFill>
                    <a:latin typeface="Cambria" panose="02040503050406030204" pitchFamily="18" charset="0"/>
                    <a:ea typeface="Cambria" panose="02040503050406030204" pitchFamily="18" charset="0"/>
                  </a:rPr>
                  <a:t> in 1996 regarding correlation between input levels and unobserved firm-specific productivity processes</a:t>
                </a:r>
              </a:p>
              <a:p>
                <a:r>
                  <a:rPr lang="en-US" sz="2400" dirty="0">
                    <a:solidFill>
                      <a:schemeClr val="bg1"/>
                    </a:solidFill>
                    <a:latin typeface="Cambria" panose="02040503050406030204" pitchFamily="18" charset="0"/>
                    <a:ea typeface="Cambria" panose="02040503050406030204" pitchFamily="18" charset="0"/>
                  </a:rPr>
                  <a:t>Compare estimates between OLS, fixed effects, the Olley-</a:t>
                </a:r>
                <a:r>
                  <a:rPr lang="en-US" sz="2400" dirty="0" err="1">
                    <a:solidFill>
                      <a:schemeClr val="bg1"/>
                    </a:solidFill>
                    <a:latin typeface="Cambria" panose="02040503050406030204" pitchFamily="18" charset="0"/>
                    <a:ea typeface="Cambria" panose="02040503050406030204" pitchFamily="18" charset="0"/>
                  </a:rPr>
                  <a:t>Pakes</a:t>
                </a:r>
                <a:r>
                  <a:rPr lang="en-US" sz="2400" dirty="0">
                    <a:solidFill>
                      <a:schemeClr val="bg1"/>
                    </a:solidFill>
                    <a:latin typeface="Cambria" panose="02040503050406030204" pitchFamily="18" charset="0"/>
                    <a:ea typeface="Cambria" panose="02040503050406030204" pitchFamily="18" charset="0"/>
                  </a:rPr>
                  <a:t> investment proxy estimator, their own intermediate input proxy estimator, and the Blundell-Bond GMM estimator.</a:t>
                </a:r>
              </a:p>
              <a:p>
                <a:r>
                  <a:rPr lang="en-US" sz="2400" dirty="0">
                    <a:solidFill>
                      <a:schemeClr val="bg1"/>
                    </a:solidFill>
                    <a:latin typeface="Cambria" panose="02040503050406030204" pitchFamily="18" charset="0"/>
                    <a:ea typeface="Cambria" panose="02040503050406030204" pitchFamily="18" charset="0"/>
                  </a:rPr>
                  <a:t>Data type is panel, annual frequency, range is 1976 to 1986, sourced from Chilean Instituto Nacional de </a:t>
                </a:r>
                <a:r>
                  <a:rPr lang="en-US" sz="2400" dirty="0" err="1">
                    <a:solidFill>
                      <a:schemeClr val="bg1"/>
                    </a:solidFill>
                    <a:latin typeface="Cambria" panose="02040503050406030204" pitchFamily="18" charset="0"/>
                    <a:ea typeface="Cambria" panose="02040503050406030204" pitchFamily="18" charset="0"/>
                  </a:rPr>
                  <a:t>Estadistica</a:t>
                </a:r>
                <a:endParaRPr lang="en-US" sz="2400" dirty="0">
                  <a:solidFill>
                    <a:schemeClr val="bg1"/>
                  </a:solidFill>
                  <a:latin typeface="Cambria" panose="02040503050406030204" pitchFamily="18" charset="0"/>
                  <a:ea typeface="Cambria" panose="02040503050406030204" pitchFamily="18" charset="0"/>
                </a:endParaRPr>
              </a:p>
              <a:p>
                <a:r>
                  <a:rPr lang="en-US" sz="2400" dirty="0">
                    <a:solidFill>
                      <a:schemeClr val="bg1"/>
                    </a:solidFill>
                    <a:latin typeface="Cambria" panose="02040503050406030204" pitchFamily="18" charset="0"/>
                    <a:ea typeface="Cambria" panose="02040503050406030204" pitchFamily="18" charset="0"/>
                  </a:rPr>
                  <a:t>Conclude that intermediate inputs are an effective proxy and the estimates from their approach differ from Olley-</a:t>
                </a:r>
                <a:r>
                  <a:rPr lang="en-US" sz="2400" dirty="0" err="1">
                    <a:solidFill>
                      <a:schemeClr val="bg1"/>
                    </a:solidFill>
                    <a:latin typeface="Cambria" panose="02040503050406030204" pitchFamily="18" charset="0"/>
                    <a:ea typeface="Cambria" panose="02040503050406030204" pitchFamily="18" charset="0"/>
                  </a:rPr>
                  <a:t>Pakes</a:t>
                </a:r>
                <a:r>
                  <a:rPr lang="en-US" sz="2400" dirty="0">
                    <a:solidFill>
                      <a:schemeClr val="bg1"/>
                    </a:solidFill>
                    <a:latin typeface="Cambria" panose="02040503050406030204" pitchFamily="18" charset="0"/>
                    <a:ea typeface="Cambria" panose="02040503050406030204" pitchFamily="18" charset="0"/>
                  </a:rPr>
                  <a:t> but is not dramatically different.  Their method provides an alternative for estimation in datasets where investment is zero or unknown.</a:t>
                </a:r>
              </a:p>
              <a:p>
                <a:pPr marL="0" indent="0">
                  <a:buNone/>
                </a:pPr>
                <a14:m>
                  <m:oMathPara xmlns:m="http://schemas.openxmlformats.org/officeDocument/2006/math">
                    <m:oMathParaPr>
                      <m:jc m:val="centerGroup"/>
                    </m:oMathParaPr>
                    <m:oMath xmlns:m="http://schemas.openxmlformats.org/officeDocument/2006/math">
                      <m:r>
                        <a:rPr lang="en-US" sz="1800" i="1" dirty="0"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𝐺𝐷𝑃</m:t>
                      </m:r>
                      <m:r>
                        <a:rPr lang="en-US" sz="1800" i="1" dirty="0"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m:t>
                      </m:r>
                      <m:r>
                        <a:rPr lang="en-US" sz="1800" i="1" dirty="0"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𝑓</m:t>
                      </m:r>
                      <m:r>
                        <a:rPr lang="en-US" sz="1800" i="1" dirty="0"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m:t>
                      </m:r>
                      <m:r>
                        <a:rPr lang="en-US" sz="1800" i="1" dirty="0"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𝐶𝑎𝑝𝑖𝑡𝑎𝑙</m:t>
                      </m:r>
                      <m:r>
                        <a:rPr lang="en-US" sz="1800" i="1" dirty="0"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 </m:t>
                      </m:r>
                      <m:r>
                        <a:rPr lang="en-US" sz="1800" i="1" dirty="0" err="1"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𝑆𝑡𝑜𝑐𝑘</m:t>
                      </m:r>
                      <m:r>
                        <a:rPr lang="en-US" sz="1800" i="1" dirty="0" err="1"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m:t>
                      </m:r>
                      <m:r>
                        <a:rPr lang="en-US" sz="1800" i="1" dirty="0" err="1"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𝑆𝑘𝑖𝑙𝑙𝑒𝑑</m:t>
                      </m:r>
                      <m:r>
                        <a:rPr lang="en-US" sz="1800" i="1" dirty="0"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 </m:t>
                      </m:r>
                      <m:r>
                        <a:rPr lang="en-US" sz="1800" i="1" dirty="0"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𝐿𝑎𝑏𝑜𝑟</m:t>
                      </m:r>
                      <m:r>
                        <a:rPr lang="en-US" sz="1800" i="1" dirty="0"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 </m:t>
                      </m:r>
                      <m:r>
                        <a:rPr lang="en-US" sz="1800" i="1" dirty="0"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𝑈𝑛𝑠𝑘𝑖𝑙𝑙𝑒𝑑</m:t>
                      </m:r>
                      <m:r>
                        <a:rPr lang="en-US" sz="1800" i="1" dirty="0"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 </m:t>
                      </m:r>
                      <m:r>
                        <a:rPr lang="en-US" sz="1800" i="1" dirty="0"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𝐿𝑎𝑏𝑜𝑟</m:t>
                      </m:r>
                      <m:r>
                        <a:rPr lang="en-US" sz="1800" i="1" dirty="0"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 </m:t>
                      </m:r>
                      <m:r>
                        <a:rPr lang="en-US" sz="1800" i="1" dirty="0" err="1"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𝐸𝑙𝑒𝑐𝑡𝑟𝑖𝑐𝑖𝑡𝑦</m:t>
                      </m:r>
                      <m:r>
                        <a:rPr lang="en-US" sz="1800" i="1" dirty="0" err="1"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m:t>
                      </m:r>
                      <m:r>
                        <a:rPr lang="en-US" sz="1800" i="1" dirty="0" err="1"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𝐹𝑢𝑒𝑙𝑠</m:t>
                      </m:r>
                      <m:r>
                        <a:rPr lang="en-US" sz="1800" i="1" dirty="0"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 </m:t>
                      </m:r>
                      <m:r>
                        <a:rPr lang="en-US" sz="1800" i="1" dirty="0"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𝑀𝑎𝑡𝑒𝑟𝑖𝑎𝑙</m:t>
                      </m:r>
                      <m:r>
                        <a:rPr lang="en-US" sz="1800" i="1" dirty="0" smtClean="0">
                          <a:solidFill>
                            <a:schemeClr val="bg1"/>
                          </a:solidFill>
                          <a:effectLst/>
                          <a:latin typeface="Cambria Math" panose="02040503050406030204" pitchFamily="18" charset="0"/>
                          <a:ea typeface="Cambria" panose="02040503050406030204" pitchFamily="18" charset="0"/>
                          <a:cs typeface="Cambria" panose="02040503050406030204" pitchFamily="18" charset="0"/>
                        </a:rPr>
                        <m:t>)</m:t>
                      </m:r>
                    </m:oMath>
                  </m:oMathPara>
                </a14:m>
                <a:endParaRPr lang="en-US" sz="1800" dirty="0">
                  <a:solidFill>
                    <a:schemeClr val="bg1"/>
                  </a:solidFill>
                  <a:effectLst/>
                  <a:latin typeface="Calibri" panose="020F0502020204030204" pitchFamily="34" charset="0"/>
                  <a:ea typeface="MS Mincho" panose="02020609040205080304" pitchFamily="49" charset="-128"/>
                  <a:cs typeface="Times New Roman" panose="02020603050405020304" pitchFamily="18" charset="0"/>
                </a:endParaRPr>
              </a:p>
              <a:p>
                <a:pPr marL="0" indent="0">
                  <a:buNone/>
                </a:pPr>
                <a:r>
                  <a:rPr lang="en-US" sz="1800" dirty="0">
                    <a:solidFill>
                      <a:schemeClr val="bg1"/>
                    </a:solidFill>
                    <a:latin typeface="Calibri" panose="020F0502020204030204" pitchFamily="34" charset="0"/>
                    <a:ea typeface="MS Mincho" panose="02020609040205080304" pitchFamily="49" charset="-128"/>
                    <a:cs typeface="Times New Roman" panose="02020603050405020304" pitchFamily="18" charset="0"/>
                  </a:rPr>
                  <a:t>                                                     (+)                           (+)                    (+)                            (+)             (+)         (+)</a:t>
                </a:r>
                <a:endParaRPr lang="en-US" sz="1800" dirty="0">
                  <a:solidFill>
                    <a:schemeClr val="bg1"/>
                  </a:solidFill>
                  <a:effectLst/>
                  <a:latin typeface="Calibri" panose="020F0502020204030204" pitchFamily="34" charset="0"/>
                  <a:ea typeface="MS Mincho" panose="02020609040205080304" pitchFamily="49" charset="-128"/>
                  <a:cs typeface="Times New Roman" panose="02020603050405020304" pitchFamily="18" charset="0"/>
                </a:endParaRPr>
              </a:p>
              <a:p>
                <a:pPr marL="0" indent="0">
                  <a:buNone/>
                </a:pPr>
                <a:endParaRPr lang="en-US" sz="1800" dirty="0">
                  <a:solidFill>
                    <a:schemeClr val="bg1"/>
                  </a:solidFill>
                  <a:effectLst/>
                  <a:latin typeface="Calibri" panose="020F0502020204030204" pitchFamily="34" charset="0"/>
                  <a:ea typeface="MS Mincho" panose="02020609040205080304" pitchFamily="49" charset="-128"/>
                  <a:cs typeface="Times New Roman" panose="02020603050405020304" pitchFamily="18" charset="0"/>
                </a:endParaRPr>
              </a:p>
              <a:p>
                <a:pPr marL="0" indent="0">
                  <a:buNone/>
                </a:pPr>
                <a:endParaRPr lang="en-US" sz="2400" dirty="0">
                  <a:solidFill>
                    <a:schemeClr val="bg1"/>
                  </a:solidFill>
                  <a:latin typeface="Cambria" panose="02040503050406030204" pitchFamily="18" charset="0"/>
                  <a:ea typeface="Cambria" panose="02040503050406030204" pitchFamily="18" charset="0"/>
                </a:endParaRPr>
              </a:p>
            </p:txBody>
          </p:sp>
        </mc:Choice>
        <mc:Fallback xmlns="">
          <p:sp>
            <p:nvSpPr>
              <p:cNvPr id="3" name="Content Placeholder 2">
                <a:extLst>
                  <a:ext uri="{FF2B5EF4-FFF2-40B4-BE49-F238E27FC236}">
                    <a16:creationId xmlns:a16="http://schemas.microsoft.com/office/drawing/2014/main" id="{7C8CE3C0-E3EA-8924-320A-C81F54F1E439}"/>
                  </a:ext>
                </a:extLst>
              </p:cNvPr>
              <p:cNvSpPr>
                <a:spLocks noGrp="1" noRot="1" noChangeAspect="1" noMove="1" noResize="1" noEditPoints="1" noAdjustHandles="1" noChangeArrowheads="1" noChangeShapeType="1" noTextEdit="1"/>
              </p:cNvSpPr>
              <p:nvPr>
                <p:ph idx="1"/>
              </p:nvPr>
            </p:nvSpPr>
            <p:spPr>
              <a:xfrm>
                <a:off x="838200" y="2548660"/>
                <a:ext cx="10515600" cy="4131023"/>
              </a:xfrm>
              <a:blipFill>
                <a:blip r:embed="rId3"/>
                <a:stretch>
                  <a:fillRect l="-696" t="-3392"/>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FA32E9B9-02AC-C3D6-4E13-9698033E624E}"/>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EA5D2F3-1986-E601-417E-E0AC082C3CB0}"/>
              </a:ext>
            </a:extLst>
          </p:cNvPr>
          <p:cNvSpPr txBox="1"/>
          <p:nvPr/>
        </p:nvSpPr>
        <p:spPr>
          <a:xfrm>
            <a:off x="838199" y="1238865"/>
            <a:ext cx="11161295" cy="1200329"/>
          </a:xfrm>
          <a:prstGeom prst="rect">
            <a:avLst/>
          </a:prstGeom>
          <a:noFill/>
        </p:spPr>
        <p:txBody>
          <a:bodyPr wrap="square" rtlCol="0">
            <a:spAutoFit/>
          </a:bodyPr>
          <a:lstStyle/>
          <a:p>
            <a:r>
              <a:rPr lang="en-US" sz="2400" b="1" dirty="0">
                <a:solidFill>
                  <a:schemeClr val="bg1"/>
                </a:solidFill>
                <a:latin typeface="Cambria" panose="02040503050406030204" pitchFamily="18" charset="0"/>
                <a:ea typeface="Cambria" panose="02040503050406030204" pitchFamily="18" charset="0"/>
              </a:rPr>
              <a:t>Estimating Production Functions Using Inputs to Control for </a:t>
            </a:r>
            <a:r>
              <a:rPr lang="en-US" sz="2400" b="1" dirty="0" err="1">
                <a:solidFill>
                  <a:schemeClr val="bg1"/>
                </a:solidFill>
                <a:latin typeface="Cambria" panose="02040503050406030204" pitchFamily="18" charset="0"/>
                <a:ea typeface="Cambria" panose="02040503050406030204" pitchFamily="18" charset="0"/>
              </a:rPr>
              <a:t>Unobservables</a:t>
            </a:r>
            <a:r>
              <a:rPr lang="en-US" sz="2400" b="1" dirty="0">
                <a:solidFill>
                  <a:schemeClr val="bg1"/>
                </a:solidFill>
                <a:latin typeface="Cambria" panose="02040503050406030204" pitchFamily="18" charset="0"/>
                <a:ea typeface="Cambria" panose="02040503050406030204" pitchFamily="18" charset="0"/>
              </a:rPr>
              <a:t>, James Levinsohn and Amil Petrin, The Review of Economic studies, Vol 70, No. 2 pp. 317-341</a:t>
            </a:r>
          </a:p>
        </p:txBody>
      </p:sp>
      <p:cxnSp>
        <p:nvCxnSpPr>
          <p:cNvPr id="9" name="Straight Connector 8">
            <a:extLst>
              <a:ext uri="{FF2B5EF4-FFF2-40B4-BE49-F238E27FC236}">
                <a16:creationId xmlns:a16="http://schemas.microsoft.com/office/drawing/2014/main" id="{1D1EA389-6DB5-D98F-69B6-DD5EFCED64F5}"/>
              </a:ext>
            </a:extLst>
          </p:cNvPr>
          <p:cNvCxnSpPr/>
          <p:nvPr/>
        </p:nvCxnSpPr>
        <p:spPr>
          <a:xfrm>
            <a:off x="838199" y="2439194"/>
            <a:ext cx="3419168" cy="0"/>
          </a:xfrm>
          <a:prstGeom prst="line">
            <a:avLst/>
          </a:prstGeom>
          <a:ln>
            <a:solidFill>
              <a:srgbClr val="FFC00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33742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2007 - 2010">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 - 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2032</TotalTime>
  <Words>3603</Words>
  <Application>Microsoft Office PowerPoint</Application>
  <PresentationFormat>Widescreen</PresentationFormat>
  <Paragraphs>254</Paragraphs>
  <Slides>38</Slides>
  <Notes>20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38</vt:i4>
      </vt:variant>
    </vt:vector>
  </HeadingPairs>
  <TitlesOfParts>
    <vt:vector size="47" baseType="lpstr">
      <vt:lpstr>Aptos</vt:lpstr>
      <vt:lpstr>Aptos Display</vt:lpstr>
      <vt:lpstr>Arial</vt:lpstr>
      <vt:lpstr>Book Antiqua</vt:lpstr>
      <vt:lpstr>Calibri</vt:lpstr>
      <vt:lpstr>Cambria</vt:lpstr>
      <vt:lpstr>Cambria Math</vt:lpstr>
      <vt:lpstr>Office Theme</vt:lpstr>
      <vt:lpstr>Custom Design</vt:lpstr>
      <vt:lpstr>Evaluating the Technology Sector GDP Share</vt:lpstr>
      <vt:lpstr>Motivation</vt:lpstr>
      <vt:lpstr>Motivation</vt:lpstr>
      <vt:lpstr>Motivation</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Literature Review</vt:lpstr>
      <vt:lpstr>Functional Forms</vt:lpstr>
      <vt:lpstr>Functional Forms</vt:lpstr>
      <vt:lpstr>Functional Forms</vt:lpstr>
      <vt:lpstr>Functional Forms</vt:lpstr>
      <vt:lpstr>Functional Forms</vt:lpstr>
      <vt:lpstr>Functional Forms</vt:lpstr>
      <vt:lpstr>Functional Forms</vt:lpstr>
      <vt:lpstr>Functional Forms</vt:lpstr>
      <vt:lpstr>Functional Forms</vt:lpstr>
      <vt:lpstr>Looking Forward</vt:lpstr>
      <vt:lpstr>Functional Forms</vt:lpstr>
      <vt:lpstr>PowerPoint Presentation</vt:lpstr>
      <vt:lpstr>PowerPoint Presentation</vt:lpstr>
      <vt:lpstr>PowerPoint Presentation</vt:lpstr>
      <vt:lpstr>PowerPoint Presentation</vt:lpstr>
      <vt:lpstr>Next Steps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shaun levenson</dc:creator>
  <cp:lastModifiedBy>shaun levenson</cp:lastModifiedBy>
  <cp:revision>17</cp:revision>
  <dcterms:created xsi:type="dcterms:W3CDTF">2025-02-09T20:00:23Z</dcterms:created>
  <dcterms:modified xsi:type="dcterms:W3CDTF">2025-02-21T20:35:25Z</dcterms:modified>
</cp:coreProperties>
</file>