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704" r:id="rId2"/>
  </p:sldMasterIdLst>
  <p:notesMasterIdLst>
    <p:notesMasterId r:id="rId59"/>
  </p:notesMasterIdLst>
  <p:sldIdLst>
    <p:sldId id="256" r:id="rId3"/>
    <p:sldId id="304" r:id="rId4"/>
    <p:sldId id="319" r:id="rId5"/>
    <p:sldId id="371" r:id="rId6"/>
    <p:sldId id="317" r:id="rId7"/>
    <p:sldId id="374" r:id="rId8"/>
    <p:sldId id="372" r:id="rId9"/>
    <p:sldId id="373" r:id="rId10"/>
    <p:sldId id="380" r:id="rId11"/>
    <p:sldId id="314" r:id="rId12"/>
    <p:sldId id="318" r:id="rId13"/>
    <p:sldId id="305" r:id="rId14"/>
    <p:sldId id="324" r:id="rId15"/>
    <p:sldId id="381" r:id="rId16"/>
    <p:sldId id="382" r:id="rId17"/>
    <p:sldId id="383" r:id="rId18"/>
    <p:sldId id="306" r:id="rId19"/>
    <p:sldId id="331" r:id="rId20"/>
    <p:sldId id="325" r:id="rId21"/>
    <p:sldId id="333" r:id="rId22"/>
    <p:sldId id="332" r:id="rId23"/>
    <p:sldId id="298" r:id="rId24"/>
    <p:sldId id="384" r:id="rId25"/>
    <p:sldId id="300" r:id="rId26"/>
    <p:sldId id="293" r:id="rId27"/>
    <p:sldId id="299" r:id="rId28"/>
    <p:sldId id="296" r:id="rId29"/>
    <p:sldId id="302" r:id="rId30"/>
    <p:sldId id="336" r:id="rId31"/>
    <p:sldId id="338" r:id="rId32"/>
    <p:sldId id="337" r:id="rId33"/>
    <p:sldId id="348" r:id="rId34"/>
    <p:sldId id="349" r:id="rId35"/>
    <p:sldId id="350" r:id="rId36"/>
    <p:sldId id="351" r:id="rId37"/>
    <p:sldId id="352" r:id="rId38"/>
    <p:sldId id="353" r:id="rId39"/>
    <p:sldId id="354" r:id="rId40"/>
    <p:sldId id="355" r:id="rId41"/>
    <p:sldId id="364" r:id="rId42"/>
    <p:sldId id="365" r:id="rId43"/>
    <p:sldId id="366" r:id="rId44"/>
    <p:sldId id="367" r:id="rId45"/>
    <p:sldId id="385" r:id="rId46"/>
    <p:sldId id="376" r:id="rId47"/>
    <p:sldId id="379" r:id="rId48"/>
    <p:sldId id="387" r:id="rId49"/>
    <p:sldId id="377" r:id="rId50"/>
    <p:sldId id="386" r:id="rId51"/>
    <p:sldId id="389" r:id="rId52"/>
    <p:sldId id="388" r:id="rId53"/>
    <p:sldId id="390" r:id="rId54"/>
    <p:sldId id="391" r:id="rId55"/>
    <p:sldId id="392" r:id="rId56"/>
    <p:sldId id="393" r:id="rId57"/>
    <p:sldId id="39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3B2360"/>
    <a:srgbClr val="6A4C92"/>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712" autoAdjust="0"/>
  </p:normalViewPr>
  <p:slideViewPr>
    <p:cSldViewPr snapToGrid="0">
      <p:cViewPr varScale="1">
        <p:scale>
          <a:sx n="60" d="100"/>
          <a:sy n="60" d="100"/>
        </p:scale>
        <p:origin x="78" y="1080"/>
      </p:cViewPr>
      <p:guideLst/>
    </p:cSldViewPr>
  </p:slideViewPr>
  <p:outlineViewPr>
    <p:cViewPr>
      <p:scale>
        <a:sx n="33" d="100"/>
        <a:sy n="33" d="100"/>
      </p:scale>
      <p:origin x="0" y="-23274"/>
    </p:cViewPr>
  </p:outlineViewPr>
  <p:notesTextViewPr>
    <p:cViewPr>
      <p:scale>
        <a:sx n="1" d="1"/>
        <a:sy n="1" d="1"/>
      </p:scale>
      <p:origin x="0" y="-450"/>
    </p:cViewPr>
  </p:notesTextViewPr>
  <p:sorterViewPr>
    <p:cViewPr>
      <p:scale>
        <a:sx n="100" d="100"/>
        <a:sy n="100" d="100"/>
      </p:scale>
      <p:origin x="0" y="-28698"/>
    </p:cViewPr>
  </p:sorterViewPr>
  <p:notesViewPr>
    <p:cSldViewPr snapToGrid="0">
      <p:cViewPr varScale="1">
        <p:scale>
          <a:sx n="85" d="100"/>
          <a:sy n="85" d="100"/>
        </p:scale>
        <p:origin x="100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21C81-CAF7-4E67-98FE-F94CAB2AC440}" type="datetimeFigureOut">
              <a:rPr lang="en-US" smtClean="0"/>
              <a:t>8/14/2025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A8402-AD1E-429D-BC7E-36A4F581653C}" type="slidenum">
              <a:rPr lang="en-US" smtClean="0"/>
              <a:t>‹#›</a:t>
            </a:fld>
            <a:endParaRPr lang="en-US"/>
          </a:p>
        </p:txBody>
      </p:sp>
    </p:spTree>
    <p:extLst>
      <p:ext uri="{BB962C8B-B14F-4D97-AF65-F5344CB8AC3E}">
        <p14:creationId xmlns:p14="http://schemas.microsoft.com/office/powerpoint/2010/main" val="3394704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4A8402-AD1E-429D-BC7E-36A4F581653C}" type="slidenum">
              <a:rPr lang="en-US" smtClean="0"/>
              <a:t>1</a:t>
            </a:fld>
            <a:endParaRPr lang="en-US"/>
          </a:p>
        </p:txBody>
      </p:sp>
    </p:spTree>
    <p:extLst>
      <p:ext uri="{BB962C8B-B14F-4D97-AF65-F5344CB8AC3E}">
        <p14:creationId xmlns:p14="http://schemas.microsoft.com/office/powerpoint/2010/main" val="81835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EC3B6-5B54-8EDF-72FC-98A0543B9B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84E344-5283-BD98-EB76-DACC8FF5AA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F7C9E9-1DE0-C359-1E82-0E7CBF30DF24}"/>
              </a:ext>
            </a:extLst>
          </p:cNvPr>
          <p:cNvSpPr>
            <a:spLocks noGrp="1"/>
          </p:cNvSpPr>
          <p:nvPr>
            <p:ph type="body" idx="1"/>
          </p:nvPr>
        </p:nvSpPr>
        <p:spPr/>
        <p:txBody>
          <a:bodyPr/>
          <a:lstStyle/>
          <a:p>
            <a:r>
              <a:rPr lang="en-US" dirty="0"/>
              <a:t>This chart provides an illustration of the growth dynamics of the full technology sector and each of its components.  As you see, some of the major turning points in technological history are shown here.  Noticeably, there are few points where technology growth is negative, with the largest being in the great recession.  The pandemic, funnily enough, was a massive positive spike for this sector, likely due to the greater widespread reliance on tech for functioning.</a:t>
            </a:r>
          </a:p>
        </p:txBody>
      </p:sp>
      <p:sp>
        <p:nvSpPr>
          <p:cNvPr id="4" name="Slide Number Placeholder 3">
            <a:extLst>
              <a:ext uri="{FF2B5EF4-FFF2-40B4-BE49-F238E27FC236}">
                <a16:creationId xmlns:a16="http://schemas.microsoft.com/office/drawing/2014/main" id="{696E910C-DEEF-86BC-73A7-194C06CADAFD}"/>
              </a:ext>
            </a:extLst>
          </p:cNvPr>
          <p:cNvSpPr>
            <a:spLocks noGrp="1"/>
          </p:cNvSpPr>
          <p:nvPr>
            <p:ph type="sldNum" sz="quarter" idx="5"/>
          </p:nvPr>
        </p:nvSpPr>
        <p:spPr/>
        <p:txBody>
          <a:bodyPr/>
          <a:lstStyle/>
          <a:p>
            <a:fld id="{D94A8402-AD1E-429D-BC7E-36A4F581653C}" type="slidenum">
              <a:rPr lang="en-US" smtClean="0"/>
              <a:t>10</a:t>
            </a:fld>
            <a:endParaRPr lang="en-US"/>
          </a:p>
        </p:txBody>
      </p:sp>
    </p:spTree>
    <p:extLst>
      <p:ext uri="{BB962C8B-B14F-4D97-AF65-F5344CB8AC3E}">
        <p14:creationId xmlns:p14="http://schemas.microsoft.com/office/powerpoint/2010/main" val="351806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769C0-A134-B37E-BDEE-52A11C1EF9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6EEE45-FFEF-53FA-3607-158263CE14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E2D450-D602-7A32-D726-38EF2AC8BEC0}"/>
              </a:ext>
            </a:extLst>
          </p:cNvPr>
          <p:cNvSpPr>
            <a:spLocks noGrp="1"/>
          </p:cNvSpPr>
          <p:nvPr>
            <p:ph type="body" idx="1"/>
          </p:nvPr>
        </p:nvSpPr>
        <p:spPr/>
        <p:txBody>
          <a:bodyPr/>
          <a:lstStyle/>
          <a:p>
            <a:r>
              <a:rPr lang="en-US" dirty="0"/>
              <a:t>My KDV, real </a:t>
            </a:r>
            <a:r>
              <a:rPr lang="en-US" dirty="0" err="1"/>
              <a:t>gdp</a:t>
            </a:r>
            <a:r>
              <a:rPr lang="en-US" dirty="0"/>
              <a:t> attributed to technology, is comprised of the entirety of the information sector as well as a portion of the manufacturing sector, namely computers and electronics manufacturing.  Some components of each are shown here.</a:t>
            </a:r>
          </a:p>
        </p:txBody>
      </p:sp>
      <p:sp>
        <p:nvSpPr>
          <p:cNvPr id="4" name="Slide Number Placeholder 3">
            <a:extLst>
              <a:ext uri="{FF2B5EF4-FFF2-40B4-BE49-F238E27FC236}">
                <a16:creationId xmlns:a16="http://schemas.microsoft.com/office/drawing/2014/main" id="{A9CBA21E-BFDD-DDBD-2DD0-86D7547FDE0E}"/>
              </a:ext>
            </a:extLst>
          </p:cNvPr>
          <p:cNvSpPr>
            <a:spLocks noGrp="1"/>
          </p:cNvSpPr>
          <p:nvPr>
            <p:ph type="sldNum" sz="quarter" idx="5"/>
          </p:nvPr>
        </p:nvSpPr>
        <p:spPr/>
        <p:txBody>
          <a:bodyPr/>
          <a:lstStyle/>
          <a:p>
            <a:fld id="{D94A8402-AD1E-429D-BC7E-36A4F581653C}" type="slidenum">
              <a:rPr lang="en-US" smtClean="0"/>
              <a:t>11</a:t>
            </a:fld>
            <a:endParaRPr lang="en-US"/>
          </a:p>
        </p:txBody>
      </p:sp>
    </p:spTree>
    <p:extLst>
      <p:ext uri="{BB962C8B-B14F-4D97-AF65-F5344CB8AC3E}">
        <p14:creationId xmlns:p14="http://schemas.microsoft.com/office/powerpoint/2010/main" val="358225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512F4-28BA-3B3E-3934-E31696A283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099122-BA14-75EC-08BA-857A87A8DD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35F3E0-FE8E-DE9D-A6DD-C3BBA90E0B4A}"/>
              </a:ext>
            </a:extLst>
          </p:cNvPr>
          <p:cNvSpPr>
            <a:spLocks noGrp="1"/>
          </p:cNvSpPr>
          <p:nvPr>
            <p:ph type="body" idx="1"/>
          </p:nvPr>
        </p:nvSpPr>
        <p:spPr/>
        <p:txBody>
          <a:bodyPr/>
          <a:lstStyle/>
          <a:p>
            <a:r>
              <a:rPr lang="en-US" dirty="0"/>
              <a:t>Now that we have a background, lets move onto theory.  For time constraints reasons, I will keep this brief.</a:t>
            </a:r>
          </a:p>
        </p:txBody>
      </p:sp>
      <p:sp>
        <p:nvSpPr>
          <p:cNvPr id="4" name="Slide Number Placeholder 3">
            <a:extLst>
              <a:ext uri="{FF2B5EF4-FFF2-40B4-BE49-F238E27FC236}">
                <a16:creationId xmlns:a16="http://schemas.microsoft.com/office/drawing/2014/main" id="{0508F50E-E383-C24D-888F-FB5B9B6CC502}"/>
              </a:ext>
            </a:extLst>
          </p:cNvPr>
          <p:cNvSpPr>
            <a:spLocks noGrp="1"/>
          </p:cNvSpPr>
          <p:nvPr>
            <p:ph type="sldNum" sz="quarter" idx="5"/>
          </p:nvPr>
        </p:nvSpPr>
        <p:spPr/>
        <p:txBody>
          <a:bodyPr/>
          <a:lstStyle/>
          <a:p>
            <a:fld id="{D94A8402-AD1E-429D-BC7E-36A4F581653C}" type="slidenum">
              <a:rPr lang="en-US" smtClean="0"/>
              <a:t>12</a:t>
            </a:fld>
            <a:endParaRPr lang="en-US"/>
          </a:p>
        </p:txBody>
      </p:sp>
    </p:spTree>
    <p:extLst>
      <p:ext uri="{BB962C8B-B14F-4D97-AF65-F5344CB8AC3E}">
        <p14:creationId xmlns:p14="http://schemas.microsoft.com/office/powerpoint/2010/main" val="420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1D981-C6CD-0677-6193-47D3C011AD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7259AE-32C2-E40B-286A-809B5B1326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7887FA-C3CD-6E6F-29E1-F25467FB98BB}"/>
              </a:ext>
            </a:extLst>
          </p:cNvPr>
          <p:cNvSpPr>
            <a:spLocks noGrp="1"/>
          </p:cNvSpPr>
          <p:nvPr>
            <p:ph type="body" idx="1"/>
          </p:nvPr>
        </p:nvSpPr>
        <p:spPr/>
        <p:txBody>
          <a:bodyPr/>
          <a:lstStyle/>
          <a:p>
            <a:r>
              <a:rPr lang="en-US" dirty="0"/>
              <a:t>The production function used in this forecast uses the cobb-</a:t>
            </a:r>
            <a:r>
              <a:rPr lang="en-US" dirty="0" err="1"/>
              <a:t>douglas</a:t>
            </a:r>
            <a:r>
              <a:rPr lang="en-US" dirty="0"/>
              <a:t> production function.  Shown here is the baseline cobb-</a:t>
            </a:r>
            <a:r>
              <a:rPr lang="en-US" dirty="0" err="1"/>
              <a:t>douglas</a:t>
            </a:r>
            <a:r>
              <a:rPr lang="en-US" dirty="0"/>
              <a:t>, but we need more than just the baseline to get a fully specified production function.</a:t>
            </a:r>
          </a:p>
        </p:txBody>
      </p:sp>
      <p:sp>
        <p:nvSpPr>
          <p:cNvPr id="4" name="Slide Number Placeholder 3">
            <a:extLst>
              <a:ext uri="{FF2B5EF4-FFF2-40B4-BE49-F238E27FC236}">
                <a16:creationId xmlns:a16="http://schemas.microsoft.com/office/drawing/2014/main" id="{EE0C7E87-F61D-D790-C7A7-AAB644FCE339}"/>
              </a:ext>
            </a:extLst>
          </p:cNvPr>
          <p:cNvSpPr>
            <a:spLocks noGrp="1"/>
          </p:cNvSpPr>
          <p:nvPr>
            <p:ph type="sldNum" sz="quarter" idx="5"/>
          </p:nvPr>
        </p:nvSpPr>
        <p:spPr/>
        <p:txBody>
          <a:bodyPr/>
          <a:lstStyle/>
          <a:p>
            <a:fld id="{D94A8402-AD1E-429D-BC7E-36A4F581653C}" type="slidenum">
              <a:rPr lang="en-US" smtClean="0"/>
              <a:t>13</a:t>
            </a:fld>
            <a:endParaRPr lang="en-US"/>
          </a:p>
        </p:txBody>
      </p:sp>
    </p:spTree>
    <p:extLst>
      <p:ext uri="{BB962C8B-B14F-4D97-AF65-F5344CB8AC3E}">
        <p14:creationId xmlns:p14="http://schemas.microsoft.com/office/powerpoint/2010/main" val="236681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A4FBE-8876-304D-02AC-785889F957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2EAAD-3C54-C6E1-C31E-7A70794A65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A363FE-E5A6-42FF-859C-4BB141E0BD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37564E-9BDF-7909-2239-A58D54EAB154}"/>
              </a:ext>
            </a:extLst>
          </p:cNvPr>
          <p:cNvSpPr>
            <a:spLocks noGrp="1"/>
          </p:cNvSpPr>
          <p:nvPr>
            <p:ph type="sldNum" sz="quarter" idx="5"/>
          </p:nvPr>
        </p:nvSpPr>
        <p:spPr/>
        <p:txBody>
          <a:bodyPr/>
          <a:lstStyle/>
          <a:p>
            <a:fld id="{D94A8402-AD1E-429D-BC7E-36A4F581653C}" type="slidenum">
              <a:rPr lang="en-US" smtClean="0"/>
              <a:t>14</a:t>
            </a:fld>
            <a:endParaRPr lang="en-US"/>
          </a:p>
        </p:txBody>
      </p:sp>
    </p:spTree>
    <p:extLst>
      <p:ext uri="{BB962C8B-B14F-4D97-AF65-F5344CB8AC3E}">
        <p14:creationId xmlns:p14="http://schemas.microsoft.com/office/powerpoint/2010/main" val="3601503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CC8FF-E6E1-0E99-56A4-5D569E1888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3EEA65-8C56-9C8E-4838-92CA01A257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FB93E4-0D4D-43D1-B4AB-13860D2FD735}"/>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Many studies use a standard production function framework, focusing on capital and labor as main inputs.</a:t>
            </a:r>
          </a:p>
          <a:p>
            <a:r>
              <a:rPr lang="en-US" sz="1200" b="0" i="0" kern="1200" dirty="0">
                <a:solidFill>
                  <a:schemeClr val="tx1"/>
                </a:solidFill>
                <a:effectLst/>
                <a:latin typeface="+mn-lt"/>
                <a:ea typeface="+mn-ea"/>
                <a:cs typeface="+mn-cs"/>
              </a:rPr>
              <a:t>Some distinguish between public and private forms of these inputs to better capture production nuances.</a:t>
            </a:r>
          </a:p>
          <a:p>
            <a:r>
              <a:rPr lang="en-US" sz="1200" b="0" i="0" kern="1200" dirty="0">
                <a:solidFill>
                  <a:schemeClr val="tx1"/>
                </a:solidFill>
                <a:effectLst/>
                <a:latin typeface="+mn-lt"/>
                <a:ea typeface="+mn-ea"/>
                <a:cs typeface="+mn-cs"/>
              </a:rPr>
              <a:t>Intermediate goods like oil and energy are important additional factors influencing production capacity, extending basic models.</a:t>
            </a:r>
          </a:p>
        </p:txBody>
      </p:sp>
      <p:sp>
        <p:nvSpPr>
          <p:cNvPr id="4" name="Slide Number Placeholder 3">
            <a:extLst>
              <a:ext uri="{FF2B5EF4-FFF2-40B4-BE49-F238E27FC236}">
                <a16:creationId xmlns:a16="http://schemas.microsoft.com/office/drawing/2014/main" id="{1A36FE51-EC02-D039-88B5-69505F001927}"/>
              </a:ext>
            </a:extLst>
          </p:cNvPr>
          <p:cNvSpPr>
            <a:spLocks noGrp="1"/>
          </p:cNvSpPr>
          <p:nvPr>
            <p:ph type="sldNum" sz="quarter" idx="5"/>
          </p:nvPr>
        </p:nvSpPr>
        <p:spPr/>
        <p:txBody>
          <a:bodyPr/>
          <a:lstStyle/>
          <a:p>
            <a:fld id="{D94A8402-AD1E-429D-BC7E-36A4F581653C}" type="slidenum">
              <a:rPr lang="en-US" smtClean="0"/>
              <a:t>15</a:t>
            </a:fld>
            <a:endParaRPr lang="en-US"/>
          </a:p>
        </p:txBody>
      </p:sp>
    </p:spTree>
    <p:extLst>
      <p:ext uri="{BB962C8B-B14F-4D97-AF65-F5344CB8AC3E}">
        <p14:creationId xmlns:p14="http://schemas.microsoft.com/office/powerpoint/2010/main" val="3107851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E3AC3-BA22-82E7-0214-AC59625BCB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CB0B2B-FF2B-40DB-3A6C-549ECFFC69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85561C-EFE4-2B54-628D-176B9EF27D31}"/>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Technological change is widely recognized as a growth driver, but few empirical studies include it directly.</a:t>
            </a:r>
          </a:p>
          <a:p>
            <a:r>
              <a:rPr lang="en-US" sz="1200" b="0" i="0" kern="1200" dirty="0">
                <a:solidFill>
                  <a:schemeClr val="tx1"/>
                </a:solidFill>
                <a:effectLst/>
                <a:latin typeface="+mn-lt"/>
                <a:ea typeface="+mn-ea"/>
                <a:cs typeface="+mn-cs"/>
              </a:rPr>
              <a:t>Some use proxies like human capital and R&amp;D to capture its effect on output.</a:t>
            </a:r>
          </a:p>
          <a:p>
            <a:r>
              <a:rPr lang="en-US" sz="1200" b="0" i="0" kern="1200" dirty="0">
                <a:solidFill>
                  <a:schemeClr val="tx1"/>
                </a:solidFill>
                <a:effectLst/>
                <a:latin typeface="+mn-lt"/>
                <a:ea typeface="+mn-ea"/>
                <a:cs typeface="+mn-cs"/>
              </a:rPr>
              <a:t>The Cobb-Douglas functional form is most common, with </a:t>
            </a:r>
            <a:r>
              <a:rPr lang="en-US" sz="1200" b="0" i="0" kern="1200" dirty="0" err="1">
                <a:solidFill>
                  <a:schemeClr val="tx1"/>
                </a:solidFill>
                <a:effectLst/>
                <a:latin typeface="+mn-lt"/>
                <a:ea typeface="+mn-ea"/>
                <a:cs typeface="+mn-cs"/>
              </a:rPr>
              <a:t>Translog</a:t>
            </a:r>
            <a:r>
              <a:rPr lang="en-US" sz="1200" b="0" i="0" kern="1200" dirty="0">
                <a:solidFill>
                  <a:schemeClr val="tx1"/>
                </a:solidFill>
                <a:effectLst/>
                <a:latin typeface="+mn-lt"/>
                <a:ea typeface="+mn-ea"/>
                <a:cs typeface="+mn-cs"/>
              </a:rPr>
              <a:t> models applied for more flexibility.</a:t>
            </a:r>
          </a:p>
          <a:p>
            <a:r>
              <a:rPr lang="en-US" sz="1200" b="0" i="0" kern="1200" dirty="0">
                <a:solidFill>
                  <a:schemeClr val="tx1"/>
                </a:solidFill>
                <a:effectLst/>
                <a:latin typeface="+mn-lt"/>
                <a:ea typeface="+mn-ea"/>
                <a:cs typeface="+mn-cs"/>
              </a:rPr>
              <a:t>Empirical work focuses on including more detailed inputs and addressing econometric challenges like serial correlation and unobservable factors to improve accuracy.</a:t>
            </a:r>
          </a:p>
        </p:txBody>
      </p:sp>
      <p:sp>
        <p:nvSpPr>
          <p:cNvPr id="4" name="Slide Number Placeholder 3">
            <a:extLst>
              <a:ext uri="{FF2B5EF4-FFF2-40B4-BE49-F238E27FC236}">
                <a16:creationId xmlns:a16="http://schemas.microsoft.com/office/drawing/2014/main" id="{36E005DA-3CB9-091C-0E3D-8C40D2BACF59}"/>
              </a:ext>
            </a:extLst>
          </p:cNvPr>
          <p:cNvSpPr>
            <a:spLocks noGrp="1"/>
          </p:cNvSpPr>
          <p:nvPr>
            <p:ph type="sldNum" sz="quarter" idx="5"/>
          </p:nvPr>
        </p:nvSpPr>
        <p:spPr/>
        <p:txBody>
          <a:bodyPr/>
          <a:lstStyle/>
          <a:p>
            <a:fld id="{D94A8402-AD1E-429D-BC7E-36A4F581653C}" type="slidenum">
              <a:rPr lang="en-US" smtClean="0"/>
              <a:t>16</a:t>
            </a:fld>
            <a:endParaRPr lang="en-US"/>
          </a:p>
        </p:txBody>
      </p:sp>
    </p:spTree>
    <p:extLst>
      <p:ext uri="{BB962C8B-B14F-4D97-AF65-F5344CB8AC3E}">
        <p14:creationId xmlns:p14="http://schemas.microsoft.com/office/powerpoint/2010/main" val="260739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85003-C2A3-1685-A041-9E2B8D34F0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42B4B1-F329-6235-CEA9-3D9067B25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3F283D-F2D3-F431-7DB6-1E2809606CFE}"/>
              </a:ext>
            </a:extLst>
          </p:cNvPr>
          <p:cNvSpPr>
            <a:spLocks noGrp="1"/>
          </p:cNvSpPr>
          <p:nvPr>
            <p:ph type="body" idx="1"/>
          </p:nvPr>
        </p:nvSpPr>
        <p:spPr/>
        <p:txBody>
          <a:bodyPr/>
          <a:lstStyle/>
          <a:p>
            <a:r>
              <a:rPr lang="en-US" dirty="0"/>
              <a:t>After theory we have the metadata, which I will brush by quickly and give a quick summary of the important variables at the end.</a:t>
            </a:r>
          </a:p>
        </p:txBody>
      </p:sp>
      <p:sp>
        <p:nvSpPr>
          <p:cNvPr id="4" name="Slide Number Placeholder 3">
            <a:extLst>
              <a:ext uri="{FF2B5EF4-FFF2-40B4-BE49-F238E27FC236}">
                <a16:creationId xmlns:a16="http://schemas.microsoft.com/office/drawing/2014/main" id="{391A9D87-546C-4198-88F2-3D11BC831C98}"/>
              </a:ext>
            </a:extLst>
          </p:cNvPr>
          <p:cNvSpPr>
            <a:spLocks noGrp="1"/>
          </p:cNvSpPr>
          <p:nvPr>
            <p:ph type="sldNum" sz="quarter" idx="5"/>
          </p:nvPr>
        </p:nvSpPr>
        <p:spPr/>
        <p:txBody>
          <a:bodyPr/>
          <a:lstStyle/>
          <a:p>
            <a:fld id="{D94A8402-AD1E-429D-BC7E-36A4F581653C}" type="slidenum">
              <a:rPr lang="en-US" smtClean="0"/>
              <a:t>17</a:t>
            </a:fld>
            <a:endParaRPr lang="en-US"/>
          </a:p>
        </p:txBody>
      </p:sp>
    </p:spTree>
    <p:extLst>
      <p:ext uri="{BB962C8B-B14F-4D97-AF65-F5344CB8AC3E}">
        <p14:creationId xmlns:p14="http://schemas.microsoft.com/office/powerpoint/2010/main" val="769307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111C1-974D-CEFB-7C42-1A55D84C24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65BBB9-622F-6414-45A9-128DE023D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50004A-6DCB-B427-A68A-DA9CA50DDF9F}"/>
              </a:ext>
            </a:extLst>
          </p:cNvPr>
          <p:cNvSpPr>
            <a:spLocks noGrp="1"/>
          </p:cNvSpPr>
          <p:nvPr>
            <p:ph type="body" idx="1"/>
          </p:nvPr>
        </p:nvSpPr>
        <p:spPr/>
        <p:txBody>
          <a:bodyPr/>
          <a:lstStyle/>
          <a:p>
            <a:r>
              <a:rPr lang="en-US" dirty="0"/>
              <a:t>So the most important variables I’m including here are my KDVs, real </a:t>
            </a:r>
            <a:r>
              <a:rPr lang="en-US" dirty="0" err="1"/>
              <a:t>gdp</a:t>
            </a:r>
            <a:r>
              <a:rPr lang="en-US" dirty="0"/>
              <a:t> for computers and electronics, real </a:t>
            </a:r>
            <a:r>
              <a:rPr lang="en-US" dirty="0" err="1"/>
              <a:t>gdp</a:t>
            </a:r>
            <a:r>
              <a:rPr lang="en-US" dirty="0"/>
              <a:t> for info, and real </a:t>
            </a:r>
            <a:r>
              <a:rPr lang="en-US" dirty="0" err="1"/>
              <a:t>gdp</a:t>
            </a:r>
            <a:r>
              <a:rPr lang="en-US" dirty="0"/>
              <a:t> for tech.  I have deflators for all 3 as well.  Capital inputs for info and industrial equipment.  Industry labor force for info and computers and electronics.  Technological progress variables such as </a:t>
            </a:r>
            <a:r>
              <a:rPr lang="en-US" dirty="0" err="1"/>
              <a:t>rnd</a:t>
            </a:r>
            <a:r>
              <a:rPr lang="en-US" dirty="0"/>
              <a:t>, intellectual property capital stock, human capital, multifactor productivity, and patent grants.  Then we have real public capital investment and lastly prices that will be used as robustness checks.</a:t>
            </a:r>
          </a:p>
        </p:txBody>
      </p:sp>
      <p:sp>
        <p:nvSpPr>
          <p:cNvPr id="4" name="Slide Number Placeholder 3">
            <a:extLst>
              <a:ext uri="{FF2B5EF4-FFF2-40B4-BE49-F238E27FC236}">
                <a16:creationId xmlns:a16="http://schemas.microsoft.com/office/drawing/2014/main" id="{962282AA-3632-AB07-9E65-67532B7A515C}"/>
              </a:ext>
            </a:extLst>
          </p:cNvPr>
          <p:cNvSpPr>
            <a:spLocks noGrp="1"/>
          </p:cNvSpPr>
          <p:nvPr>
            <p:ph type="sldNum" sz="quarter" idx="5"/>
          </p:nvPr>
        </p:nvSpPr>
        <p:spPr/>
        <p:txBody>
          <a:bodyPr/>
          <a:lstStyle/>
          <a:p>
            <a:fld id="{D94A8402-AD1E-429D-BC7E-36A4F581653C}" type="slidenum">
              <a:rPr lang="en-US" smtClean="0"/>
              <a:t>18</a:t>
            </a:fld>
            <a:endParaRPr lang="en-US"/>
          </a:p>
        </p:txBody>
      </p:sp>
    </p:spTree>
    <p:extLst>
      <p:ext uri="{BB962C8B-B14F-4D97-AF65-F5344CB8AC3E}">
        <p14:creationId xmlns:p14="http://schemas.microsoft.com/office/powerpoint/2010/main" val="4179392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DDE63-8679-7511-237F-74CFA5CEF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DCEF4-0F8E-45C8-00E2-B69D72EE95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C73612-DB77-B5D5-4556-569377A1ABC3}"/>
              </a:ext>
            </a:extLst>
          </p:cNvPr>
          <p:cNvSpPr>
            <a:spLocks noGrp="1"/>
          </p:cNvSpPr>
          <p:nvPr>
            <p:ph type="body" idx="1"/>
          </p:nvPr>
        </p:nvSpPr>
        <p:spPr/>
        <p:txBody>
          <a:bodyPr/>
          <a:lstStyle/>
          <a:p>
            <a:r>
              <a:rPr lang="en-US" dirty="0"/>
              <a:t>Next the descriptive statistic.</a:t>
            </a:r>
          </a:p>
        </p:txBody>
      </p:sp>
      <p:sp>
        <p:nvSpPr>
          <p:cNvPr id="4" name="Slide Number Placeholder 3">
            <a:extLst>
              <a:ext uri="{FF2B5EF4-FFF2-40B4-BE49-F238E27FC236}">
                <a16:creationId xmlns:a16="http://schemas.microsoft.com/office/drawing/2014/main" id="{0B91AAEF-ECE0-EDE8-5C64-B8D91B823269}"/>
              </a:ext>
            </a:extLst>
          </p:cNvPr>
          <p:cNvSpPr>
            <a:spLocks noGrp="1"/>
          </p:cNvSpPr>
          <p:nvPr>
            <p:ph type="sldNum" sz="quarter" idx="5"/>
          </p:nvPr>
        </p:nvSpPr>
        <p:spPr/>
        <p:txBody>
          <a:bodyPr/>
          <a:lstStyle/>
          <a:p>
            <a:fld id="{D94A8402-AD1E-429D-BC7E-36A4F581653C}" type="slidenum">
              <a:rPr lang="en-US" smtClean="0"/>
              <a:t>19</a:t>
            </a:fld>
            <a:endParaRPr lang="en-US"/>
          </a:p>
        </p:txBody>
      </p:sp>
    </p:spTree>
    <p:extLst>
      <p:ext uri="{BB962C8B-B14F-4D97-AF65-F5344CB8AC3E}">
        <p14:creationId xmlns:p14="http://schemas.microsoft.com/office/powerpoint/2010/main" val="479472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86043-03D2-2273-A363-FEE4043FBE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8192FA-C09E-2E88-8024-6AEAC77F3C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7E538E-7D87-56AB-F9F9-9B1DD24EFD96}"/>
              </a:ext>
            </a:extLst>
          </p:cNvPr>
          <p:cNvSpPr>
            <a:spLocks noGrp="1"/>
          </p:cNvSpPr>
          <p:nvPr>
            <p:ph type="body" idx="1"/>
          </p:nvPr>
        </p:nvSpPr>
        <p:spPr/>
        <p:txBody>
          <a:bodyPr/>
          <a:lstStyle/>
          <a:p>
            <a:r>
              <a:rPr lang="en-US" dirty="0"/>
              <a:t>Before we can get into talking about the data, we first must ask the question of what makes technology important?</a:t>
            </a:r>
          </a:p>
        </p:txBody>
      </p:sp>
      <p:sp>
        <p:nvSpPr>
          <p:cNvPr id="4" name="Slide Number Placeholder 3">
            <a:extLst>
              <a:ext uri="{FF2B5EF4-FFF2-40B4-BE49-F238E27FC236}">
                <a16:creationId xmlns:a16="http://schemas.microsoft.com/office/drawing/2014/main" id="{BE597400-E0B0-CCDE-C45F-906CFE793702}"/>
              </a:ext>
            </a:extLst>
          </p:cNvPr>
          <p:cNvSpPr>
            <a:spLocks noGrp="1"/>
          </p:cNvSpPr>
          <p:nvPr>
            <p:ph type="sldNum" sz="quarter" idx="5"/>
          </p:nvPr>
        </p:nvSpPr>
        <p:spPr/>
        <p:txBody>
          <a:bodyPr/>
          <a:lstStyle/>
          <a:p>
            <a:fld id="{D94A8402-AD1E-429D-BC7E-36A4F581653C}" type="slidenum">
              <a:rPr lang="en-US" smtClean="0"/>
              <a:t>2</a:t>
            </a:fld>
            <a:endParaRPr lang="en-US"/>
          </a:p>
        </p:txBody>
      </p:sp>
    </p:spTree>
    <p:extLst>
      <p:ext uri="{BB962C8B-B14F-4D97-AF65-F5344CB8AC3E}">
        <p14:creationId xmlns:p14="http://schemas.microsoft.com/office/powerpoint/2010/main" val="2797174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7CDE4-3B1A-52B4-3B82-9A4132B0F3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DF9032-A613-1370-A513-E09044BC3D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049310-0328-CD40-2525-50A2B7A0B36D}"/>
              </a:ext>
            </a:extLst>
          </p:cNvPr>
          <p:cNvSpPr>
            <a:spLocks noGrp="1"/>
          </p:cNvSpPr>
          <p:nvPr>
            <p:ph type="body" idx="1"/>
          </p:nvPr>
        </p:nvSpPr>
        <p:spPr/>
        <p:txBody>
          <a:bodyPr/>
          <a:lstStyle/>
          <a:p>
            <a:r>
              <a:rPr lang="en-US" dirty="0"/>
              <a:t>The three stochastic properties I checked  are GDP_CEP$, </a:t>
            </a:r>
            <a:r>
              <a:rPr lang="en-US" dirty="0" err="1"/>
              <a:t>GDP_Info</a:t>
            </a:r>
            <a:r>
              <a:rPr lang="en-US" dirty="0"/>
              <a:t>$, and I_P_CEP and found that each are I(1) with GDP_CEP$ and </a:t>
            </a:r>
            <a:r>
              <a:rPr lang="en-US" dirty="0" err="1"/>
              <a:t>GDP_Info</a:t>
            </a:r>
            <a:r>
              <a:rPr lang="en-US" dirty="0"/>
              <a:t>$ needing to be logged.  As for shocks, I found that GDP_CEP$ had a significant shock at year 2000, consistent with the dotcom bubble.  </a:t>
            </a:r>
            <a:r>
              <a:rPr lang="en-US" dirty="0" err="1"/>
              <a:t>GDP_Info</a:t>
            </a:r>
            <a:r>
              <a:rPr lang="en-US" dirty="0"/>
              <a:t>$ didn’t have any significant shocks.  I_P_CEP seemed to, but all of those shocks occurred at the beginning of the series, so I deemed modelling them as unnecessary.</a:t>
            </a:r>
          </a:p>
        </p:txBody>
      </p:sp>
      <p:sp>
        <p:nvSpPr>
          <p:cNvPr id="4" name="Slide Number Placeholder 3">
            <a:extLst>
              <a:ext uri="{FF2B5EF4-FFF2-40B4-BE49-F238E27FC236}">
                <a16:creationId xmlns:a16="http://schemas.microsoft.com/office/drawing/2014/main" id="{E79ECA49-6BDB-14C9-7522-BAD2A6B2CB90}"/>
              </a:ext>
            </a:extLst>
          </p:cNvPr>
          <p:cNvSpPr>
            <a:spLocks noGrp="1"/>
          </p:cNvSpPr>
          <p:nvPr>
            <p:ph type="sldNum" sz="quarter" idx="5"/>
          </p:nvPr>
        </p:nvSpPr>
        <p:spPr/>
        <p:txBody>
          <a:bodyPr/>
          <a:lstStyle/>
          <a:p>
            <a:fld id="{D94A8402-AD1E-429D-BC7E-36A4F581653C}" type="slidenum">
              <a:rPr lang="en-US" smtClean="0"/>
              <a:t>20</a:t>
            </a:fld>
            <a:endParaRPr lang="en-US"/>
          </a:p>
        </p:txBody>
      </p:sp>
    </p:spTree>
    <p:extLst>
      <p:ext uri="{BB962C8B-B14F-4D97-AF65-F5344CB8AC3E}">
        <p14:creationId xmlns:p14="http://schemas.microsoft.com/office/powerpoint/2010/main" val="1431905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503BC-C919-7FD1-EADB-F067C4FCF2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9C0B4D-B968-16E6-76CD-3FEEEF1010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439CD2-CFF7-18FF-BC16-872357C8BC6C}"/>
              </a:ext>
            </a:extLst>
          </p:cNvPr>
          <p:cNvSpPr>
            <a:spLocks noGrp="1"/>
          </p:cNvSpPr>
          <p:nvPr>
            <p:ph type="body" idx="1"/>
          </p:nvPr>
        </p:nvSpPr>
        <p:spPr/>
        <p:txBody>
          <a:bodyPr/>
          <a:lstStyle/>
          <a:p>
            <a:r>
              <a:rPr lang="en-US" dirty="0"/>
              <a:t>Now onto the main meat of the project, starting with structural regressions.</a:t>
            </a:r>
          </a:p>
        </p:txBody>
      </p:sp>
      <p:sp>
        <p:nvSpPr>
          <p:cNvPr id="4" name="Slide Number Placeholder 3">
            <a:extLst>
              <a:ext uri="{FF2B5EF4-FFF2-40B4-BE49-F238E27FC236}">
                <a16:creationId xmlns:a16="http://schemas.microsoft.com/office/drawing/2014/main" id="{BC4548BA-51AB-50DE-A4A7-2DFE1AFB9D00}"/>
              </a:ext>
            </a:extLst>
          </p:cNvPr>
          <p:cNvSpPr>
            <a:spLocks noGrp="1"/>
          </p:cNvSpPr>
          <p:nvPr>
            <p:ph type="sldNum" sz="quarter" idx="5"/>
          </p:nvPr>
        </p:nvSpPr>
        <p:spPr/>
        <p:txBody>
          <a:bodyPr/>
          <a:lstStyle/>
          <a:p>
            <a:fld id="{D94A8402-AD1E-429D-BC7E-36A4F581653C}" type="slidenum">
              <a:rPr lang="en-US" smtClean="0"/>
              <a:t>21</a:t>
            </a:fld>
            <a:endParaRPr lang="en-US"/>
          </a:p>
        </p:txBody>
      </p:sp>
    </p:spTree>
    <p:extLst>
      <p:ext uri="{BB962C8B-B14F-4D97-AF65-F5344CB8AC3E}">
        <p14:creationId xmlns:p14="http://schemas.microsoft.com/office/powerpoint/2010/main" val="1095010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E9871-7B13-5E8B-F8BE-F47A628AD9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5A2AC5-4D5D-F5BB-0822-1E01EC847D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47C7D2-915A-3A06-EB47-E5D3DF56B893}"/>
              </a:ext>
            </a:extLst>
          </p:cNvPr>
          <p:cNvSpPr>
            <a:spLocks noGrp="1"/>
          </p:cNvSpPr>
          <p:nvPr>
            <p:ph type="body" idx="1"/>
          </p:nvPr>
        </p:nvSpPr>
        <p:spPr/>
        <p:txBody>
          <a:bodyPr/>
          <a:lstStyle/>
          <a:p>
            <a:r>
              <a:rPr lang="en-US" dirty="0"/>
              <a:t>For both GDP structural regs, I found using a per capita basis ended up with the best performing models.  Both equations were constrained to FMOLS due to theory dictating them be estimated in levels rather than growth rates..  GDP_CEP$ has a very good coefficient for capital stock, as it is widely accepted for it to be between 0.2 and 0.4.  That being said, it has a really large human capital coefficient.  Additionally, this regression required an intervention for 2000 and 2001 and it was found to be highly significant.</a:t>
            </a:r>
          </a:p>
        </p:txBody>
      </p:sp>
      <p:sp>
        <p:nvSpPr>
          <p:cNvPr id="4" name="Slide Number Placeholder 3">
            <a:extLst>
              <a:ext uri="{FF2B5EF4-FFF2-40B4-BE49-F238E27FC236}">
                <a16:creationId xmlns:a16="http://schemas.microsoft.com/office/drawing/2014/main" id="{E762D9BA-71F3-CAFA-F12E-42082E5C5560}"/>
              </a:ext>
            </a:extLst>
          </p:cNvPr>
          <p:cNvSpPr>
            <a:spLocks noGrp="1"/>
          </p:cNvSpPr>
          <p:nvPr>
            <p:ph type="sldNum" sz="quarter" idx="5"/>
          </p:nvPr>
        </p:nvSpPr>
        <p:spPr/>
        <p:txBody>
          <a:bodyPr/>
          <a:lstStyle/>
          <a:p>
            <a:fld id="{D94A8402-AD1E-429D-BC7E-36A4F581653C}" type="slidenum">
              <a:rPr lang="en-US" smtClean="0"/>
              <a:t>22</a:t>
            </a:fld>
            <a:endParaRPr lang="en-US"/>
          </a:p>
        </p:txBody>
      </p:sp>
    </p:spTree>
    <p:extLst>
      <p:ext uri="{BB962C8B-B14F-4D97-AF65-F5344CB8AC3E}">
        <p14:creationId xmlns:p14="http://schemas.microsoft.com/office/powerpoint/2010/main" val="3748597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8EA1D-6FAB-1377-2D06-7F5052B2E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35DBA-91AA-8863-F2E7-E5C2701F7C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B3FD78-CDE6-2D37-8227-BD7B95884756}"/>
              </a:ext>
            </a:extLst>
          </p:cNvPr>
          <p:cNvSpPr>
            <a:spLocks noGrp="1"/>
          </p:cNvSpPr>
          <p:nvPr>
            <p:ph type="body" idx="1"/>
          </p:nvPr>
        </p:nvSpPr>
        <p:spPr/>
        <p:txBody>
          <a:bodyPr/>
          <a:lstStyle/>
          <a:p>
            <a:r>
              <a:rPr lang="en-US" sz="2400" b="1" dirty="0">
                <a:solidFill>
                  <a:schemeClr val="bg1"/>
                </a:solidFill>
                <a:latin typeface="Cambria" panose="02040503050406030204" pitchFamily="18" charset="0"/>
                <a:ea typeface="Cambria" panose="02040503050406030204" pitchFamily="18" charset="0"/>
              </a:rPr>
              <a:t>Private Capital (</a:t>
            </a:r>
            <a:r>
              <a:rPr lang="en-US" sz="2400" b="1" dirty="0" err="1">
                <a:solidFill>
                  <a:schemeClr val="bg1"/>
                </a:solidFill>
                <a:latin typeface="Cambria" panose="02040503050406030204" pitchFamily="18" charset="0"/>
                <a:ea typeface="Cambria" panose="02040503050406030204" pitchFamily="18" charset="0"/>
              </a:rPr>
              <a:t>K_Info</a:t>
            </a:r>
            <a:r>
              <a:rPr lang="en-US" sz="2400" b="1" dirty="0">
                <a:solidFill>
                  <a:schemeClr val="bg1"/>
                </a:solidFill>
                <a:latin typeface="Cambria" panose="02040503050406030204" pitchFamily="18" charset="0"/>
                <a:ea typeface="Cambria" panose="02040503050406030204" pitchFamily="18" charset="0"/>
              </a:rPr>
              <a:t>$, </a:t>
            </a:r>
            <a:r>
              <a:rPr lang="en-US" sz="2400" b="1" dirty="0" err="1">
                <a:solidFill>
                  <a:schemeClr val="bg1"/>
                </a:solidFill>
                <a:latin typeface="Cambria" panose="02040503050406030204" pitchFamily="18" charset="0"/>
                <a:ea typeface="Cambria" panose="02040503050406030204" pitchFamily="18" charset="0"/>
              </a:rPr>
              <a:t>K_IndEq</a:t>
            </a:r>
            <a:r>
              <a:rPr lang="en-US" sz="2400" b="1" dirty="0">
                <a:solidFill>
                  <a:schemeClr val="bg1"/>
                </a:solidFill>
                <a:latin typeface="Cambria" panose="02040503050406030204" pitchFamily="18" charset="0"/>
                <a:ea typeface="Cambria" panose="02040503050406030204" pitchFamily="18" charset="0"/>
              </a:rPr>
              <a:t>$):</a:t>
            </a:r>
          </a:p>
          <a:p>
            <a:pPr lvl="1"/>
            <a:r>
              <a:rPr lang="en-US" sz="2000" dirty="0">
                <a:solidFill>
                  <a:schemeClr val="bg1"/>
                </a:solidFill>
                <a:latin typeface="Cambria" panose="02040503050406030204" pitchFamily="18" charset="0"/>
                <a:ea typeface="Cambria" panose="02040503050406030204" pitchFamily="18" charset="0"/>
              </a:rPr>
              <a:t> </a:t>
            </a:r>
            <a:r>
              <a:rPr lang="en-US" sz="1800" dirty="0">
                <a:solidFill>
                  <a:schemeClr val="bg1"/>
                </a:solidFill>
                <a:latin typeface="Cambria" panose="02040503050406030204" pitchFamily="18" charset="0"/>
                <a:ea typeface="Cambria" panose="02040503050406030204" pitchFamily="18" charset="0"/>
              </a:rPr>
              <a:t>More or better machinery, equipment, and buildings raise productive capacity and boost output.</a:t>
            </a:r>
          </a:p>
          <a:p>
            <a:r>
              <a:rPr lang="en-US" sz="2400" b="1" dirty="0">
                <a:solidFill>
                  <a:schemeClr val="bg1"/>
                </a:solidFill>
                <a:latin typeface="Cambria" panose="02040503050406030204" pitchFamily="18" charset="0"/>
                <a:ea typeface="Cambria" panose="02040503050406030204" pitchFamily="18" charset="0"/>
              </a:rPr>
              <a:t>Private Labor (</a:t>
            </a:r>
            <a:r>
              <a:rPr lang="en-US" sz="2400" b="1" dirty="0" err="1">
                <a:solidFill>
                  <a:schemeClr val="bg1"/>
                </a:solidFill>
                <a:latin typeface="Cambria" panose="02040503050406030204" pitchFamily="18" charset="0"/>
                <a:ea typeface="Cambria" panose="02040503050406030204" pitchFamily="18" charset="0"/>
              </a:rPr>
              <a:t>L_Info</a:t>
            </a:r>
            <a:r>
              <a:rPr lang="en-US" sz="2400" b="1" dirty="0">
                <a:solidFill>
                  <a:schemeClr val="bg1"/>
                </a:solidFill>
                <a:latin typeface="Cambria" panose="02040503050406030204" pitchFamily="18" charset="0"/>
                <a:ea typeface="Cambria" panose="02040503050406030204" pitchFamily="18" charset="0"/>
              </a:rPr>
              <a:t>, L_CEP): </a:t>
            </a:r>
          </a:p>
          <a:p>
            <a:pPr lvl="1"/>
            <a:r>
              <a:rPr lang="en-US" sz="1800" dirty="0">
                <a:solidFill>
                  <a:schemeClr val="bg1"/>
                </a:solidFill>
                <a:latin typeface="Cambria" panose="02040503050406030204" pitchFamily="18" charset="0"/>
                <a:ea typeface="Cambria" panose="02040503050406030204" pitchFamily="18" charset="0"/>
              </a:rPr>
              <a:t>More information-sector workers expand production and management, increasing industry output.</a:t>
            </a:r>
          </a:p>
          <a:p>
            <a:r>
              <a:rPr lang="en-US" sz="2400" b="1" dirty="0">
                <a:solidFill>
                  <a:schemeClr val="bg1"/>
                </a:solidFill>
                <a:latin typeface="Cambria" panose="02040503050406030204" pitchFamily="18" charset="0"/>
                <a:ea typeface="Cambria" panose="02040503050406030204" pitchFamily="18" charset="0"/>
              </a:rPr>
              <a:t>Human Capital (</a:t>
            </a:r>
            <a:r>
              <a:rPr lang="en-US" sz="2400" b="1" dirty="0" err="1">
                <a:solidFill>
                  <a:schemeClr val="bg1"/>
                </a:solidFill>
                <a:latin typeface="Cambria" panose="02040503050406030204" pitchFamily="18" charset="0"/>
                <a:ea typeface="Cambria" panose="02040503050406030204" pitchFamily="18" charset="0"/>
              </a:rPr>
              <a:t>Hk</a:t>
            </a:r>
            <a:r>
              <a:rPr lang="en-US" sz="2400" b="1" dirty="0">
                <a:solidFill>
                  <a:schemeClr val="bg1"/>
                </a:solidFill>
                <a:latin typeface="Cambria" panose="02040503050406030204" pitchFamily="18" charset="0"/>
                <a:ea typeface="Cambria" panose="02040503050406030204" pitchFamily="18" charset="0"/>
              </a:rPr>
              <a:t>): </a:t>
            </a:r>
          </a:p>
          <a:p>
            <a:pPr lvl="1"/>
            <a:r>
              <a:rPr lang="en-US" sz="1800" dirty="0">
                <a:solidFill>
                  <a:schemeClr val="bg1"/>
                </a:solidFill>
                <a:latin typeface="Cambria" panose="02040503050406030204" pitchFamily="18" charset="0"/>
                <a:ea typeface="Cambria" panose="02040503050406030204" pitchFamily="18" charset="0"/>
              </a:rPr>
              <a:t>A more educated and skilled workforce enables higher-value contributions and greater output.</a:t>
            </a:r>
          </a:p>
          <a:p>
            <a:r>
              <a:rPr lang="en-US" sz="2400" b="1" dirty="0">
                <a:solidFill>
                  <a:schemeClr val="bg1"/>
                </a:solidFill>
                <a:latin typeface="Cambria" panose="02040503050406030204" pitchFamily="18" charset="0"/>
                <a:ea typeface="Cambria" panose="02040503050406030204" pitchFamily="18" charset="0"/>
              </a:rPr>
              <a:t>R&amp;D Investment (</a:t>
            </a:r>
            <a:r>
              <a:rPr lang="en-US" sz="2400" b="1" dirty="0" err="1">
                <a:solidFill>
                  <a:schemeClr val="bg1"/>
                </a:solidFill>
                <a:latin typeface="Cambria" panose="02040503050406030204" pitchFamily="18" charset="0"/>
                <a:ea typeface="Cambria" panose="02040503050406030204" pitchFamily="18" charset="0"/>
              </a:rPr>
              <a:t>RnD</a:t>
            </a:r>
            <a:r>
              <a:rPr lang="en-US" sz="2400" b="1" dirty="0">
                <a:solidFill>
                  <a:schemeClr val="bg1"/>
                </a:solidFill>
                <a:latin typeface="Cambria" panose="02040503050406030204" pitchFamily="18" charset="0"/>
                <a:ea typeface="Cambria" panose="02040503050406030204" pitchFamily="18" charset="0"/>
              </a:rPr>
              <a:t>$): </a:t>
            </a:r>
          </a:p>
          <a:p>
            <a:pPr lvl="1"/>
            <a:r>
              <a:rPr lang="en-US" sz="1800" dirty="0">
                <a:solidFill>
                  <a:schemeClr val="bg1"/>
                </a:solidFill>
                <a:latin typeface="Cambria" panose="02040503050406030204" pitchFamily="18" charset="0"/>
                <a:ea typeface="Cambria" panose="02040503050406030204" pitchFamily="18" charset="0"/>
              </a:rPr>
              <a:t>More spending on R&amp;D drives innovation, efficiency, and long-term output growth.</a:t>
            </a:r>
          </a:p>
          <a:p>
            <a:r>
              <a:rPr lang="en-US" sz="2400" b="1" dirty="0">
                <a:solidFill>
                  <a:schemeClr val="bg1"/>
                </a:solidFill>
                <a:latin typeface="Cambria" panose="02040503050406030204" pitchFamily="18" charset="0"/>
                <a:ea typeface="Cambria" panose="02040503050406030204" pitchFamily="18" charset="0"/>
              </a:rPr>
              <a:t>Public Capital (Pk$): </a:t>
            </a:r>
          </a:p>
          <a:p>
            <a:pPr lvl="1"/>
            <a:r>
              <a:rPr lang="en-US" sz="1800" dirty="0">
                <a:solidFill>
                  <a:schemeClr val="bg1"/>
                </a:solidFill>
                <a:latin typeface="Cambria" panose="02040503050406030204" pitchFamily="18" charset="0"/>
                <a:ea typeface="Cambria" panose="02040503050406030204" pitchFamily="18" charset="0"/>
              </a:rPr>
              <a:t>Improved public infrastructure helps firms move goods and inputs efficiently, supporting higher output.</a:t>
            </a:r>
          </a:p>
          <a:p>
            <a:endParaRPr lang="en-US" dirty="0"/>
          </a:p>
        </p:txBody>
      </p:sp>
      <p:sp>
        <p:nvSpPr>
          <p:cNvPr id="4" name="Slide Number Placeholder 3">
            <a:extLst>
              <a:ext uri="{FF2B5EF4-FFF2-40B4-BE49-F238E27FC236}">
                <a16:creationId xmlns:a16="http://schemas.microsoft.com/office/drawing/2014/main" id="{CFEBC090-D1E7-94B7-2C10-81DB75B09CC6}"/>
              </a:ext>
            </a:extLst>
          </p:cNvPr>
          <p:cNvSpPr>
            <a:spLocks noGrp="1"/>
          </p:cNvSpPr>
          <p:nvPr>
            <p:ph type="sldNum" sz="quarter" idx="5"/>
          </p:nvPr>
        </p:nvSpPr>
        <p:spPr/>
        <p:txBody>
          <a:bodyPr/>
          <a:lstStyle/>
          <a:p>
            <a:fld id="{D94A8402-AD1E-429D-BC7E-36A4F581653C}" type="slidenum">
              <a:rPr lang="en-US" smtClean="0"/>
              <a:t>23</a:t>
            </a:fld>
            <a:endParaRPr lang="en-US"/>
          </a:p>
        </p:txBody>
      </p:sp>
    </p:spTree>
    <p:extLst>
      <p:ext uri="{BB962C8B-B14F-4D97-AF65-F5344CB8AC3E}">
        <p14:creationId xmlns:p14="http://schemas.microsoft.com/office/powerpoint/2010/main" val="2609288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6E6E9-5569-6D28-ECE0-02CFD063EB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A99D7D-A05B-BF35-EE96-3297EF38EB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769821-E824-3832-0A95-6CFF85F7CA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223BA5-95AC-773E-B1BB-CD78ED911748}"/>
              </a:ext>
            </a:extLst>
          </p:cNvPr>
          <p:cNvSpPr>
            <a:spLocks noGrp="1"/>
          </p:cNvSpPr>
          <p:nvPr>
            <p:ph type="sldNum" sz="quarter" idx="5"/>
          </p:nvPr>
        </p:nvSpPr>
        <p:spPr/>
        <p:txBody>
          <a:bodyPr/>
          <a:lstStyle/>
          <a:p>
            <a:fld id="{D94A8402-AD1E-429D-BC7E-36A4F581653C}" type="slidenum">
              <a:rPr lang="en-US" smtClean="0"/>
              <a:t>24</a:t>
            </a:fld>
            <a:endParaRPr lang="en-US"/>
          </a:p>
        </p:txBody>
      </p:sp>
    </p:spTree>
    <p:extLst>
      <p:ext uri="{BB962C8B-B14F-4D97-AF65-F5344CB8AC3E}">
        <p14:creationId xmlns:p14="http://schemas.microsoft.com/office/powerpoint/2010/main" val="1224784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GDP for info found only capital stock for info and public capital to be significant with the right sign with the regressions I tested, however the coefficient on capital stock is a little bit lower than the widely empirically tested expectation of 0.2 to 0.4, not to mention that coefficient for PK is very high, overall indicating some omitted variable bias.</a:t>
            </a:r>
          </a:p>
        </p:txBody>
      </p:sp>
      <p:sp>
        <p:nvSpPr>
          <p:cNvPr id="4" name="Slide Number Placeholder 3"/>
          <p:cNvSpPr>
            <a:spLocks noGrp="1"/>
          </p:cNvSpPr>
          <p:nvPr>
            <p:ph type="sldNum" sz="quarter" idx="5"/>
          </p:nvPr>
        </p:nvSpPr>
        <p:spPr/>
        <p:txBody>
          <a:bodyPr/>
          <a:lstStyle/>
          <a:p>
            <a:fld id="{D94A8402-AD1E-429D-BC7E-36A4F581653C}" type="slidenum">
              <a:rPr lang="en-US" smtClean="0"/>
              <a:t>25</a:t>
            </a:fld>
            <a:endParaRPr lang="en-US"/>
          </a:p>
        </p:txBody>
      </p:sp>
    </p:spTree>
    <p:extLst>
      <p:ext uri="{BB962C8B-B14F-4D97-AF65-F5344CB8AC3E}">
        <p14:creationId xmlns:p14="http://schemas.microsoft.com/office/powerpoint/2010/main" val="3929260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7DD37-A506-6E0A-0C44-8EAA45DF85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416DD1-E817-8E36-ABFF-B22130A7EC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97E589-AF1D-4FE2-B3EE-213D92B533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8BE62A-39C9-A111-D823-7CC96AF1F994}"/>
              </a:ext>
            </a:extLst>
          </p:cNvPr>
          <p:cNvSpPr>
            <a:spLocks noGrp="1"/>
          </p:cNvSpPr>
          <p:nvPr>
            <p:ph type="sldNum" sz="quarter" idx="5"/>
          </p:nvPr>
        </p:nvSpPr>
        <p:spPr/>
        <p:txBody>
          <a:bodyPr/>
          <a:lstStyle/>
          <a:p>
            <a:fld id="{D94A8402-AD1E-429D-BC7E-36A4F581653C}" type="slidenum">
              <a:rPr lang="en-US" smtClean="0"/>
              <a:t>26</a:t>
            </a:fld>
            <a:endParaRPr lang="en-US"/>
          </a:p>
        </p:txBody>
      </p:sp>
    </p:spTree>
    <p:extLst>
      <p:ext uri="{BB962C8B-B14F-4D97-AF65-F5344CB8AC3E}">
        <p14:creationId xmlns:p14="http://schemas.microsoft.com/office/powerpoint/2010/main" val="3543955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09DBC-609C-489B-840C-9A5E7E4DC3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AE1830-5F0D-81F8-32AD-AA9A1ECBD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BC2DB4-7C16-D34B-51A5-958D7A413FA4}"/>
              </a:ext>
            </a:extLst>
          </p:cNvPr>
          <p:cNvSpPr>
            <a:spLocks noGrp="1"/>
          </p:cNvSpPr>
          <p:nvPr>
            <p:ph type="body" idx="1"/>
          </p:nvPr>
        </p:nvSpPr>
        <p:spPr/>
        <p:txBody>
          <a:bodyPr/>
          <a:lstStyle/>
          <a:p>
            <a:r>
              <a:rPr lang="en-US" dirty="0"/>
              <a:t>Both industry price regressions have the same variable structure and similar lag structures.  Shown here is the industry price for computers and electronics.  MFP has a large negative coefficient, while the rest look reasonable.</a:t>
            </a:r>
          </a:p>
        </p:txBody>
      </p:sp>
      <p:sp>
        <p:nvSpPr>
          <p:cNvPr id="4" name="Slide Number Placeholder 3">
            <a:extLst>
              <a:ext uri="{FF2B5EF4-FFF2-40B4-BE49-F238E27FC236}">
                <a16:creationId xmlns:a16="http://schemas.microsoft.com/office/drawing/2014/main" id="{F2BA25B2-CBC7-8CD5-A00D-96F1C72F9C9A}"/>
              </a:ext>
            </a:extLst>
          </p:cNvPr>
          <p:cNvSpPr>
            <a:spLocks noGrp="1"/>
          </p:cNvSpPr>
          <p:nvPr>
            <p:ph type="sldNum" sz="quarter" idx="5"/>
          </p:nvPr>
        </p:nvSpPr>
        <p:spPr/>
        <p:txBody>
          <a:bodyPr/>
          <a:lstStyle/>
          <a:p>
            <a:fld id="{D94A8402-AD1E-429D-BC7E-36A4F581653C}" type="slidenum">
              <a:rPr lang="en-US" smtClean="0"/>
              <a:t>27</a:t>
            </a:fld>
            <a:endParaRPr lang="en-US"/>
          </a:p>
        </p:txBody>
      </p:sp>
    </p:spTree>
    <p:extLst>
      <p:ext uri="{BB962C8B-B14F-4D97-AF65-F5344CB8AC3E}">
        <p14:creationId xmlns:p14="http://schemas.microsoft.com/office/powerpoint/2010/main" val="2247324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40E01-224F-C058-B434-1FF02EA13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43158-292B-F2CE-DED5-7E8B5ECB3F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FC5414-92C0-5540-38A3-F51881FC25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5A9045-4D13-CFDB-CB1C-7D0D86303D3F}"/>
              </a:ext>
            </a:extLst>
          </p:cNvPr>
          <p:cNvSpPr>
            <a:spLocks noGrp="1"/>
          </p:cNvSpPr>
          <p:nvPr>
            <p:ph type="sldNum" sz="quarter" idx="5"/>
          </p:nvPr>
        </p:nvSpPr>
        <p:spPr/>
        <p:txBody>
          <a:bodyPr/>
          <a:lstStyle/>
          <a:p>
            <a:fld id="{D94A8402-AD1E-429D-BC7E-36A4F581653C}" type="slidenum">
              <a:rPr lang="en-US" smtClean="0"/>
              <a:t>28</a:t>
            </a:fld>
            <a:endParaRPr lang="en-US"/>
          </a:p>
        </p:txBody>
      </p:sp>
    </p:spTree>
    <p:extLst>
      <p:ext uri="{BB962C8B-B14F-4D97-AF65-F5344CB8AC3E}">
        <p14:creationId xmlns:p14="http://schemas.microsoft.com/office/powerpoint/2010/main" val="1123198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D7012-49A8-E840-19DE-612AA229AA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BE064D-6717-A997-32C6-DBF18ACA05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DCFF9-56A9-0230-015C-0942E4D7C5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F49B50-0F8D-621C-12E8-306654B476A3}"/>
              </a:ext>
            </a:extLst>
          </p:cNvPr>
          <p:cNvSpPr>
            <a:spLocks noGrp="1"/>
          </p:cNvSpPr>
          <p:nvPr>
            <p:ph type="sldNum" sz="quarter" idx="5"/>
          </p:nvPr>
        </p:nvSpPr>
        <p:spPr/>
        <p:txBody>
          <a:bodyPr/>
          <a:lstStyle/>
          <a:p>
            <a:fld id="{D94A8402-AD1E-429D-BC7E-36A4F581653C}" type="slidenum">
              <a:rPr lang="en-US" smtClean="0"/>
              <a:t>29</a:t>
            </a:fld>
            <a:endParaRPr lang="en-US"/>
          </a:p>
        </p:txBody>
      </p:sp>
    </p:spTree>
    <p:extLst>
      <p:ext uri="{BB962C8B-B14F-4D97-AF65-F5344CB8AC3E}">
        <p14:creationId xmlns:p14="http://schemas.microsoft.com/office/powerpoint/2010/main" val="45677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ED79C-3E19-2916-2F18-DEF5597220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EF269C-0F60-936E-749E-469D375A48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B22268-8B2E-B91B-FBBB-BD14AEEE12CB}"/>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Technology is a key engine of long-run economic growth because it boosts productivity, drives innovation, lowers costs, and supports sustained improvements in output and living standards.</a:t>
            </a:r>
          </a:p>
          <a:p>
            <a:r>
              <a:rPr lang="en-US" sz="1200" b="0" i="0" kern="1200" dirty="0">
                <a:solidFill>
                  <a:schemeClr val="tx1"/>
                </a:solidFill>
                <a:effectLst/>
                <a:latin typeface="+mn-lt"/>
                <a:ea typeface="+mn-ea"/>
                <a:cs typeface="+mn-cs"/>
              </a:rPr>
              <a:t>Beyond economic metrics, technology has transformed how people connect globally, fostering a more integrated and interconnected world community.</a:t>
            </a:r>
          </a:p>
          <a:p>
            <a:r>
              <a:rPr lang="en-US" sz="1200" b="0" i="0" kern="1200" dirty="0">
                <a:solidFill>
                  <a:schemeClr val="tx1"/>
                </a:solidFill>
                <a:effectLst/>
                <a:latin typeface="+mn-lt"/>
                <a:ea typeface="+mn-ea"/>
                <a:cs typeface="+mn-cs"/>
              </a:rPr>
              <a:t>It also plays a crucial role in addressing societal challenges by helping reduce negative externalities like pollution, thereby improving social welfare efficiently.</a:t>
            </a:r>
          </a:p>
          <a:p>
            <a:r>
              <a:rPr lang="en-US" sz="1200" b="0" i="0" kern="1200" dirty="0">
                <a:solidFill>
                  <a:schemeClr val="tx1"/>
                </a:solidFill>
                <a:effectLst/>
                <a:latin typeface="+mn-lt"/>
                <a:ea typeface="+mn-ea"/>
                <a:cs typeface="+mn-cs"/>
              </a:rPr>
              <a:t>Overall, technology’s contributions to productivity and innovation are central to sustaining economic growth over the long term.</a:t>
            </a:r>
          </a:p>
        </p:txBody>
      </p:sp>
      <p:sp>
        <p:nvSpPr>
          <p:cNvPr id="4" name="Slide Number Placeholder 3">
            <a:extLst>
              <a:ext uri="{FF2B5EF4-FFF2-40B4-BE49-F238E27FC236}">
                <a16:creationId xmlns:a16="http://schemas.microsoft.com/office/drawing/2014/main" id="{47D233CE-E608-3CD0-990D-6828AF62FDF9}"/>
              </a:ext>
            </a:extLst>
          </p:cNvPr>
          <p:cNvSpPr>
            <a:spLocks noGrp="1"/>
          </p:cNvSpPr>
          <p:nvPr>
            <p:ph type="sldNum" sz="quarter" idx="5"/>
          </p:nvPr>
        </p:nvSpPr>
        <p:spPr/>
        <p:txBody>
          <a:bodyPr/>
          <a:lstStyle/>
          <a:p>
            <a:fld id="{D94A8402-AD1E-429D-BC7E-36A4F581653C}" type="slidenum">
              <a:rPr lang="en-US" smtClean="0"/>
              <a:t>3</a:t>
            </a:fld>
            <a:endParaRPr lang="en-US"/>
          </a:p>
        </p:txBody>
      </p:sp>
    </p:spTree>
    <p:extLst>
      <p:ext uri="{BB962C8B-B14F-4D97-AF65-F5344CB8AC3E}">
        <p14:creationId xmlns:p14="http://schemas.microsoft.com/office/powerpoint/2010/main" val="3380279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B085C-5948-4A9E-1716-333D716B9C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16BFE5-F6E4-2785-DCBA-A3A432D19D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4B13AF-75CA-48A9-B2C8-D1B0283948EB}"/>
              </a:ext>
            </a:extLst>
          </p:cNvPr>
          <p:cNvSpPr>
            <a:spLocks noGrp="1"/>
          </p:cNvSpPr>
          <p:nvPr>
            <p:ph type="body" idx="1"/>
          </p:nvPr>
        </p:nvSpPr>
        <p:spPr/>
        <p:txBody>
          <a:bodyPr/>
          <a:lstStyle/>
          <a:p>
            <a:r>
              <a:rPr lang="en-US" dirty="0"/>
              <a:t>Here is the typeset MEM. Changes from last time include reflating the individual components of </a:t>
            </a:r>
            <a:r>
              <a:rPr lang="en-US" dirty="0" err="1"/>
              <a:t>GDP_Info</a:t>
            </a:r>
            <a:r>
              <a:rPr lang="en-US" dirty="0"/>
              <a:t> and GDP_CEP, then using those to compute an additional nominal </a:t>
            </a:r>
            <a:r>
              <a:rPr lang="en-US" dirty="0" err="1"/>
              <a:t>GDP_Tech</a:t>
            </a:r>
            <a:r>
              <a:rPr lang="en-US" dirty="0"/>
              <a:t> variable, and finding the difference between the two for a statistical discrepancy.</a:t>
            </a:r>
          </a:p>
        </p:txBody>
      </p:sp>
      <p:sp>
        <p:nvSpPr>
          <p:cNvPr id="4" name="Slide Number Placeholder 3">
            <a:extLst>
              <a:ext uri="{FF2B5EF4-FFF2-40B4-BE49-F238E27FC236}">
                <a16:creationId xmlns:a16="http://schemas.microsoft.com/office/drawing/2014/main" id="{08C260EC-E4B7-8121-086F-3D3AF319FD08}"/>
              </a:ext>
            </a:extLst>
          </p:cNvPr>
          <p:cNvSpPr>
            <a:spLocks noGrp="1"/>
          </p:cNvSpPr>
          <p:nvPr>
            <p:ph type="sldNum" sz="quarter" idx="5"/>
          </p:nvPr>
        </p:nvSpPr>
        <p:spPr/>
        <p:txBody>
          <a:bodyPr/>
          <a:lstStyle/>
          <a:p>
            <a:fld id="{D94A8402-AD1E-429D-BC7E-36A4F581653C}" type="slidenum">
              <a:rPr lang="en-US" smtClean="0"/>
              <a:t>30</a:t>
            </a:fld>
            <a:endParaRPr lang="en-US"/>
          </a:p>
        </p:txBody>
      </p:sp>
    </p:spTree>
    <p:extLst>
      <p:ext uri="{BB962C8B-B14F-4D97-AF65-F5344CB8AC3E}">
        <p14:creationId xmlns:p14="http://schemas.microsoft.com/office/powerpoint/2010/main" val="3261663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B0DC8-6CB8-A6D7-B576-722DBD6A01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9BB0F-0645-5012-EAF0-26EAB7DAB6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1E2BCF-810C-E338-C65D-23E4D0ACCC0A}"/>
              </a:ext>
            </a:extLst>
          </p:cNvPr>
          <p:cNvSpPr>
            <a:spLocks noGrp="1"/>
          </p:cNvSpPr>
          <p:nvPr>
            <p:ph type="body" idx="1"/>
          </p:nvPr>
        </p:nvSpPr>
        <p:spPr/>
        <p:txBody>
          <a:bodyPr/>
          <a:lstStyle/>
          <a:p>
            <a:r>
              <a:rPr lang="en-US" dirty="0"/>
              <a:t>Improved flowchart!  Positive relationships are shown with blue arrows and negative relationships are shown with red arrows.  Black arrows just indicate use in an identity.</a:t>
            </a:r>
          </a:p>
        </p:txBody>
      </p:sp>
      <p:sp>
        <p:nvSpPr>
          <p:cNvPr id="4" name="Slide Number Placeholder 3">
            <a:extLst>
              <a:ext uri="{FF2B5EF4-FFF2-40B4-BE49-F238E27FC236}">
                <a16:creationId xmlns:a16="http://schemas.microsoft.com/office/drawing/2014/main" id="{0275143B-87B5-AB20-ED62-2A00BAF6D68F}"/>
              </a:ext>
            </a:extLst>
          </p:cNvPr>
          <p:cNvSpPr>
            <a:spLocks noGrp="1"/>
          </p:cNvSpPr>
          <p:nvPr>
            <p:ph type="sldNum" sz="quarter" idx="5"/>
          </p:nvPr>
        </p:nvSpPr>
        <p:spPr/>
        <p:txBody>
          <a:bodyPr/>
          <a:lstStyle/>
          <a:p>
            <a:fld id="{D94A8402-AD1E-429D-BC7E-36A4F581653C}" type="slidenum">
              <a:rPr lang="en-US" smtClean="0"/>
              <a:t>31</a:t>
            </a:fld>
            <a:endParaRPr lang="en-US"/>
          </a:p>
        </p:txBody>
      </p:sp>
    </p:spTree>
    <p:extLst>
      <p:ext uri="{BB962C8B-B14F-4D97-AF65-F5344CB8AC3E}">
        <p14:creationId xmlns:p14="http://schemas.microsoft.com/office/powerpoint/2010/main" val="2888760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66B39-6EA0-FDAD-F791-1A6994840E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EC0426-3B54-D56D-1154-A0A90E5FB4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3789DD-6980-19DC-D355-041698AD3A1C}"/>
              </a:ext>
            </a:extLst>
          </p:cNvPr>
          <p:cNvSpPr>
            <a:spLocks noGrp="1"/>
          </p:cNvSpPr>
          <p:nvPr>
            <p:ph type="body" idx="1"/>
          </p:nvPr>
        </p:nvSpPr>
        <p:spPr/>
        <p:txBody>
          <a:bodyPr/>
          <a:lstStyle/>
          <a:p>
            <a:r>
              <a:rPr lang="en-US" dirty="0"/>
              <a:t>Now onto exogenous assumption forecasts.  All assumptions are made using growth factors, as technological growth is the key for determining output growth for all GDP variables, but especially for computers and electronics.</a:t>
            </a:r>
          </a:p>
        </p:txBody>
      </p:sp>
      <p:sp>
        <p:nvSpPr>
          <p:cNvPr id="4" name="Slide Number Placeholder 3">
            <a:extLst>
              <a:ext uri="{FF2B5EF4-FFF2-40B4-BE49-F238E27FC236}">
                <a16:creationId xmlns:a16="http://schemas.microsoft.com/office/drawing/2014/main" id="{02AA2591-4B1E-E83D-068B-8F7E0E7DB7E6}"/>
              </a:ext>
            </a:extLst>
          </p:cNvPr>
          <p:cNvSpPr>
            <a:spLocks noGrp="1"/>
          </p:cNvSpPr>
          <p:nvPr>
            <p:ph type="sldNum" sz="quarter" idx="5"/>
          </p:nvPr>
        </p:nvSpPr>
        <p:spPr/>
        <p:txBody>
          <a:bodyPr/>
          <a:lstStyle/>
          <a:p>
            <a:fld id="{D94A8402-AD1E-429D-BC7E-36A4F581653C}" type="slidenum">
              <a:rPr lang="en-US" smtClean="0"/>
              <a:t>32</a:t>
            </a:fld>
            <a:endParaRPr lang="en-US"/>
          </a:p>
        </p:txBody>
      </p:sp>
    </p:spTree>
    <p:extLst>
      <p:ext uri="{BB962C8B-B14F-4D97-AF65-F5344CB8AC3E}">
        <p14:creationId xmlns:p14="http://schemas.microsoft.com/office/powerpoint/2010/main" val="345154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26B89-7FDD-7B1E-58BA-4A097BACD4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E81775-F7CE-F95D-021A-225943A692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2EB78F-8FBE-F6A7-CB93-36FEBCD885B3}"/>
              </a:ext>
            </a:extLst>
          </p:cNvPr>
          <p:cNvSpPr>
            <a:spLocks noGrp="1"/>
          </p:cNvSpPr>
          <p:nvPr>
            <p:ph type="body" idx="1"/>
          </p:nvPr>
        </p:nvSpPr>
        <p:spPr/>
        <p:txBody>
          <a:bodyPr/>
          <a:lstStyle/>
          <a:p>
            <a:r>
              <a:rPr lang="en-US" dirty="0"/>
              <a:t>HK has Assumed Stability across the forecasted range for each scenario, just higher or lower depending on scenario.</a:t>
            </a:r>
          </a:p>
        </p:txBody>
      </p:sp>
      <p:sp>
        <p:nvSpPr>
          <p:cNvPr id="4" name="Slide Number Placeholder 3">
            <a:extLst>
              <a:ext uri="{FF2B5EF4-FFF2-40B4-BE49-F238E27FC236}">
                <a16:creationId xmlns:a16="http://schemas.microsoft.com/office/drawing/2014/main" id="{073E5EB0-50D9-1E4A-6404-8B153C8ECA1C}"/>
              </a:ext>
            </a:extLst>
          </p:cNvPr>
          <p:cNvSpPr>
            <a:spLocks noGrp="1"/>
          </p:cNvSpPr>
          <p:nvPr>
            <p:ph type="sldNum" sz="quarter" idx="5"/>
          </p:nvPr>
        </p:nvSpPr>
        <p:spPr/>
        <p:txBody>
          <a:bodyPr/>
          <a:lstStyle/>
          <a:p>
            <a:fld id="{D94A8402-AD1E-429D-BC7E-36A4F581653C}" type="slidenum">
              <a:rPr lang="en-US" smtClean="0"/>
              <a:t>33</a:t>
            </a:fld>
            <a:endParaRPr lang="en-US"/>
          </a:p>
        </p:txBody>
      </p:sp>
    </p:spTree>
    <p:extLst>
      <p:ext uri="{BB962C8B-B14F-4D97-AF65-F5344CB8AC3E}">
        <p14:creationId xmlns:p14="http://schemas.microsoft.com/office/powerpoint/2010/main" val="2611257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B5571-FCC5-2F31-A585-7C6AED878A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B4D0C-6C44-352B-0070-D28AA0A20F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C6700-B1EF-0AD9-555D-39345A8095DA}"/>
              </a:ext>
            </a:extLst>
          </p:cNvPr>
          <p:cNvSpPr>
            <a:spLocks noGrp="1"/>
          </p:cNvSpPr>
          <p:nvPr>
            <p:ph type="body" idx="1"/>
          </p:nvPr>
        </p:nvSpPr>
        <p:spPr/>
        <p:txBody>
          <a:bodyPr/>
          <a:lstStyle/>
          <a:p>
            <a:r>
              <a:rPr lang="en-US" dirty="0"/>
              <a:t>K_IP has a stable baseline with growing optimistic and falling pessimistic growth rates.</a:t>
            </a:r>
          </a:p>
        </p:txBody>
      </p:sp>
      <p:sp>
        <p:nvSpPr>
          <p:cNvPr id="4" name="Slide Number Placeholder 3">
            <a:extLst>
              <a:ext uri="{FF2B5EF4-FFF2-40B4-BE49-F238E27FC236}">
                <a16:creationId xmlns:a16="http://schemas.microsoft.com/office/drawing/2014/main" id="{6146EBF6-ED3C-52AD-52D6-631895CB6CAF}"/>
              </a:ext>
            </a:extLst>
          </p:cNvPr>
          <p:cNvSpPr>
            <a:spLocks noGrp="1"/>
          </p:cNvSpPr>
          <p:nvPr>
            <p:ph type="sldNum" sz="quarter" idx="5"/>
          </p:nvPr>
        </p:nvSpPr>
        <p:spPr/>
        <p:txBody>
          <a:bodyPr/>
          <a:lstStyle/>
          <a:p>
            <a:fld id="{D94A8402-AD1E-429D-BC7E-36A4F581653C}" type="slidenum">
              <a:rPr lang="en-US" smtClean="0"/>
              <a:t>34</a:t>
            </a:fld>
            <a:endParaRPr lang="en-US"/>
          </a:p>
        </p:txBody>
      </p:sp>
    </p:spTree>
    <p:extLst>
      <p:ext uri="{BB962C8B-B14F-4D97-AF65-F5344CB8AC3E}">
        <p14:creationId xmlns:p14="http://schemas.microsoft.com/office/powerpoint/2010/main" val="16570181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94ADD-A4B8-8E43-6816-EF35C3BCE8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98C487-D9CE-67C8-A6DF-8056530BCB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94C829-9116-1482-2BEF-CF964015632E}"/>
              </a:ext>
            </a:extLst>
          </p:cNvPr>
          <p:cNvSpPr>
            <a:spLocks noGrp="1"/>
          </p:cNvSpPr>
          <p:nvPr>
            <p:ph type="body" idx="1"/>
          </p:nvPr>
        </p:nvSpPr>
        <p:spPr/>
        <p:txBody>
          <a:bodyPr/>
          <a:lstStyle/>
          <a:p>
            <a:r>
              <a:rPr lang="en-US" dirty="0"/>
              <a:t>Patent grants are assumed to rebound their growth in baseline, with optimistic having a greater initial growth, with pessimistic having further decline.</a:t>
            </a:r>
          </a:p>
        </p:txBody>
      </p:sp>
      <p:sp>
        <p:nvSpPr>
          <p:cNvPr id="4" name="Slide Number Placeholder 3">
            <a:extLst>
              <a:ext uri="{FF2B5EF4-FFF2-40B4-BE49-F238E27FC236}">
                <a16:creationId xmlns:a16="http://schemas.microsoft.com/office/drawing/2014/main" id="{C95B3D8E-C8CC-D02F-9DC2-601A0DE7611A}"/>
              </a:ext>
            </a:extLst>
          </p:cNvPr>
          <p:cNvSpPr>
            <a:spLocks noGrp="1"/>
          </p:cNvSpPr>
          <p:nvPr>
            <p:ph type="sldNum" sz="quarter" idx="5"/>
          </p:nvPr>
        </p:nvSpPr>
        <p:spPr/>
        <p:txBody>
          <a:bodyPr/>
          <a:lstStyle/>
          <a:p>
            <a:fld id="{D94A8402-AD1E-429D-BC7E-36A4F581653C}" type="slidenum">
              <a:rPr lang="en-US" smtClean="0"/>
              <a:t>35</a:t>
            </a:fld>
            <a:endParaRPr lang="en-US"/>
          </a:p>
        </p:txBody>
      </p:sp>
    </p:spTree>
    <p:extLst>
      <p:ext uri="{BB962C8B-B14F-4D97-AF65-F5344CB8AC3E}">
        <p14:creationId xmlns:p14="http://schemas.microsoft.com/office/powerpoint/2010/main" val="1162512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4807B-2B4C-D9AE-A454-B9E9121D56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7C8BD1-7D5D-9E52-5947-7546856D34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F7448C-0552-389B-1AE0-9319205A55D6}"/>
              </a:ext>
            </a:extLst>
          </p:cNvPr>
          <p:cNvSpPr>
            <a:spLocks noGrp="1"/>
          </p:cNvSpPr>
          <p:nvPr>
            <p:ph type="body" idx="1"/>
          </p:nvPr>
        </p:nvSpPr>
        <p:spPr/>
        <p:txBody>
          <a:bodyPr/>
          <a:lstStyle/>
          <a:p>
            <a:r>
              <a:rPr lang="en-US" dirty="0"/>
              <a:t>Similar to patent grants, public capital has slight growth for baseline, increased growth for optimistic, and decline for pessimistic.</a:t>
            </a:r>
          </a:p>
        </p:txBody>
      </p:sp>
      <p:sp>
        <p:nvSpPr>
          <p:cNvPr id="4" name="Slide Number Placeholder 3">
            <a:extLst>
              <a:ext uri="{FF2B5EF4-FFF2-40B4-BE49-F238E27FC236}">
                <a16:creationId xmlns:a16="http://schemas.microsoft.com/office/drawing/2014/main" id="{26A74437-61D3-2B01-2985-84290059AAFB}"/>
              </a:ext>
            </a:extLst>
          </p:cNvPr>
          <p:cNvSpPr>
            <a:spLocks noGrp="1"/>
          </p:cNvSpPr>
          <p:nvPr>
            <p:ph type="sldNum" sz="quarter" idx="5"/>
          </p:nvPr>
        </p:nvSpPr>
        <p:spPr/>
        <p:txBody>
          <a:bodyPr/>
          <a:lstStyle/>
          <a:p>
            <a:fld id="{D94A8402-AD1E-429D-BC7E-36A4F581653C}" type="slidenum">
              <a:rPr lang="en-US" smtClean="0"/>
              <a:t>36</a:t>
            </a:fld>
            <a:endParaRPr lang="en-US"/>
          </a:p>
        </p:txBody>
      </p:sp>
    </p:spTree>
    <p:extLst>
      <p:ext uri="{BB962C8B-B14F-4D97-AF65-F5344CB8AC3E}">
        <p14:creationId xmlns:p14="http://schemas.microsoft.com/office/powerpoint/2010/main" val="657798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B3BA4-42E8-7F5F-95CD-28C881A91A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E25BD3-1DD9-07A9-C156-1B2B03202C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7C4289-07A5-025B-9981-D84CF2D02373}"/>
              </a:ext>
            </a:extLst>
          </p:cNvPr>
          <p:cNvSpPr>
            <a:spLocks noGrp="1"/>
          </p:cNvSpPr>
          <p:nvPr>
            <p:ph type="body" idx="1"/>
          </p:nvPr>
        </p:nvSpPr>
        <p:spPr/>
        <p:txBody>
          <a:bodyPr/>
          <a:lstStyle/>
          <a:p>
            <a:r>
              <a:rPr lang="en-US" dirty="0"/>
              <a:t>And again the same for </a:t>
            </a:r>
            <a:r>
              <a:rPr lang="en-US" dirty="0" err="1"/>
              <a:t>rnd</a:t>
            </a:r>
            <a:r>
              <a:rPr lang="en-US" dirty="0"/>
              <a:t> capital</a:t>
            </a:r>
          </a:p>
        </p:txBody>
      </p:sp>
      <p:sp>
        <p:nvSpPr>
          <p:cNvPr id="4" name="Slide Number Placeholder 3">
            <a:extLst>
              <a:ext uri="{FF2B5EF4-FFF2-40B4-BE49-F238E27FC236}">
                <a16:creationId xmlns:a16="http://schemas.microsoft.com/office/drawing/2014/main" id="{1A60E691-DD2D-BAB2-A14E-E6E86D95D090}"/>
              </a:ext>
            </a:extLst>
          </p:cNvPr>
          <p:cNvSpPr>
            <a:spLocks noGrp="1"/>
          </p:cNvSpPr>
          <p:nvPr>
            <p:ph type="sldNum" sz="quarter" idx="5"/>
          </p:nvPr>
        </p:nvSpPr>
        <p:spPr/>
        <p:txBody>
          <a:bodyPr/>
          <a:lstStyle/>
          <a:p>
            <a:fld id="{D94A8402-AD1E-429D-BC7E-36A4F581653C}" type="slidenum">
              <a:rPr lang="en-US" smtClean="0"/>
              <a:t>37</a:t>
            </a:fld>
            <a:endParaRPr lang="en-US"/>
          </a:p>
        </p:txBody>
      </p:sp>
    </p:spTree>
    <p:extLst>
      <p:ext uri="{BB962C8B-B14F-4D97-AF65-F5344CB8AC3E}">
        <p14:creationId xmlns:p14="http://schemas.microsoft.com/office/powerpoint/2010/main" val="707275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C19B7-862C-5902-4CF5-C272F6B5F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DB83C9-6352-E4F4-1415-AD1D32AF35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EBD8B0-CFFB-A2B4-3D95-A327518B78A8}"/>
              </a:ext>
            </a:extLst>
          </p:cNvPr>
          <p:cNvSpPr>
            <a:spLocks noGrp="1"/>
          </p:cNvSpPr>
          <p:nvPr>
            <p:ph type="body" idx="1"/>
          </p:nvPr>
        </p:nvSpPr>
        <p:spPr/>
        <p:txBody>
          <a:bodyPr/>
          <a:lstStyle/>
          <a:p>
            <a:r>
              <a:rPr lang="en-US" dirty="0"/>
              <a:t>Now for the scenario forecasts, focusing on GDP_CEP$.</a:t>
            </a:r>
          </a:p>
        </p:txBody>
      </p:sp>
      <p:sp>
        <p:nvSpPr>
          <p:cNvPr id="4" name="Slide Number Placeholder 3">
            <a:extLst>
              <a:ext uri="{FF2B5EF4-FFF2-40B4-BE49-F238E27FC236}">
                <a16:creationId xmlns:a16="http://schemas.microsoft.com/office/drawing/2014/main" id="{E6E80100-52C6-2529-08F3-76E2AD42ACC5}"/>
              </a:ext>
            </a:extLst>
          </p:cNvPr>
          <p:cNvSpPr>
            <a:spLocks noGrp="1"/>
          </p:cNvSpPr>
          <p:nvPr>
            <p:ph type="sldNum" sz="quarter" idx="5"/>
          </p:nvPr>
        </p:nvSpPr>
        <p:spPr/>
        <p:txBody>
          <a:bodyPr/>
          <a:lstStyle/>
          <a:p>
            <a:fld id="{D94A8402-AD1E-429D-BC7E-36A4F581653C}" type="slidenum">
              <a:rPr lang="en-US" smtClean="0"/>
              <a:t>38</a:t>
            </a:fld>
            <a:endParaRPr lang="en-US"/>
          </a:p>
        </p:txBody>
      </p:sp>
    </p:spTree>
    <p:extLst>
      <p:ext uri="{BB962C8B-B14F-4D97-AF65-F5344CB8AC3E}">
        <p14:creationId xmlns:p14="http://schemas.microsoft.com/office/powerpoint/2010/main" val="17151255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0DF7F-C532-AFED-6155-0F9FF96EDC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F01FAE-3D7D-B2EB-36E4-567A8C8E78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268516-E37E-4A6C-6A5A-C796CC2F592E}"/>
              </a:ext>
            </a:extLst>
          </p:cNvPr>
          <p:cNvSpPr>
            <a:spLocks noGrp="1"/>
          </p:cNvSpPr>
          <p:nvPr>
            <p:ph type="body" idx="1"/>
          </p:nvPr>
        </p:nvSpPr>
        <p:spPr/>
        <p:txBody>
          <a:bodyPr/>
          <a:lstStyle/>
          <a:p>
            <a:r>
              <a:rPr lang="en-US" dirty="0"/>
              <a:t>We see massive growth across the board across all 3 scenarios, just with slightly different magnitudes.  The peak forecasted growth in 2026 ranges from 13.51% in the pessimistic case to 20.2% in the optimistic case.</a:t>
            </a:r>
          </a:p>
        </p:txBody>
      </p:sp>
      <p:sp>
        <p:nvSpPr>
          <p:cNvPr id="4" name="Slide Number Placeholder 3">
            <a:extLst>
              <a:ext uri="{FF2B5EF4-FFF2-40B4-BE49-F238E27FC236}">
                <a16:creationId xmlns:a16="http://schemas.microsoft.com/office/drawing/2014/main" id="{F102AD67-C3A6-2C4A-1EF1-5FA7BD673EA2}"/>
              </a:ext>
            </a:extLst>
          </p:cNvPr>
          <p:cNvSpPr>
            <a:spLocks noGrp="1"/>
          </p:cNvSpPr>
          <p:nvPr>
            <p:ph type="sldNum" sz="quarter" idx="5"/>
          </p:nvPr>
        </p:nvSpPr>
        <p:spPr/>
        <p:txBody>
          <a:bodyPr/>
          <a:lstStyle/>
          <a:p>
            <a:fld id="{D94A8402-AD1E-429D-BC7E-36A4F581653C}" type="slidenum">
              <a:rPr lang="en-US" smtClean="0"/>
              <a:t>39</a:t>
            </a:fld>
            <a:endParaRPr lang="en-US"/>
          </a:p>
        </p:txBody>
      </p:sp>
    </p:spTree>
    <p:extLst>
      <p:ext uri="{BB962C8B-B14F-4D97-AF65-F5344CB8AC3E}">
        <p14:creationId xmlns:p14="http://schemas.microsoft.com/office/powerpoint/2010/main" val="19762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6092A-D241-7A50-3D12-BBFC57F696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A72B8D-47CA-2452-FBB1-2BFB4B0696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B3864A-F2F6-C556-1366-FD7CFC574DCC}"/>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Sectors like computers and electronics see persistent relative price deflation due to rapid efficiency improvements and faster innovation cycles.</a:t>
            </a:r>
          </a:p>
          <a:p>
            <a:r>
              <a:rPr lang="en-US" sz="1200" b="0" i="0" kern="1200" dirty="0">
                <a:solidFill>
                  <a:schemeClr val="tx1"/>
                </a:solidFill>
                <a:effectLst/>
                <a:latin typeface="+mn-lt"/>
                <a:ea typeface="+mn-ea"/>
                <a:cs typeface="+mn-cs"/>
              </a:rPr>
              <a:t>This technological deflation helps keep overall inflation in the broader economy lower than it would be otherwise by continuously lowering costs across many goods and services.</a:t>
            </a:r>
          </a:p>
          <a:p>
            <a:r>
              <a:rPr lang="en-US" sz="1200" b="0" i="0" kern="1200" dirty="0">
                <a:solidFill>
                  <a:schemeClr val="tx1"/>
                </a:solidFill>
                <a:effectLst/>
                <a:latin typeface="+mn-lt"/>
                <a:ea typeface="+mn-ea"/>
                <a:cs typeface="+mn-cs"/>
              </a:rPr>
              <a:t>Additionally, falling prices make advanced technologies increasingly affordable and accessible to lower-income households, expanding their reach and fostering broader economic inclusion.</a:t>
            </a:r>
          </a:p>
          <a:p>
            <a:br>
              <a:rPr lang="en-US" dirty="0"/>
            </a:br>
            <a:endParaRPr lang="en-US" dirty="0"/>
          </a:p>
        </p:txBody>
      </p:sp>
      <p:sp>
        <p:nvSpPr>
          <p:cNvPr id="4" name="Slide Number Placeholder 3">
            <a:extLst>
              <a:ext uri="{FF2B5EF4-FFF2-40B4-BE49-F238E27FC236}">
                <a16:creationId xmlns:a16="http://schemas.microsoft.com/office/drawing/2014/main" id="{13D783C1-0C22-9ABC-61F9-2220244A253D}"/>
              </a:ext>
            </a:extLst>
          </p:cNvPr>
          <p:cNvSpPr>
            <a:spLocks noGrp="1"/>
          </p:cNvSpPr>
          <p:nvPr>
            <p:ph type="sldNum" sz="quarter" idx="5"/>
          </p:nvPr>
        </p:nvSpPr>
        <p:spPr/>
        <p:txBody>
          <a:bodyPr/>
          <a:lstStyle/>
          <a:p>
            <a:fld id="{D94A8402-AD1E-429D-BC7E-36A4F581653C}" type="slidenum">
              <a:rPr lang="en-US" smtClean="0"/>
              <a:t>4</a:t>
            </a:fld>
            <a:endParaRPr lang="en-US"/>
          </a:p>
        </p:txBody>
      </p:sp>
    </p:spTree>
    <p:extLst>
      <p:ext uri="{BB962C8B-B14F-4D97-AF65-F5344CB8AC3E}">
        <p14:creationId xmlns:p14="http://schemas.microsoft.com/office/powerpoint/2010/main" val="35320999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403D9-62B4-678B-D9CC-C9A80E4AEA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9EE10D-7C57-17DD-D010-7579BA43F1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A04674-2980-2950-1A11-6FA6161867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E51CF9-FDDA-F3BE-CCC4-CDDF8BD8429D}"/>
              </a:ext>
            </a:extLst>
          </p:cNvPr>
          <p:cNvSpPr>
            <a:spLocks noGrp="1"/>
          </p:cNvSpPr>
          <p:nvPr>
            <p:ph type="sldNum" sz="quarter" idx="5"/>
          </p:nvPr>
        </p:nvSpPr>
        <p:spPr/>
        <p:txBody>
          <a:bodyPr/>
          <a:lstStyle/>
          <a:p>
            <a:fld id="{D94A8402-AD1E-429D-BC7E-36A4F581653C}" type="slidenum">
              <a:rPr lang="en-US" smtClean="0"/>
              <a:t>40</a:t>
            </a:fld>
            <a:endParaRPr lang="en-US"/>
          </a:p>
        </p:txBody>
      </p:sp>
    </p:spTree>
    <p:extLst>
      <p:ext uri="{BB962C8B-B14F-4D97-AF65-F5344CB8AC3E}">
        <p14:creationId xmlns:p14="http://schemas.microsoft.com/office/powerpoint/2010/main" val="201772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A9069-E8F0-F794-FDB1-41645D5B6F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37548-075F-FB23-202D-C64143AD85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E99EE1-B71D-32A5-D387-BADF5EAFA365}"/>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In selecting growth factors of R&amp;D investment and multifactor productivity for the VAR alongside the key dependent variables, the economic logic is rooted in their direct impact on technological progress and productivity growth. Including </a:t>
            </a:r>
            <a:r>
              <a:rPr lang="en-US" sz="1200" b="0" i="0" kern="1200" dirty="0" err="1">
                <a:solidFill>
                  <a:schemeClr val="tx1"/>
                </a:solidFill>
                <a:effectLst/>
                <a:latin typeface="+mn-lt"/>
                <a:ea typeface="+mn-ea"/>
                <a:cs typeface="+mn-cs"/>
              </a:rPr>
              <a:t>RnD</a:t>
            </a:r>
            <a:r>
              <a:rPr lang="en-US" sz="1200" b="0" i="0" kern="1200" dirty="0">
                <a:solidFill>
                  <a:schemeClr val="tx1"/>
                </a:solidFill>
                <a:effectLst/>
                <a:latin typeface="+mn-lt"/>
                <a:ea typeface="+mn-ea"/>
                <a:cs typeface="+mn-cs"/>
              </a:rPr>
              <a:t>$ captures the role of innovation and new knowledge in driving output expansion, while MFP measures the overall efficiency with which labor and capital are transformed into output—reflecting technological and organizational improvements. By jointly modeling these variables, the VAR effectively captures the dynamic interplay between technological inputs and sectoral economic performance, mirroring how advances in R&amp;D and productivity diffuse through and propel technology industries.  </a:t>
            </a:r>
            <a:r>
              <a:rPr lang="en-US" dirty="0"/>
              <a:t>This VAR set uses 2 lags, so 50% of percent of sample of estimated parameters. </a:t>
            </a:r>
          </a:p>
        </p:txBody>
      </p:sp>
      <p:sp>
        <p:nvSpPr>
          <p:cNvPr id="4" name="Slide Number Placeholder 3">
            <a:extLst>
              <a:ext uri="{FF2B5EF4-FFF2-40B4-BE49-F238E27FC236}">
                <a16:creationId xmlns:a16="http://schemas.microsoft.com/office/drawing/2014/main" id="{7B096253-95D6-21A3-909E-F53D993D7BF8}"/>
              </a:ext>
            </a:extLst>
          </p:cNvPr>
          <p:cNvSpPr>
            <a:spLocks noGrp="1"/>
          </p:cNvSpPr>
          <p:nvPr>
            <p:ph type="sldNum" sz="quarter" idx="5"/>
          </p:nvPr>
        </p:nvSpPr>
        <p:spPr/>
        <p:txBody>
          <a:bodyPr/>
          <a:lstStyle/>
          <a:p>
            <a:fld id="{D94A8402-AD1E-429D-BC7E-36A4F581653C}" type="slidenum">
              <a:rPr lang="en-US" smtClean="0"/>
              <a:t>41</a:t>
            </a:fld>
            <a:endParaRPr lang="en-US"/>
          </a:p>
        </p:txBody>
      </p:sp>
    </p:spTree>
    <p:extLst>
      <p:ext uri="{BB962C8B-B14F-4D97-AF65-F5344CB8AC3E}">
        <p14:creationId xmlns:p14="http://schemas.microsoft.com/office/powerpoint/2010/main" val="2894951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5AB36-F1D7-84AD-3F04-98A439CF28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E59CF9-F3D8-93D2-868C-A27303E3BC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B2C0FF-6070-F8AC-BBF1-3A703CCABFC6}"/>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Including each industry’s specific capital stock directly captures the role of physical investment in expanding output capacity and supporting long-term productivity within each sector. By matching capital stock to its respective industry, the model accurately reflects how new machinery, equipment, or infrastructure additions drive sectoral growth and output. This approach ensures the VAR can trace industry-level capital accumulation effects on real GDP, providing clear insight into how investment shapes production and economic performance in information and electronics manufacturing. </a:t>
            </a:r>
            <a:r>
              <a:rPr lang="en-US" dirty="0"/>
              <a:t>This VAR </a:t>
            </a:r>
            <a:r>
              <a:rPr lang="en-US" dirty="0" err="1"/>
              <a:t>setuses</a:t>
            </a:r>
            <a:r>
              <a:rPr lang="en-US" dirty="0"/>
              <a:t> 3 lags so 74% percent of sample of estimated parameters</a:t>
            </a:r>
          </a:p>
        </p:txBody>
      </p:sp>
      <p:sp>
        <p:nvSpPr>
          <p:cNvPr id="4" name="Slide Number Placeholder 3">
            <a:extLst>
              <a:ext uri="{FF2B5EF4-FFF2-40B4-BE49-F238E27FC236}">
                <a16:creationId xmlns:a16="http://schemas.microsoft.com/office/drawing/2014/main" id="{B57CFD74-0DD5-9774-5565-2AADCB9E582F}"/>
              </a:ext>
            </a:extLst>
          </p:cNvPr>
          <p:cNvSpPr>
            <a:spLocks noGrp="1"/>
          </p:cNvSpPr>
          <p:nvPr>
            <p:ph type="sldNum" sz="quarter" idx="5"/>
          </p:nvPr>
        </p:nvSpPr>
        <p:spPr/>
        <p:txBody>
          <a:bodyPr/>
          <a:lstStyle/>
          <a:p>
            <a:fld id="{D94A8402-AD1E-429D-BC7E-36A4F581653C}" type="slidenum">
              <a:rPr lang="en-US" smtClean="0"/>
              <a:t>42</a:t>
            </a:fld>
            <a:endParaRPr lang="en-US"/>
          </a:p>
        </p:txBody>
      </p:sp>
    </p:spTree>
    <p:extLst>
      <p:ext uri="{BB962C8B-B14F-4D97-AF65-F5344CB8AC3E}">
        <p14:creationId xmlns:p14="http://schemas.microsoft.com/office/powerpoint/2010/main" val="18331763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816D1-23C8-1B67-6750-037A37727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FDBEF3-DE9C-5F9E-FB8B-C2C625C4A9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F81F2E-977B-4C64-DC10-D920F1C42C6C}"/>
              </a:ext>
            </a:extLst>
          </p:cNvPr>
          <p:cNvSpPr>
            <a:spLocks noGrp="1"/>
          </p:cNvSpPr>
          <p:nvPr>
            <p:ph type="body" idx="1"/>
          </p:nvPr>
        </p:nvSpPr>
        <p:spPr/>
        <p:txBody>
          <a:bodyPr/>
          <a:lstStyle/>
          <a:p>
            <a:r>
              <a:rPr lang="en-US" dirty="0"/>
              <a:t>And here we have a comparison of how the two performed.  Relatively similar for the most part, except capital accumulation VAR ended up with a little bit of volatility towards the end of the forecast.</a:t>
            </a:r>
          </a:p>
        </p:txBody>
      </p:sp>
      <p:sp>
        <p:nvSpPr>
          <p:cNvPr id="4" name="Slide Number Placeholder 3">
            <a:extLst>
              <a:ext uri="{FF2B5EF4-FFF2-40B4-BE49-F238E27FC236}">
                <a16:creationId xmlns:a16="http://schemas.microsoft.com/office/drawing/2014/main" id="{394F199D-09CA-0EB5-2BCF-1EAA3289E647}"/>
              </a:ext>
            </a:extLst>
          </p:cNvPr>
          <p:cNvSpPr>
            <a:spLocks noGrp="1"/>
          </p:cNvSpPr>
          <p:nvPr>
            <p:ph type="sldNum" sz="quarter" idx="5"/>
          </p:nvPr>
        </p:nvSpPr>
        <p:spPr/>
        <p:txBody>
          <a:bodyPr/>
          <a:lstStyle/>
          <a:p>
            <a:fld id="{D94A8402-AD1E-429D-BC7E-36A4F581653C}" type="slidenum">
              <a:rPr lang="en-US" smtClean="0"/>
              <a:t>43</a:t>
            </a:fld>
            <a:endParaRPr lang="en-US"/>
          </a:p>
        </p:txBody>
      </p:sp>
    </p:spTree>
    <p:extLst>
      <p:ext uri="{BB962C8B-B14F-4D97-AF65-F5344CB8AC3E}">
        <p14:creationId xmlns:p14="http://schemas.microsoft.com/office/powerpoint/2010/main" val="16286643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1D542-B1AA-368F-9EF5-8D2EC08ACA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5FC56A-5571-269C-9DED-3994654AA8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497417-0814-7496-F214-45BFC9404F94}"/>
              </a:ext>
            </a:extLst>
          </p:cNvPr>
          <p:cNvSpPr>
            <a:spLocks noGrp="1"/>
          </p:cNvSpPr>
          <p:nvPr>
            <p:ph type="body" idx="1"/>
          </p:nvPr>
        </p:nvSpPr>
        <p:spPr/>
        <p:txBody>
          <a:bodyPr/>
          <a:lstStyle/>
          <a:p>
            <a:r>
              <a:rPr lang="en-US" dirty="0"/>
              <a:t>Quickly looking at the competitor ARIMA Forecast…</a:t>
            </a:r>
          </a:p>
        </p:txBody>
      </p:sp>
      <p:sp>
        <p:nvSpPr>
          <p:cNvPr id="4" name="Slide Number Placeholder 3">
            <a:extLst>
              <a:ext uri="{FF2B5EF4-FFF2-40B4-BE49-F238E27FC236}">
                <a16:creationId xmlns:a16="http://schemas.microsoft.com/office/drawing/2014/main" id="{B9E4C168-4191-7503-1464-BD57AF00A26E}"/>
              </a:ext>
            </a:extLst>
          </p:cNvPr>
          <p:cNvSpPr>
            <a:spLocks noGrp="1"/>
          </p:cNvSpPr>
          <p:nvPr>
            <p:ph type="sldNum" sz="quarter" idx="5"/>
          </p:nvPr>
        </p:nvSpPr>
        <p:spPr/>
        <p:txBody>
          <a:bodyPr/>
          <a:lstStyle/>
          <a:p>
            <a:fld id="{D94A8402-AD1E-429D-BC7E-36A4F581653C}" type="slidenum">
              <a:rPr lang="en-US" smtClean="0"/>
              <a:t>44</a:t>
            </a:fld>
            <a:endParaRPr lang="en-US"/>
          </a:p>
        </p:txBody>
      </p:sp>
    </p:spTree>
    <p:extLst>
      <p:ext uri="{BB962C8B-B14F-4D97-AF65-F5344CB8AC3E}">
        <p14:creationId xmlns:p14="http://schemas.microsoft.com/office/powerpoint/2010/main" val="2968784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EFDA7-9742-931C-2DC9-CB022DDF1A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48B6A-9680-827F-5D50-A1E83CBA85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9DD034-B9CA-6E44-C98C-3C26FA895AEA}"/>
              </a:ext>
            </a:extLst>
          </p:cNvPr>
          <p:cNvSpPr>
            <a:spLocks noGrp="1"/>
          </p:cNvSpPr>
          <p:nvPr>
            <p:ph type="body" idx="1"/>
          </p:nvPr>
        </p:nvSpPr>
        <p:spPr/>
        <p:txBody>
          <a:bodyPr/>
          <a:lstStyle/>
          <a:p>
            <a:r>
              <a:rPr lang="en-US" dirty="0"/>
              <a:t>The ARIMA for GDP_CEP$ is a 4, 1, 0 with the intervention used in the structural reg.  It forecasts a fairly stable growth of about 2%.</a:t>
            </a:r>
          </a:p>
        </p:txBody>
      </p:sp>
      <p:sp>
        <p:nvSpPr>
          <p:cNvPr id="4" name="Slide Number Placeholder 3">
            <a:extLst>
              <a:ext uri="{FF2B5EF4-FFF2-40B4-BE49-F238E27FC236}">
                <a16:creationId xmlns:a16="http://schemas.microsoft.com/office/drawing/2014/main" id="{1DF12342-477A-012A-A2AB-AFCCB6053846}"/>
              </a:ext>
            </a:extLst>
          </p:cNvPr>
          <p:cNvSpPr>
            <a:spLocks noGrp="1"/>
          </p:cNvSpPr>
          <p:nvPr>
            <p:ph type="sldNum" sz="quarter" idx="5"/>
          </p:nvPr>
        </p:nvSpPr>
        <p:spPr/>
        <p:txBody>
          <a:bodyPr/>
          <a:lstStyle/>
          <a:p>
            <a:fld id="{D94A8402-AD1E-429D-BC7E-36A4F581653C}" type="slidenum">
              <a:rPr lang="en-US" smtClean="0"/>
              <a:t>45</a:t>
            </a:fld>
            <a:endParaRPr lang="en-US"/>
          </a:p>
        </p:txBody>
      </p:sp>
    </p:spTree>
    <p:extLst>
      <p:ext uri="{BB962C8B-B14F-4D97-AF65-F5344CB8AC3E}">
        <p14:creationId xmlns:p14="http://schemas.microsoft.com/office/powerpoint/2010/main" val="19252420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839DB-C40A-CCB2-99CC-FED8F45F7E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8552D-3BD7-E370-6D4D-54889FA8F7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B81480-EA57-9D0B-D948-9C2A23DFE4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642D88-2268-2872-6FDA-BC5F826CC67B}"/>
              </a:ext>
            </a:extLst>
          </p:cNvPr>
          <p:cNvSpPr>
            <a:spLocks noGrp="1"/>
          </p:cNvSpPr>
          <p:nvPr>
            <p:ph type="sldNum" sz="quarter" idx="5"/>
          </p:nvPr>
        </p:nvSpPr>
        <p:spPr/>
        <p:txBody>
          <a:bodyPr/>
          <a:lstStyle/>
          <a:p>
            <a:fld id="{D94A8402-AD1E-429D-BC7E-36A4F581653C}" type="slidenum">
              <a:rPr lang="en-US" smtClean="0"/>
              <a:t>46</a:t>
            </a:fld>
            <a:endParaRPr lang="en-US"/>
          </a:p>
        </p:txBody>
      </p:sp>
    </p:spTree>
    <p:extLst>
      <p:ext uri="{BB962C8B-B14F-4D97-AF65-F5344CB8AC3E}">
        <p14:creationId xmlns:p14="http://schemas.microsoft.com/office/powerpoint/2010/main" val="1485079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7932C-1C4D-F6E6-4739-2429D9EC28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A24186-E381-80BC-EFDE-AE4FB5592A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E93F54-044E-6F51-95D7-6EBB1578A6BD}"/>
              </a:ext>
            </a:extLst>
          </p:cNvPr>
          <p:cNvSpPr>
            <a:spLocks noGrp="1"/>
          </p:cNvSpPr>
          <p:nvPr>
            <p:ph type="body" idx="1"/>
          </p:nvPr>
        </p:nvSpPr>
        <p:spPr/>
        <p:txBody>
          <a:bodyPr/>
          <a:lstStyle/>
          <a:p>
            <a:r>
              <a:rPr lang="en-US" dirty="0"/>
              <a:t>Comparing the different model structures, I have the structural, Technological progress VAR1, Capital Accumulation VAR2, and ARIMA forecasts for GDP CEP$.  Each model has the same relative trajectory, all having positive growth across the forecast range.  Capital accumulation and ARIMA show a very similar path, with minimal deviation in growth and levels.  Technological progress VAR shows increasing but decelerating growth, with the structural model showing the greatest growth overall, with the most growth volatility.</a:t>
            </a:r>
          </a:p>
        </p:txBody>
      </p:sp>
      <p:sp>
        <p:nvSpPr>
          <p:cNvPr id="4" name="Slide Number Placeholder 3">
            <a:extLst>
              <a:ext uri="{FF2B5EF4-FFF2-40B4-BE49-F238E27FC236}">
                <a16:creationId xmlns:a16="http://schemas.microsoft.com/office/drawing/2014/main" id="{DA4741AE-6351-8F0B-3737-C23994EB9AEC}"/>
              </a:ext>
            </a:extLst>
          </p:cNvPr>
          <p:cNvSpPr>
            <a:spLocks noGrp="1"/>
          </p:cNvSpPr>
          <p:nvPr>
            <p:ph type="sldNum" sz="quarter" idx="5"/>
          </p:nvPr>
        </p:nvSpPr>
        <p:spPr/>
        <p:txBody>
          <a:bodyPr/>
          <a:lstStyle/>
          <a:p>
            <a:fld id="{D94A8402-AD1E-429D-BC7E-36A4F581653C}" type="slidenum">
              <a:rPr lang="en-US" smtClean="0"/>
              <a:t>47</a:t>
            </a:fld>
            <a:endParaRPr lang="en-US"/>
          </a:p>
        </p:txBody>
      </p:sp>
    </p:spTree>
    <p:extLst>
      <p:ext uri="{BB962C8B-B14F-4D97-AF65-F5344CB8AC3E}">
        <p14:creationId xmlns:p14="http://schemas.microsoft.com/office/powerpoint/2010/main" val="3848447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15B3D-E03E-0013-0862-DFA713834D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BE5EB2-2417-0496-31A0-0FF3F3BE31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61684-E034-D7CA-806B-56A25C2BC4EB}"/>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error charts show in-sample model performance for all approaches: Structural, VAR1 (Technological Progress), VAR2 (Capital Accumulation), and ARIMA.</a:t>
            </a:r>
          </a:p>
          <a:p>
            <a:r>
              <a:rPr lang="en-US" sz="1200" b="0" i="0" kern="1200" dirty="0">
                <a:solidFill>
                  <a:schemeClr val="tx1"/>
                </a:solidFill>
                <a:effectLst/>
                <a:latin typeface="+mn-lt"/>
                <a:ea typeface="+mn-ea"/>
                <a:cs typeface="+mn-cs"/>
              </a:rPr>
              <a:t>Early on, all models perform similarly, with the structural model having errors notably higher than the rest, but errors for VAR1 rise quickly and remain high, while structural and ARIMA models show moderate, stable errors.</a:t>
            </a:r>
          </a:p>
          <a:p>
            <a:r>
              <a:rPr lang="en-US" sz="1200" b="0" i="0" kern="1200" dirty="0">
                <a:solidFill>
                  <a:schemeClr val="tx1"/>
                </a:solidFill>
                <a:effectLst/>
                <a:latin typeface="+mn-lt"/>
                <a:ea typeface="+mn-ea"/>
                <a:cs typeface="+mn-cs"/>
              </a:rPr>
              <a:t>VAR2 stands out with the lowest RMSE and MAPE across most years, indicating it consistently produces the most accurate forecasts overall.</a:t>
            </a:r>
          </a:p>
        </p:txBody>
      </p:sp>
      <p:sp>
        <p:nvSpPr>
          <p:cNvPr id="4" name="Slide Number Placeholder 3">
            <a:extLst>
              <a:ext uri="{FF2B5EF4-FFF2-40B4-BE49-F238E27FC236}">
                <a16:creationId xmlns:a16="http://schemas.microsoft.com/office/drawing/2014/main" id="{BA94D5FC-F451-D77F-E765-87C32ACA669A}"/>
              </a:ext>
            </a:extLst>
          </p:cNvPr>
          <p:cNvSpPr>
            <a:spLocks noGrp="1"/>
          </p:cNvSpPr>
          <p:nvPr>
            <p:ph type="sldNum" sz="quarter" idx="5"/>
          </p:nvPr>
        </p:nvSpPr>
        <p:spPr/>
        <p:txBody>
          <a:bodyPr/>
          <a:lstStyle/>
          <a:p>
            <a:fld id="{D94A8402-AD1E-429D-BC7E-36A4F581653C}" type="slidenum">
              <a:rPr lang="en-US" smtClean="0"/>
              <a:t>48</a:t>
            </a:fld>
            <a:endParaRPr lang="en-US"/>
          </a:p>
        </p:txBody>
      </p:sp>
    </p:spTree>
    <p:extLst>
      <p:ext uri="{BB962C8B-B14F-4D97-AF65-F5344CB8AC3E}">
        <p14:creationId xmlns:p14="http://schemas.microsoft.com/office/powerpoint/2010/main" val="1222580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30D6A-C8E4-41CB-AF38-919179D040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84156D-E17E-9F7A-AE61-4BB6364B93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064CB0-5F70-3A4C-547C-C482DCFAB6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9C9B53-AF72-32E3-3337-0465538A9937}"/>
              </a:ext>
            </a:extLst>
          </p:cNvPr>
          <p:cNvSpPr>
            <a:spLocks noGrp="1"/>
          </p:cNvSpPr>
          <p:nvPr>
            <p:ph type="sldNum" sz="quarter" idx="5"/>
          </p:nvPr>
        </p:nvSpPr>
        <p:spPr/>
        <p:txBody>
          <a:bodyPr/>
          <a:lstStyle/>
          <a:p>
            <a:fld id="{D94A8402-AD1E-429D-BC7E-36A4F581653C}" type="slidenum">
              <a:rPr lang="en-US" smtClean="0"/>
              <a:t>49</a:t>
            </a:fld>
            <a:endParaRPr lang="en-US"/>
          </a:p>
        </p:txBody>
      </p:sp>
    </p:spTree>
    <p:extLst>
      <p:ext uri="{BB962C8B-B14F-4D97-AF65-F5344CB8AC3E}">
        <p14:creationId xmlns:p14="http://schemas.microsoft.com/office/powerpoint/2010/main" val="106333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042CF-90FE-BD87-6D86-21D3C46C74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0E63F-8931-FAF7-860D-18B3209BE7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AD682C-8F86-0BCA-070F-8AB293C06B76}"/>
              </a:ext>
            </a:extLst>
          </p:cNvPr>
          <p:cNvSpPr>
            <a:spLocks noGrp="1"/>
          </p:cNvSpPr>
          <p:nvPr>
            <p:ph type="body" idx="1"/>
          </p:nvPr>
        </p:nvSpPr>
        <p:spPr/>
        <p:txBody>
          <a:bodyPr/>
          <a:lstStyle/>
          <a:p>
            <a:r>
              <a:rPr lang="en-US" dirty="0"/>
              <a:t>On the left we see that across the majority of the series, we have seen significant quality adjusted price deflation, with the greatest % reduction shown in the mid 90s.  On the right, the left axis is for Computers and Tech, whereas the right is for information.  Notice that the price for information has been steadily rising until the mid 90s, and only since then has it started to fall.  The magnitude of which is much more subtle.</a:t>
            </a:r>
          </a:p>
        </p:txBody>
      </p:sp>
      <p:sp>
        <p:nvSpPr>
          <p:cNvPr id="4" name="Slide Number Placeholder 3">
            <a:extLst>
              <a:ext uri="{FF2B5EF4-FFF2-40B4-BE49-F238E27FC236}">
                <a16:creationId xmlns:a16="http://schemas.microsoft.com/office/drawing/2014/main" id="{309458A8-2FD0-FFE4-B661-D672C2158F3B}"/>
              </a:ext>
            </a:extLst>
          </p:cNvPr>
          <p:cNvSpPr>
            <a:spLocks noGrp="1"/>
          </p:cNvSpPr>
          <p:nvPr>
            <p:ph type="sldNum" sz="quarter" idx="5"/>
          </p:nvPr>
        </p:nvSpPr>
        <p:spPr/>
        <p:txBody>
          <a:bodyPr/>
          <a:lstStyle/>
          <a:p>
            <a:fld id="{D94A8402-AD1E-429D-BC7E-36A4F581653C}" type="slidenum">
              <a:rPr lang="en-US" smtClean="0"/>
              <a:t>5</a:t>
            </a:fld>
            <a:endParaRPr lang="en-US"/>
          </a:p>
        </p:txBody>
      </p:sp>
    </p:spTree>
    <p:extLst>
      <p:ext uri="{BB962C8B-B14F-4D97-AF65-F5344CB8AC3E}">
        <p14:creationId xmlns:p14="http://schemas.microsoft.com/office/powerpoint/2010/main" val="29414472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6272F-756B-5231-1A72-E2022FCFA8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B5008E-32A8-04DB-8EF0-A218A3CA32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0E62AA-9381-8AD7-31F2-DD0175DB82DE}"/>
              </a:ext>
            </a:extLst>
          </p:cNvPr>
          <p:cNvSpPr>
            <a:spLocks noGrp="1"/>
          </p:cNvSpPr>
          <p:nvPr>
            <p:ph type="body" idx="1"/>
          </p:nvPr>
        </p:nvSpPr>
        <p:spPr/>
        <p:txBody>
          <a:bodyPr/>
          <a:lstStyle/>
          <a:p>
            <a:r>
              <a:rPr lang="en-US" dirty="0"/>
              <a:t>The combinations I am using are equal weighting, inverse MSE optimized, inverse MAPE optimized, Dan’s RMSE adjusted weighting, and then a combination of all combinations.  </a:t>
            </a:r>
            <a:br>
              <a:rPr lang="en-US" dirty="0"/>
            </a:br>
            <a:r>
              <a:rPr lang="en-US" b="1" dirty="0"/>
              <a:t>Equal Weights</a:t>
            </a:r>
          </a:p>
          <a:p>
            <a:r>
              <a:rPr lang="en-US" dirty="0"/>
              <a:t>Each model is assigned an equal share of the weight, regardless of its past performance. With four models, this implies a weight of </a:t>
            </a:r>
            <a:r>
              <a:rPr lang="en-US" b="1" dirty="0"/>
              <a:t>25%</a:t>
            </a:r>
            <a:r>
              <a:rPr lang="en-US" dirty="0"/>
              <a:t> per model. This serves as a benchmark against which other performance-based weighting methods are evaluated.</a:t>
            </a:r>
          </a:p>
          <a:p>
            <a:r>
              <a:rPr lang="en-US" b="1" dirty="0"/>
              <a:t>Inverse-MAPE Weights</a:t>
            </a:r>
          </a:p>
          <a:p>
            <a:r>
              <a:rPr lang="en-US" dirty="0"/>
              <a:t>These weights assign more importance to models with </a:t>
            </a:r>
            <a:r>
              <a:rPr lang="en-US" b="1" dirty="0"/>
              <a:t>lower Mean Absolute Percentage Error (MAPE)</a:t>
            </a:r>
            <a:r>
              <a:rPr lang="en-US" dirty="0"/>
              <a:t>. The inverse of each model’s MAPE is calculated, and then the values are normalized so they sum to 1.This approach assumes that models that, on average, deviate less from the actual values (in percentage terms) should contribute more to the forecast.</a:t>
            </a:r>
          </a:p>
          <a:p>
            <a:r>
              <a:rPr lang="en-US" b="1" dirty="0"/>
              <a:t>Inverse-MSE Weights</a:t>
            </a:r>
          </a:p>
          <a:p>
            <a:r>
              <a:rPr lang="en-US" dirty="0"/>
              <a:t>Here, the focus is on minimizing the influence of models with </a:t>
            </a:r>
            <a:r>
              <a:rPr lang="en-US" b="1" dirty="0"/>
              <a:t>high mean squared error (MSE)</a:t>
            </a:r>
            <a:r>
              <a:rPr lang="en-US" dirty="0"/>
              <a:t>. The inverse of each model’s MSE is taken, so lower-error models are given higher weight. After normalization, models with lower MSEs get proportionally larger contributions to the final forecast.  This method penalizes large deviations more severely than MAPE due to squaring the error term.</a:t>
            </a:r>
          </a:p>
          <a:p>
            <a:r>
              <a:rPr lang="en-US" b="1" dirty="0"/>
              <a:t>Adjusted RMSE Share Weights – Dan’s Method</a:t>
            </a:r>
          </a:p>
          <a:p>
            <a:r>
              <a:rPr lang="en-US" dirty="0"/>
              <a:t>The equal weights are revised based on each method’s </a:t>
            </a:r>
            <a:r>
              <a:rPr lang="en-US" b="1" dirty="0"/>
              <a:t>contribution to the sum of all RMSE values</a:t>
            </a:r>
            <a:r>
              <a:rPr lang="en-US" dirty="0"/>
              <a:t>. If a method contributes more than 25% of the total RMSE (i.e., it performs worse than average), its weight is reduced below 25% by the excess share amount.  For example, if a model contributes </a:t>
            </a:r>
            <a:r>
              <a:rPr lang="en-US" b="1" dirty="0"/>
              <a:t>43%</a:t>
            </a:r>
            <a:r>
              <a:rPr lang="en-US" dirty="0"/>
              <a:t> of the total RMSE, it exceeds its “fair share” by </a:t>
            </a:r>
            <a:r>
              <a:rPr lang="en-US" b="1" dirty="0"/>
              <a:t>18 percentage points</a:t>
            </a:r>
            <a:r>
              <a:rPr lang="en-US" dirty="0"/>
              <a:t>. Its equal weight of 25% is then </a:t>
            </a:r>
            <a:r>
              <a:rPr lang="en-US" b="1" dirty="0"/>
              <a:t>adjusted down to 7%</a:t>
            </a:r>
            <a:r>
              <a:rPr lang="en-US" dirty="0"/>
              <a:t>, while better-performing models receive proportionally higher weights.  This method retains interpretability by directly tying weights to error shares and adjusts weights symmetrically around the equal benchmark.</a:t>
            </a:r>
          </a:p>
          <a:p>
            <a:endParaRPr lang="en-US" dirty="0"/>
          </a:p>
        </p:txBody>
      </p:sp>
      <p:sp>
        <p:nvSpPr>
          <p:cNvPr id="4" name="Slide Number Placeholder 3">
            <a:extLst>
              <a:ext uri="{FF2B5EF4-FFF2-40B4-BE49-F238E27FC236}">
                <a16:creationId xmlns:a16="http://schemas.microsoft.com/office/drawing/2014/main" id="{92D7EE8D-42DF-E83C-E27B-EF404701288A}"/>
              </a:ext>
            </a:extLst>
          </p:cNvPr>
          <p:cNvSpPr>
            <a:spLocks noGrp="1"/>
          </p:cNvSpPr>
          <p:nvPr>
            <p:ph type="sldNum" sz="quarter" idx="5"/>
          </p:nvPr>
        </p:nvSpPr>
        <p:spPr/>
        <p:txBody>
          <a:bodyPr/>
          <a:lstStyle/>
          <a:p>
            <a:fld id="{D94A8402-AD1E-429D-BC7E-36A4F581653C}" type="slidenum">
              <a:rPr lang="en-US" smtClean="0"/>
              <a:t>50</a:t>
            </a:fld>
            <a:endParaRPr lang="en-US"/>
          </a:p>
        </p:txBody>
      </p:sp>
    </p:spTree>
    <p:extLst>
      <p:ext uri="{BB962C8B-B14F-4D97-AF65-F5344CB8AC3E}">
        <p14:creationId xmlns:p14="http://schemas.microsoft.com/office/powerpoint/2010/main" val="4976104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BE2DC-11D3-7688-D468-0A438E0132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9A7A3C-C21B-3084-09C0-F5574B60B3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ECC86D-11CB-3F4C-A113-EA0E684567CA}"/>
              </a:ext>
            </a:extLst>
          </p:cNvPr>
          <p:cNvSpPr>
            <a:spLocks noGrp="1"/>
          </p:cNvSpPr>
          <p:nvPr>
            <p:ph type="body" idx="1"/>
          </p:nvPr>
        </p:nvSpPr>
        <p:spPr/>
        <p:txBody>
          <a:bodyPr/>
          <a:lstStyle/>
          <a:p>
            <a:r>
              <a:rPr lang="en-US" dirty="0"/>
              <a:t>Contrasting the model based in sample forecast errors, most of the combination perform very similarly, with inverse Mean Squared Error weights being notably different.  All combinations show higher errors in 2015 and 2019, with very low errors from 2016 to 2018, inverse MSE being the best across the board.</a:t>
            </a:r>
          </a:p>
        </p:txBody>
      </p:sp>
      <p:sp>
        <p:nvSpPr>
          <p:cNvPr id="4" name="Slide Number Placeholder 3">
            <a:extLst>
              <a:ext uri="{FF2B5EF4-FFF2-40B4-BE49-F238E27FC236}">
                <a16:creationId xmlns:a16="http://schemas.microsoft.com/office/drawing/2014/main" id="{F3520D07-50D4-6BE1-2FF2-B8EA50B82255}"/>
              </a:ext>
            </a:extLst>
          </p:cNvPr>
          <p:cNvSpPr>
            <a:spLocks noGrp="1"/>
          </p:cNvSpPr>
          <p:nvPr>
            <p:ph type="sldNum" sz="quarter" idx="5"/>
          </p:nvPr>
        </p:nvSpPr>
        <p:spPr/>
        <p:txBody>
          <a:bodyPr/>
          <a:lstStyle/>
          <a:p>
            <a:fld id="{D94A8402-AD1E-429D-BC7E-36A4F581653C}" type="slidenum">
              <a:rPr lang="en-US" smtClean="0"/>
              <a:t>51</a:t>
            </a:fld>
            <a:endParaRPr lang="en-US"/>
          </a:p>
        </p:txBody>
      </p:sp>
    </p:spTree>
    <p:extLst>
      <p:ext uri="{BB962C8B-B14F-4D97-AF65-F5344CB8AC3E}">
        <p14:creationId xmlns:p14="http://schemas.microsoft.com/office/powerpoint/2010/main" val="41310696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D84DB-CB67-953C-695C-FEF905B043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645186-663C-3661-20CD-59B27CEE11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F60DF4-81E3-969B-4448-DD3ABADA7F5B}"/>
              </a:ext>
            </a:extLst>
          </p:cNvPr>
          <p:cNvSpPr>
            <a:spLocks noGrp="1"/>
          </p:cNvSpPr>
          <p:nvPr>
            <p:ph type="body" idx="1"/>
          </p:nvPr>
        </p:nvSpPr>
        <p:spPr/>
        <p:txBody>
          <a:bodyPr/>
          <a:lstStyle/>
          <a:p>
            <a:r>
              <a:rPr lang="en-US" dirty="0"/>
              <a:t>Here we have the in sample forecasts for levels and growth rates, more clearly showing the divergence of forecasted and actual data.  All combinations under-forecast in 2015, then converge for the middle 3 years near the actual values, then over forecast 2019.  The combination that does the best at maintaining dynamics is inverse MSE, showing minimal divergence in growth rates, and maintaining the same dynamics as the actual growth rates across the range.</a:t>
            </a:r>
          </a:p>
        </p:txBody>
      </p:sp>
      <p:sp>
        <p:nvSpPr>
          <p:cNvPr id="4" name="Slide Number Placeholder 3">
            <a:extLst>
              <a:ext uri="{FF2B5EF4-FFF2-40B4-BE49-F238E27FC236}">
                <a16:creationId xmlns:a16="http://schemas.microsoft.com/office/drawing/2014/main" id="{4C6D9EDD-51CE-C882-26E1-E20977E952A9}"/>
              </a:ext>
            </a:extLst>
          </p:cNvPr>
          <p:cNvSpPr>
            <a:spLocks noGrp="1"/>
          </p:cNvSpPr>
          <p:nvPr>
            <p:ph type="sldNum" sz="quarter" idx="5"/>
          </p:nvPr>
        </p:nvSpPr>
        <p:spPr/>
        <p:txBody>
          <a:bodyPr/>
          <a:lstStyle/>
          <a:p>
            <a:fld id="{D94A8402-AD1E-429D-BC7E-36A4F581653C}" type="slidenum">
              <a:rPr lang="en-US" smtClean="0"/>
              <a:t>52</a:t>
            </a:fld>
            <a:endParaRPr lang="en-US"/>
          </a:p>
        </p:txBody>
      </p:sp>
    </p:spTree>
    <p:extLst>
      <p:ext uri="{BB962C8B-B14F-4D97-AF65-F5344CB8AC3E}">
        <p14:creationId xmlns:p14="http://schemas.microsoft.com/office/powerpoint/2010/main" val="1003191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73ABB-976D-F376-1B54-AFD9C1EDA3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B02CDA-300D-63F2-159D-DB30893634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D11375-E651-548B-D51E-F4BEF66796E7}"/>
              </a:ext>
            </a:extLst>
          </p:cNvPr>
          <p:cNvSpPr>
            <a:spLocks noGrp="1"/>
          </p:cNvSpPr>
          <p:nvPr>
            <p:ph type="body" idx="1"/>
          </p:nvPr>
        </p:nvSpPr>
        <p:spPr/>
        <p:txBody>
          <a:bodyPr/>
          <a:lstStyle/>
          <a:p>
            <a:r>
              <a:rPr lang="en-US" dirty="0"/>
              <a:t>Here we see the out-of-sample forecasts generated from the various model combinations. What stands out is how heavily the final forecast is influenced by either the </a:t>
            </a:r>
            <a:r>
              <a:rPr lang="en-US" b="1" dirty="0"/>
              <a:t>structural model</a:t>
            </a:r>
            <a:r>
              <a:rPr lang="en-US" dirty="0"/>
              <a:t> or </a:t>
            </a:r>
            <a:r>
              <a:rPr lang="en-US" b="1" dirty="0"/>
              <a:t>VAR 2</a:t>
            </a:r>
            <a:r>
              <a:rPr lang="en-US" dirty="0"/>
              <a:t>, depending on the weighting method used.</a:t>
            </a:r>
          </a:p>
          <a:p>
            <a:r>
              <a:rPr lang="en-US" dirty="0"/>
              <a:t>The </a:t>
            </a:r>
            <a:r>
              <a:rPr lang="en-US" b="1" dirty="0"/>
              <a:t>baseline forecast</a:t>
            </a:r>
            <a:r>
              <a:rPr lang="en-US" dirty="0"/>
              <a:t> from the structural model (CEP) was relatively high. As a result, even a modest increase in its weighting leads to a noticeable increase in the overall forecasted growth. On the other hand, </a:t>
            </a:r>
            <a:r>
              <a:rPr lang="en-US" b="1" dirty="0"/>
              <a:t>VAR 2 consistently forecasted lower growth and also had the lowest error</a:t>
            </a:r>
            <a:r>
              <a:rPr lang="en-US" dirty="0"/>
              <a:t>, making it the most accurate model in this set.</a:t>
            </a:r>
          </a:p>
          <a:p>
            <a:r>
              <a:rPr lang="en-US" dirty="0"/>
              <a:t>This performance dynamic is reflected in the weighting schemes:</a:t>
            </a:r>
          </a:p>
          <a:p>
            <a:r>
              <a:rPr lang="en-US" b="1" dirty="0"/>
              <a:t>Equal weighting</a:t>
            </a:r>
            <a:r>
              <a:rPr lang="en-US" dirty="0"/>
              <a:t> gives all models 25%, which keeps the structural model’s influence relatively strong.</a:t>
            </a:r>
          </a:p>
          <a:p>
            <a:r>
              <a:rPr lang="en-US" dirty="0"/>
              <a:t>In contrast, </a:t>
            </a:r>
            <a:r>
              <a:rPr lang="en-US" b="1" dirty="0"/>
              <a:t>inverse MSE weighting</a:t>
            </a:r>
            <a:r>
              <a:rPr lang="en-US" dirty="0"/>
              <a:t> gives </a:t>
            </a:r>
            <a:r>
              <a:rPr lang="en-US" b="1" dirty="0"/>
              <a:t>VAR 2 as much as 85%</a:t>
            </a:r>
            <a:r>
              <a:rPr lang="en-US" dirty="0"/>
              <a:t> of the total weight due to its superior error performance.</a:t>
            </a:r>
          </a:p>
          <a:p>
            <a:r>
              <a:rPr lang="en-US" dirty="0"/>
              <a:t>The </a:t>
            </a:r>
            <a:r>
              <a:rPr lang="en-US" b="1" dirty="0"/>
              <a:t>optimal adjusted weighting</a:t>
            </a:r>
            <a:r>
              <a:rPr lang="en-US" dirty="0"/>
              <a:t> (based on RMSE shares) also systematically pulls down the influence of the structural model while boosting the contribution from VAR 2.</a:t>
            </a:r>
          </a:p>
          <a:p>
            <a:r>
              <a:rPr lang="en-US" dirty="0"/>
              <a:t>In short, </a:t>
            </a:r>
            <a:r>
              <a:rPr lang="en-US" b="1" dirty="0"/>
              <a:t>the better a model performs out-of-sample, the more it drives the forecast</a:t>
            </a:r>
            <a:r>
              <a:rPr lang="en-US" dirty="0"/>
              <a:t>, and VAR 2’s strong performance makes it the dominant influence under most optimized schemes.</a:t>
            </a:r>
          </a:p>
        </p:txBody>
      </p:sp>
      <p:sp>
        <p:nvSpPr>
          <p:cNvPr id="4" name="Slide Number Placeholder 3">
            <a:extLst>
              <a:ext uri="{FF2B5EF4-FFF2-40B4-BE49-F238E27FC236}">
                <a16:creationId xmlns:a16="http://schemas.microsoft.com/office/drawing/2014/main" id="{3E371252-B82C-994A-CB9F-0423B64F3F8F}"/>
              </a:ext>
            </a:extLst>
          </p:cNvPr>
          <p:cNvSpPr>
            <a:spLocks noGrp="1"/>
          </p:cNvSpPr>
          <p:nvPr>
            <p:ph type="sldNum" sz="quarter" idx="5"/>
          </p:nvPr>
        </p:nvSpPr>
        <p:spPr/>
        <p:txBody>
          <a:bodyPr/>
          <a:lstStyle/>
          <a:p>
            <a:fld id="{D94A8402-AD1E-429D-BC7E-36A4F581653C}" type="slidenum">
              <a:rPr lang="en-US" smtClean="0"/>
              <a:t>53</a:t>
            </a:fld>
            <a:endParaRPr lang="en-US"/>
          </a:p>
        </p:txBody>
      </p:sp>
    </p:spTree>
    <p:extLst>
      <p:ext uri="{BB962C8B-B14F-4D97-AF65-F5344CB8AC3E}">
        <p14:creationId xmlns:p14="http://schemas.microsoft.com/office/powerpoint/2010/main" val="23797312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D3369-A910-3BD4-3F52-A0451E6CD8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73EA8-8AE0-5C04-C9C4-804D0BE5B2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B1F0F7-B48B-EFBD-C787-814301A2E7D3}"/>
              </a:ext>
            </a:extLst>
          </p:cNvPr>
          <p:cNvSpPr>
            <a:spLocks noGrp="1"/>
          </p:cNvSpPr>
          <p:nvPr>
            <p:ph type="body" idx="1"/>
          </p:nvPr>
        </p:nvSpPr>
        <p:spPr/>
        <p:txBody>
          <a:bodyPr/>
          <a:lstStyle/>
          <a:p>
            <a:r>
              <a:rPr lang="en-US" dirty="0"/>
              <a:t>Here we compare out-of-sample forecasts from </a:t>
            </a:r>
            <a:r>
              <a:rPr lang="en-US" b="1" dirty="0"/>
              <a:t>equal weighting</a:t>
            </a:r>
            <a:r>
              <a:rPr lang="en-US" dirty="0"/>
              <a:t>, </a:t>
            </a:r>
            <a:r>
              <a:rPr lang="en-US" b="1" dirty="0"/>
              <a:t>VAR 2</a:t>
            </a:r>
            <a:r>
              <a:rPr lang="en-US" dirty="0"/>
              <a:t>, and the </a:t>
            </a:r>
            <a:r>
              <a:rPr lang="en-US" b="1" dirty="0"/>
              <a:t>inverse MAPE combination</a:t>
            </a:r>
            <a:r>
              <a:rPr lang="en-US" dirty="0"/>
              <a:t>.</a:t>
            </a:r>
          </a:p>
          <a:p>
            <a:r>
              <a:rPr lang="en-US" dirty="0"/>
              <a:t>I excluded inverse MSE from this comparison because it placed an extremely high weight on VAR 2—so high that the resulting forecast was virtually identical to the VAR 2 forecast itself. For that reason, I included </a:t>
            </a:r>
            <a:r>
              <a:rPr lang="en-US" b="1" dirty="0"/>
              <a:t>VAR 2 individually</a:t>
            </a:r>
            <a:r>
              <a:rPr lang="en-US" dirty="0"/>
              <a:t> here for contrast.</a:t>
            </a:r>
          </a:p>
          <a:p>
            <a:r>
              <a:rPr lang="en-US" dirty="0"/>
              <a:t>The forecasts form a clear </a:t>
            </a:r>
            <a:r>
              <a:rPr lang="en-US" b="1" dirty="0"/>
              <a:t>bracketing set</a:t>
            </a:r>
            <a:r>
              <a:rPr lang="en-US" dirty="0"/>
              <a:t>:</a:t>
            </a:r>
          </a:p>
          <a:p>
            <a:r>
              <a:rPr lang="en-US" b="1" dirty="0"/>
              <a:t>Equal weighting</a:t>
            </a:r>
            <a:r>
              <a:rPr lang="en-US" dirty="0"/>
              <a:t> leads to the </a:t>
            </a:r>
            <a:r>
              <a:rPr lang="en-US" b="1" dirty="0"/>
              <a:t>highest projected growth rates</a:t>
            </a:r>
            <a:r>
              <a:rPr lang="en-US" dirty="0"/>
              <a:t>, as it gives more influence to the structural model, which had a more optimistic forecast.</a:t>
            </a:r>
          </a:p>
          <a:p>
            <a:r>
              <a:rPr lang="en-US" b="1" dirty="0"/>
              <a:t>VAR 2</a:t>
            </a:r>
            <a:r>
              <a:rPr lang="en-US" dirty="0"/>
              <a:t> produces the </a:t>
            </a:r>
            <a:r>
              <a:rPr lang="en-US" b="1" dirty="0"/>
              <a:t>lowest growth forecast</a:t>
            </a:r>
            <a:r>
              <a:rPr lang="en-US" dirty="0"/>
              <a:t>, consistent with its more conservative outlook and stronger in-sample performance.</a:t>
            </a:r>
          </a:p>
          <a:p>
            <a:r>
              <a:rPr lang="en-US" dirty="0"/>
              <a:t>The </a:t>
            </a:r>
            <a:r>
              <a:rPr lang="en-US" b="1" dirty="0"/>
              <a:t>inverse MAPE combination</a:t>
            </a:r>
            <a:r>
              <a:rPr lang="en-US" dirty="0"/>
              <a:t> strikes a balance between the two, moderating extreme weightings while still adjusting for forecast error quality.</a:t>
            </a:r>
          </a:p>
          <a:p>
            <a:r>
              <a:rPr lang="en-US" dirty="0"/>
              <a:t>This comparison helps show how different weighting schemes influence the overall growth trajectory.</a:t>
            </a:r>
          </a:p>
        </p:txBody>
      </p:sp>
      <p:sp>
        <p:nvSpPr>
          <p:cNvPr id="4" name="Slide Number Placeholder 3">
            <a:extLst>
              <a:ext uri="{FF2B5EF4-FFF2-40B4-BE49-F238E27FC236}">
                <a16:creationId xmlns:a16="http://schemas.microsoft.com/office/drawing/2014/main" id="{06BD4EA0-4174-3E62-0E01-E1EE2901616E}"/>
              </a:ext>
            </a:extLst>
          </p:cNvPr>
          <p:cNvSpPr>
            <a:spLocks noGrp="1"/>
          </p:cNvSpPr>
          <p:nvPr>
            <p:ph type="sldNum" sz="quarter" idx="5"/>
          </p:nvPr>
        </p:nvSpPr>
        <p:spPr/>
        <p:txBody>
          <a:bodyPr/>
          <a:lstStyle/>
          <a:p>
            <a:fld id="{D94A8402-AD1E-429D-BC7E-36A4F581653C}" type="slidenum">
              <a:rPr lang="en-US" smtClean="0"/>
              <a:t>54</a:t>
            </a:fld>
            <a:endParaRPr lang="en-US"/>
          </a:p>
        </p:txBody>
      </p:sp>
    </p:spTree>
    <p:extLst>
      <p:ext uri="{BB962C8B-B14F-4D97-AF65-F5344CB8AC3E}">
        <p14:creationId xmlns:p14="http://schemas.microsoft.com/office/powerpoint/2010/main" val="7124868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75F68-5A20-CC7F-BC07-55112FA5C1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7A6027-1249-19F4-13E2-20906113F5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BDFC7A-E7A7-0B51-C1BB-64FE0E6DED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500E36-F1AB-DDFA-CAC4-D4D074F34C0E}"/>
              </a:ext>
            </a:extLst>
          </p:cNvPr>
          <p:cNvSpPr>
            <a:spLocks noGrp="1"/>
          </p:cNvSpPr>
          <p:nvPr>
            <p:ph type="sldNum" sz="quarter" idx="5"/>
          </p:nvPr>
        </p:nvSpPr>
        <p:spPr/>
        <p:txBody>
          <a:bodyPr/>
          <a:lstStyle/>
          <a:p>
            <a:fld id="{D94A8402-AD1E-429D-BC7E-36A4F581653C}" type="slidenum">
              <a:rPr lang="en-US" smtClean="0"/>
              <a:t>55</a:t>
            </a:fld>
            <a:endParaRPr lang="en-US"/>
          </a:p>
        </p:txBody>
      </p:sp>
    </p:spTree>
    <p:extLst>
      <p:ext uri="{BB962C8B-B14F-4D97-AF65-F5344CB8AC3E}">
        <p14:creationId xmlns:p14="http://schemas.microsoft.com/office/powerpoint/2010/main" val="10742947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6D949-63F3-8F06-41DA-FC341124CA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19C78A-2A1D-F501-A2C3-BD3A902182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16119-8694-8E8C-0A01-32063EABB397}"/>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Over the next week, the focus will be on conducting robustness checks using alternative price variables, implementing an automated weighting system for model combinations, expanding the modeling toolbox by adding Bayesian VARs (BVARs), and exploring time-varying model weights for greater flexibility.</a:t>
            </a:r>
          </a:p>
          <a:p>
            <a:r>
              <a:rPr lang="en-US" sz="1200" b="0" i="0" kern="1200" dirty="0">
                <a:solidFill>
                  <a:schemeClr val="tx1"/>
                </a:solidFill>
                <a:effectLst/>
                <a:latin typeface="+mn-lt"/>
                <a:ea typeface="+mn-ea"/>
                <a:cs typeface="+mn-cs"/>
              </a:rPr>
              <a:t>Over the following three months, the plan would be to respecify the regressions by experimenting with additional variable and transformation combinations, introduce extra model layers (including new structural models for capital and labor), and carry out a comprehensive code cleanup to minimize redundancy and improve adaptability for future enhancements.</a:t>
            </a:r>
          </a:p>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679629FD-4BF5-130A-B946-8D91E56B0839}"/>
              </a:ext>
            </a:extLst>
          </p:cNvPr>
          <p:cNvSpPr>
            <a:spLocks noGrp="1"/>
          </p:cNvSpPr>
          <p:nvPr>
            <p:ph type="sldNum" sz="quarter" idx="5"/>
          </p:nvPr>
        </p:nvSpPr>
        <p:spPr/>
        <p:txBody>
          <a:bodyPr/>
          <a:lstStyle/>
          <a:p>
            <a:fld id="{D94A8402-AD1E-429D-BC7E-36A4F581653C}" type="slidenum">
              <a:rPr lang="en-US" smtClean="0"/>
              <a:t>56</a:t>
            </a:fld>
            <a:endParaRPr lang="en-US"/>
          </a:p>
        </p:txBody>
      </p:sp>
    </p:spTree>
    <p:extLst>
      <p:ext uri="{BB962C8B-B14F-4D97-AF65-F5344CB8AC3E}">
        <p14:creationId xmlns:p14="http://schemas.microsoft.com/office/powerpoint/2010/main" val="4057546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3EB07-FD65-0ABC-7BDD-268A8E5935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93F392-66BE-15BC-B227-F736415F3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A45EC0-716E-ED3E-B841-52DAC0D4C5FA}"/>
              </a:ext>
            </a:extLst>
          </p:cNvPr>
          <p:cNvSpPr>
            <a:spLocks noGrp="1"/>
          </p:cNvSpPr>
          <p:nvPr>
            <p:ph type="body" idx="1"/>
          </p:nvPr>
        </p:nvSpPr>
        <p:spPr/>
        <p:txBody>
          <a:bodyPr/>
          <a:lstStyle/>
          <a:p>
            <a:r>
              <a:rPr lang="en-US" dirty="0"/>
              <a:t>Now if we compare computers to the whole of the economy, using 1970 as a base, the separation is clearer.  The wider economy has steady price growth, ending up a little over 600 in 2024, with computers sitting at a measly 3; a 97% price reduction relative to their 1970s prices.</a:t>
            </a:r>
          </a:p>
        </p:txBody>
      </p:sp>
      <p:sp>
        <p:nvSpPr>
          <p:cNvPr id="4" name="Slide Number Placeholder 3">
            <a:extLst>
              <a:ext uri="{FF2B5EF4-FFF2-40B4-BE49-F238E27FC236}">
                <a16:creationId xmlns:a16="http://schemas.microsoft.com/office/drawing/2014/main" id="{60010B4D-0105-BED2-1706-D865A24CAE32}"/>
              </a:ext>
            </a:extLst>
          </p:cNvPr>
          <p:cNvSpPr>
            <a:spLocks noGrp="1"/>
          </p:cNvSpPr>
          <p:nvPr>
            <p:ph type="sldNum" sz="quarter" idx="5"/>
          </p:nvPr>
        </p:nvSpPr>
        <p:spPr/>
        <p:txBody>
          <a:bodyPr/>
          <a:lstStyle/>
          <a:p>
            <a:fld id="{D94A8402-AD1E-429D-BC7E-36A4F581653C}" type="slidenum">
              <a:rPr lang="en-US" smtClean="0"/>
              <a:t>6</a:t>
            </a:fld>
            <a:endParaRPr lang="en-US"/>
          </a:p>
        </p:txBody>
      </p:sp>
    </p:spTree>
    <p:extLst>
      <p:ext uri="{BB962C8B-B14F-4D97-AF65-F5344CB8AC3E}">
        <p14:creationId xmlns:p14="http://schemas.microsoft.com/office/powerpoint/2010/main" val="1311597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E58D0-605B-C653-92AC-9E83297EC0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7D0BBE-1131-D667-C558-638074E05A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3DCDA9-D513-3B30-0B46-FBD4739DF41D}"/>
              </a:ext>
            </a:extLst>
          </p:cNvPr>
          <p:cNvSpPr>
            <a:spLocks noGrp="1"/>
          </p:cNvSpPr>
          <p:nvPr>
            <p:ph type="body" idx="1"/>
          </p:nvPr>
        </p:nvSpPr>
        <p:spPr/>
        <p:txBody>
          <a:bodyPr/>
          <a:lstStyle/>
          <a:p>
            <a:r>
              <a:rPr lang="en-US" dirty="0"/>
              <a:t>Next, AI is a significant recent contributor to the technology sector and the broader macroeconomy.  AI is amplifying the speed and reach of innovation, intensifying tech’s influence on growth.</a:t>
            </a:r>
          </a:p>
        </p:txBody>
      </p:sp>
      <p:sp>
        <p:nvSpPr>
          <p:cNvPr id="4" name="Slide Number Placeholder 3">
            <a:extLst>
              <a:ext uri="{FF2B5EF4-FFF2-40B4-BE49-F238E27FC236}">
                <a16:creationId xmlns:a16="http://schemas.microsoft.com/office/drawing/2014/main" id="{EB06AA63-66CB-C4CC-C950-F2117716E4C3}"/>
              </a:ext>
            </a:extLst>
          </p:cNvPr>
          <p:cNvSpPr>
            <a:spLocks noGrp="1"/>
          </p:cNvSpPr>
          <p:nvPr>
            <p:ph type="sldNum" sz="quarter" idx="5"/>
          </p:nvPr>
        </p:nvSpPr>
        <p:spPr/>
        <p:txBody>
          <a:bodyPr/>
          <a:lstStyle/>
          <a:p>
            <a:fld id="{D94A8402-AD1E-429D-BC7E-36A4F581653C}" type="slidenum">
              <a:rPr lang="en-US" smtClean="0"/>
              <a:t>7</a:t>
            </a:fld>
            <a:endParaRPr lang="en-US"/>
          </a:p>
        </p:txBody>
      </p:sp>
    </p:spTree>
    <p:extLst>
      <p:ext uri="{BB962C8B-B14F-4D97-AF65-F5344CB8AC3E}">
        <p14:creationId xmlns:p14="http://schemas.microsoft.com/office/powerpoint/2010/main" val="3294003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7DB0C-42A6-E64E-9A0C-3DC4B96336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97E015-26FF-A7F3-D361-5B2930D46A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BE1EDE-C45F-12DA-CB3C-724E3FB9DFB9}"/>
              </a:ext>
            </a:extLst>
          </p:cNvPr>
          <p:cNvSpPr>
            <a:spLocks noGrp="1"/>
          </p:cNvSpPr>
          <p:nvPr>
            <p:ph type="body" idx="1"/>
          </p:nvPr>
        </p:nvSpPr>
        <p:spPr/>
        <p:txBody>
          <a:bodyPr/>
          <a:lstStyle/>
          <a:p>
            <a:r>
              <a:rPr lang="en-US" dirty="0"/>
              <a:t>Lastly, an accurate forecast of technology sector GDP helps policymakers (if they listen to economists) and economists interpret structural changes, productivity trends, and sector specific pricing effects.</a:t>
            </a:r>
          </a:p>
        </p:txBody>
      </p:sp>
      <p:sp>
        <p:nvSpPr>
          <p:cNvPr id="4" name="Slide Number Placeholder 3">
            <a:extLst>
              <a:ext uri="{FF2B5EF4-FFF2-40B4-BE49-F238E27FC236}">
                <a16:creationId xmlns:a16="http://schemas.microsoft.com/office/drawing/2014/main" id="{17BB158D-7A59-0B47-9FF6-04797ADE3E0A}"/>
              </a:ext>
            </a:extLst>
          </p:cNvPr>
          <p:cNvSpPr>
            <a:spLocks noGrp="1"/>
          </p:cNvSpPr>
          <p:nvPr>
            <p:ph type="sldNum" sz="quarter" idx="5"/>
          </p:nvPr>
        </p:nvSpPr>
        <p:spPr/>
        <p:txBody>
          <a:bodyPr/>
          <a:lstStyle/>
          <a:p>
            <a:fld id="{D94A8402-AD1E-429D-BC7E-36A4F581653C}" type="slidenum">
              <a:rPr lang="en-US" smtClean="0"/>
              <a:t>8</a:t>
            </a:fld>
            <a:endParaRPr lang="en-US"/>
          </a:p>
        </p:txBody>
      </p:sp>
    </p:spTree>
    <p:extLst>
      <p:ext uri="{BB962C8B-B14F-4D97-AF65-F5344CB8AC3E}">
        <p14:creationId xmlns:p14="http://schemas.microsoft.com/office/powerpoint/2010/main" val="2484102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C438C-E239-D38A-F417-86A9B8A783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41D55B-766D-FAAC-BD4D-1D9F19806F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7C300F-71C7-625E-7DE7-94AFA4E079FA}"/>
              </a:ext>
            </a:extLst>
          </p:cNvPr>
          <p:cNvSpPr>
            <a:spLocks noGrp="1"/>
          </p:cNvSpPr>
          <p:nvPr>
            <p:ph type="body" idx="1"/>
          </p:nvPr>
        </p:nvSpPr>
        <p:spPr/>
        <p:txBody>
          <a:bodyPr/>
          <a:lstStyle/>
          <a:p>
            <a:r>
              <a:rPr lang="en-US" dirty="0"/>
              <a:t>Into the background section, we’ll go into the growth and composition of the main key dependent variable.</a:t>
            </a:r>
          </a:p>
        </p:txBody>
      </p:sp>
      <p:sp>
        <p:nvSpPr>
          <p:cNvPr id="4" name="Slide Number Placeholder 3">
            <a:extLst>
              <a:ext uri="{FF2B5EF4-FFF2-40B4-BE49-F238E27FC236}">
                <a16:creationId xmlns:a16="http://schemas.microsoft.com/office/drawing/2014/main" id="{F96BB4CA-C46A-9105-71C7-A29181589791}"/>
              </a:ext>
            </a:extLst>
          </p:cNvPr>
          <p:cNvSpPr>
            <a:spLocks noGrp="1"/>
          </p:cNvSpPr>
          <p:nvPr>
            <p:ph type="sldNum" sz="quarter" idx="5"/>
          </p:nvPr>
        </p:nvSpPr>
        <p:spPr/>
        <p:txBody>
          <a:bodyPr/>
          <a:lstStyle/>
          <a:p>
            <a:fld id="{D94A8402-AD1E-429D-BC7E-36A4F581653C}" type="slidenum">
              <a:rPr lang="en-US" smtClean="0"/>
              <a:t>9</a:t>
            </a:fld>
            <a:endParaRPr lang="en-US"/>
          </a:p>
        </p:txBody>
      </p:sp>
    </p:spTree>
    <p:extLst>
      <p:ext uri="{BB962C8B-B14F-4D97-AF65-F5344CB8AC3E}">
        <p14:creationId xmlns:p14="http://schemas.microsoft.com/office/powerpoint/2010/main" val="416816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6E51-51E1-42A6-9679-8BE7673BCE4D}"/>
              </a:ext>
            </a:extLst>
          </p:cNvPr>
          <p:cNvSpPr>
            <a:spLocks noGrp="1"/>
          </p:cNvSpPr>
          <p:nvPr>
            <p:ph type="ctrTitle"/>
          </p:nvPr>
        </p:nvSpPr>
        <p:spPr>
          <a:xfrm>
            <a:off x="1524000" y="1122363"/>
            <a:ext cx="9144000" cy="2387600"/>
          </a:xfrm>
        </p:spPr>
        <p:txBody>
          <a:bodyPr anchor="b">
            <a:normAutofit/>
          </a:bodyPr>
          <a:lstStyle>
            <a:lvl1pPr algn="ctr">
              <a:defRPr sz="5400">
                <a:solidFill>
                  <a:srgbClr val="3B2360"/>
                </a:solidFill>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72A5F572-A93D-7BFD-AFB8-E807F8279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6F5D967-0953-F6DE-A03F-0A1FF26D3C9B}"/>
              </a:ext>
            </a:extLst>
          </p:cNvPr>
          <p:cNvSpPr>
            <a:spLocks noGrp="1"/>
          </p:cNvSpPr>
          <p:nvPr>
            <p:ph type="dt" sz="half" idx="10"/>
          </p:nvPr>
        </p:nvSpPr>
        <p:spPr/>
        <p:txBody>
          <a:bodyPr/>
          <a:lstStyle/>
          <a:p>
            <a:fld id="{D1D1EADE-8E88-4C7C-8AC5-FB148DE4940E}" type="datetime1">
              <a:rPr lang="en-US" smtClean="0"/>
              <a:t>8/14/2025</a:t>
            </a:fld>
            <a:endParaRPr lang="en-US" dirty="0"/>
          </a:p>
        </p:txBody>
      </p:sp>
      <p:sp>
        <p:nvSpPr>
          <p:cNvPr id="5" name="Footer Placeholder 4">
            <a:extLst>
              <a:ext uri="{FF2B5EF4-FFF2-40B4-BE49-F238E27FC236}">
                <a16:creationId xmlns:a16="http://schemas.microsoft.com/office/drawing/2014/main" id="{6120A36E-23A8-C0CE-B2D1-F8DD026F66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BAF6EC-5C42-684C-D2F3-38B3592A45F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2875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60B1-F72C-592D-5C7D-EF1843E421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5769A7-79C7-5ED0-36D3-A4E5C3AB28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17E9E-5B2B-7FB5-B0FA-6398BC3B16BF}"/>
              </a:ext>
            </a:extLst>
          </p:cNvPr>
          <p:cNvSpPr>
            <a:spLocks noGrp="1"/>
          </p:cNvSpPr>
          <p:nvPr>
            <p:ph type="dt" sz="half" idx="10"/>
          </p:nvPr>
        </p:nvSpPr>
        <p:spPr/>
        <p:txBody>
          <a:bodyPr/>
          <a:lstStyle/>
          <a:p>
            <a:fld id="{EC3C8B9C-477D-492A-96AD-1FC2CC997A73}" type="datetime1">
              <a:rPr lang="en-US" smtClean="0"/>
              <a:t>8/14/2025</a:t>
            </a:fld>
            <a:endParaRPr lang="en-US"/>
          </a:p>
        </p:txBody>
      </p:sp>
      <p:sp>
        <p:nvSpPr>
          <p:cNvPr id="5" name="Footer Placeholder 4">
            <a:extLst>
              <a:ext uri="{FF2B5EF4-FFF2-40B4-BE49-F238E27FC236}">
                <a16:creationId xmlns:a16="http://schemas.microsoft.com/office/drawing/2014/main" id="{6B30D4E3-962D-4A6E-8657-F8CE1AF419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7498C2-0981-9624-BB8D-EBF89934FCC5}"/>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0976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677B3-55E6-024B-E3D4-5A51B4056E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3C1D4-2CE2-E44E-7FE2-C59AB8781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60738-9665-4970-4662-8E9C2741A4D5}"/>
              </a:ext>
            </a:extLst>
          </p:cNvPr>
          <p:cNvSpPr>
            <a:spLocks noGrp="1"/>
          </p:cNvSpPr>
          <p:nvPr>
            <p:ph type="dt" sz="half" idx="10"/>
          </p:nvPr>
        </p:nvSpPr>
        <p:spPr/>
        <p:txBody>
          <a:bodyPr/>
          <a:lstStyle/>
          <a:p>
            <a:fld id="{42D3AED5-E26D-4E29-B1B3-7847B6779594}" type="datetime1">
              <a:rPr lang="en-US" smtClean="0"/>
              <a:t>8/14/2025</a:t>
            </a:fld>
            <a:endParaRPr lang="en-US"/>
          </a:p>
        </p:txBody>
      </p:sp>
      <p:sp>
        <p:nvSpPr>
          <p:cNvPr id="5" name="Footer Placeholder 4">
            <a:extLst>
              <a:ext uri="{FF2B5EF4-FFF2-40B4-BE49-F238E27FC236}">
                <a16:creationId xmlns:a16="http://schemas.microsoft.com/office/drawing/2014/main" id="{242FC76D-8D91-05F2-C835-DB66215162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1F9AEE-93EE-CF16-5DDA-9B3EF22150B4}"/>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40950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5957-CE89-0CA9-7BC0-26A494045E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98C0BF-30D4-4D22-71CE-19A2BCC91352}"/>
              </a:ext>
            </a:extLst>
          </p:cNvPr>
          <p:cNvSpPr>
            <a:spLocks noGrp="1"/>
          </p:cNvSpPr>
          <p:nvPr>
            <p:ph type="dt" sz="half" idx="10"/>
          </p:nvPr>
        </p:nvSpPr>
        <p:spPr/>
        <p:txBody>
          <a:bodyPr/>
          <a:lstStyle/>
          <a:p>
            <a:fld id="{E31BA835-12AC-4E8F-955A-EA3F4DE2791F}" type="datetime1">
              <a:rPr lang="en-US" smtClean="0"/>
              <a:t>8/14/2025</a:t>
            </a:fld>
            <a:endParaRPr lang="en-US"/>
          </a:p>
        </p:txBody>
      </p:sp>
      <p:sp>
        <p:nvSpPr>
          <p:cNvPr id="4" name="Footer Placeholder 3">
            <a:extLst>
              <a:ext uri="{FF2B5EF4-FFF2-40B4-BE49-F238E27FC236}">
                <a16:creationId xmlns:a16="http://schemas.microsoft.com/office/drawing/2014/main" id="{CFBEFC29-D376-D9C2-BD01-57BFEA456C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A1E9AA-1508-3F0F-9B94-BDE50CFCECF5}"/>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53613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6931-6298-91EB-047E-B40AA52CBC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F43E99-AC2D-1379-47FB-2893D35C35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36BE3E-0A55-BB80-589C-1E0C3BD80360}"/>
              </a:ext>
            </a:extLst>
          </p:cNvPr>
          <p:cNvSpPr>
            <a:spLocks noGrp="1"/>
          </p:cNvSpPr>
          <p:nvPr>
            <p:ph type="dt" sz="half" idx="10"/>
          </p:nvPr>
        </p:nvSpPr>
        <p:spPr/>
        <p:txBody>
          <a:bodyPr/>
          <a:lstStyle/>
          <a:p>
            <a:fld id="{E1E7FAF5-FE03-472A-9269-006FC15A7EF9}" type="datetimeFigureOut">
              <a:rPr lang="en-US" smtClean="0"/>
              <a:t>8/14/2025</a:t>
            </a:fld>
            <a:endParaRPr lang="en-US"/>
          </a:p>
        </p:txBody>
      </p:sp>
      <p:sp>
        <p:nvSpPr>
          <p:cNvPr id="5" name="Footer Placeholder 4">
            <a:extLst>
              <a:ext uri="{FF2B5EF4-FFF2-40B4-BE49-F238E27FC236}">
                <a16:creationId xmlns:a16="http://schemas.microsoft.com/office/drawing/2014/main" id="{2AFE1B4F-5B38-4683-31BA-E102B31E6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D2EFC-120F-46D1-0DE2-2DAFC66C95A4}"/>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1152255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CBEA-23C0-3E64-5DC8-9FE2EDED1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3FD37-4357-034B-F663-411E7F6AA5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7F770-4A5C-213E-FDCB-405FF178B659}"/>
              </a:ext>
            </a:extLst>
          </p:cNvPr>
          <p:cNvSpPr>
            <a:spLocks noGrp="1"/>
          </p:cNvSpPr>
          <p:nvPr>
            <p:ph type="dt" sz="half" idx="10"/>
          </p:nvPr>
        </p:nvSpPr>
        <p:spPr/>
        <p:txBody>
          <a:bodyPr/>
          <a:lstStyle/>
          <a:p>
            <a:fld id="{E1E7FAF5-FE03-472A-9269-006FC15A7EF9}" type="datetimeFigureOut">
              <a:rPr lang="en-US" smtClean="0"/>
              <a:t>8/14/2025</a:t>
            </a:fld>
            <a:endParaRPr lang="en-US"/>
          </a:p>
        </p:txBody>
      </p:sp>
      <p:sp>
        <p:nvSpPr>
          <p:cNvPr id="5" name="Footer Placeholder 4">
            <a:extLst>
              <a:ext uri="{FF2B5EF4-FFF2-40B4-BE49-F238E27FC236}">
                <a16:creationId xmlns:a16="http://schemas.microsoft.com/office/drawing/2014/main" id="{2EE7AE91-76C0-7EAC-6D80-DAFFF8B26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4B72C-0F87-F548-1001-6CB9C2A4A09E}"/>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1318702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F304-6076-3ADC-A4FA-EC56F907A9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23F52A-B5DA-9579-51DD-7EF9D5ADFC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F6C97-7BFB-5DC5-6E1F-4EAC6BD27416}"/>
              </a:ext>
            </a:extLst>
          </p:cNvPr>
          <p:cNvSpPr>
            <a:spLocks noGrp="1"/>
          </p:cNvSpPr>
          <p:nvPr>
            <p:ph type="dt" sz="half" idx="10"/>
          </p:nvPr>
        </p:nvSpPr>
        <p:spPr/>
        <p:txBody>
          <a:bodyPr/>
          <a:lstStyle/>
          <a:p>
            <a:fld id="{E1E7FAF5-FE03-472A-9269-006FC15A7EF9}" type="datetimeFigureOut">
              <a:rPr lang="en-US" smtClean="0"/>
              <a:t>8/14/2025</a:t>
            </a:fld>
            <a:endParaRPr lang="en-US"/>
          </a:p>
        </p:txBody>
      </p:sp>
      <p:sp>
        <p:nvSpPr>
          <p:cNvPr id="5" name="Footer Placeholder 4">
            <a:extLst>
              <a:ext uri="{FF2B5EF4-FFF2-40B4-BE49-F238E27FC236}">
                <a16:creationId xmlns:a16="http://schemas.microsoft.com/office/drawing/2014/main" id="{DE20376E-3750-DF01-15C5-CDA672687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9E30C-BD42-7A87-BC20-CC5E454E2DC3}"/>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302909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563F-5531-5D56-1EAB-F4E6CCE4F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07C1E-85A1-F6B6-417C-D36864381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08C503-4681-DE76-21DA-7768C63BE4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BD9DEF-7FF5-AAF4-5E93-CAF39972C5B7}"/>
              </a:ext>
            </a:extLst>
          </p:cNvPr>
          <p:cNvSpPr>
            <a:spLocks noGrp="1"/>
          </p:cNvSpPr>
          <p:nvPr>
            <p:ph type="dt" sz="half" idx="10"/>
          </p:nvPr>
        </p:nvSpPr>
        <p:spPr/>
        <p:txBody>
          <a:bodyPr/>
          <a:lstStyle/>
          <a:p>
            <a:fld id="{E1E7FAF5-FE03-472A-9269-006FC15A7EF9}" type="datetimeFigureOut">
              <a:rPr lang="en-US" smtClean="0"/>
              <a:t>8/14/2025</a:t>
            </a:fld>
            <a:endParaRPr lang="en-US"/>
          </a:p>
        </p:txBody>
      </p:sp>
      <p:sp>
        <p:nvSpPr>
          <p:cNvPr id="6" name="Footer Placeholder 5">
            <a:extLst>
              <a:ext uri="{FF2B5EF4-FFF2-40B4-BE49-F238E27FC236}">
                <a16:creationId xmlns:a16="http://schemas.microsoft.com/office/drawing/2014/main" id="{AE02F633-BCAD-2ADB-D8C8-DF12D7EF21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4F856-604A-5414-E7FC-FB3C77A69529}"/>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4262303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A789-9521-03D8-9190-01D507AA9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C49A53-7A05-7183-AFBC-F96584E163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95D8F-EDDA-4359-4EDF-269683D40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3E4DA-3E36-CFD6-B297-DC9C3907B7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73E44-C74C-FBAE-EFCE-12A5E553FF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A2BC26-B6E7-86B5-EC48-49212B7CA3D4}"/>
              </a:ext>
            </a:extLst>
          </p:cNvPr>
          <p:cNvSpPr>
            <a:spLocks noGrp="1"/>
          </p:cNvSpPr>
          <p:nvPr>
            <p:ph type="dt" sz="half" idx="10"/>
          </p:nvPr>
        </p:nvSpPr>
        <p:spPr/>
        <p:txBody>
          <a:bodyPr/>
          <a:lstStyle/>
          <a:p>
            <a:fld id="{E1E7FAF5-FE03-472A-9269-006FC15A7EF9}" type="datetimeFigureOut">
              <a:rPr lang="en-US" smtClean="0"/>
              <a:t>8/14/2025</a:t>
            </a:fld>
            <a:endParaRPr lang="en-US"/>
          </a:p>
        </p:txBody>
      </p:sp>
      <p:sp>
        <p:nvSpPr>
          <p:cNvPr id="8" name="Footer Placeholder 7">
            <a:extLst>
              <a:ext uri="{FF2B5EF4-FFF2-40B4-BE49-F238E27FC236}">
                <a16:creationId xmlns:a16="http://schemas.microsoft.com/office/drawing/2014/main" id="{E1E1AC7A-F45E-1492-1928-E84CBA4D8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358DB6-6915-27E6-1CC1-55447DDF2667}"/>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4128926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3C1E-31C3-3AB5-911B-BDCB00F6B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7E7F81-9783-C2BB-5234-CAF6AD3FD122}"/>
              </a:ext>
            </a:extLst>
          </p:cNvPr>
          <p:cNvSpPr>
            <a:spLocks noGrp="1"/>
          </p:cNvSpPr>
          <p:nvPr>
            <p:ph type="dt" sz="half" idx="10"/>
          </p:nvPr>
        </p:nvSpPr>
        <p:spPr/>
        <p:txBody>
          <a:bodyPr/>
          <a:lstStyle/>
          <a:p>
            <a:fld id="{E1E7FAF5-FE03-472A-9269-006FC15A7EF9}" type="datetimeFigureOut">
              <a:rPr lang="en-US" smtClean="0"/>
              <a:t>8/14/2025</a:t>
            </a:fld>
            <a:endParaRPr lang="en-US"/>
          </a:p>
        </p:txBody>
      </p:sp>
      <p:sp>
        <p:nvSpPr>
          <p:cNvPr id="4" name="Footer Placeholder 3">
            <a:extLst>
              <a:ext uri="{FF2B5EF4-FFF2-40B4-BE49-F238E27FC236}">
                <a16:creationId xmlns:a16="http://schemas.microsoft.com/office/drawing/2014/main" id="{7604AEE8-E4A2-4A32-DC77-82D705B827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12695-3B84-75AA-4CCB-D31D23825417}"/>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85879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1C1B57-4873-95FA-CE53-A2068131A465}"/>
              </a:ext>
            </a:extLst>
          </p:cNvPr>
          <p:cNvSpPr>
            <a:spLocks noGrp="1"/>
          </p:cNvSpPr>
          <p:nvPr>
            <p:ph type="dt" sz="half" idx="10"/>
          </p:nvPr>
        </p:nvSpPr>
        <p:spPr/>
        <p:txBody>
          <a:bodyPr/>
          <a:lstStyle/>
          <a:p>
            <a:fld id="{E1E7FAF5-FE03-472A-9269-006FC15A7EF9}" type="datetimeFigureOut">
              <a:rPr lang="en-US" smtClean="0"/>
              <a:t>8/14/2025</a:t>
            </a:fld>
            <a:endParaRPr lang="en-US"/>
          </a:p>
        </p:txBody>
      </p:sp>
      <p:sp>
        <p:nvSpPr>
          <p:cNvPr id="3" name="Footer Placeholder 2">
            <a:extLst>
              <a:ext uri="{FF2B5EF4-FFF2-40B4-BE49-F238E27FC236}">
                <a16:creationId xmlns:a16="http://schemas.microsoft.com/office/drawing/2014/main" id="{0F9B03A0-F1C5-F12E-202B-C14BC10698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A53DA0-DA1A-C8DA-A3E4-82B312E98957}"/>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326538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DDC7-0C72-5439-32EF-C0003CED4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79F32A-7023-B09B-0E21-7C8E99D01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378AB-318B-B452-8DEB-BF9E4622909E}"/>
              </a:ext>
            </a:extLst>
          </p:cNvPr>
          <p:cNvSpPr>
            <a:spLocks noGrp="1"/>
          </p:cNvSpPr>
          <p:nvPr>
            <p:ph type="dt" sz="half" idx="10"/>
          </p:nvPr>
        </p:nvSpPr>
        <p:spPr/>
        <p:txBody>
          <a:bodyPr/>
          <a:lstStyle/>
          <a:p>
            <a:fld id="{157B6794-849E-4626-908B-D15793550EFB}" type="datetime1">
              <a:rPr lang="en-US" smtClean="0"/>
              <a:t>8/14/2025</a:t>
            </a:fld>
            <a:endParaRPr lang="en-US"/>
          </a:p>
        </p:txBody>
      </p:sp>
      <p:sp>
        <p:nvSpPr>
          <p:cNvPr id="5" name="Footer Placeholder 4">
            <a:extLst>
              <a:ext uri="{FF2B5EF4-FFF2-40B4-BE49-F238E27FC236}">
                <a16:creationId xmlns:a16="http://schemas.microsoft.com/office/drawing/2014/main" id="{6263DE2D-BD57-FEE7-288C-A0412AE8AD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5B5B0A-7520-E86C-A362-43ACAFF8699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96730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1FC3-566B-29DF-8515-2CAE9F8E2F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85FC18-675E-3824-ECAD-287F253D17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3F78A1-2EA8-6021-A2F8-E8BC9AE18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4E31A-1FAA-8481-A3F2-084A1467F351}"/>
              </a:ext>
            </a:extLst>
          </p:cNvPr>
          <p:cNvSpPr>
            <a:spLocks noGrp="1"/>
          </p:cNvSpPr>
          <p:nvPr>
            <p:ph type="dt" sz="half" idx="10"/>
          </p:nvPr>
        </p:nvSpPr>
        <p:spPr/>
        <p:txBody>
          <a:bodyPr/>
          <a:lstStyle/>
          <a:p>
            <a:fld id="{E1E7FAF5-FE03-472A-9269-006FC15A7EF9}" type="datetimeFigureOut">
              <a:rPr lang="en-US" smtClean="0"/>
              <a:t>8/14/2025</a:t>
            </a:fld>
            <a:endParaRPr lang="en-US"/>
          </a:p>
        </p:txBody>
      </p:sp>
      <p:sp>
        <p:nvSpPr>
          <p:cNvPr id="6" name="Footer Placeholder 5">
            <a:extLst>
              <a:ext uri="{FF2B5EF4-FFF2-40B4-BE49-F238E27FC236}">
                <a16:creationId xmlns:a16="http://schemas.microsoft.com/office/drawing/2014/main" id="{588C1507-D498-22B2-6D2D-7CA6E3046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0A35B-11E3-012F-3D81-DB835BB02F37}"/>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2029697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2681-FB09-1D97-0394-7F809342E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0AB31E-E22F-1E23-77A3-20987E0381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82A87F-0FCC-9B49-18A6-0049CC743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9CA93-37E8-7B3E-1CF5-AD3B81115676}"/>
              </a:ext>
            </a:extLst>
          </p:cNvPr>
          <p:cNvSpPr>
            <a:spLocks noGrp="1"/>
          </p:cNvSpPr>
          <p:nvPr>
            <p:ph type="dt" sz="half" idx="10"/>
          </p:nvPr>
        </p:nvSpPr>
        <p:spPr/>
        <p:txBody>
          <a:bodyPr/>
          <a:lstStyle/>
          <a:p>
            <a:fld id="{E1E7FAF5-FE03-472A-9269-006FC15A7EF9}" type="datetimeFigureOut">
              <a:rPr lang="en-US" smtClean="0"/>
              <a:t>8/14/2025</a:t>
            </a:fld>
            <a:endParaRPr lang="en-US"/>
          </a:p>
        </p:txBody>
      </p:sp>
      <p:sp>
        <p:nvSpPr>
          <p:cNvPr id="6" name="Footer Placeholder 5">
            <a:extLst>
              <a:ext uri="{FF2B5EF4-FFF2-40B4-BE49-F238E27FC236}">
                <a16:creationId xmlns:a16="http://schemas.microsoft.com/office/drawing/2014/main" id="{D8EA1539-5FD8-2377-1C2B-23071E601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E86ED-2FD7-3788-4C4A-30AFD538A56F}"/>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3951790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E7CA-AC46-CFB7-824C-B92404F6E2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992C50-705D-FE69-35C9-E43AA86958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134A4-F5A9-F0D2-A87D-953855B00F29}"/>
              </a:ext>
            </a:extLst>
          </p:cNvPr>
          <p:cNvSpPr>
            <a:spLocks noGrp="1"/>
          </p:cNvSpPr>
          <p:nvPr>
            <p:ph type="dt" sz="half" idx="10"/>
          </p:nvPr>
        </p:nvSpPr>
        <p:spPr/>
        <p:txBody>
          <a:bodyPr/>
          <a:lstStyle/>
          <a:p>
            <a:fld id="{E1E7FAF5-FE03-472A-9269-006FC15A7EF9}" type="datetimeFigureOut">
              <a:rPr lang="en-US" smtClean="0"/>
              <a:t>8/14/2025</a:t>
            </a:fld>
            <a:endParaRPr lang="en-US"/>
          </a:p>
        </p:txBody>
      </p:sp>
      <p:sp>
        <p:nvSpPr>
          <p:cNvPr id="5" name="Footer Placeholder 4">
            <a:extLst>
              <a:ext uri="{FF2B5EF4-FFF2-40B4-BE49-F238E27FC236}">
                <a16:creationId xmlns:a16="http://schemas.microsoft.com/office/drawing/2014/main" id="{E0F36B23-F28E-9D93-BD77-CC1CF0BB5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08BFC-1ABE-A408-7917-96B30B34B6CE}"/>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1715064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600E13-7D3E-2FA5-0432-BDD45344FE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1099FE-0819-BE39-938E-1FE2E2A8EC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6A744-6806-E600-BAB6-CC82F499B72B}"/>
              </a:ext>
            </a:extLst>
          </p:cNvPr>
          <p:cNvSpPr>
            <a:spLocks noGrp="1"/>
          </p:cNvSpPr>
          <p:nvPr>
            <p:ph type="dt" sz="half" idx="10"/>
          </p:nvPr>
        </p:nvSpPr>
        <p:spPr/>
        <p:txBody>
          <a:bodyPr/>
          <a:lstStyle/>
          <a:p>
            <a:fld id="{E1E7FAF5-FE03-472A-9269-006FC15A7EF9}" type="datetimeFigureOut">
              <a:rPr lang="en-US" smtClean="0"/>
              <a:t>8/14/2025</a:t>
            </a:fld>
            <a:endParaRPr lang="en-US"/>
          </a:p>
        </p:txBody>
      </p:sp>
      <p:sp>
        <p:nvSpPr>
          <p:cNvPr id="5" name="Footer Placeholder 4">
            <a:extLst>
              <a:ext uri="{FF2B5EF4-FFF2-40B4-BE49-F238E27FC236}">
                <a16:creationId xmlns:a16="http://schemas.microsoft.com/office/drawing/2014/main" id="{31450368-C350-0119-ABD7-5B7C7C7AB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A47BE-B337-4E3D-44DA-5376C18DEE8D}"/>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53760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8051-62FF-154D-8999-8DB173E79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1D6123-8B73-3B57-70FA-B7D4154487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7F0448-6CDE-16ED-5CD0-FEC2E8EC5A2B}"/>
              </a:ext>
            </a:extLst>
          </p:cNvPr>
          <p:cNvSpPr>
            <a:spLocks noGrp="1"/>
          </p:cNvSpPr>
          <p:nvPr>
            <p:ph type="dt" sz="half" idx="10"/>
          </p:nvPr>
        </p:nvSpPr>
        <p:spPr/>
        <p:txBody>
          <a:bodyPr/>
          <a:lstStyle/>
          <a:p>
            <a:fld id="{63DB64E7-5594-42A3-ADBF-E95A7ACEAD64}" type="datetime1">
              <a:rPr lang="en-US" smtClean="0"/>
              <a:t>8/14/2025</a:t>
            </a:fld>
            <a:endParaRPr lang="en-US"/>
          </a:p>
        </p:txBody>
      </p:sp>
      <p:sp>
        <p:nvSpPr>
          <p:cNvPr id="5" name="Footer Placeholder 4">
            <a:extLst>
              <a:ext uri="{FF2B5EF4-FFF2-40B4-BE49-F238E27FC236}">
                <a16:creationId xmlns:a16="http://schemas.microsoft.com/office/drawing/2014/main" id="{E4378DBF-BA80-BF70-1F18-FEE8EEA5C8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D35627-1B94-CCB4-0385-D880B7417EC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701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7E11-3B61-7445-9A46-91F61E7BB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0F37F-2FB8-48DA-8992-25F235E9EA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159758-70C8-1CAF-C0D8-7B2E1F4AD5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7E9A33-12D1-0441-82DD-ADE352246785}"/>
              </a:ext>
            </a:extLst>
          </p:cNvPr>
          <p:cNvSpPr>
            <a:spLocks noGrp="1"/>
          </p:cNvSpPr>
          <p:nvPr>
            <p:ph type="dt" sz="half" idx="10"/>
          </p:nvPr>
        </p:nvSpPr>
        <p:spPr/>
        <p:txBody>
          <a:bodyPr/>
          <a:lstStyle/>
          <a:p>
            <a:fld id="{18462B0B-D248-4FFB-8695-AD7FA4B1284A}" type="datetime1">
              <a:rPr lang="en-US" smtClean="0"/>
              <a:t>8/14/2025</a:t>
            </a:fld>
            <a:endParaRPr lang="en-US"/>
          </a:p>
        </p:txBody>
      </p:sp>
      <p:sp>
        <p:nvSpPr>
          <p:cNvPr id="6" name="Footer Placeholder 5">
            <a:extLst>
              <a:ext uri="{FF2B5EF4-FFF2-40B4-BE49-F238E27FC236}">
                <a16:creationId xmlns:a16="http://schemas.microsoft.com/office/drawing/2014/main" id="{091C4AC0-26ED-971D-001B-94270ED3EE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D5F27A-99D9-65FE-3F4E-D5898F9A83C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5655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D0F3-3F22-967C-7452-EA339ED6FA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1AAA6A-F3C8-CE10-7EEB-AE95BD93BB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1D7E8-934F-4310-048F-0DBCA3E717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1BE94-6F8D-61B3-FEC4-C47CABA75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700AD-582D-F997-17C8-CCE919677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7BA0B0-0685-D823-5B8F-F2FAF38E5166}"/>
              </a:ext>
            </a:extLst>
          </p:cNvPr>
          <p:cNvSpPr>
            <a:spLocks noGrp="1"/>
          </p:cNvSpPr>
          <p:nvPr>
            <p:ph type="dt" sz="half" idx="10"/>
          </p:nvPr>
        </p:nvSpPr>
        <p:spPr/>
        <p:txBody>
          <a:bodyPr/>
          <a:lstStyle/>
          <a:p>
            <a:fld id="{D0378EFB-9159-4510-B73F-4F0409ADE937}" type="datetime1">
              <a:rPr lang="en-US" smtClean="0"/>
              <a:t>8/14/2025</a:t>
            </a:fld>
            <a:endParaRPr lang="en-US"/>
          </a:p>
        </p:txBody>
      </p:sp>
      <p:sp>
        <p:nvSpPr>
          <p:cNvPr id="8" name="Footer Placeholder 7">
            <a:extLst>
              <a:ext uri="{FF2B5EF4-FFF2-40B4-BE49-F238E27FC236}">
                <a16:creationId xmlns:a16="http://schemas.microsoft.com/office/drawing/2014/main" id="{0B532353-8211-1B04-5FD2-D4D437D678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CE4DBC3-B709-0466-0B3A-2BFBCB259E1C}"/>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9276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4F3-9E98-2677-C2F8-1932FEB187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6C5162-0D3F-98E7-7151-3315BC9C442A}"/>
              </a:ext>
            </a:extLst>
          </p:cNvPr>
          <p:cNvSpPr>
            <a:spLocks noGrp="1"/>
          </p:cNvSpPr>
          <p:nvPr>
            <p:ph type="dt" sz="half" idx="10"/>
          </p:nvPr>
        </p:nvSpPr>
        <p:spPr/>
        <p:txBody>
          <a:bodyPr/>
          <a:lstStyle/>
          <a:p>
            <a:fld id="{89BC9412-2452-4BED-A324-9D8C115361AD}" type="datetime1">
              <a:rPr lang="en-US" smtClean="0"/>
              <a:t>8/14/2025</a:t>
            </a:fld>
            <a:endParaRPr lang="en-US"/>
          </a:p>
        </p:txBody>
      </p:sp>
      <p:sp>
        <p:nvSpPr>
          <p:cNvPr id="4" name="Footer Placeholder 3">
            <a:extLst>
              <a:ext uri="{FF2B5EF4-FFF2-40B4-BE49-F238E27FC236}">
                <a16:creationId xmlns:a16="http://schemas.microsoft.com/office/drawing/2014/main" id="{B2B50889-6B4C-8AF5-4D2C-E1B9065D50C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EFE8932-8467-04DB-4263-92B87D1FFEF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3713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A63D4D-B8CE-7F4A-1C6B-80E6E9F9594C}"/>
              </a:ext>
            </a:extLst>
          </p:cNvPr>
          <p:cNvSpPr>
            <a:spLocks noGrp="1"/>
          </p:cNvSpPr>
          <p:nvPr>
            <p:ph type="dt" sz="half" idx="10"/>
          </p:nvPr>
        </p:nvSpPr>
        <p:spPr/>
        <p:txBody>
          <a:bodyPr/>
          <a:lstStyle/>
          <a:p>
            <a:fld id="{F5318F62-D251-40E8-A23C-F4CFE9FEAB41}" type="datetime1">
              <a:rPr lang="en-US" smtClean="0"/>
              <a:t>8/14/2025</a:t>
            </a:fld>
            <a:endParaRPr lang="en-US"/>
          </a:p>
        </p:txBody>
      </p:sp>
      <p:sp>
        <p:nvSpPr>
          <p:cNvPr id="3" name="Footer Placeholder 2">
            <a:extLst>
              <a:ext uri="{FF2B5EF4-FFF2-40B4-BE49-F238E27FC236}">
                <a16:creationId xmlns:a16="http://schemas.microsoft.com/office/drawing/2014/main" id="{BCED0BB1-33F9-52CF-F1C6-F716312E1EC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D006C0F-707D-8117-4A66-3C837E2C063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9235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AD53-CB3C-442E-65F4-FCF0EEF47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F1D1BD-A960-86D3-A33E-F481ABD751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F63C79-8AA3-33ED-0AFF-DEF39BF46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3EB55-A497-2729-BCCC-7D66F2FBCE1B}"/>
              </a:ext>
            </a:extLst>
          </p:cNvPr>
          <p:cNvSpPr>
            <a:spLocks noGrp="1"/>
          </p:cNvSpPr>
          <p:nvPr>
            <p:ph type="dt" sz="half" idx="10"/>
          </p:nvPr>
        </p:nvSpPr>
        <p:spPr/>
        <p:txBody>
          <a:bodyPr/>
          <a:lstStyle/>
          <a:p>
            <a:fld id="{44F76144-149E-4874-93A5-554A0357CF82}" type="datetime1">
              <a:rPr lang="en-US" smtClean="0"/>
              <a:t>8/14/2025</a:t>
            </a:fld>
            <a:endParaRPr lang="en-US"/>
          </a:p>
        </p:txBody>
      </p:sp>
      <p:sp>
        <p:nvSpPr>
          <p:cNvPr id="6" name="Footer Placeholder 5">
            <a:extLst>
              <a:ext uri="{FF2B5EF4-FFF2-40B4-BE49-F238E27FC236}">
                <a16:creationId xmlns:a16="http://schemas.microsoft.com/office/drawing/2014/main" id="{0FCD8B0A-97FD-9F1B-C6CC-7086B22E62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1CC559-0322-EEB1-8E03-360C3C14826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2253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94CD-7A6C-B183-F06E-1519837E7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E3B860-BC40-05DC-116E-D034B7F07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CC6221-A598-0BCF-3C7A-4A568A861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86E77A-7DA3-82F7-E120-E5FB344A34B5}"/>
              </a:ext>
            </a:extLst>
          </p:cNvPr>
          <p:cNvSpPr>
            <a:spLocks noGrp="1"/>
          </p:cNvSpPr>
          <p:nvPr>
            <p:ph type="dt" sz="half" idx="10"/>
          </p:nvPr>
        </p:nvSpPr>
        <p:spPr/>
        <p:txBody>
          <a:bodyPr/>
          <a:lstStyle/>
          <a:p>
            <a:fld id="{50BA65D8-0540-4835-AE5C-25D29DBA01BE}" type="datetime1">
              <a:rPr lang="en-US" smtClean="0"/>
              <a:t>8/14/2025</a:t>
            </a:fld>
            <a:endParaRPr lang="en-US"/>
          </a:p>
        </p:txBody>
      </p:sp>
      <p:sp>
        <p:nvSpPr>
          <p:cNvPr id="6" name="Footer Placeholder 5">
            <a:extLst>
              <a:ext uri="{FF2B5EF4-FFF2-40B4-BE49-F238E27FC236}">
                <a16:creationId xmlns:a16="http://schemas.microsoft.com/office/drawing/2014/main" id="{8BC6C30D-A209-EC4A-FFE5-1DF6E6B564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9E9770-ADA6-DE6E-0FD6-F1E30708F1F5}"/>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6840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786E4-6ED3-BAC0-998E-A349BF8D5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F2085F-ED9B-224E-2616-C9B45B2586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65DD2-CEDF-4C9B-6CB6-E0A246787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1BA835-12AC-4E8F-955A-EA3F4DE2791F}" type="datetime1">
              <a:rPr lang="en-US" smtClean="0"/>
              <a:t>8/14/2025</a:t>
            </a:fld>
            <a:endParaRPr lang="en-US"/>
          </a:p>
        </p:txBody>
      </p:sp>
      <p:sp>
        <p:nvSpPr>
          <p:cNvPr id="5" name="Footer Placeholder 4">
            <a:extLst>
              <a:ext uri="{FF2B5EF4-FFF2-40B4-BE49-F238E27FC236}">
                <a16:creationId xmlns:a16="http://schemas.microsoft.com/office/drawing/2014/main" id="{6F79AFF6-B7F2-6720-6555-B83C97F98E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341E85D6-FD81-182B-A4CD-D7F8EC645A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228546226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621-4CA2-96DD-3FCF-7DFC06B76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78AFD8-561D-A1CB-36FA-34F8C9337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4A184-6FC2-B0B9-1636-261F8D8CB4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E7FAF5-FE03-472A-9269-006FC15A7EF9}" type="datetimeFigureOut">
              <a:rPr lang="en-US" smtClean="0"/>
              <a:t>8/14/2025</a:t>
            </a:fld>
            <a:endParaRPr lang="en-US"/>
          </a:p>
        </p:txBody>
      </p:sp>
      <p:sp>
        <p:nvSpPr>
          <p:cNvPr id="5" name="Footer Placeholder 4">
            <a:extLst>
              <a:ext uri="{FF2B5EF4-FFF2-40B4-BE49-F238E27FC236}">
                <a16:creationId xmlns:a16="http://schemas.microsoft.com/office/drawing/2014/main" id="{AF5FB784-D3F7-A3B5-B012-397A48816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5969332-C437-E0BB-A593-D1028A5461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3746D6-A6D3-4A6B-BA4F-31CC3B203E47}" type="slidenum">
              <a:rPr lang="en-US" smtClean="0"/>
              <a:t>‹#›</a:t>
            </a:fld>
            <a:endParaRPr lang="en-US"/>
          </a:p>
        </p:txBody>
      </p:sp>
    </p:spTree>
    <p:extLst>
      <p:ext uri="{BB962C8B-B14F-4D97-AF65-F5344CB8AC3E}">
        <p14:creationId xmlns:p14="http://schemas.microsoft.com/office/powerpoint/2010/main" val="5572146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E427-FD22-9D77-5EAD-8861AB0800C1}"/>
              </a:ext>
            </a:extLst>
          </p:cNvPr>
          <p:cNvSpPr>
            <a:spLocks noGrp="1"/>
          </p:cNvSpPr>
          <p:nvPr>
            <p:ph type="ctrTitle"/>
          </p:nvPr>
        </p:nvSpPr>
        <p:spPr>
          <a:xfrm>
            <a:off x="1524000" y="205855"/>
            <a:ext cx="9144000" cy="1766375"/>
          </a:xfrm>
        </p:spPr>
        <p:txBody>
          <a:bodyPr>
            <a:normAutofit fontScale="90000"/>
          </a:bodyPr>
          <a:lstStyle/>
          <a:p>
            <a:r>
              <a:rPr lang="en-US" sz="6000" dirty="0">
                <a:solidFill>
                  <a:schemeClr val="bg1"/>
                </a:solidFill>
                <a:latin typeface="Cambria" panose="02040503050406030204" pitchFamily="18" charset="0"/>
                <a:ea typeface="Cambria" panose="02040503050406030204" pitchFamily="18" charset="0"/>
              </a:rPr>
              <a:t>Modelling the Technology Industry Production Function</a:t>
            </a:r>
          </a:p>
        </p:txBody>
      </p:sp>
      <p:sp>
        <p:nvSpPr>
          <p:cNvPr id="3" name="Subtitle 2">
            <a:extLst>
              <a:ext uri="{FF2B5EF4-FFF2-40B4-BE49-F238E27FC236}">
                <a16:creationId xmlns:a16="http://schemas.microsoft.com/office/drawing/2014/main" id="{B0DF32BA-2759-1252-27B1-36CE592BB6F0}"/>
              </a:ext>
            </a:extLst>
          </p:cNvPr>
          <p:cNvSpPr>
            <a:spLocks noGrp="1"/>
          </p:cNvSpPr>
          <p:nvPr>
            <p:ph type="subTitle" idx="1"/>
          </p:nvPr>
        </p:nvSpPr>
        <p:spPr>
          <a:xfrm>
            <a:off x="1524000" y="2448046"/>
            <a:ext cx="9144000" cy="419356"/>
          </a:xfrm>
        </p:spPr>
        <p:txBody>
          <a:bodyPr>
            <a:normAutofit/>
          </a:bodyPr>
          <a:lstStyle/>
          <a:p>
            <a:r>
              <a:rPr lang="en-US" sz="1800" dirty="0">
                <a:solidFill>
                  <a:schemeClr val="bg1"/>
                </a:solidFill>
                <a:latin typeface="Cambria" panose="02040503050406030204" pitchFamily="18" charset="0"/>
                <a:ea typeface="Cambria" panose="02040503050406030204" pitchFamily="18" charset="0"/>
              </a:rPr>
              <a:t>By Shaun Levenson</a:t>
            </a:r>
          </a:p>
        </p:txBody>
      </p:sp>
      <p:cxnSp>
        <p:nvCxnSpPr>
          <p:cNvPr id="5" name="Straight Connector 4">
            <a:extLst>
              <a:ext uri="{FF2B5EF4-FFF2-40B4-BE49-F238E27FC236}">
                <a16:creationId xmlns:a16="http://schemas.microsoft.com/office/drawing/2014/main" id="{0E47FA4A-9FC6-E8AB-B910-E16F017722F3}"/>
              </a:ext>
            </a:extLst>
          </p:cNvPr>
          <p:cNvCxnSpPr/>
          <p:nvPr/>
        </p:nvCxnSpPr>
        <p:spPr>
          <a:xfrm>
            <a:off x="1651819" y="1987841"/>
            <a:ext cx="8888361"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A34255-AF1B-F218-EB3F-D234B57EB793}"/>
              </a:ext>
            </a:extLst>
          </p:cNvPr>
          <p:cNvSpPr txBox="1"/>
          <p:nvPr/>
        </p:nvSpPr>
        <p:spPr>
          <a:xfrm>
            <a:off x="2369573" y="6282813"/>
            <a:ext cx="7452852" cy="369332"/>
          </a:xfrm>
          <a:prstGeom prst="rect">
            <a:avLst/>
          </a:prstGeom>
          <a:noFill/>
        </p:spPr>
        <p:txBody>
          <a:bodyPr wrap="square" rtlCol="0">
            <a:spAutoFit/>
          </a:bodyPr>
          <a:lstStyle/>
          <a:p>
            <a:pPr algn="ctr"/>
            <a:r>
              <a:rPr lang="en-US" dirty="0">
                <a:solidFill>
                  <a:schemeClr val="bg1"/>
                </a:solidFill>
                <a:latin typeface="Cambria" panose="02040503050406030204" pitchFamily="18" charset="0"/>
                <a:ea typeface="Cambria" panose="02040503050406030204" pitchFamily="18" charset="0"/>
              </a:rPr>
              <a:t>Master of Science in Quantitative Economics</a:t>
            </a:r>
          </a:p>
        </p:txBody>
      </p:sp>
      <p:sp>
        <p:nvSpPr>
          <p:cNvPr id="9" name="TextBox 8">
            <a:extLst>
              <a:ext uri="{FF2B5EF4-FFF2-40B4-BE49-F238E27FC236}">
                <a16:creationId xmlns:a16="http://schemas.microsoft.com/office/drawing/2014/main" id="{D24B5E26-C5B5-446A-D549-354B9CB97D37}"/>
              </a:ext>
            </a:extLst>
          </p:cNvPr>
          <p:cNvSpPr txBox="1"/>
          <p:nvPr/>
        </p:nvSpPr>
        <p:spPr>
          <a:xfrm>
            <a:off x="2059857" y="2078714"/>
            <a:ext cx="8072283" cy="369332"/>
          </a:xfrm>
          <a:prstGeom prst="rect">
            <a:avLst/>
          </a:prstGeom>
          <a:noFill/>
        </p:spPr>
        <p:txBody>
          <a:bodyPr wrap="square" rtlCol="0">
            <a:spAutoFit/>
          </a:bodyPr>
          <a:lstStyle/>
          <a:p>
            <a:pPr algn="ctr"/>
            <a:r>
              <a:rPr lang="en-US" dirty="0">
                <a:solidFill>
                  <a:schemeClr val="bg1"/>
                </a:solidFill>
                <a:latin typeface="Cambria" panose="02040503050406030204" pitchFamily="18" charset="0"/>
                <a:ea typeface="Cambria" panose="02040503050406030204" pitchFamily="18" charset="0"/>
              </a:rPr>
              <a:t>A Production Function Approach</a:t>
            </a:r>
          </a:p>
        </p:txBody>
      </p:sp>
      <p:cxnSp>
        <p:nvCxnSpPr>
          <p:cNvPr id="10" name="Straight Connector 9">
            <a:extLst>
              <a:ext uri="{FF2B5EF4-FFF2-40B4-BE49-F238E27FC236}">
                <a16:creationId xmlns:a16="http://schemas.microsoft.com/office/drawing/2014/main" id="{51E8BC71-6149-6904-ACB4-D4CF16BCC5D8}"/>
              </a:ext>
            </a:extLst>
          </p:cNvPr>
          <p:cNvCxnSpPr/>
          <p:nvPr/>
        </p:nvCxnSpPr>
        <p:spPr>
          <a:xfrm>
            <a:off x="1779637" y="6250125"/>
            <a:ext cx="8888361"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898DA0A-9F0A-1B3E-A3C9-C6D47E0A637F}"/>
              </a:ext>
            </a:extLst>
          </p:cNvPr>
          <p:cNvSpPr txBox="1"/>
          <p:nvPr/>
        </p:nvSpPr>
        <p:spPr>
          <a:xfrm>
            <a:off x="3718304" y="5156400"/>
            <a:ext cx="4755388" cy="369332"/>
          </a:xfrm>
          <a:prstGeom prst="rect">
            <a:avLst/>
          </a:prstGeom>
          <a:noFill/>
        </p:spPr>
        <p:txBody>
          <a:bodyPr wrap="square" rtlCol="0">
            <a:spAutoFit/>
          </a:bodyPr>
          <a:lstStyle/>
          <a:p>
            <a:pPr algn="ctr"/>
            <a:r>
              <a:rPr lang="en-US" dirty="0">
                <a:solidFill>
                  <a:schemeClr val="bg1"/>
                </a:solidFill>
                <a:latin typeface="Cambria" panose="02040503050406030204" pitchFamily="18" charset="0"/>
                <a:ea typeface="Cambria" panose="02040503050406030204" pitchFamily="18" charset="0"/>
              </a:rPr>
              <a:t>ECON 513: Econometrics 4 - Modelling</a:t>
            </a:r>
          </a:p>
        </p:txBody>
      </p:sp>
      <p:sp>
        <p:nvSpPr>
          <p:cNvPr id="7" name="TextBox 6">
            <a:extLst>
              <a:ext uri="{FF2B5EF4-FFF2-40B4-BE49-F238E27FC236}">
                <a16:creationId xmlns:a16="http://schemas.microsoft.com/office/drawing/2014/main" id="{5EDFD0C9-5B2B-BAF7-C155-E91DEA98D999}"/>
              </a:ext>
            </a:extLst>
          </p:cNvPr>
          <p:cNvSpPr txBox="1"/>
          <p:nvPr/>
        </p:nvSpPr>
        <p:spPr>
          <a:xfrm>
            <a:off x="4771100" y="5480355"/>
            <a:ext cx="2649796" cy="276999"/>
          </a:xfrm>
          <a:prstGeom prst="rect">
            <a:avLst/>
          </a:prstGeom>
          <a:noFill/>
        </p:spPr>
        <p:txBody>
          <a:bodyPr wrap="square" rtlCol="0">
            <a:spAutoFit/>
          </a:bodyPr>
          <a:lstStyle/>
          <a:p>
            <a:pPr algn="ctr"/>
            <a:r>
              <a:rPr lang="en-US" sz="1200" dirty="0">
                <a:solidFill>
                  <a:schemeClr val="bg1"/>
                </a:solidFill>
                <a:latin typeface="Cambria" panose="02040503050406030204" pitchFamily="18" charset="0"/>
                <a:ea typeface="Cambria" panose="02040503050406030204" pitchFamily="18" charset="0"/>
              </a:rPr>
              <a:t>Dan Hamilton</a:t>
            </a:r>
          </a:p>
        </p:txBody>
      </p:sp>
      <p:sp>
        <p:nvSpPr>
          <p:cNvPr id="8" name="TextBox 7">
            <a:extLst>
              <a:ext uri="{FF2B5EF4-FFF2-40B4-BE49-F238E27FC236}">
                <a16:creationId xmlns:a16="http://schemas.microsoft.com/office/drawing/2014/main" id="{EA61B534-2775-FBE0-D78D-80A645EFB2E4}"/>
              </a:ext>
            </a:extLst>
          </p:cNvPr>
          <p:cNvSpPr txBox="1"/>
          <p:nvPr/>
        </p:nvSpPr>
        <p:spPr>
          <a:xfrm>
            <a:off x="4548645" y="5726741"/>
            <a:ext cx="3094706" cy="276999"/>
          </a:xfrm>
          <a:prstGeom prst="rect">
            <a:avLst/>
          </a:prstGeom>
          <a:noFill/>
        </p:spPr>
        <p:txBody>
          <a:bodyPr wrap="square" rtlCol="0">
            <a:spAutoFit/>
          </a:bodyPr>
          <a:lstStyle/>
          <a:p>
            <a:pPr algn="ctr"/>
            <a:r>
              <a:rPr lang="en-US" sz="1200" dirty="0">
                <a:solidFill>
                  <a:schemeClr val="bg1"/>
                </a:solidFill>
                <a:latin typeface="Cambria" panose="02040503050406030204" pitchFamily="18" charset="0"/>
                <a:ea typeface="Cambria" panose="02040503050406030204" pitchFamily="18" charset="0"/>
              </a:rPr>
              <a:t>Summer 2025</a:t>
            </a:r>
          </a:p>
        </p:txBody>
      </p:sp>
    </p:spTree>
    <p:extLst>
      <p:ext uri="{BB962C8B-B14F-4D97-AF65-F5344CB8AC3E}">
        <p14:creationId xmlns:p14="http://schemas.microsoft.com/office/powerpoint/2010/main" val="223375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543E2466-F8D5-19B1-6255-89C8C8F84389}"/>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F32CA3D0-A379-7E02-ACE1-D516F578B16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A5B66821-7003-A088-D366-908822AABE7A}"/>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6F1F48E7-D52E-AA54-2D1C-1E9E67DC99C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31D5C387-AA18-D10A-4288-B29394766C1C}"/>
              </a:ext>
            </a:extLst>
          </p:cNvPr>
          <p:cNvPicPr>
            <a:picLocks noChangeAspect="1"/>
          </p:cNvPicPr>
          <p:nvPr/>
        </p:nvPicPr>
        <p:blipFill>
          <a:blip r:embed="rId4"/>
          <a:stretch>
            <a:fillRect/>
          </a:stretch>
        </p:blipFill>
        <p:spPr>
          <a:xfrm>
            <a:off x="2093765" y="1051560"/>
            <a:ext cx="7807824" cy="5673429"/>
          </a:xfrm>
          <a:prstGeom prst="rect">
            <a:avLst/>
          </a:prstGeom>
        </p:spPr>
      </p:pic>
    </p:spTree>
    <p:extLst>
      <p:ext uri="{BB962C8B-B14F-4D97-AF65-F5344CB8AC3E}">
        <p14:creationId xmlns:p14="http://schemas.microsoft.com/office/powerpoint/2010/main" val="304361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44B057E1-F6ED-52D7-FF84-7C1C8119CA68}"/>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5327BD5C-EDDC-09C5-26EE-26D458C55D0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7CFC209E-8FCD-76E3-9C75-88474CC01412}"/>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Background</a:t>
            </a:r>
          </a:p>
        </p:txBody>
      </p:sp>
      <p:graphicFrame>
        <p:nvGraphicFramePr>
          <p:cNvPr id="4" name="Content Placeholder 3">
            <a:extLst>
              <a:ext uri="{FF2B5EF4-FFF2-40B4-BE49-F238E27FC236}">
                <a16:creationId xmlns:a16="http://schemas.microsoft.com/office/drawing/2014/main" id="{D50890B0-36C7-7839-7399-BD49B6DB1733}"/>
              </a:ext>
            </a:extLst>
          </p:cNvPr>
          <p:cNvGraphicFramePr>
            <a:graphicFrameLocks noGrp="1"/>
          </p:cNvGraphicFramePr>
          <p:nvPr>
            <p:ph idx="1"/>
            <p:extLst>
              <p:ext uri="{D42A27DB-BD31-4B8C-83A1-F6EECF244321}">
                <p14:modId xmlns:p14="http://schemas.microsoft.com/office/powerpoint/2010/main" val="2418048225"/>
              </p:ext>
            </p:extLst>
          </p:nvPr>
        </p:nvGraphicFramePr>
        <p:xfrm>
          <a:off x="838200" y="1825625"/>
          <a:ext cx="10515600" cy="3657600"/>
        </p:xfrm>
        <a:graphic>
          <a:graphicData uri="http://schemas.openxmlformats.org/drawingml/2006/table">
            <a:tbl>
              <a:tblPr firstRow="1" bandRow="1">
                <a:tableStyleId>{7DF18680-E054-41AD-8BC1-D1AEF772440D}</a:tableStyleId>
              </a:tblPr>
              <a:tblGrid>
                <a:gridCol w="5257800">
                  <a:extLst>
                    <a:ext uri="{9D8B030D-6E8A-4147-A177-3AD203B41FA5}">
                      <a16:colId xmlns:a16="http://schemas.microsoft.com/office/drawing/2014/main" val="1572988276"/>
                    </a:ext>
                  </a:extLst>
                </a:gridCol>
                <a:gridCol w="5257800">
                  <a:extLst>
                    <a:ext uri="{9D8B030D-6E8A-4147-A177-3AD203B41FA5}">
                      <a16:colId xmlns:a16="http://schemas.microsoft.com/office/drawing/2014/main" val="1502582606"/>
                    </a:ext>
                  </a:extLst>
                </a:gridCol>
              </a:tblGrid>
              <a:tr h="370840">
                <a:tc>
                  <a:txBody>
                    <a:bodyPr/>
                    <a:lstStyle/>
                    <a:p>
                      <a:r>
                        <a:rPr lang="en-US" sz="2400" dirty="0">
                          <a:solidFill>
                            <a:schemeClr val="tx1"/>
                          </a:solidFill>
                          <a:latin typeface="Cambria" panose="02040503050406030204" pitchFamily="18" charset="0"/>
                          <a:ea typeface="Cambria" panose="02040503050406030204" pitchFamily="18" charset="0"/>
                        </a:rPr>
                        <a:t>Item</a:t>
                      </a:r>
                    </a:p>
                  </a:txBody>
                  <a:tcPr/>
                </a:tc>
                <a:tc>
                  <a:txBody>
                    <a:bodyPr/>
                    <a:lstStyle/>
                    <a:p>
                      <a:r>
                        <a:rPr lang="en-US" sz="2400" dirty="0">
                          <a:solidFill>
                            <a:schemeClr val="tx1"/>
                          </a:solidFill>
                          <a:latin typeface="Cambria" panose="02040503050406030204" pitchFamily="18" charset="0"/>
                          <a:ea typeface="Cambria" panose="02040503050406030204" pitchFamily="18" charset="0"/>
                        </a:rPr>
                        <a:t>Description</a:t>
                      </a:r>
                    </a:p>
                  </a:txBody>
                  <a:tcPr/>
                </a:tc>
                <a:extLst>
                  <a:ext uri="{0D108BD9-81ED-4DB2-BD59-A6C34878D82A}">
                    <a16:rowId xmlns:a16="http://schemas.microsoft.com/office/drawing/2014/main" val="3514481746"/>
                  </a:ext>
                </a:extLst>
              </a:tr>
              <a:tr h="370840">
                <a:tc>
                  <a:txBody>
                    <a:bodyPr/>
                    <a:lstStyle/>
                    <a:p>
                      <a:r>
                        <a:rPr lang="en-US" sz="2200" dirty="0">
                          <a:solidFill>
                            <a:schemeClr val="tx1"/>
                          </a:solidFill>
                          <a:latin typeface="Cambria" panose="02040503050406030204" pitchFamily="18" charset="0"/>
                          <a:ea typeface="Cambria" panose="02040503050406030204" pitchFamily="18" charset="0"/>
                        </a:rPr>
                        <a:t>Information - 51</a:t>
                      </a:r>
                    </a:p>
                  </a:txBody>
                  <a:tcPr/>
                </a:tc>
                <a:tc>
                  <a:txBody>
                    <a:bodyPr/>
                    <a:lstStyle/>
                    <a:p>
                      <a:r>
                        <a:rPr lang="en-US" sz="2200" dirty="0">
                          <a:solidFill>
                            <a:schemeClr val="tx1"/>
                          </a:solidFill>
                          <a:latin typeface="Cambria" panose="02040503050406030204" pitchFamily="18" charset="0"/>
                          <a:ea typeface="Cambria" panose="02040503050406030204" pitchFamily="18" charset="0"/>
                        </a:rPr>
                        <a:t>Full Information Sector:</a:t>
                      </a:r>
                      <a:br>
                        <a:rPr lang="en-US" sz="2200" dirty="0">
                          <a:solidFill>
                            <a:schemeClr val="tx1"/>
                          </a:solidFill>
                          <a:latin typeface="Cambria" panose="02040503050406030204" pitchFamily="18" charset="0"/>
                          <a:ea typeface="Cambria" panose="02040503050406030204" pitchFamily="18" charset="0"/>
                        </a:rPr>
                      </a:br>
                      <a:r>
                        <a:rPr lang="en-US" sz="2200" dirty="0">
                          <a:solidFill>
                            <a:schemeClr val="tx1"/>
                          </a:solidFill>
                          <a:latin typeface="Cambria" panose="02040503050406030204" pitchFamily="18" charset="0"/>
                          <a:ea typeface="Cambria" panose="02040503050406030204" pitchFamily="18" charset="0"/>
                        </a:rPr>
                        <a:t>Motion Picture, Sound Recording, News and other publishing, Broadcasting, </a:t>
                      </a:r>
                      <a:r>
                        <a:rPr lang="en-US" sz="2200" dirty="0" err="1">
                          <a:solidFill>
                            <a:schemeClr val="tx1"/>
                          </a:solidFill>
                          <a:latin typeface="Cambria" panose="02040503050406030204" pitchFamily="18" charset="0"/>
                          <a:ea typeface="Cambria" panose="02040503050406030204" pitchFamily="18" charset="0"/>
                        </a:rPr>
                        <a:t>Telecomms</a:t>
                      </a:r>
                      <a:r>
                        <a:rPr lang="en-US" sz="2200" dirty="0">
                          <a:solidFill>
                            <a:schemeClr val="tx1"/>
                          </a:solidFill>
                          <a:latin typeface="Cambria" panose="02040503050406030204" pitchFamily="18" charset="0"/>
                          <a:ea typeface="Cambria" panose="02040503050406030204" pitchFamily="18" charset="0"/>
                        </a:rPr>
                        <a:t>, and Web Search, </a:t>
                      </a:r>
                      <a:r>
                        <a:rPr lang="en-US" sz="2200" dirty="0" err="1">
                          <a:solidFill>
                            <a:schemeClr val="tx1"/>
                          </a:solidFill>
                          <a:latin typeface="Cambria" panose="02040503050406030204" pitchFamily="18" charset="0"/>
                          <a:ea typeface="Cambria" panose="02040503050406030204" pitchFamily="18" charset="0"/>
                        </a:rPr>
                        <a:t>Etc</a:t>
                      </a:r>
                      <a:endParaRPr lang="en-US" sz="2200" dirty="0">
                        <a:solidFill>
                          <a:schemeClr val="tx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958416229"/>
                  </a:ext>
                </a:extLst>
              </a:tr>
              <a:tr h="370840">
                <a:tc>
                  <a:txBody>
                    <a:bodyPr/>
                    <a:lstStyle/>
                    <a:p>
                      <a:r>
                        <a:rPr lang="en-US" sz="2200" dirty="0">
                          <a:solidFill>
                            <a:schemeClr val="tx1"/>
                          </a:solidFill>
                          <a:latin typeface="Cambria" panose="02040503050406030204" pitchFamily="18" charset="0"/>
                          <a:ea typeface="Cambria" panose="02040503050406030204" pitchFamily="18" charset="0"/>
                        </a:rPr>
                        <a:t>Computers and Electronics Manufacturing - 334</a:t>
                      </a:r>
                    </a:p>
                  </a:txBody>
                  <a:tcPr/>
                </a:tc>
                <a:tc>
                  <a:txBody>
                    <a:bodyPr/>
                    <a:lstStyle/>
                    <a:p>
                      <a:r>
                        <a:rPr lang="en-US" sz="2200" dirty="0">
                          <a:solidFill>
                            <a:schemeClr val="tx1"/>
                          </a:solidFill>
                          <a:latin typeface="Cambria" panose="02040503050406030204" pitchFamily="18" charset="0"/>
                          <a:ea typeface="Cambria" panose="02040503050406030204" pitchFamily="18" charset="0"/>
                        </a:rPr>
                        <a:t>A portion of the manufacturing industry:</a:t>
                      </a:r>
                      <a:br>
                        <a:rPr lang="en-US" sz="2200" dirty="0">
                          <a:solidFill>
                            <a:schemeClr val="tx1"/>
                          </a:solidFill>
                          <a:latin typeface="Cambria" panose="02040503050406030204" pitchFamily="18" charset="0"/>
                          <a:ea typeface="Cambria" panose="02040503050406030204" pitchFamily="18" charset="0"/>
                        </a:rPr>
                      </a:br>
                      <a:r>
                        <a:rPr lang="en-US" sz="2200" dirty="0">
                          <a:solidFill>
                            <a:schemeClr val="tx1"/>
                          </a:solidFill>
                          <a:latin typeface="Cambria" panose="02040503050406030204" pitchFamily="18" charset="0"/>
                          <a:ea typeface="Cambria" panose="02040503050406030204" pitchFamily="18" charset="0"/>
                        </a:rPr>
                        <a:t>Computers, Communications Equipment, Audio and Video Equipment, Semiconductors, Navigational and Measuring, </a:t>
                      </a:r>
                      <a:r>
                        <a:rPr lang="en-US" sz="2200" dirty="0" err="1">
                          <a:solidFill>
                            <a:schemeClr val="tx1"/>
                          </a:solidFill>
                          <a:latin typeface="Cambria" panose="02040503050406030204" pitchFamily="18" charset="0"/>
                          <a:ea typeface="Cambria" panose="02040503050406030204" pitchFamily="18" charset="0"/>
                        </a:rPr>
                        <a:t>Etc</a:t>
                      </a:r>
                      <a:endParaRPr lang="en-US" sz="2200" dirty="0">
                        <a:solidFill>
                          <a:schemeClr val="tx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820203376"/>
                  </a:ext>
                </a:extLst>
              </a:tr>
            </a:tbl>
          </a:graphicData>
        </a:graphic>
      </p:graphicFrame>
      <p:cxnSp>
        <p:nvCxnSpPr>
          <p:cNvPr id="5" name="Straight Connector 4">
            <a:extLst>
              <a:ext uri="{FF2B5EF4-FFF2-40B4-BE49-F238E27FC236}">
                <a16:creationId xmlns:a16="http://schemas.microsoft.com/office/drawing/2014/main" id="{DDD77758-1D40-8C19-BE6F-A3030522E57B}"/>
              </a:ext>
            </a:extLst>
          </p:cNvPr>
          <p:cNvCxnSpPr/>
          <p:nvPr/>
        </p:nvCxnSpPr>
        <p:spPr>
          <a:xfrm>
            <a:off x="1907457"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197D131-4E24-8CB4-2170-9DD1740B1B5A}"/>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NAICS Composition</a:t>
            </a:r>
          </a:p>
        </p:txBody>
      </p:sp>
      <p:cxnSp>
        <p:nvCxnSpPr>
          <p:cNvPr id="9" name="Straight Connector 8">
            <a:extLst>
              <a:ext uri="{FF2B5EF4-FFF2-40B4-BE49-F238E27FC236}">
                <a16:creationId xmlns:a16="http://schemas.microsoft.com/office/drawing/2014/main" id="{991D10DB-78A1-A604-8CE3-F56B75396FC0}"/>
              </a:ext>
            </a:extLst>
          </p:cNvPr>
          <p:cNvCxnSpPr>
            <a:cxnSpLocks/>
          </p:cNvCxnSpPr>
          <p:nvPr/>
        </p:nvCxnSpPr>
        <p:spPr>
          <a:xfrm>
            <a:off x="838199" y="1700530"/>
            <a:ext cx="5808407"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01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5B794854-89CF-B252-2756-EA7A8633B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60D790-F2BE-828C-AF77-F5BE5526F747}"/>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Theory</a:t>
            </a:r>
          </a:p>
        </p:txBody>
      </p:sp>
      <p:cxnSp>
        <p:nvCxnSpPr>
          <p:cNvPr id="5" name="Straight Connector 4">
            <a:extLst>
              <a:ext uri="{FF2B5EF4-FFF2-40B4-BE49-F238E27FC236}">
                <a16:creationId xmlns:a16="http://schemas.microsoft.com/office/drawing/2014/main" id="{8AC3B7B9-BF62-29B0-EC3E-E608C958413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BBE5EB9-6029-590E-2B17-0B0F730FA653}"/>
              </a:ext>
            </a:extLst>
          </p:cNvPr>
          <p:cNvSpPr txBox="1"/>
          <p:nvPr/>
        </p:nvSpPr>
        <p:spPr>
          <a:xfrm>
            <a:off x="838200" y="2826523"/>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Production Function</a:t>
            </a:r>
          </a:p>
        </p:txBody>
      </p:sp>
      <p:cxnSp>
        <p:nvCxnSpPr>
          <p:cNvPr id="9" name="Straight Connector 8">
            <a:extLst>
              <a:ext uri="{FF2B5EF4-FFF2-40B4-BE49-F238E27FC236}">
                <a16:creationId xmlns:a16="http://schemas.microsoft.com/office/drawing/2014/main" id="{107FC577-D229-E6E1-2B85-557FCA740685}"/>
              </a:ext>
            </a:extLst>
          </p:cNvPr>
          <p:cNvCxnSpPr/>
          <p:nvPr/>
        </p:nvCxnSpPr>
        <p:spPr>
          <a:xfrm>
            <a:off x="838200" y="3288188"/>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D4D4FC94-B9AF-4FFC-B087-C98FA2D2F70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423348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17D8A898-ED73-AFBA-DFBE-DC8EDFFA13E9}"/>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E9B3E02B-B36C-EC9C-EB88-6F123A3F0B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2F820508-493D-1AC4-EB76-0EBE86C03030}"/>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17B8BE-6BC9-4F71-CABB-02DA2C4F8CE0}"/>
                  </a:ext>
                </a:extLst>
              </p:cNvPr>
              <p:cNvSpPr>
                <a:spLocks noGrp="1"/>
              </p:cNvSpPr>
              <p:nvPr>
                <p:ph idx="1"/>
              </p:nvPr>
            </p:nvSpPr>
            <p:spPr>
              <a:xfrm>
                <a:off x="838200" y="1769807"/>
                <a:ext cx="6880123" cy="4463846"/>
              </a:xfrm>
            </p:spPr>
            <p:txBody>
              <a:bodyPr>
                <a:noAutofit/>
              </a:bodyPr>
              <a:lstStyle/>
              <a:p>
                <a:r>
                  <a:rPr lang="en-US" sz="1800" dirty="0">
                    <a:solidFill>
                      <a:schemeClr val="bg1"/>
                    </a:solidFill>
                    <a:latin typeface="Cambria" panose="02040503050406030204" pitchFamily="18" charset="0"/>
                    <a:ea typeface="Cambria" panose="02040503050406030204" pitchFamily="18" charset="0"/>
                  </a:rPr>
                  <a:t>The theoretical production function is a function of technology level, capital inputs, and labor inputs:</a:t>
                </a:r>
              </a:p>
              <a:p>
                <a:endParaRPr lang="en-US" sz="1800" dirty="0">
                  <a:solidFill>
                    <a:schemeClr val="bg1"/>
                  </a:solidFill>
                  <a:latin typeface="Cambria"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ea typeface="Cambria" panose="02040503050406030204" pitchFamily="18" charset="0"/>
                        </a:rPr>
                        <m:t>𝑌</m:t>
                      </m:r>
                      <m:r>
                        <a:rPr lang="en-US" sz="1800" b="0" i="1" smtClean="0">
                          <a:solidFill>
                            <a:schemeClr val="bg1"/>
                          </a:solidFill>
                          <a:latin typeface="Cambria Math" panose="02040503050406030204" pitchFamily="18" charset="0"/>
                          <a:ea typeface="Cambria" panose="02040503050406030204" pitchFamily="18" charset="0"/>
                        </a:rPr>
                        <m:t>=</m:t>
                      </m:r>
                      <m:r>
                        <a:rPr lang="en-US" sz="1800" b="0" i="1" smtClean="0">
                          <a:solidFill>
                            <a:schemeClr val="bg1"/>
                          </a:solidFill>
                          <a:latin typeface="Cambria Math" panose="02040503050406030204" pitchFamily="18" charset="0"/>
                          <a:ea typeface="Cambria" panose="02040503050406030204" pitchFamily="18" charset="0"/>
                        </a:rPr>
                        <m:t>𝑓</m:t>
                      </m:r>
                      <m:r>
                        <a:rPr lang="en-US" sz="1800" b="0" i="1" smtClean="0">
                          <a:solidFill>
                            <a:schemeClr val="bg1"/>
                          </a:solidFill>
                          <a:latin typeface="Cambria Math" panose="02040503050406030204" pitchFamily="18" charset="0"/>
                          <a:ea typeface="Cambria" panose="02040503050406030204" pitchFamily="18" charset="0"/>
                        </a:rPr>
                        <m:t>(</m:t>
                      </m:r>
                      <m:r>
                        <a:rPr lang="en-US" sz="1800" b="0" i="1" smtClean="0">
                          <a:solidFill>
                            <a:schemeClr val="bg1"/>
                          </a:solidFill>
                          <a:latin typeface="Cambria Math" panose="02040503050406030204" pitchFamily="18" charset="0"/>
                          <a:ea typeface="Cambria" panose="02040503050406030204" pitchFamily="18" charset="0"/>
                        </a:rPr>
                        <m:t>𝐴</m:t>
                      </m:r>
                      <m:r>
                        <a:rPr lang="en-US" sz="1800" b="0" i="1" smtClean="0">
                          <a:solidFill>
                            <a:schemeClr val="bg1"/>
                          </a:solidFill>
                          <a:latin typeface="Cambria Math" panose="02040503050406030204" pitchFamily="18" charset="0"/>
                          <a:ea typeface="Cambria" panose="02040503050406030204" pitchFamily="18" charset="0"/>
                        </a:rPr>
                        <m:t>,</m:t>
                      </m:r>
                      <m:r>
                        <a:rPr lang="en-US" sz="1800" b="0" i="1" smtClean="0">
                          <a:solidFill>
                            <a:schemeClr val="bg1"/>
                          </a:solidFill>
                          <a:latin typeface="Cambria Math" panose="02040503050406030204" pitchFamily="18" charset="0"/>
                          <a:ea typeface="Cambria" panose="02040503050406030204" pitchFamily="18" charset="0"/>
                        </a:rPr>
                        <m:t>𝐾</m:t>
                      </m:r>
                      <m:r>
                        <a:rPr lang="en-US" sz="1800" b="0" i="1" smtClean="0">
                          <a:solidFill>
                            <a:schemeClr val="bg1"/>
                          </a:solidFill>
                          <a:latin typeface="Cambria Math" panose="02040503050406030204" pitchFamily="18" charset="0"/>
                          <a:ea typeface="Cambria" panose="02040503050406030204" pitchFamily="18" charset="0"/>
                        </a:rPr>
                        <m:t>,</m:t>
                      </m:r>
                      <m:r>
                        <a:rPr lang="en-US" sz="1800" b="0" i="1" smtClean="0">
                          <a:solidFill>
                            <a:schemeClr val="bg1"/>
                          </a:solidFill>
                          <a:latin typeface="Cambria Math" panose="02040503050406030204" pitchFamily="18" charset="0"/>
                          <a:ea typeface="Cambria" panose="02040503050406030204" pitchFamily="18" charset="0"/>
                        </a:rPr>
                        <m:t>𝐿</m:t>
                      </m:r>
                      <m:r>
                        <a:rPr lang="en-US" sz="1800" b="0" i="1" smtClean="0">
                          <a:solidFill>
                            <a:schemeClr val="bg1"/>
                          </a:solidFill>
                          <a:latin typeface="Cambria Math" panose="02040503050406030204" pitchFamily="18" charset="0"/>
                          <a:ea typeface="Cambria" panose="02040503050406030204" pitchFamily="18" charset="0"/>
                        </a:rPr>
                        <m:t>)</m:t>
                      </m:r>
                    </m:oMath>
                  </m:oMathPara>
                </a14:m>
                <a:endParaRPr lang="en-US" sz="1800" dirty="0">
                  <a:solidFill>
                    <a:schemeClr val="bg1"/>
                  </a:solidFill>
                  <a:latin typeface="Cambria" panose="02040503050406030204" pitchFamily="18" charset="0"/>
                  <a:ea typeface="Cambria" panose="02040503050406030204" pitchFamily="18" charset="0"/>
                </a:endParaRPr>
              </a:p>
              <a:p>
                <a:pPr marL="0" indent="0">
                  <a:buNone/>
                </a:pPr>
                <a:r>
                  <a:rPr lang="en-US" sz="1800" dirty="0">
                    <a:solidFill>
                      <a:schemeClr val="bg1"/>
                    </a:solidFill>
                    <a:latin typeface="Cambria" panose="02040503050406030204" pitchFamily="18" charset="0"/>
                    <a:ea typeface="Cambria" panose="02040503050406030204" pitchFamily="18" charset="0"/>
                  </a:rPr>
                  <a:t>Where:</a:t>
                </a:r>
              </a:p>
              <a:p>
                <a:pPr marL="0" indent="0">
                  <a:buNone/>
                </a:pPr>
                <a:r>
                  <a:rPr lang="en-US" sz="1800" dirty="0">
                    <a:solidFill>
                      <a:schemeClr val="bg1"/>
                    </a:solidFill>
                    <a:latin typeface="Cambria" panose="02040503050406030204" pitchFamily="18" charset="0"/>
                    <a:ea typeface="Cambria" panose="02040503050406030204" pitchFamily="18" charset="0"/>
                  </a:rPr>
                  <a:t>Y = Output</a:t>
                </a:r>
              </a:p>
              <a:p>
                <a:pPr marL="0" indent="0">
                  <a:buNone/>
                </a:pPr>
                <a:r>
                  <a:rPr lang="en-US" sz="1800" dirty="0">
                    <a:solidFill>
                      <a:schemeClr val="bg1"/>
                    </a:solidFill>
                    <a:latin typeface="Cambria" panose="02040503050406030204" pitchFamily="18" charset="0"/>
                    <a:ea typeface="Cambria" panose="02040503050406030204" pitchFamily="18" charset="0"/>
                  </a:rPr>
                  <a:t>A = Technology</a:t>
                </a:r>
              </a:p>
              <a:p>
                <a:pPr marL="0" indent="0">
                  <a:buNone/>
                </a:pPr>
                <a:r>
                  <a:rPr lang="en-US" sz="1800" dirty="0">
                    <a:solidFill>
                      <a:schemeClr val="bg1"/>
                    </a:solidFill>
                    <a:latin typeface="Cambria" panose="02040503050406030204" pitchFamily="18" charset="0"/>
                    <a:ea typeface="Cambria" panose="02040503050406030204" pitchFamily="18" charset="0"/>
                  </a:rPr>
                  <a:t>K = Capital Inputs</a:t>
                </a:r>
              </a:p>
              <a:p>
                <a:pPr marL="0" indent="0">
                  <a:buNone/>
                </a:pPr>
                <a:r>
                  <a:rPr lang="en-US" sz="1800" dirty="0">
                    <a:solidFill>
                      <a:schemeClr val="bg1"/>
                    </a:solidFill>
                    <a:latin typeface="Cambria" panose="02040503050406030204" pitchFamily="18" charset="0"/>
                    <a:ea typeface="Cambria" panose="02040503050406030204" pitchFamily="18" charset="0"/>
                  </a:rPr>
                  <a:t>L = Labor Inputs</a:t>
                </a:r>
              </a:p>
              <a:p>
                <a:r>
                  <a:rPr lang="en-US" sz="1800" dirty="0">
                    <a:solidFill>
                      <a:schemeClr val="bg1"/>
                    </a:solidFill>
                    <a:latin typeface="Cambria" panose="02040503050406030204" pitchFamily="18" charset="0"/>
                    <a:ea typeface="Cambria" panose="02040503050406030204" pitchFamily="18" charset="0"/>
                  </a:rPr>
                  <a:t>This is commonly expressed using the Cobb-Douglas production function:</a:t>
                </a:r>
              </a:p>
              <a:p>
                <a:endParaRPr lang="en-US" sz="1800" dirty="0">
                  <a:solidFill>
                    <a:schemeClr val="bg1"/>
                  </a:solidFill>
                  <a:latin typeface="Cambria"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ea typeface="Cambria" panose="02040503050406030204" pitchFamily="18" charset="0"/>
                        </a:rPr>
                        <m:t>𝑌</m:t>
                      </m:r>
                      <m:r>
                        <a:rPr lang="en-US" sz="1800" b="0" i="1" smtClean="0">
                          <a:solidFill>
                            <a:schemeClr val="bg1"/>
                          </a:solidFill>
                          <a:latin typeface="Cambria Math" panose="02040503050406030204" pitchFamily="18" charset="0"/>
                          <a:ea typeface="Cambria" panose="02040503050406030204" pitchFamily="18" charset="0"/>
                        </a:rPr>
                        <m:t>=</m:t>
                      </m:r>
                      <m:r>
                        <a:rPr lang="en-US" sz="1800" b="0" i="1" smtClean="0">
                          <a:solidFill>
                            <a:schemeClr val="bg1"/>
                          </a:solidFill>
                          <a:latin typeface="Cambria Math" panose="02040503050406030204" pitchFamily="18" charset="0"/>
                          <a:ea typeface="Cambria" panose="02040503050406030204" pitchFamily="18" charset="0"/>
                        </a:rPr>
                        <m:t>𝐴</m:t>
                      </m:r>
                      <m:sSup>
                        <m:sSupPr>
                          <m:ctrlPr>
                            <a:rPr lang="en-US" sz="1800" b="0" i="1" smtClean="0">
                              <a:solidFill>
                                <a:schemeClr val="bg1"/>
                              </a:solidFill>
                              <a:latin typeface="Cambria Math" panose="02040503050406030204" pitchFamily="18" charset="0"/>
                              <a:ea typeface="Cambria" panose="02040503050406030204" pitchFamily="18" charset="0"/>
                            </a:rPr>
                          </m:ctrlPr>
                        </m:sSupPr>
                        <m:e>
                          <m:r>
                            <a:rPr lang="en-US" sz="1800" b="0" i="1" smtClean="0">
                              <a:solidFill>
                                <a:schemeClr val="bg1"/>
                              </a:solidFill>
                              <a:latin typeface="Cambria Math" panose="02040503050406030204" pitchFamily="18" charset="0"/>
                              <a:ea typeface="Cambria" panose="02040503050406030204" pitchFamily="18" charset="0"/>
                            </a:rPr>
                            <m:t>𝐾</m:t>
                          </m:r>
                        </m:e>
                        <m:sup>
                          <m:r>
                            <a:rPr lang="en-US" sz="1800" b="0" i="1" smtClean="0">
                              <a:solidFill>
                                <a:schemeClr val="bg1"/>
                              </a:solidFill>
                              <a:latin typeface="Cambria Math" panose="02040503050406030204" pitchFamily="18" charset="0"/>
                              <a:ea typeface="Cambria" panose="02040503050406030204" pitchFamily="18" charset="0"/>
                            </a:rPr>
                            <m:t>𝛼</m:t>
                          </m:r>
                        </m:sup>
                      </m:sSup>
                      <m:sSup>
                        <m:sSupPr>
                          <m:ctrlPr>
                            <a:rPr lang="en-US" sz="1800" b="0" i="1" smtClean="0">
                              <a:solidFill>
                                <a:schemeClr val="bg1"/>
                              </a:solidFill>
                              <a:latin typeface="Cambria Math" panose="02040503050406030204" pitchFamily="18" charset="0"/>
                              <a:ea typeface="Cambria" panose="02040503050406030204" pitchFamily="18" charset="0"/>
                            </a:rPr>
                          </m:ctrlPr>
                        </m:sSupPr>
                        <m:e>
                          <m:r>
                            <a:rPr lang="en-US" sz="1800" b="0" i="1" smtClean="0">
                              <a:solidFill>
                                <a:schemeClr val="bg1"/>
                              </a:solidFill>
                              <a:latin typeface="Cambria Math" panose="02040503050406030204" pitchFamily="18" charset="0"/>
                              <a:ea typeface="Cambria" panose="02040503050406030204" pitchFamily="18" charset="0"/>
                            </a:rPr>
                            <m:t>𝐿</m:t>
                          </m:r>
                        </m:e>
                        <m:sup>
                          <m:r>
                            <a:rPr lang="en-US" sz="1800" b="0" i="1" smtClean="0">
                              <a:solidFill>
                                <a:schemeClr val="bg1"/>
                              </a:solidFill>
                              <a:latin typeface="Cambria Math" panose="02040503050406030204" pitchFamily="18" charset="0"/>
                              <a:ea typeface="Cambria" panose="02040503050406030204" pitchFamily="18" charset="0"/>
                            </a:rPr>
                            <m:t>𝛽</m:t>
                          </m:r>
                        </m:sup>
                      </m:sSup>
                    </m:oMath>
                  </m:oMathPara>
                </a14:m>
                <a:endParaRPr lang="en-US" sz="1800" dirty="0">
                  <a:solidFill>
                    <a:schemeClr val="bg1"/>
                  </a:solidFill>
                  <a:latin typeface="Cambria" panose="02040503050406030204" pitchFamily="18" charset="0"/>
                  <a:ea typeface="Cambria" panose="02040503050406030204" pitchFamily="18" charset="0"/>
                </a:endParaRPr>
              </a:p>
              <a:p>
                <a:r>
                  <a:rPr lang="en-US" sz="1800" dirty="0">
                    <a:solidFill>
                      <a:schemeClr val="bg1"/>
                    </a:solidFill>
                    <a:latin typeface="Cambria" panose="02040503050406030204" pitchFamily="18" charset="0"/>
                    <a:ea typeface="Cambria" panose="02040503050406030204" pitchFamily="18" charset="0"/>
                  </a:rPr>
                  <a:t>This form captures constant returns to scale when </a:t>
                </a:r>
                <a14:m>
                  <m:oMath xmlns:m="http://schemas.openxmlformats.org/officeDocument/2006/math">
                    <m:r>
                      <a:rPr lang="en-US" sz="1800" b="0" i="1" smtClean="0">
                        <a:solidFill>
                          <a:schemeClr val="bg1"/>
                        </a:solidFill>
                        <a:latin typeface="Cambria Math" panose="02040503050406030204" pitchFamily="18" charset="0"/>
                        <a:ea typeface="Cambria" panose="02040503050406030204" pitchFamily="18" charset="0"/>
                      </a:rPr>
                      <m:t>𝛼</m:t>
                    </m:r>
                    <m:r>
                      <a:rPr lang="en-US" sz="1800" b="0" i="1" smtClean="0">
                        <a:solidFill>
                          <a:schemeClr val="bg1"/>
                        </a:solidFill>
                        <a:latin typeface="Cambria Math" panose="02040503050406030204" pitchFamily="18" charset="0"/>
                        <a:ea typeface="Cambria" panose="02040503050406030204" pitchFamily="18" charset="0"/>
                      </a:rPr>
                      <m:t>+</m:t>
                    </m:r>
                    <m:r>
                      <a:rPr lang="en-US" sz="1800" b="0" i="1" smtClean="0">
                        <a:solidFill>
                          <a:schemeClr val="bg1"/>
                        </a:solidFill>
                        <a:latin typeface="Cambria Math" panose="02040503050406030204" pitchFamily="18" charset="0"/>
                        <a:ea typeface="Cambria" panose="02040503050406030204" pitchFamily="18" charset="0"/>
                      </a:rPr>
                      <m:t>𝛽</m:t>
                    </m:r>
                    <m:r>
                      <a:rPr lang="en-US" sz="1800" b="0" i="1" smtClean="0">
                        <a:solidFill>
                          <a:schemeClr val="bg1"/>
                        </a:solidFill>
                        <a:latin typeface="Cambria Math" panose="02040503050406030204" pitchFamily="18" charset="0"/>
                        <a:ea typeface="Cambria" panose="02040503050406030204" pitchFamily="18" charset="0"/>
                      </a:rPr>
                      <m:t>=1</m:t>
                    </m:r>
                  </m:oMath>
                </a14:m>
                <a:r>
                  <a:rPr lang="en-US" sz="1800" dirty="0">
                    <a:solidFill>
                      <a:schemeClr val="bg1"/>
                    </a:solidFill>
                    <a:latin typeface="Cambria" panose="02040503050406030204" pitchFamily="18" charset="0"/>
                    <a:ea typeface="Cambria" panose="02040503050406030204" pitchFamily="18" charset="0"/>
                  </a:rPr>
                  <a:t> and allows for estimation of output elasticities by use of logs</a:t>
                </a:r>
              </a:p>
            </p:txBody>
          </p:sp>
        </mc:Choice>
        <mc:Fallback xmlns="">
          <p:sp>
            <p:nvSpPr>
              <p:cNvPr id="3" name="Content Placeholder 2">
                <a:extLst>
                  <a:ext uri="{FF2B5EF4-FFF2-40B4-BE49-F238E27FC236}">
                    <a16:creationId xmlns:a16="http://schemas.microsoft.com/office/drawing/2014/main" id="{4917B8BE-6BC9-4F71-CABB-02DA2C4F8CE0}"/>
                  </a:ext>
                </a:extLst>
              </p:cNvPr>
              <p:cNvSpPr>
                <a:spLocks noGrp="1" noRot="1" noChangeAspect="1" noMove="1" noResize="1" noEditPoints="1" noAdjustHandles="1" noChangeArrowheads="1" noChangeShapeType="1" noTextEdit="1"/>
              </p:cNvSpPr>
              <p:nvPr>
                <p:ph idx="1"/>
              </p:nvPr>
            </p:nvSpPr>
            <p:spPr>
              <a:xfrm>
                <a:off x="838200" y="1769807"/>
                <a:ext cx="6880123" cy="4463846"/>
              </a:xfrm>
              <a:blipFill>
                <a:blip r:embed="rId4"/>
                <a:stretch>
                  <a:fillRect l="-798" t="-1364" b="-12824"/>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D17974EA-60E8-6033-350F-41D80E4562B9}"/>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E941497-CDCB-D754-5357-9A7DDE01E4C3}"/>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Production Function</a:t>
            </a:r>
          </a:p>
        </p:txBody>
      </p:sp>
      <p:cxnSp>
        <p:nvCxnSpPr>
          <p:cNvPr id="9" name="Straight Connector 8">
            <a:extLst>
              <a:ext uri="{FF2B5EF4-FFF2-40B4-BE49-F238E27FC236}">
                <a16:creationId xmlns:a16="http://schemas.microsoft.com/office/drawing/2014/main" id="{ABB39766-EDCA-EB6D-C982-9F5C500F5730}"/>
              </a:ext>
            </a:extLst>
          </p:cNvPr>
          <p:cNvCxnSpPr>
            <a:cxnSpLocks/>
          </p:cNvCxnSpPr>
          <p:nvPr/>
        </p:nvCxnSpPr>
        <p:spPr>
          <a:xfrm>
            <a:off x="838199" y="1700530"/>
            <a:ext cx="5808407"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0EF4439-3F0F-CF37-3E1D-E0B2EF212C80}"/>
              </a:ext>
            </a:extLst>
          </p:cNvPr>
          <p:cNvSpPr txBox="1"/>
          <p:nvPr/>
        </p:nvSpPr>
        <p:spPr>
          <a:xfrm>
            <a:off x="8436076" y="1917290"/>
            <a:ext cx="3563417" cy="1754326"/>
          </a:xfrm>
          <a:prstGeom prst="rect">
            <a:avLst/>
          </a:prstGeom>
          <a:solidFill>
            <a:srgbClr val="FFCCFF"/>
          </a:solidFill>
          <a:ln w="76200">
            <a:solidFill>
              <a:srgbClr val="C00000"/>
            </a:solidFill>
          </a:ln>
        </p:spPr>
        <p:txBody>
          <a:bodyPr wrap="square" rtlCol="0">
            <a:spAutoFit/>
          </a:bodyPr>
          <a:lstStyle/>
          <a:p>
            <a:r>
              <a:rPr lang="en-US" b="1" dirty="0">
                <a:latin typeface="Cambria" panose="02040503050406030204" pitchFamily="18" charset="0"/>
                <a:ea typeface="Cambria" panose="02040503050406030204" pitchFamily="18" charset="0"/>
              </a:rPr>
              <a:t>Side note:</a:t>
            </a:r>
          </a:p>
          <a:p>
            <a:r>
              <a:rPr lang="en-US" dirty="0">
                <a:latin typeface="Cambria" panose="02040503050406030204" pitchFamily="18" charset="0"/>
                <a:ea typeface="Cambria" panose="02040503050406030204" pitchFamily="18" charset="0"/>
              </a:rPr>
              <a:t>The 2 most common presumed growth factors in models of long run economic growth are population growth and technology growth (or productivity)</a:t>
            </a:r>
          </a:p>
        </p:txBody>
      </p:sp>
    </p:spTree>
    <p:extLst>
      <p:ext uri="{BB962C8B-B14F-4D97-AF65-F5344CB8AC3E}">
        <p14:creationId xmlns:p14="http://schemas.microsoft.com/office/powerpoint/2010/main" val="110918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E2BBE1B0-1845-187F-9CAB-367FEAB895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1A4742-5CBE-FA8F-AFA3-3F89213F11AA}"/>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a:t>
            </a:r>
          </a:p>
        </p:txBody>
      </p:sp>
      <p:cxnSp>
        <p:nvCxnSpPr>
          <p:cNvPr id="5" name="Straight Connector 4">
            <a:extLst>
              <a:ext uri="{FF2B5EF4-FFF2-40B4-BE49-F238E27FC236}">
                <a16:creationId xmlns:a16="http://schemas.microsoft.com/office/drawing/2014/main" id="{4F49F164-4286-AF18-3872-E36978BD3840}"/>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B109636-22D9-1323-42CB-03357B814470}"/>
              </a:ext>
            </a:extLst>
          </p:cNvPr>
          <p:cNvSpPr txBox="1"/>
          <p:nvPr/>
        </p:nvSpPr>
        <p:spPr>
          <a:xfrm>
            <a:off x="838200" y="2826523"/>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Literature</a:t>
            </a:r>
          </a:p>
        </p:txBody>
      </p:sp>
      <p:cxnSp>
        <p:nvCxnSpPr>
          <p:cNvPr id="9" name="Straight Connector 8">
            <a:extLst>
              <a:ext uri="{FF2B5EF4-FFF2-40B4-BE49-F238E27FC236}">
                <a16:creationId xmlns:a16="http://schemas.microsoft.com/office/drawing/2014/main" id="{BDF5E520-7B13-5832-8B71-AB5692AED700}"/>
              </a:ext>
            </a:extLst>
          </p:cNvPr>
          <p:cNvCxnSpPr/>
          <p:nvPr/>
        </p:nvCxnSpPr>
        <p:spPr>
          <a:xfrm>
            <a:off x="838200" y="3288188"/>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165225E5-2E23-9B24-66C5-F1C049D5ACF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147055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18125E76-7DC7-18BE-996E-869155EC49A5}"/>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45D5FA57-FD21-D2EB-8D3B-B95F8BA9D3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401D31F5-64B1-A4CD-A7E6-D6D88DBA0047}"/>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a:t>
            </a:r>
          </a:p>
        </p:txBody>
      </p:sp>
      <p:sp>
        <p:nvSpPr>
          <p:cNvPr id="3" name="Content Placeholder 2">
            <a:extLst>
              <a:ext uri="{FF2B5EF4-FFF2-40B4-BE49-F238E27FC236}">
                <a16:creationId xmlns:a16="http://schemas.microsoft.com/office/drawing/2014/main" id="{01164D4E-AD8B-BFFE-F8FD-5F24219AB093}"/>
              </a:ext>
            </a:extLst>
          </p:cNvPr>
          <p:cNvSpPr>
            <a:spLocks noGrp="1"/>
          </p:cNvSpPr>
          <p:nvPr>
            <p:ph idx="1"/>
          </p:nvPr>
        </p:nvSpPr>
        <p:spPr>
          <a:xfrm>
            <a:off x="838200" y="1769807"/>
            <a:ext cx="10515600" cy="4463846"/>
          </a:xfrm>
        </p:spPr>
        <p:txBody>
          <a:bodyPr>
            <a:noAutofit/>
          </a:bodyPr>
          <a:lstStyle/>
          <a:p>
            <a:r>
              <a:rPr lang="en-US" sz="2400" b="1" dirty="0">
                <a:solidFill>
                  <a:schemeClr val="bg1"/>
                </a:solidFill>
                <a:latin typeface="Cambria" panose="02040503050406030204" pitchFamily="18" charset="0"/>
                <a:ea typeface="Cambria" panose="02040503050406030204" pitchFamily="18" charset="0"/>
              </a:rPr>
              <a:t>Standard Production Function Framework</a:t>
            </a:r>
          </a:p>
          <a:p>
            <a:pPr lvl="1"/>
            <a:r>
              <a:rPr lang="en-US" sz="2000" dirty="0">
                <a:solidFill>
                  <a:schemeClr val="bg1"/>
                </a:solidFill>
                <a:latin typeface="Cambria" panose="02040503050406030204" pitchFamily="18" charset="0"/>
                <a:ea typeface="Cambria" panose="02040503050406030204" pitchFamily="18" charset="0"/>
              </a:rPr>
              <a:t>Most studies use a standard production function framework, incorporating capital and labor as key inputs. Several distinguish between public/private capital and labor to refine models (Hamilton, 2001; Lynde &amp; Richmond, 1993; UK Government, n.d.).</a:t>
            </a:r>
          </a:p>
          <a:p>
            <a:endParaRPr lang="en-US" sz="2400" b="1" dirty="0">
              <a:solidFill>
                <a:schemeClr val="bg1"/>
              </a:solidFill>
              <a:latin typeface="Cambria" panose="02040503050406030204" pitchFamily="18" charset="0"/>
              <a:ea typeface="Cambria" panose="02040503050406030204" pitchFamily="18" charset="0"/>
            </a:endParaRPr>
          </a:p>
          <a:p>
            <a:r>
              <a:rPr lang="en-US" sz="2400" b="1" dirty="0">
                <a:solidFill>
                  <a:schemeClr val="bg1"/>
                </a:solidFill>
                <a:latin typeface="Cambria" panose="02040503050406030204" pitchFamily="18" charset="0"/>
                <a:ea typeface="Cambria" panose="02040503050406030204" pitchFamily="18" charset="0"/>
              </a:rPr>
              <a:t>Role of Intermediate Goods</a:t>
            </a:r>
          </a:p>
          <a:p>
            <a:pPr lvl="1"/>
            <a:r>
              <a:rPr lang="en-US" sz="2000" dirty="0">
                <a:solidFill>
                  <a:schemeClr val="bg1"/>
                </a:solidFill>
                <a:latin typeface="Cambria" panose="02040503050406030204" pitchFamily="18" charset="0"/>
                <a:ea typeface="Cambria" panose="02040503050406030204" pitchFamily="18" charset="0"/>
              </a:rPr>
              <a:t>Some literature emphasizes the importance of intermediate goods (such as oil or energy) as critical for production capacity and sectoral output, extending the basic inputs (Hahn &amp; </a:t>
            </a:r>
            <a:r>
              <a:rPr lang="en-US" sz="2000" dirty="0" err="1">
                <a:solidFill>
                  <a:schemeClr val="bg1"/>
                </a:solidFill>
                <a:latin typeface="Cambria" panose="02040503050406030204" pitchFamily="18" charset="0"/>
                <a:ea typeface="Cambria" panose="02040503050406030204" pitchFamily="18" charset="0"/>
              </a:rPr>
              <a:t>Skudelny</a:t>
            </a:r>
            <a:r>
              <a:rPr lang="en-US" sz="2000" dirty="0">
                <a:solidFill>
                  <a:schemeClr val="bg1"/>
                </a:solidFill>
                <a:latin typeface="Cambria" panose="02040503050406030204" pitchFamily="18" charset="0"/>
                <a:ea typeface="Cambria" panose="02040503050406030204" pitchFamily="18" charset="0"/>
              </a:rPr>
              <a:t>, 2008; Lynde &amp; Richmond, 1993).</a:t>
            </a:r>
          </a:p>
        </p:txBody>
      </p:sp>
      <p:cxnSp>
        <p:nvCxnSpPr>
          <p:cNvPr id="5" name="Straight Connector 4">
            <a:extLst>
              <a:ext uri="{FF2B5EF4-FFF2-40B4-BE49-F238E27FC236}">
                <a16:creationId xmlns:a16="http://schemas.microsoft.com/office/drawing/2014/main" id="{C8564A3E-523A-C0AF-0A7B-A838BD3ACF9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44DCAD1-B93F-2CEF-4565-833688919B54}"/>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Literature Synthesis</a:t>
            </a:r>
          </a:p>
        </p:txBody>
      </p:sp>
      <p:cxnSp>
        <p:nvCxnSpPr>
          <p:cNvPr id="9" name="Straight Connector 8">
            <a:extLst>
              <a:ext uri="{FF2B5EF4-FFF2-40B4-BE49-F238E27FC236}">
                <a16:creationId xmlns:a16="http://schemas.microsoft.com/office/drawing/2014/main" id="{0A22D147-1604-7430-27D6-FFB86643495D}"/>
              </a:ext>
            </a:extLst>
          </p:cNvPr>
          <p:cNvCxnSpPr>
            <a:cxnSpLocks/>
          </p:cNvCxnSpPr>
          <p:nvPr/>
        </p:nvCxnSpPr>
        <p:spPr>
          <a:xfrm>
            <a:off x="838199" y="1700530"/>
            <a:ext cx="5808407"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9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F18B893E-1FB2-62E6-02F1-095E76D38727}"/>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17D1DBBD-6583-71E2-F124-E9405F89CD8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530C4CF4-F9B7-560A-5EA6-BB7A07C42173}"/>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a:t>
            </a:r>
          </a:p>
        </p:txBody>
      </p:sp>
      <p:sp>
        <p:nvSpPr>
          <p:cNvPr id="3" name="Content Placeholder 2">
            <a:extLst>
              <a:ext uri="{FF2B5EF4-FFF2-40B4-BE49-F238E27FC236}">
                <a16:creationId xmlns:a16="http://schemas.microsoft.com/office/drawing/2014/main" id="{557B5F4D-DD03-3365-FE47-A304C31B85CE}"/>
              </a:ext>
            </a:extLst>
          </p:cNvPr>
          <p:cNvSpPr>
            <a:spLocks noGrp="1"/>
          </p:cNvSpPr>
          <p:nvPr>
            <p:ph idx="1"/>
          </p:nvPr>
        </p:nvSpPr>
        <p:spPr>
          <a:xfrm>
            <a:off x="838200" y="1769807"/>
            <a:ext cx="10515600" cy="4463846"/>
          </a:xfrm>
        </p:spPr>
        <p:txBody>
          <a:bodyPr>
            <a:noAutofit/>
          </a:bodyPr>
          <a:lstStyle/>
          <a:p>
            <a:r>
              <a:rPr lang="en-US" sz="2400" b="1" dirty="0">
                <a:solidFill>
                  <a:schemeClr val="bg1"/>
                </a:solidFill>
                <a:latin typeface="Cambria" panose="02040503050406030204" pitchFamily="18" charset="0"/>
                <a:ea typeface="Cambria" panose="02040503050406030204" pitchFamily="18" charset="0"/>
              </a:rPr>
              <a:t>Technological Change as a Growth Driver</a:t>
            </a:r>
          </a:p>
          <a:p>
            <a:pPr lvl="1"/>
            <a:r>
              <a:rPr lang="en-US" sz="2000" dirty="0">
                <a:solidFill>
                  <a:schemeClr val="bg1"/>
                </a:solidFill>
                <a:latin typeface="Cambria" panose="02040503050406030204" pitchFamily="18" charset="0"/>
                <a:ea typeface="Cambria" panose="02040503050406030204" pitchFamily="18" charset="0"/>
              </a:rPr>
              <a:t>Theoretical models often include technological change, but few empirical studies incorporate it explicitly. Lynde &amp; Richmond (1993) directly account for technological change, while Hamilton (2001) uses human capital and R&amp;D as proxies.</a:t>
            </a:r>
          </a:p>
          <a:p>
            <a:r>
              <a:rPr lang="en-US" sz="2400" b="1" dirty="0">
                <a:solidFill>
                  <a:schemeClr val="bg1"/>
                </a:solidFill>
                <a:latin typeface="Cambria" panose="02040503050406030204" pitchFamily="18" charset="0"/>
                <a:ea typeface="Cambria" panose="02040503050406030204" pitchFamily="18" charset="0"/>
              </a:rPr>
              <a:t>Functional Forms Employed</a:t>
            </a:r>
          </a:p>
          <a:p>
            <a:pPr lvl="1"/>
            <a:r>
              <a:rPr lang="en-US" sz="2000" dirty="0">
                <a:solidFill>
                  <a:schemeClr val="bg1"/>
                </a:solidFill>
                <a:latin typeface="Cambria" panose="02040503050406030204" pitchFamily="18" charset="0"/>
                <a:ea typeface="Cambria" panose="02040503050406030204" pitchFamily="18" charset="0"/>
              </a:rPr>
              <a:t>Cobb-Douglas production functions dominate the empirical literature, occasionally supplanted by </a:t>
            </a:r>
            <a:r>
              <a:rPr lang="en-US" sz="2000" dirty="0" err="1">
                <a:solidFill>
                  <a:schemeClr val="bg1"/>
                </a:solidFill>
                <a:latin typeface="Cambria" panose="02040503050406030204" pitchFamily="18" charset="0"/>
                <a:ea typeface="Cambria" panose="02040503050406030204" pitchFamily="18" charset="0"/>
              </a:rPr>
              <a:t>Translog</a:t>
            </a:r>
            <a:r>
              <a:rPr lang="en-US" sz="2000" dirty="0">
                <a:solidFill>
                  <a:schemeClr val="bg1"/>
                </a:solidFill>
                <a:latin typeface="Cambria" panose="02040503050406030204" pitchFamily="18" charset="0"/>
                <a:ea typeface="Cambria" panose="02040503050406030204" pitchFamily="18" charset="0"/>
              </a:rPr>
              <a:t> specifications to capture more flexible substitution (Olley &amp; Pakes, 1992).</a:t>
            </a:r>
          </a:p>
          <a:p>
            <a:r>
              <a:rPr lang="en-US" sz="2400" b="1" dirty="0">
                <a:solidFill>
                  <a:schemeClr val="bg1"/>
                </a:solidFill>
                <a:latin typeface="Cambria" panose="02040503050406030204" pitchFamily="18" charset="0"/>
                <a:ea typeface="Cambria" panose="02040503050406030204" pitchFamily="18" charset="0"/>
              </a:rPr>
              <a:t>Empirical Challenges and Extensions</a:t>
            </a:r>
          </a:p>
          <a:p>
            <a:pPr lvl="1"/>
            <a:r>
              <a:rPr lang="en-US" sz="2000" dirty="0">
                <a:solidFill>
                  <a:schemeClr val="bg1"/>
                </a:solidFill>
                <a:latin typeface="Cambria" panose="02040503050406030204" pitchFamily="18" charset="0"/>
                <a:ea typeface="Cambria" panose="02040503050406030204" pitchFamily="18" charset="0"/>
              </a:rPr>
              <a:t>There is an increased focus on adding detailed inputs (public/private capital and labor, intermediate goods, R&amp;D) to resolve omitted variable bias (Hamilton, 2001; Lynde &amp; Richmond, 1993).</a:t>
            </a:r>
          </a:p>
        </p:txBody>
      </p:sp>
      <p:cxnSp>
        <p:nvCxnSpPr>
          <p:cNvPr id="5" name="Straight Connector 4">
            <a:extLst>
              <a:ext uri="{FF2B5EF4-FFF2-40B4-BE49-F238E27FC236}">
                <a16:creationId xmlns:a16="http://schemas.microsoft.com/office/drawing/2014/main" id="{A073DD54-B3EE-4CF3-129A-732CD3B8A79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0284A20-A211-164D-AD0F-F7E46956EC66}"/>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Growth, Modeling, and Empirical Insights</a:t>
            </a:r>
          </a:p>
        </p:txBody>
      </p:sp>
      <p:cxnSp>
        <p:nvCxnSpPr>
          <p:cNvPr id="9" name="Straight Connector 8">
            <a:extLst>
              <a:ext uri="{FF2B5EF4-FFF2-40B4-BE49-F238E27FC236}">
                <a16:creationId xmlns:a16="http://schemas.microsoft.com/office/drawing/2014/main" id="{7D89FBB3-E0E3-AD61-FF0A-9652177A067F}"/>
              </a:ext>
            </a:extLst>
          </p:cNvPr>
          <p:cNvCxnSpPr>
            <a:cxnSpLocks/>
          </p:cNvCxnSpPr>
          <p:nvPr/>
        </p:nvCxnSpPr>
        <p:spPr>
          <a:xfrm>
            <a:off x="838199" y="1700530"/>
            <a:ext cx="5887066"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78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1BD22982-DD36-1A5A-5346-247B71965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F7C22-A797-6D91-EC07-FE918E4B340B}"/>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Data Section</a:t>
            </a:r>
          </a:p>
        </p:txBody>
      </p:sp>
      <p:cxnSp>
        <p:nvCxnSpPr>
          <p:cNvPr id="5" name="Straight Connector 4">
            <a:extLst>
              <a:ext uri="{FF2B5EF4-FFF2-40B4-BE49-F238E27FC236}">
                <a16:creationId xmlns:a16="http://schemas.microsoft.com/office/drawing/2014/main" id="{0AA0A20A-A565-C98A-99C8-0C8BB3C7BD1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B235533-8F57-89AA-C28A-13A2F82D155C}"/>
              </a:ext>
            </a:extLst>
          </p:cNvPr>
          <p:cNvSpPr txBox="1"/>
          <p:nvPr/>
        </p:nvSpPr>
        <p:spPr>
          <a:xfrm>
            <a:off x="838200" y="2826523"/>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Metadata</a:t>
            </a:r>
          </a:p>
        </p:txBody>
      </p:sp>
      <p:cxnSp>
        <p:nvCxnSpPr>
          <p:cNvPr id="9" name="Straight Connector 8">
            <a:extLst>
              <a:ext uri="{FF2B5EF4-FFF2-40B4-BE49-F238E27FC236}">
                <a16:creationId xmlns:a16="http://schemas.microsoft.com/office/drawing/2014/main" id="{21F69D96-542D-1DEE-B6C6-4F0F6E08F3C0}"/>
              </a:ext>
            </a:extLst>
          </p:cNvPr>
          <p:cNvCxnSpPr/>
          <p:nvPr/>
        </p:nvCxnSpPr>
        <p:spPr>
          <a:xfrm>
            <a:off x="838200" y="3288188"/>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3DED3293-102C-7D5F-E3B2-71F05FE8E7E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1186746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637CFE80-339A-FE83-6BF4-27A6C7CD0A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2DF5AB-A496-4432-7143-B86ADAFBD74C}"/>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Data Section</a:t>
            </a:r>
          </a:p>
        </p:txBody>
      </p:sp>
      <p:sp>
        <p:nvSpPr>
          <p:cNvPr id="3" name="Content Placeholder 2">
            <a:extLst>
              <a:ext uri="{FF2B5EF4-FFF2-40B4-BE49-F238E27FC236}">
                <a16:creationId xmlns:a16="http://schemas.microsoft.com/office/drawing/2014/main" id="{6D4001EE-B42A-D745-CC2E-4D949200DD46}"/>
              </a:ext>
            </a:extLst>
          </p:cNvPr>
          <p:cNvSpPr>
            <a:spLocks noGrp="1"/>
          </p:cNvSpPr>
          <p:nvPr>
            <p:ph idx="1"/>
          </p:nvPr>
        </p:nvSpPr>
        <p:spPr>
          <a:xfrm>
            <a:off x="838201" y="1769806"/>
            <a:ext cx="5257800" cy="4909879"/>
          </a:xfrm>
          <a:ln w="76200">
            <a:noFill/>
          </a:ln>
        </p:spPr>
        <p:txBody>
          <a:bodyPr>
            <a:noAutofit/>
          </a:bodyPr>
          <a:lstStyle/>
          <a:p>
            <a:r>
              <a:rPr lang="en-US" sz="2400" b="1" dirty="0">
                <a:solidFill>
                  <a:schemeClr val="bg1"/>
                </a:solidFill>
                <a:latin typeface="Cambria" panose="02040503050406030204" pitchFamily="18" charset="0"/>
                <a:ea typeface="Cambria" panose="02040503050406030204" pitchFamily="18" charset="0"/>
              </a:rPr>
              <a:t>Most Important from Data Table:</a:t>
            </a:r>
          </a:p>
          <a:p>
            <a:pPr lvl="1"/>
            <a:r>
              <a:rPr lang="en-US" sz="2600" b="1" dirty="0">
                <a:solidFill>
                  <a:srgbClr val="FFC000"/>
                </a:solidFill>
                <a:latin typeface="Cambria" panose="02040503050406030204" pitchFamily="18" charset="0"/>
                <a:ea typeface="Cambria" panose="02040503050406030204" pitchFamily="18" charset="0"/>
              </a:rPr>
              <a:t>KDVs:</a:t>
            </a:r>
          </a:p>
          <a:p>
            <a:pPr lvl="2"/>
            <a:r>
              <a:rPr lang="en-US" sz="2600" dirty="0">
                <a:solidFill>
                  <a:schemeClr val="bg1"/>
                </a:solidFill>
                <a:latin typeface="Cambria" panose="02040503050406030204" pitchFamily="18" charset="0"/>
                <a:ea typeface="Cambria" panose="02040503050406030204" pitchFamily="18" charset="0"/>
              </a:rPr>
              <a:t>GDP_CEP$, </a:t>
            </a:r>
            <a:r>
              <a:rPr lang="en-US" sz="2600" dirty="0" err="1">
                <a:solidFill>
                  <a:schemeClr val="bg1"/>
                </a:solidFill>
                <a:latin typeface="Cambria" panose="02040503050406030204" pitchFamily="18" charset="0"/>
                <a:ea typeface="Cambria" panose="02040503050406030204" pitchFamily="18" charset="0"/>
              </a:rPr>
              <a:t>GDP_Info</a:t>
            </a:r>
            <a:r>
              <a:rPr lang="en-US" sz="2600" dirty="0">
                <a:solidFill>
                  <a:schemeClr val="bg1"/>
                </a:solidFill>
                <a:latin typeface="Cambria" panose="02040503050406030204" pitchFamily="18" charset="0"/>
                <a:ea typeface="Cambria" panose="02040503050406030204" pitchFamily="18" charset="0"/>
              </a:rPr>
              <a:t>$, </a:t>
            </a:r>
            <a:r>
              <a:rPr lang="en-US" sz="2600" dirty="0" err="1">
                <a:solidFill>
                  <a:schemeClr val="bg1"/>
                </a:solidFill>
                <a:latin typeface="Cambria" panose="02040503050406030204" pitchFamily="18" charset="0"/>
                <a:ea typeface="Cambria" panose="02040503050406030204" pitchFamily="18" charset="0"/>
              </a:rPr>
              <a:t>GDP_Tech</a:t>
            </a:r>
            <a:r>
              <a:rPr lang="en-US" sz="2600" dirty="0">
                <a:solidFill>
                  <a:schemeClr val="bg1"/>
                </a:solidFill>
                <a:latin typeface="Cambria" panose="02040503050406030204" pitchFamily="18" charset="0"/>
                <a:ea typeface="Cambria" panose="02040503050406030204" pitchFamily="18" charset="0"/>
              </a:rPr>
              <a:t>$</a:t>
            </a:r>
          </a:p>
          <a:p>
            <a:pPr lvl="1"/>
            <a:r>
              <a:rPr lang="en-US" sz="2600" b="1" dirty="0">
                <a:solidFill>
                  <a:srgbClr val="FFC000"/>
                </a:solidFill>
                <a:latin typeface="Cambria" panose="02040503050406030204" pitchFamily="18" charset="0"/>
                <a:ea typeface="Cambria" panose="02040503050406030204" pitchFamily="18" charset="0"/>
              </a:rPr>
              <a:t>Deflators:</a:t>
            </a:r>
          </a:p>
          <a:p>
            <a:pPr lvl="2"/>
            <a:r>
              <a:rPr lang="en-US" sz="2600" dirty="0">
                <a:solidFill>
                  <a:schemeClr val="bg1"/>
                </a:solidFill>
                <a:latin typeface="Cambria" panose="02040503050406030204" pitchFamily="18" charset="0"/>
                <a:ea typeface="Cambria" panose="02040503050406030204" pitchFamily="18" charset="0"/>
              </a:rPr>
              <a:t>I_P_CEP, </a:t>
            </a:r>
            <a:r>
              <a:rPr lang="en-US" sz="2600" dirty="0" err="1">
                <a:solidFill>
                  <a:schemeClr val="bg1"/>
                </a:solidFill>
                <a:latin typeface="Cambria" panose="02040503050406030204" pitchFamily="18" charset="0"/>
                <a:ea typeface="Cambria" panose="02040503050406030204" pitchFamily="18" charset="0"/>
              </a:rPr>
              <a:t>I_P_Info</a:t>
            </a:r>
            <a:r>
              <a:rPr lang="en-US" sz="2600" dirty="0">
                <a:solidFill>
                  <a:schemeClr val="bg1"/>
                </a:solidFill>
                <a:latin typeface="Cambria" panose="02040503050406030204" pitchFamily="18" charset="0"/>
                <a:ea typeface="Cambria" panose="02040503050406030204" pitchFamily="18" charset="0"/>
              </a:rPr>
              <a:t>, </a:t>
            </a:r>
            <a:r>
              <a:rPr lang="en-US" sz="2600" dirty="0" err="1">
                <a:solidFill>
                  <a:schemeClr val="bg1"/>
                </a:solidFill>
                <a:latin typeface="Cambria" panose="02040503050406030204" pitchFamily="18" charset="0"/>
                <a:ea typeface="Cambria" panose="02040503050406030204" pitchFamily="18" charset="0"/>
              </a:rPr>
              <a:t>I_P_Tech</a:t>
            </a:r>
            <a:endParaRPr lang="en-US" sz="2600" dirty="0">
              <a:solidFill>
                <a:schemeClr val="bg1"/>
              </a:solidFill>
              <a:latin typeface="Cambria" panose="02040503050406030204" pitchFamily="18" charset="0"/>
              <a:ea typeface="Cambria" panose="02040503050406030204" pitchFamily="18" charset="0"/>
            </a:endParaRPr>
          </a:p>
          <a:p>
            <a:pPr lvl="1"/>
            <a:r>
              <a:rPr lang="en-US" sz="2600" b="1" dirty="0">
                <a:solidFill>
                  <a:srgbClr val="FFC000"/>
                </a:solidFill>
                <a:latin typeface="Cambria" panose="02040503050406030204" pitchFamily="18" charset="0"/>
                <a:ea typeface="Cambria" panose="02040503050406030204" pitchFamily="18" charset="0"/>
              </a:rPr>
              <a:t>Real Industry Capital Investment </a:t>
            </a:r>
          </a:p>
          <a:p>
            <a:pPr lvl="2"/>
            <a:r>
              <a:rPr lang="en-US" sz="2600" dirty="0" err="1">
                <a:solidFill>
                  <a:schemeClr val="bg1"/>
                </a:solidFill>
                <a:latin typeface="Cambria" panose="02040503050406030204" pitchFamily="18" charset="0"/>
                <a:ea typeface="Cambria" panose="02040503050406030204" pitchFamily="18" charset="0"/>
              </a:rPr>
              <a:t>K_Info</a:t>
            </a:r>
            <a:r>
              <a:rPr lang="en-US" sz="2600" dirty="0">
                <a:solidFill>
                  <a:schemeClr val="bg1"/>
                </a:solidFill>
                <a:latin typeface="Cambria" panose="02040503050406030204" pitchFamily="18" charset="0"/>
                <a:ea typeface="Cambria" panose="02040503050406030204" pitchFamily="18" charset="0"/>
              </a:rPr>
              <a:t>$, </a:t>
            </a:r>
            <a:r>
              <a:rPr lang="en-US" sz="2600" dirty="0" err="1">
                <a:solidFill>
                  <a:schemeClr val="bg1"/>
                </a:solidFill>
                <a:latin typeface="Cambria" panose="02040503050406030204" pitchFamily="18" charset="0"/>
                <a:ea typeface="Cambria" panose="02040503050406030204" pitchFamily="18" charset="0"/>
              </a:rPr>
              <a:t>K_IndEq</a:t>
            </a:r>
            <a:r>
              <a:rPr lang="en-US" sz="2600" dirty="0">
                <a:solidFill>
                  <a:schemeClr val="bg1"/>
                </a:solidFill>
                <a:latin typeface="Cambria" panose="02040503050406030204" pitchFamily="18" charset="0"/>
                <a:ea typeface="Cambria" panose="02040503050406030204" pitchFamily="18" charset="0"/>
              </a:rPr>
              <a:t>$</a:t>
            </a:r>
          </a:p>
        </p:txBody>
      </p:sp>
      <p:cxnSp>
        <p:nvCxnSpPr>
          <p:cNvPr id="5" name="Straight Connector 4">
            <a:extLst>
              <a:ext uri="{FF2B5EF4-FFF2-40B4-BE49-F238E27FC236}">
                <a16:creationId xmlns:a16="http://schemas.microsoft.com/office/drawing/2014/main" id="{B4504D85-E88A-42D7-A775-273AFF5600A4}"/>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6930748-E416-9077-862D-759461D5E735}"/>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Data Summary</a:t>
            </a:r>
          </a:p>
        </p:txBody>
      </p:sp>
      <p:cxnSp>
        <p:nvCxnSpPr>
          <p:cNvPr id="9" name="Straight Connector 8">
            <a:extLst>
              <a:ext uri="{FF2B5EF4-FFF2-40B4-BE49-F238E27FC236}">
                <a16:creationId xmlns:a16="http://schemas.microsoft.com/office/drawing/2014/main" id="{1C454AAA-DAA9-0CF0-0FF6-1D3921137504}"/>
              </a:ext>
            </a:extLst>
          </p:cNvPr>
          <p:cNvCxnSpPr>
            <a:cxnSpLocks/>
          </p:cNvCxnSpPr>
          <p:nvPr/>
        </p:nvCxnSpPr>
        <p:spPr>
          <a:xfrm>
            <a:off x="838199" y="1700530"/>
            <a:ext cx="10636046"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 name="Content Placeholder 2">
            <a:extLst>
              <a:ext uri="{FF2B5EF4-FFF2-40B4-BE49-F238E27FC236}">
                <a16:creationId xmlns:a16="http://schemas.microsoft.com/office/drawing/2014/main" id="{6F31515C-79A2-344E-9E81-F698D9079057}"/>
              </a:ext>
            </a:extLst>
          </p:cNvPr>
          <p:cNvSpPr txBox="1">
            <a:spLocks/>
          </p:cNvSpPr>
          <p:nvPr/>
        </p:nvSpPr>
        <p:spPr>
          <a:xfrm>
            <a:off x="6112429" y="1778306"/>
            <a:ext cx="5887065" cy="4909879"/>
          </a:xfrm>
          <a:prstGeom prst="rect">
            <a:avLst/>
          </a:prstGeom>
          <a:ln w="7620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600" b="1" dirty="0">
                <a:solidFill>
                  <a:srgbClr val="FFC000"/>
                </a:solidFill>
                <a:latin typeface="Cambria" panose="02040503050406030204" pitchFamily="18" charset="0"/>
                <a:ea typeface="Cambria" panose="02040503050406030204" pitchFamily="18" charset="0"/>
              </a:rPr>
              <a:t>Industry Labor Force</a:t>
            </a:r>
          </a:p>
          <a:p>
            <a:pPr lvl="2"/>
            <a:r>
              <a:rPr lang="en-US" sz="2600" dirty="0" err="1">
                <a:solidFill>
                  <a:schemeClr val="bg1"/>
                </a:solidFill>
                <a:latin typeface="Cambria" panose="02040503050406030204" pitchFamily="18" charset="0"/>
                <a:ea typeface="Cambria" panose="02040503050406030204" pitchFamily="18" charset="0"/>
              </a:rPr>
              <a:t>L_Info</a:t>
            </a:r>
            <a:r>
              <a:rPr lang="en-US" sz="2600" dirty="0">
                <a:solidFill>
                  <a:schemeClr val="bg1"/>
                </a:solidFill>
                <a:latin typeface="Cambria" panose="02040503050406030204" pitchFamily="18" charset="0"/>
                <a:ea typeface="Cambria" panose="02040503050406030204" pitchFamily="18" charset="0"/>
              </a:rPr>
              <a:t>, L_CEP</a:t>
            </a:r>
          </a:p>
          <a:p>
            <a:pPr lvl="1"/>
            <a:r>
              <a:rPr lang="en-US" sz="2600" b="1" dirty="0">
                <a:solidFill>
                  <a:srgbClr val="FFC000"/>
                </a:solidFill>
                <a:latin typeface="Cambria" panose="02040503050406030204" pitchFamily="18" charset="0"/>
                <a:ea typeface="Cambria" panose="02040503050406030204" pitchFamily="18" charset="0"/>
              </a:rPr>
              <a:t>Technological Progress</a:t>
            </a:r>
          </a:p>
          <a:p>
            <a:pPr lvl="2"/>
            <a:r>
              <a:rPr lang="en-US" sz="2600" dirty="0" err="1">
                <a:solidFill>
                  <a:schemeClr val="bg1"/>
                </a:solidFill>
                <a:latin typeface="Cambria" panose="02040503050406030204" pitchFamily="18" charset="0"/>
                <a:ea typeface="Cambria" panose="02040503050406030204" pitchFamily="18" charset="0"/>
              </a:rPr>
              <a:t>RnD</a:t>
            </a:r>
            <a:r>
              <a:rPr lang="en-US" sz="2600" dirty="0">
                <a:solidFill>
                  <a:schemeClr val="bg1"/>
                </a:solidFill>
                <a:latin typeface="Cambria" panose="02040503050406030204" pitchFamily="18" charset="0"/>
                <a:ea typeface="Cambria" panose="02040503050406030204" pitchFamily="18" charset="0"/>
              </a:rPr>
              <a:t>$, K_IP$, </a:t>
            </a:r>
            <a:r>
              <a:rPr lang="en-US" sz="2600" dirty="0" err="1">
                <a:solidFill>
                  <a:schemeClr val="bg1"/>
                </a:solidFill>
                <a:latin typeface="Cambria" panose="02040503050406030204" pitchFamily="18" charset="0"/>
                <a:ea typeface="Cambria" panose="02040503050406030204" pitchFamily="18" charset="0"/>
              </a:rPr>
              <a:t>Hk</a:t>
            </a:r>
            <a:r>
              <a:rPr lang="en-US" sz="2600" dirty="0">
                <a:solidFill>
                  <a:schemeClr val="bg1"/>
                </a:solidFill>
                <a:latin typeface="Cambria" panose="02040503050406030204" pitchFamily="18" charset="0"/>
                <a:ea typeface="Cambria" panose="02040503050406030204" pitchFamily="18" charset="0"/>
              </a:rPr>
              <a:t>, MFP, </a:t>
            </a:r>
            <a:r>
              <a:rPr lang="en-US" sz="2600" dirty="0" err="1">
                <a:solidFill>
                  <a:schemeClr val="bg1"/>
                </a:solidFill>
                <a:latin typeface="Cambria" panose="02040503050406030204" pitchFamily="18" charset="0"/>
                <a:ea typeface="Cambria" panose="02040503050406030204" pitchFamily="18" charset="0"/>
              </a:rPr>
              <a:t>PatGrant</a:t>
            </a:r>
            <a:endParaRPr lang="en-US" sz="2600" dirty="0">
              <a:solidFill>
                <a:schemeClr val="bg1"/>
              </a:solidFill>
              <a:latin typeface="Cambria" panose="02040503050406030204" pitchFamily="18" charset="0"/>
              <a:ea typeface="Cambria" panose="02040503050406030204" pitchFamily="18" charset="0"/>
            </a:endParaRPr>
          </a:p>
          <a:p>
            <a:pPr lvl="1"/>
            <a:r>
              <a:rPr lang="en-US" sz="2600" b="1" dirty="0">
                <a:solidFill>
                  <a:srgbClr val="FFC000"/>
                </a:solidFill>
                <a:latin typeface="Cambria" panose="02040503050406030204" pitchFamily="18" charset="0"/>
                <a:ea typeface="Cambria" panose="02040503050406030204" pitchFamily="18" charset="0"/>
              </a:rPr>
              <a:t>Public Capital</a:t>
            </a:r>
          </a:p>
          <a:p>
            <a:pPr lvl="2"/>
            <a:r>
              <a:rPr lang="en-US" sz="2600" dirty="0">
                <a:solidFill>
                  <a:schemeClr val="bg1"/>
                </a:solidFill>
                <a:latin typeface="Cambria" panose="02040503050406030204" pitchFamily="18" charset="0"/>
                <a:ea typeface="Cambria" panose="02040503050406030204" pitchFamily="18" charset="0"/>
              </a:rPr>
              <a:t>Pk$</a:t>
            </a:r>
          </a:p>
          <a:p>
            <a:pPr lvl="1"/>
            <a:r>
              <a:rPr lang="en-US" sz="2600" b="1" dirty="0">
                <a:solidFill>
                  <a:srgbClr val="FFC000"/>
                </a:solidFill>
                <a:latin typeface="Cambria" panose="02040503050406030204" pitchFamily="18" charset="0"/>
                <a:ea typeface="Cambria" panose="02040503050406030204" pitchFamily="18" charset="0"/>
              </a:rPr>
              <a:t>Prices</a:t>
            </a:r>
          </a:p>
          <a:p>
            <a:pPr lvl="2"/>
            <a:r>
              <a:rPr lang="en-US" sz="2600" dirty="0" err="1">
                <a:solidFill>
                  <a:schemeClr val="bg1"/>
                </a:solidFill>
                <a:latin typeface="Cambria" panose="02040503050406030204" pitchFamily="18" charset="0"/>
                <a:ea typeface="Cambria" panose="02040503050406030204" pitchFamily="18" charset="0"/>
              </a:rPr>
              <a:t>P_Oil</a:t>
            </a:r>
            <a:r>
              <a:rPr lang="en-US" sz="2600" dirty="0">
                <a:solidFill>
                  <a:schemeClr val="bg1"/>
                </a:solidFill>
                <a:latin typeface="Cambria" panose="02040503050406030204" pitchFamily="18" charset="0"/>
                <a:ea typeface="Cambria" panose="02040503050406030204" pitchFamily="18" charset="0"/>
              </a:rPr>
              <a:t>, </a:t>
            </a:r>
            <a:r>
              <a:rPr lang="en-US" sz="2600" dirty="0" err="1">
                <a:solidFill>
                  <a:schemeClr val="bg1"/>
                </a:solidFill>
                <a:latin typeface="Cambria" panose="02040503050406030204" pitchFamily="18" charset="0"/>
                <a:ea typeface="Cambria" panose="02040503050406030204" pitchFamily="18" charset="0"/>
              </a:rPr>
              <a:t>P_Semi</a:t>
            </a:r>
            <a:r>
              <a:rPr lang="en-US" sz="2600" dirty="0">
                <a:solidFill>
                  <a:schemeClr val="bg1"/>
                </a:solidFill>
                <a:latin typeface="Cambria" panose="02040503050406030204" pitchFamily="18" charset="0"/>
                <a:ea typeface="Cambria" panose="02040503050406030204" pitchFamily="18" charset="0"/>
              </a:rPr>
              <a:t>, P_E_C, </a:t>
            </a:r>
            <a:r>
              <a:rPr lang="en-US" sz="2600" dirty="0" err="1">
                <a:solidFill>
                  <a:schemeClr val="bg1"/>
                </a:solidFill>
                <a:latin typeface="Cambria" panose="02040503050406030204" pitchFamily="18" charset="0"/>
                <a:ea typeface="Cambria" panose="02040503050406030204" pitchFamily="18" charset="0"/>
              </a:rPr>
              <a:t>P_Cop_Prod</a:t>
            </a:r>
            <a:r>
              <a:rPr lang="en-US" sz="2600" dirty="0">
                <a:solidFill>
                  <a:schemeClr val="bg1"/>
                </a:solidFill>
                <a:latin typeface="Cambria" panose="02040503050406030204" pitchFamily="18" charset="0"/>
                <a:ea typeface="Cambria" panose="02040503050406030204" pitchFamily="18" charset="0"/>
              </a:rPr>
              <a:t>, </a:t>
            </a:r>
            <a:r>
              <a:rPr lang="en-US" sz="2600" dirty="0" err="1">
                <a:solidFill>
                  <a:schemeClr val="bg1"/>
                </a:solidFill>
                <a:latin typeface="Cambria" panose="02040503050406030204" pitchFamily="18" charset="0"/>
                <a:ea typeface="Cambria" panose="02040503050406030204" pitchFamily="18" charset="0"/>
              </a:rPr>
              <a:t>P_Cop_Brass</a:t>
            </a:r>
            <a:r>
              <a:rPr lang="en-US" sz="2600" dirty="0">
                <a:solidFill>
                  <a:schemeClr val="bg1"/>
                </a:solidFill>
                <a:latin typeface="Cambria" panose="02040503050406030204" pitchFamily="18" charset="0"/>
                <a:ea typeface="Cambria" panose="02040503050406030204" pitchFamily="18" charset="0"/>
              </a:rPr>
              <a:t>, P_B_T_C</a:t>
            </a:r>
          </a:p>
        </p:txBody>
      </p:sp>
      <p:pic>
        <p:nvPicPr>
          <p:cNvPr id="11" name="Picture 10">
            <a:extLst>
              <a:ext uri="{FF2B5EF4-FFF2-40B4-BE49-F238E27FC236}">
                <a16:creationId xmlns:a16="http://schemas.microsoft.com/office/drawing/2014/main" id="{AB7A76F4-B21A-D488-D7AC-21347B7243C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cxnSp>
        <p:nvCxnSpPr>
          <p:cNvPr id="6" name="Straight Connector 5">
            <a:extLst>
              <a:ext uri="{FF2B5EF4-FFF2-40B4-BE49-F238E27FC236}">
                <a16:creationId xmlns:a16="http://schemas.microsoft.com/office/drawing/2014/main" id="{C4677C4A-5211-A041-903B-B52F6CDA97D7}"/>
              </a:ext>
            </a:extLst>
          </p:cNvPr>
          <p:cNvCxnSpPr>
            <a:cxnSpLocks/>
          </p:cNvCxnSpPr>
          <p:nvPr/>
        </p:nvCxnSpPr>
        <p:spPr>
          <a:xfrm>
            <a:off x="6112429" y="1700530"/>
            <a:ext cx="0" cy="5139689"/>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576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BFE54255-EEC5-10E5-85D6-4DFF9C4153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E687E-C6C3-280C-B54F-9161E350F773}"/>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Data Section</a:t>
            </a:r>
          </a:p>
        </p:txBody>
      </p:sp>
      <p:cxnSp>
        <p:nvCxnSpPr>
          <p:cNvPr id="5" name="Straight Connector 4">
            <a:extLst>
              <a:ext uri="{FF2B5EF4-FFF2-40B4-BE49-F238E27FC236}">
                <a16:creationId xmlns:a16="http://schemas.microsoft.com/office/drawing/2014/main" id="{DF144170-056C-C185-BAD5-59B6C6EE4D9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CA5DBA9-9723-A989-C0E4-6A2311D3CD68}"/>
              </a:ext>
            </a:extLst>
          </p:cNvPr>
          <p:cNvSpPr txBox="1"/>
          <p:nvPr/>
        </p:nvSpPr>
        <p:spPr>
          <a:xfrm>
            <a:off x="838200" y="2826523"/>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Stochastic Properties</a:t>
            </a:r>
          </a:p>
        </p:txBody>
      </p:sp>
      <p:cxnSp>
        <p:nvCxnSpPr>
          <p:cNvPr id="9" name="Straight Connector 8">
            <a:extLst>
              <a:ext uri="{FF2B5EF4-FFF2-40B4-BE49-F238E27FC236}">
                <a16:creationId xmlns:a16="http://schemas.microsoft.com/office/drawing/2014/main" id="{BFB69EF0-177E-CC03-19AC-3FE225CB0F0A}"/>
              </a:ext>
            </a:extLst>
          </p:cNvPr>
          <p:cNvCxnSpPr/>
          <p:nvPr/>
        </p:nvCxnSpPr>
        <p:spPr>
          <a:xfrm>
            <a:off x="838200" y="3288188"/>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80B12EDA-64A2-DC56-55BD-B01AC6823B4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141196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AAF9C533-AEB8-96BB-6344-CC58D4776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B7CDA-F057-DAC0-C97F-79AFCED39EDA}"/>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Motivation</a:t>
            </a:r>
          </a:p>
        </p:txBody>
      </p:sp>
      <p:cxnSp>
        <p:nvCxnSpPr>
          <p:cNvPr id="5" name="Straight Connector 4">
            <a:extLst>
              <a:ext uri="{FF2B5EF4-FFF2-40B4-BE49-F238E27FC236}">
                <a16:creationId xmlns:a16="http://schemas.microsoft.com/office/drawing/2014/main" id="{05EFDF8F-3CEA-702F-D2C4-C003506178E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C90CD58-26C5-B4D0-1B61-61B482557BBD}"/>
              </a:ext>
            </a:extLst>
          </p:cNvPr>
          <p:cNvSpPr txBox="1"/>
          <p:nvPr/>
        </p:nvSpPr>
        <p:spPr>
          <a:xfrm>
            <a:off x="838200" y="2826523"/>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What makes Tech Important?</a:t>
            </a:r>
          </a:p>
        </p:txBody>
      </p:sp>
      <p:cxnSp>
        <p:nvCxnSpPr>
          <p:cNvPr id="9" name="Straight Connector 8">
            <a:extLst>
              <a:ext uri="{FF2B5EF4-FFF2-40B4-BE49-F238E27FC236}">
                <a16:creationId xmlns:a16="http://schemas.microsoft.com/office/drawing/2014/main" id="{B5418B1C-B652-1BCB-A0A5-12BA16927A08}"/>
              </a:ext>
            </a:extLst>
          </p:cNvPr>
          <p:cNvCxnSpPr>
            <a:cxnSpLocks/>
          </p:cNvCxnSpPr>
          <p:nvPr/>
        </p:nvCxnSpPr>
        <p:spPr>
          <a:xfrm>
            <a:off x="838200" y="3288188"/>
            <a:ext cx="4490884"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8D787748-2747-5ADD-B0F6-63AE616B76A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617476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D2E023DF-3AB1-7C6E-68FE-88531C00311C}"/>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ACFD19E2-3E1E-BA1B-AD36-B536D9EC14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8F1EC9A8-9598-442F-9D21-164C07D1088A}"/>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Data Section</a:t>
            </a:r>
          </a:p>
        </p:txBody>
      </p:sp>
      <p:cxnSp>
        <p:nvCxnSpPr>
          <p:cNvPr id="5" name="Straight Connector 4">
            <a:extLst>
              <a:ext uri="{FF2B5EF4-FFF2-40B4-BE49-F238E27FC236}">
                <a16:creationId xmlns:a16="http://schemas.microsoft.com/office/drawing/2014/main" id="{8076D374-A593-E9B4-FC45-D2B8C10E7F8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F47035D-97AD-8132-1E45-95D0BDB4ADB3}"/>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Stochastic Properties</a:t>
            </a:r>
          </a:p>
        </p:txBody>
      </p:sp>
      <p:cxnSp>
        <p:nvCxnSpPr>
          <p:cNvPr id="9" name="Straight Connector 8">
            <a:extLst>
              <a:ext uri="{FF2B5EF4-FFF2-40B4-BE49-F238E27FC236}">
                <a16:creationId xmlns:a16="http://schemas.microsoft.com/office/drawing/2014/main" id="{B5BC7994-9419-5EB3-8EF0-1D0244BA351A}"/>
              </a:ext>
            </a:extLst>
          </p:cNvPr>
          <p:cNvCxnSpPr>
            <a:cxnSpLocks/>
          </p:cNvCxnSpPr>
          <p:nvPr/>
        </p:nvCxnSpPr>
        <p:spPr>
          <a:xfrm>
            <a:off x="838199" y="1700530"/>
            <a:ext cx="5808407"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3" name="Content Placeholder 9">
            <a:extLst>
              <a:ext uri="{FF2B5EF4-FFF2-40B4-BE49-F238E27FC236}">
                <a16:creationId xmlns:a16="http://schemas.microsoft.com/office/drawing/2014/main" id="{4A582CB6-279C-B65D-AC84-05A0439FA036}"/>
              </a:ext>
            </a:extLst>
          </p:cNvPr>
          <p:cNvGraphicFramePr>
            <a:graphicFrameLocks/>
          </p:cNvGraphicFramePr>
          <p:nvPr>
            <p:extLst>
              <p:ext uri="{D42A27DB-BD31-4B8C-83A1-F6EECF244321}">
                <p14:modId xmlns:p14="http://schemas.microsoft.com/office/powerpoint/2010/main" val="496892937"/>
              </p:ext>
            </p:extLst>
          </p:nvPr>
        </p:nvGraphicFramePr>
        <p:xfrm>
          <a:off x="838199" y="4693054"/>
          <a:ext cx="8990189" cy="2147165"/>
        </p:xfrm>
        <a:graphic>
          <a:graphicData uri="http://schemas.openxmlformats.org/drawingml/2006/table">
            <a:tbl>
              <a:tblPr firstRow="1" firstCol="1" bandRow="1">
                <a:tableStyleId>{3C2FFA5D-87B4-456A-9821-1D502468CF0F}</a:tableStyleId>
              </a:tblPr>
              <a:tblGrid>
                <a:gridCol w="727676">
                  <a:extLst>
                    <a:ext uri="{9D8B030D-6E8A-4147-A177-3AD203B41FA5}">
                      <a16:colId xmlns:a16="http://schemas.microsoft.com/office/drawing/2014/main" val="3094435520"/>
                    </a:ext>
                  </a:extLst>
                </a:gridCol>
                <a:gridCol w="1180359">
                  <a:extLst>
                    <a:ext uri="{9D8B030D-6E8A-4147-A177-3AD203B41FA5}">
                      <a16:colId xmlns:a16="http://schemas.microsoft.com/office/drawing/2014/main" val="3846927486"/>
                    </a:ext>
                  </a:extLst>
                </a:gridCol>
                <a:gridCol w="1180359">
                  <a:extLst>
                    <a:ext uri="{9D8B030D-6E8A-4147-A177-3AD203B41FA5}">
                      <a16:colId xmlns:a16="http://schemas.microsoft.com/office/drawing/2014/main" val="1511508370"/>
                    </a:ext>
                  </a:extLst>
                </a:gridCol>
                <a:gridCol w="1180359">
                  <a:extLst>
                    <a:ext uri="{9D8B030D-6E8A-4147-A177-3AD203B41FA5}">
                      <a16:colId xmlns:a16="http://schemas.microsoft.com/office/drawing/2014/main" val="2015816959"/>
                    </a:ext>
                  </a:extLst>
                </a:gridCol>
                <a:gridCol w="1180359">
                  <a:extLst>
                    <a:ext uri="{9D8B030D-6E8A-4147-A177-3AD203B41FA5}">
                      <a16:colId xmlns:a16="http://schemas.microsoft.com/office/drawing/2014/main" val="1341077302"/>
                    </a:ext>
                  </a:extLst>
                </a:gridCol>
                <a:gridCol w="1180359">
                  <a:extLst>
                    <a:ext uri="{9D8B030D-6E8A-4147-A177-3AD203B41FA5}">
                      <a16:colId xmlns:a16="http://schemas.microsoft.com/office/drawing/2014/main" val="1668260187"/>
                    </a:ext>
                  </a:extLst>
                </a:gridCol>
                <a:gridCol w="1180359">
                  <a:extLst>
                    <a:ext uri="{9D8B030D-6E8A-4147-A177-3AD203B41FA5}">
                      <a16:colId xmlns:a16="http://schemas.microsoft.com/office/drawing/2014/main" val="157740618"/>
                    </a:ext>
                  </a:extLst>
                </a:gridCol>
                <a:gridCol w="1180359">
                  <a:extLst>
                    <a:ext uri="{9D8B030D-6E8A-4147-A177-3AD203B41FA5}">
                      <a16:colId xmlns:a16="http://schemas.microsoft.com/office/drawing/2014/main" val="3873102577"/>
                    </a:ext>
                  </a:extLst>
                </a:gridCol>
              </a:tblGrid>
              <a:tr h="240768">
                <a:tc gridSpan="2">
                  <a:txBody>
                    <a:bodyPr/>
                    <a:lstStyle/>
                    <a:p>
                      <a:pPr marL="0" marR="0" algn="ctr">
                        <a:lnSpc>
                          <a:spcPct val="135000"/>
                        </a:lnSpc>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GDP_CEP$</a:t>
                      </a:r>
                    </a:p>
                  </a:txBody>
                  <a:tcPr marL="68580" marR="68580" marT="0" marB="0"/>
                </a:tc>
                <a:tc hMerge="1">
                  <a:txBody>
                    <a:bodyPr/>
                    <a:lstStyle/>
                    <a:p>
                      <a:pPr marL="0" marR="0">
                        <a:lnSpc>
                          <a:spcPct val="135000"/>
                        </a:lnSpc>
                        <a:buNone/>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lnSpc>
                          <a:spcPct val="135000"/>
                        </a:lnSpc>
                        <a:buNone/>
                      </a:pP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GDP_Info</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tc hMerge="1">
                  <a:txBody>
                    <a:bodyPr/>
                    <a:lstStyle/>
                    <a:p>
                      <a:pPr marL="0" marR="0">
                        <a:lnSpc>
                          <a:spcPct val="135000"/>
                        </a:lnSpc>
                        <a:buNone/>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lnSpc>
                          <a:spcPct val="135000"/>
                        </a:lnSpc>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I_P_CEP</a:t>
                      </a:r>
                    </a:p>
                  </a:txBody>
                  <a:tcPr marL="68580" marR="68580" marT="0" marB="0"/>
                </a:tc>
                <a:tc hMerge="1">
                  <a:txBody>
                    <a:bodyPr/>
                    <a:lstStyle/>
                    <a:p>
                      <a:pPr marL="0" marR="0">
                        <a:lnSpc>
                          <a:spcPct val="135000"/>
                        </a:lnSpc>
                        <a:buNone/>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lnSpc>
                          <a:spcPct val="135000"/>
                        </a:lnSpc>
                        <a:buNone/>
                      </a:pP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I_P_Info</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lnSpc>
                          <a:spcPct val="135000"/>
                        </a:lnSpc>
                        <a:buNone/>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1513972"/>
                  </a:ext>
                </a:extLst>
              </a:tr>
              <a:tr h="242453">
                <a:tc>
                  <a:txBody>
                    <a:bodyPr/>
                    <a:lstStyle/>
                    <a:p>
                      <a:pPr marL="0" marR="0">
                        <a:lnSpc>
                          <a:spcPct val="135000"/>
                        </a:lnSpc>
                        <a:buNone/>
                      </a:pPr>
                      <a:r>
                        <a:rPr lang="en-US" sz="1600" b="1" dirty="0">
                          <a:effectLst/>
                        </a:rPr>
                        <a:t>Year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35000"/>
                        </a:lnSpc>
                        <a:buNone/>
                      </a:pPr>
                      <a:r>
                        <a:rPr lang="en-US" sz="1600" b="1" dirty="0">
                          <a:effectLst/>
                        </a:rPr>
                        <a:t>Shock</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35000"/>
                        </a:lnSpc>
                        <a:buNone/>
                      </a:pPr>
                      <a:r>
                        <a:rPr lang="en-US" sz="1600" b="1" dirty="0">
                          <a:effectLst/>
                        </a:rPr>
                        <a:t>Year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35000"/>
                        </a:lnSpc>
                        <a:buNone/>
                      </a:pPr>
                      <a:r>
                        <a:rPr lang="en-US" sz="1600" b="1" dirty="0">
                          <a:effectLst/>
                        </a:rPr>
                        <a:t>Shock</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35000"/>
                        </a:lnSpc>
                        <a:buNone/>
                      </a:pPr>
                      <a:r>
                        <a:rPr lang="en-US" sz="1600" b="1" dirty="0">
                          <a:effectLst/>
                        </a:rPr>
                        <a:t>Year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35000"/>
                        </a:lnSpc>
                        <a:buNone/>
                      </a:pPr>
                      <a:r>
                        <a:rPr lang="en-US" sz="1600" b="1" dirty="0">
                          <a:effectLst/>
                        </a:rPr>
                        <a:t>Shock</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35000"/>
                        </a:lnSpc>
                        <a:buNone/>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Year</a:t>
                      </a:r>
                    </a:p>
                  </a:txBody>
                  <a:tcPr marL="68580" marR="68580" marT="0" marB="0"/>
                </a:tc>
                <a:tc>
                  <a:txBody>
                    <a:bodyPr/>
                    <a:lstStyle/>
                    <a:p>
                      <a:pPr marL="0" marR="0">
                        <a:lnSpc>
                          <a:spcPct val="135000"/>
                        </a:lnSpc>
                        <a:buNone/>
                      </a:pP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Shock</a:t>
                      </a:r>
                    </a:p>
                  </a:txBody>
                  <a:tcPr marL="68580" marR="68580" marT="0" marB="0"/>
                </a:tc>
                <a:extLst>
                  <a:ext uri="{0D108BD9-81ED-4DB2-BD59-A6C34878D82A}">
                    <a16:rowId xmlns:a16="http://schemas.microsoft.com/office/drawing/2014/main" val="541554502"/>
                  </a:ext>
                </a:extLst>
              </a:tr>
              <a:tr h="308821">
                <a:tc>
                  <a:txBody>
                    <a:bodyPr/>
                    <a:lstStyle/>
                    <a:p>
                      <a:pPr algn="ctr" fontAlgn="b"/>
                      <a:r>
                        <a:rPr lang="en-US" sz="1600" b="1" i="0" u="none" strike="noStrike" dirty="0">
                          <a:solidFill>
                            <a:srgbClr val="000000"/>
                          </a:solidFill>
                          <a:effectLst/>
                          <a:latin typeface="Calibri" panose="020F0502020204030204" pitchFamily="34" charset="0"/>
                        </a:rPr>
                        <a:t>2000</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3.37</a:t>
                      </a:r>
                    </a:p>
                  </a:txBody>
                  <a:tcPr marL="9525" marR="9525" marT="9525" marB="0" anchor="b">
                    <a:solidFill>
                      <a:schemeClr val="bg1"/>
                    </a:solidFill>
                  </a:tcPr>
                </a:tc>
                <a:tc>
                  <a:txBody>
                    <a:bodyPr/>
                    <a:lstStyle/>
                    <a:p>
                      <a:pPr algn="ctr" fontAlgn="b"/>
                      <a:r>
                        <a:rPr lang="en-US" sz="1600" b="1" i="0" u="none" strike="noStrike" dirty="0">
                          <a:solidFill>
                            <a:srgbClr val="000000"/>
                          </a:solidFill>
                          <a:effectLst/>
                          <a:latin typeface="Calibri" panose="020F0502020204030204" pitchFamily="34" charset="0"/>
                        </a:rPr>
                        <a:t>2009</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-2.32</a:t>
                      </a:r>
                    </a:p>
                  </a:txBody>
                  <a:tcPr marL="9525" marR="9525" marT="9525" marB="0" anchor="b">
                    <a:solidFill>
                      <a:schemeClr val="bg1"/>
                    </a:solidFill>
                  </a:tcPr>
                </a:tc>
                <a:tc>
                  <a:txBody>
                    <a:bodyPr/>
                    <a:lstStyle/>
                    <a:p>
                      <a:pPr algn="ctr" fontAlgn="b"/>
                      <a:r>
                        <a:rPr lang="en-US" sz="1600" b="1" i="0" u="none" strike="noStrike" dirty="0">
                          <a:solidFill>
                            <a:srgbClr val="000000"/>
                          </a:solidFill>
                          <a:effectLst/>
                          <a:latin typeface="Calibri" panose="020F0502020204030204" pitchFamily="34" charset="0"/>
                        </a:rPr>
                        <a:t>1959</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4.81</a:t>
                      </a:r>
                    </a:p>
                  </a:txBody>
                  <a:tcPr marL="9525" marR="9525" marT="9525" marB="0" anchor="b">
                    <a:solidFill>
                      <a:schemeClr val="bg1"/>
                    </a:solidFill>
                  </a:tcPr>
                </a:tc>
                <a:tc>
                  <a:txBody>
                    <a:bodyPr/>
                    <a:lstStyle/>
                    <a:p>
                      <a:pPr algn="r" fontAlgn="b"/>
                      <a:r>
                        <a:rPr lang="en-US" sz="1600" b="1" i="0" u="none" strike="noStrike" dirty="0">
                          <a:solidFill>
                            <a:srgbClr val="000000"/>
                          </a:solidFill>
                          <a:effectLst/>
                          <a:latin typeface="Calibri" panose="020F0502020204030204" pitchFamily="34" charset="0"/>
                        </a:rPr>
                        <a:t>1982</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3.12</a:t>
                      </a:r>
                    </a:p>
                  </a:txBody>
                  <a:tcPr marL="9525" marR="9525" marT="9525" marB="0" anchor="b">
                    <a:solidFill>
                      <a:schemeClr val="bg1"/>
                    </a:solidFill>
                  </a:tcPr>
                </a:tc>
                <a:extLst>
                  <a:ext uri="{0D108BD9-81ED-4DB2-BD59-A6C34878D82A}">
                    <a16:rowId xmlns:a16="http://schemas.microsoft.com/office/drawing/2014/main" val="266461422"/>
                  </a:ext>
                </a:extLst>
              </a:tr>
              <a:tr h="308821">
                <a:tc>
                  <a:txBody>
                    <a:bodyPr/>
                    <a:lstStyle/>
                    <a:p>
                      <a:pPr algn="ctr" fontAlgn="b"/>
                      <a:r>
                        <a:rPr lang="en-US" sz="1600" b="1" i="0" u="none" strike="noStrike">
                          <a:solidFill>
                            <a:srgbClr val="000000"/>
                          </a:solidFill>
                          <a:effectLst/>
                          <a:latin typeface="Calibri" panose="020F0502020204030204" pitchFamily="34" charset="0"/>
                        </a:rPr>
                        <a:t>1995</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2.33</a:t>
                      </a:r>
                    </a:p>
                  </a:txBody>
                  <a:tcPr marL="9525" marR="9525" marT="9525" marB="0" anchor="b">
                    <a:solidFill>
                      <a:schemeClr val="bg1"/>
                    </a:solidFill>
                  </a:tcPr>
                </a:tc>
                <a:tc>
                  <a:txBody>
                    <a:bodyPr/>
                    <a:lstStyle/>
                    <a:p>
                      <a:pPr algn="ctr" fontAlgn="b"/>
                      <a:r>
                        <a:rPr lang="en-US" sz="1600" b="1" i="0" u="none" strike="noStrike">
                          <a:solidFill>
                            <a:srgbClr val="000000"/>
                          </a:solidFill>
                          <a:effectLst/>
                          <a:latin typeface="Calibri" panose="020F0502020204030204" pitchFamily="34" charset="0"/>
                        </a:rPr>
                        <a:t>2021</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2.26</a:t>
                      </a:r>
                    </a:p>
                  </a:txBody>
                  <a:tcPr marL="9525" marR="9525" marT="9525" marB="0" anchor="b">
                    <a:solidFill>
                      <a:schemeClr val="bg1"/>
                    </a:solidFill>
                  </a:tcPr>
                </a:tc>
                <a:tc>
                  <a:txBody>
                    <a:bodyPr/>
                    <a:lstStyle/>
                    <a:p>
                      <a:pPr algn="ctr" fontAlgn="b"/>
                      <a:r>
                        <a:rPr lang="en-US" sz="1600" b="1" i="0" u="none" strike="noStrike" dirty="0">
                          <a:solidFill>
                            <a:srgbClr val="000000"/>
                          </a:solidFill>
                          <a:effectLst/>
                          <a:latin typeface="Calibri" panose="020F0502020204030204" pitchFamily="34" charset="0"/>
                        </a:rPr>
                        <a:t>1951</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3.18</a:t>
                      </a:r>
                    </a:p>
                  </a:txBody>
                  <a:tcPr marL="9525" marR="9525" marT="9525" marB="0" anchor="b">
                    <a:solidFill>
                      <a:schemeClr val="bg1"/>
                    </a:solidFill>
                  </a:tcPr>
                </a:tc>
                <a:tc>
                  <a:txBody>
                    <a:bodyPr/>
                    <a:lstStyle/>
                    <a:p>
                      <a:pPr algn="r" fontAlgn="b"/>
                      <a:r>
                        <a:rPr lang="en-US" sz="1600" b="1" i="0" u="none" strike="noStrike" dirty="0">
                          <a:solidFill>
                            <a:srgbClr val="000000"/>
                          </a:solidFill>
                          <a:effectLst/>
                          <a:latin typeface="Calibri" panose="020F0502020204030204" pitchFamily="34" charset="0"/>
                        </a:rPr>
                        <a:t>1984</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2.317</a:t>
                      </a:r>
                    </a:p>
                  </a:txBody>
                  <a:tcPr marL="9525" marR="9525" marT="9525" marB="0" anchor="b">
                    <a:solidFill>
                      <a:schemeClr val="bg1"/>
                    </a:solidFill>
                  </a:tcPr>
                </a:tc>
                <a:extLst>
                  <a:ext uri="{0D108BD9-81ED-4DB2-BD59-A6C34878D82A}">
                    <a16:rowId xmlns:a16="http://schemas.microsoft.com/office/drawing/2014/main" val="1473513682"/>
                  </a:ext>
                </a:extLst>
              </a:tr>
              <a:tr h="308821">
                <a:tc>
                  <a:txBody>
                    <a:bodyPr/>
                    <a:lstStyle/>
                    <a:p>
                      <a:pPr algn="ctr" fontAlgn="b"/>
                      <a:r>
                        <a:rPr lang="en-US" sz="1600" b="1" i="0" u="none" strike="noStrike">
                          <a:solidFill>
                            <a:srgbClr val="000000"/>
                          </a:solidFill>
                          <a:effectLst/>
                          <a:latin typeface="Calibri" panose="020F0502020204030204" pitchFamily="34" charset="0"/>
                        </a:rPr>
                        <a:t>1996</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2.05</a:t>
                      </a:r>
                    </a:p>
                  </a:txBody>
                  <a:tcPr marL="9525" marR="9525" marT="9525" marB="0" anchor="b">
                    <a:solidFill>
                      <a:schemeClr val="bg1"/>
                    </a:solidFill>
                  </a:tcPr>
                </a:tc>
                <a:tc>
                  <a:txBody>
                    <a:bodyPr/>
                    <a:lstStyle/>
                    <a:p>
                      <a:pPr algn="ctr" fontAlgn="b"/>
                      <a:r>
                        <a:rPr lang="en-US" sz="1600" b="1" i="0" u="none" strike="noStrike">
                          <a:solidFill>
                            <a:srgbClr val="000000"/>
                          </a:solidFill>
                          <a:effectLst/>
                          <a:latin typeface="Calibri" panose="020F0502020204030204" pitchFamily="34" charset="0"/>
                        </a:rPr>
                        <a:t>2000</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-2.07</a:t>
                      </a:r>
                    </a:p>
                  </a:txBody>
                  <a:tcPr marL="9525" marR="9525" marT="9525" marB="0" anchor="b">
                    <a:solidFill>
                      <a:schemeClr val="bg1"/>
                    </a:solidFill>
                  </a:tcPr>
                </a:tc>
                <a:tc>
                  <a:txBody>
                    <a:bodyPr/>
                    <a:lstStyle/>
                    <a:p>
                      <a:pPr algn="ctr" fontAlgn="b"/>
                      <a:r>
                        <a:rPr lang="en-US" sz="1600" b="1" i="0" u="none" strike="noStrike" dirty="0">
                          <a:solidFill>
                            <a:srgbClr val="000000"/>
                          </a:solidFill>
                          <a:effectLst/>
                          <a:latin typeface="Calibri" panose="020F0502020204030204" pitchFamily="34" charset="0"/>
                        </a:rPr>
                        <a:t>1956</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2.53</a:t>
                      </a:r>
                    </a:p>
                  </a:txBody>
                  <a:tcPr marL="9525" marR="9525" marT="9525" marB="0" anchor="b">
                    <a:solidFill>
                      <a:schemeClr val="bg1"/>
                    </a:solidFill>
                  </a:tcPr>
                </a:tc>
                <a:tc>
                  <a:txBody>
                    <a:bodyPr/>
                    <a:lstStyle/>
                    <a:p>
                      <a:pPr algn="r" fontAlgn="b"/>
                      <a:r>
                        <a:rPr lang="en-US" sz="1600" b="1" i="0" u="none" strike="noStrike" dirty="0">
                          <a:solidFill>
                            <a:srgbClr val="000000"/>
                          </a:solidFill>
                          <a:effectLst/>
                          <a:latin typeface="Calibri" panose="020F0502020204030204" pitchFamily="34" charset="0"/>
                        </a:rPr>
                        <a:t>2005</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-2.215</a:t>
                      </a:r>
                    </a:p>
                  </a:txBody>
                  <a:tcPr marL="9525" marR="9525" marT="9525" marB="0" anchor="b">
                    <a:solidFill>
                      <a:schemeClr val="bg1"/>
                    </a:solidFill>
                  </a:tcPr>
                </a:tc>
                <a:extLst>
                  <a:ext uri="{0D108BD9-81ED-4DB2-BD59-A6C34878D82A}">
                    <a16:rowId xmlns:a16="http://schemas.microsoft.com/office/drawing/2014/main" val="1172159411"/>
                  </a:ext>
                </a:extLst>
              </a:tr>
              <a:tr h="308821">
                <a:tc>
                  <a:txBody>
                    <a:bodyPr/>
                    <a:lstStyle/>
                    <a:p>
                      <a:pPr algn="ctr" fontAlgn="b"/>
                      <a:r>
                        <a:rPr lang="en-US" sz="1600" b="1" i="0" u="none" strike="noStrike">
                          <a:solidFill>
                            <a:srgbClr val="000000"/>
                          </a:solidFill>
                          <a:effectLst/>
                          <a:latin typeface="Calibri" panose="020F0502020204030204" pitchFamily="34" charset="0"/>
                        </a:rPr>
                        <a:t>1997</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2.01</a:t>
                      </a:r>
                    </a:p>
                  </a:txBody>
                  <a:tcPr marL="9525" marR="9525" marT="9525" marB="0" anchor="b">
                    <a:solidFill>
                      <a:schemeClr val="bg1"/>
                    </a:solidFill>
                  </a:tcPr>
                </a:tc>
                <a:tc>
                  <a:txBody>
                    <a:bodyPr/>
                    <a:lstStyle/>
                    <a:p>
                      <a:pPr algn="ctr" fontAlgn="b"/>
                      <a:r>
                        <a:rPr lang="en-US" sz="1600" b="1" i="0" u="none" strike="noStrike">
                          <a:solidFill>
                            <a:srgbClr val="000000"/>
                          </a:solidFill>
                          <a:effectLst/>
                          <a:latin typeface="Calibri" panose="020F0502020204030204" pitchFamily="34" charset="0"/>
                        </a:rPr>
                        <a:t>1982</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-1.95</a:t>
                      </a:r>
                    </a:p>
                  </a:txBody>
                  <a:tcPr marL="9525" marR="9525" marT="9525" marB="0" anchor="b">
                    <a:solidFill>
                      <a:schemeClr val="bg1"/>
                    </a:solidFill>
                  </a:tcPr>
                </a:tc>
                <a:tc>
                  <a:txBody>
                    <a:bodyPr/>
                    <a:lstStyle/>
                    <a:p>
                      <a:pPr algn="ctr" fontAlgn="b"/>
                      <a:r>
                        <a:rPr lang="en-US" sz="1600" b="1" i="0" u="none" strike="noStrike" dirty="0">
                          <a:solidFill>
                            <a:srgbClr val="000000"/>
                          </a:solidFill>
                          <a:effectLst/>
                          <a:latin typeface="Calibri" panose="020F0502020204030204" pitchFamily="34" charset="0"/>
                        </a:rPr>
                        <a:t>1954</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-2.34</a:t>
                      </a:r>
                    </a:p>
                  </a:txBody>
                  <a:tcPr marL="9525" marR="9525" marT="9525" marB="0" anchor="b">
                    <a:solidFill>
                      <a:schemeClr val="bg1"/>
                    </a:solidFill>
                  </a:tcPr>
                </a:tc>
                <a:tc>
                  <a:txBody>
                    <a:bodyPr/>
                    <a:lstStyle/>
                    <a:p>
                      <a:pPr algn="r" fontAlgn="b"/>
                      <a:r>
                        <a:rPr lang="en-US" sz="1600" b="1" i="0" u="none" strike="noStrike" dirty="0">
                          <a:solidFill>
                            <a:srgbClr val="000000"/>
                          </a:solidFill>
                          <a:effectLst/>
                          <a:latin typeface="Calibri" panose="020F0502020204030204" pitchFamily="34" charset="0"/>
                        </a:rPr>
                        <a:t>1981</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2.162</a:t>
                      </a:r>
                    </a:p>
                  </a:txBody>
                  <a:tcPr marL="9525" marR="9525" marT="9525" marB="0" anchor="b">
                    <a:solidFill>
                      <a:schemeClr val="bg1"/>
                    </a:solidFill>
                  </a:tcPr>
                </a:tc>
                <a:extLst>
                  <a:ext uri="{0D108BD9-81ED-4DB2-BD59-A6C34878D82A}">
                    <a16:rowId xmlns:a16="http://schemas.microsoft.com/office/drawing/2014/main" val="2711089319"/>
                  </a:ext>
                </a:extLst>
              </a:tr>
              <a:tr h="308821">
                <a:tc>
                  <a:txBody>
                    <a:bodyPr/>
                    <a:lstStyle/>
                    <a:p>
                      <a:pPr algn="ctr" fontAlgn="b"/>
                      <a:r>
                        <a:rPr lang="en-US" sz="1600" b="1" i="0" u="none" strike="noStrike">
                          <a:solidFill>
                            <a:srgbClr val="000000"/>
                          </a:solidFill>
                          <a:effectLst/>
                          <a:latin typeface="Calibri" panose="020F0502020204030204" pitchFamily="34" charset="0"/>
                        </a:rPr>
                        <a:t>1959</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-1.89</a:t>
                      </a:r>
                    </a:p>
                  </a:txBody>
                  <a:tcPr marL="9525" marR="9525" marT="9525" marB="0" anchor="b">
                    <a:solidFill>
                      <a:schemeClr val="bg1"/>
                    </a:solidFill>
                  </a:tcPr>
                </a:tc>
                <a:tc>
                  <a:txBody>
                    <a:bodyPr/>
                    <a:lstStyle/>
                    <a:p>
                      <a:pPr algn="ctr" fontAlgn="b"/>
                      <a:r>
                        <a:rPr lang="en-US" sz="1600" b="1" i="0" u="none" strike="noStrike">
                          <a:solidFill>
                            <a:srgbClr val="000000"/>
                          </a:solidFill>
                          <a:effectLst/>
                          <a:latin typeface="Calibri" panose="020F0502020204030204" pitchFamily="34" charset="0"/>
                        </a:rPr>
                        <a:t>1999</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1.93</a:t>
                      </a:r>
                    </a:p>
                  </a:txBody>
                  <a:tcPr marL="9525" marR="9525" marT="9525" marB="0" anchor="b">
                    <a:solidFill>
                      <a:schemeClr val="bg1"/>
                    </a:solidFill>
                  </a:tcPr>
                </a:tc>
                <a:tc>
                  <a:txBody>
                    <a:bodyPr/>
                    <a:lstStyle/>
                    <a:p>
                      <a:pPr algn="ctr" fontAlgn="b"/>
                      <a:r>
                        <a:rPr lang="en-US" sz="1600" b="1" i="0" u="none" strike="noStrike" dirty="0">
                          <a:solidFill>
                            <a:srgbClr val="000000"/>
                          </a:solidFill>
                          <a:effectLst/>
                          <a:latin typeface="Calibri" panose="020F0502020204030204" pitchFamily="34" charset="0"/>
                        </a:rPr>
                        <a:t>1950</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2.06</a:t>
                      </a:r>
                    </a:p>
                  </a:txBody>
                  <a:tcPr marL="9525" marR="9525" marT="9525" marB="0" anchor="b">
                    <a:solidFill>
                      <a:schemeClr val="bg1"/>
                    </a:solidFill>
                  </a:tcPr>
                </a:tc>
                <a:tc>
                  <a:txBody>
                    <a:bodyPr/>
                    <a:lstStyle/>
                    <a:p>
                      <a:pPr algn="r" fontAlgn="b"/>
                      <a:r>
                        <a:rPr lang="en-US" sz="1600" b="1" i="0" u="none" strike="noStrike" dirty="0">
                          <a:solidFill>
                            <a:srgbClr val="000000"/>
                          </a:solidFill>
                          <a:effectLst/>
                          <a:latin typeface="Calibri" panose="020F0502020204030204" pitchFamily="34" charset="0"/>
                        </a:rPr>
                        <a:t>1983</a:t>
                      </a:r>
                    </a:p>
                  </a:txBody>
                  <a:tcPr marL="9525" marR="9525" marT="9525" marB="0" anchor="b">
                    <a:solidFill>
                      <a:schemeClr val="bg1"/>
                    </a:solidFill>
                  </a:tcPr>
                </a:tc>
                <a:tc>
                  <a:txBody>
                    <a:bodyPr/>
                    <a:lstStyle/>
                    <a:p>
                      <a:pPr algn="r" fontAlgn="b"/>
                      <a:r>
                        <a:rPr lang="en-US" sz="1600" b="0" i="0" u="none" strike="noStrike" dirty="0">
                          <a:solidFill>
                            <a:srgbClr val="000000"/>
                          </a:solidFill>
                          <a:effectLst/>
                          <a:latin typeface="Calibri" panose="020F0502020204030204" pitchFamily="34" charset="0"/>
                        </a:rPr>
                        <a:t>1.918</a:t>
                      </a:r>
                    </a:p>
                  </a:txBody>
                  <a:tcPr marL="9525" marR="9525" marT="9525" marB="0" anchor="b">
                    <a:solidFill>
                      <a:schemeClr val="bg1"/>
                    </a:solidFill>
                  </a:tcPr>
                </a:tc>
                <a:extLst>
                  <a:ext uri="{0D108BD9-81ED-4DB2-BD59-A6C34878D82A}">
                    <a16:rowId xmlns:a16="http://schemas.microsoft.com/office/drawing/2014/main" val="2830413374"/>
                  </a:ext>
                </a:extLst>
              </a:tr>
            </a:tbl>
          </a:graphicData>
        </a:graphic>
      </p:graphicFrame>
      <p:graphicFrame>
        <p:nvGraphicFramePr>
          <p:cNvPr id="10" name="Content Placeholder 9">
            <a:extLst>
              <a:ext uri="{FF2B5EF4-FFF2-40B4-BE49-F238E27FC236}">
                <a16:creationId xmlns:a16="http://schemas.microsoft.com/office/drawing/2014/main" id="{B9EBDDB6-201D-F698-D1B1-183F694F52A6}"/>
              </a:ext>
            </a:extLst>
          </p:cNvPr>
          <p:cNvGraphicFramePr>
            <a:graphicFrameLocks noGrp="1"/>
          </p:cNvGraphicFramePr>
          <p:nvPr>
            <p:ph idx="1"/>
            <p:extLst>
              <p:ext uri="{D42A27DB-BD31-4B8C-83A1-F6EECF244321}">
                <p14:modId xmlns:p14="http://schemas.microsoft.com/office/powerpoint/2010/main" val="3441814410"/>
              </p:ext>
            </p:extLst>
          </p:nvPr>
        </p:nvGraphicFramePr>
        <p:xfrm>
          <a:off x="838199" y="1759103"/>
          <a:ext cx="8990192" cy="2839399"/>
        </p:xfrm>
        <a:graphic>
          <a:graphicData uri="http://schemas.openxmlformats.org/drawingml/2006/table">
            <a:tbl>
              <a:tblPr firstRow="1" firstCol="1" bandRow="1">
                <a:tableStyleId>{5C22544A-7EE6-4342-B048-85BDC9FD1C3A}</a:tableStyleId>
              </a:tblPr>
              <a:tblGrid>
                <a:gridCol w="2097206">
                  <a:extLst>
                    <a:ext uri="{9D8B030D-6E8A-4147-A177-3AD203B41FA5}">
                      <a16:colId xmlns:a16="http://schemas.microsoft.com/office/drawing/2014/main" val="1172803938"/>
                    </a:ext>
                  </a:extLst>
                </a:gridCol>
                <a:gridCol w="1444528">
                  <a:extLst>
                    <a:ext uri="{9D8B030D-6E8A-4147-A177-3AD203B41FA5}">
                      <a16:colId xmlns:a16="http://schemas.microsoft.com/office/drawing/2014/main" val="1466565400"/>
                    </a:ext>
                  </a:extLst>
                </a:gridCol>
                <a:gridCol w="1287101">
                  <a:extLst>
                    <a:ext uri="{9D8B030D-6E8A-4147-A177-3AD203B41FA5}">
                      <a16:colId xmlns:a16="http://schemas.microsoft.com/office/drawing/2014/main" val="482605215"/>
                    </a:ext>
                  </a:extLst>
                </a:gridCol>
                <a:gridCol w="1154866">
                  <a:extLst>
                    <a:ext uri="{9D8B030D-6E8A-4147-A177-3AD203B41FA5}">
                      <a16:colId xmlns:a16="http://schemas.microsoft.com/office/drawing/2014/main" val="1825815380"/>
                    </a:ext>
                  </a:extLst>
                </a:gridCol>
                <a:gridCol w="1645081">
                  <a:extLst>
                    <a:ext uri="{9D8B030D-6E8A-4147-A177-3AD203B41FA5}">
                      <a16:colId xmlns:a16="http://schemas.microsoft.com/office/drawing/2014/main" val="1365812312"/>
                    </a:ext>
                  </a:extLst>
                </a:gridCol>
                <a:gridCol w="1361410">
                  <a:extLst>
                    <a:ext uri="{9D8B030D-6E8A-4147-A177-3AD203B41FA5}">
                      <a16:colId xmlns:a16="http://schemas.microsoft.com/office/drawing/2014/main" val="2967293502"/>
                    </a:ext>
                  </a:extLst>
                </a:gridCol>
              </a:tblGrid>
              <a:tr h="1056434">
                <a:tc>
                  <a:txBody>
                    <a:bodyPr/>
                    <a:lstStyle/>
                    <a:p>
                      <a:pPr marL="0" marR="0" algn="ctr">
                        <a:lnSpc>
                          <a:spcPct val="150000"/>
                        </a:lnSpc>
                        <a:spcBef>
                          <a:spcPts val="1200"/>
                        </a:spcBef>
                        <a:spcAft>
                          <a:spcPts val="600"/>
                        </a:spcAft>
                      </a:pPr>
                      <a:r>
                        <a:rPr lang="en-US" sz="1800" u="none" strike="noStrike" dirty="0">
                          <a:effectLst/>
                          <a:latin typeface="Cambria" panose="02040503050406030204" pitchFamily="18" charset="0"/>
                          <a:ea typeface="Cambria" panose="02040503050406030204" pitchFamily="18" charset="0"/>
                        </a:rPr>
                        <a:t> </a:t>
                      </a:r>
                      <a:endParaRPr lang="en-US" sz="1800" dirty="0">
                        <a:effectLst/>
                        <a:latin typeface="Cambria" panose="02040503050406030204" pitchFamily="18" charset="0"/>
                        <a:ea typeface="Cambria" panose="02040503050406030204" pitchFamily="18" charset="0"/>
                      </a:endParaRPr>
                    </a:p>
                  </a:txBody>
                  <a:tcPr marL="68580" marR="68580" marT="0" marB="0"/>
                </a:tc>
                <a:tc>
                  <a:txBody>
                    <a:bodyPr/>
                    <a:lstStyle/>
                    <a:p>
                      <a:pPr marL="0" marR="0" algn="ctr">
                        <a:lnSpc>
                          <a:spcPct val="150000"/>
                        </a:lnSpc>
                        <a:spcBef>
                          <a:spcPts val="1200"/>
                        </a:spcBef>
                        <a:spcAft>
                          <a:spcPts val="600"/>
                        </a:spcAft>
                      </a:pPr>
                      <a:r>
                        <a:rPr lang="en-US" sz="1800" u="sng" dirty="0">
                          <a:effectLst/>
                          <a:latin typeface="Cambria" panose="02040503050406030204" pitchFamily="18" charset="0"/>
                          <a:ea typeface="Cambria" panose="02040503050406030204" pitchFamily="18" charset="0"/>
                        </a:rPr>
                        <a:t>ACF(1) &amp; ACF(2)</a:t>
                      </a:r>
                      <a:endParaRPr lang="en-US" sz="1800" dirty="0">
                        <a:effectLst/>
                        <a:latin typeface="Cambria" panose="02040503050406030204" pitchFamily="18" charset="0"/>
                        <a:ea typeface="Cambria" panose="02040503050406030204" pitchFamily="18" charset="0"/>
                      </a:endParaRPr>
                    </a:p>
                  </a:txBody>
                  <a:tcPr marL="68580" marR="68580" marT="0" marB="0"/>
                </a:tc>
                <a:tc>
                  <a:txBody>
                    <a:bodyPr/>
                    <a:lstStyle/>
                    <a:p>
                      <a:pPr marL="0" marR="0" algn="ctr">
                        <a:lnSpc>
                          <a:spcPct val="150000"/>
                        </a:lnSpc>
                        <a:spcBef>
                          <a:spcPts val="1200"/>
                        </a:spcBef>
                        <a:spcAft>
                          <a:spcPts val="600"/>
                        </a:spcAft>
                      </a:pPr>
                      <a:r>
                        <a:rPr lang="en-US" sz="1800" u="sng" dirty="0">
                          <a:effectLst/>
                          <a:latin typeface="Cambria" panose="02040503050406030204" pitchFamily="18" charset="0"/>
                          <a:ea typeface="Cambria" panose="02040503050406030204" pitchFamily="18" charset="0"/>
                        </a:rPr>
                        <a:t>ADF  Unit</a:t>
                      </a:r>
                      <a:r>
                        <a:rPr lang="en-US" sz="1800" u="sng" baseline="0" dirty="0">
                          <a:effectLst/>
                          <a:latin typeface="Cambria" panose="02040503050406030204" pitchFamily="18" charset="0"/>
                          <a:ea typeface="Cambria" panose="02040503050406030204" pitchFamily="18" charset="0"/>
                        </a:rPr>
                        <a:t> Root </a:t>
                      </a:r>
                      <a:r>
                        <a:rPr lang="en-US" sz="1800" u="sng" dirty="0">
                          <a:effectLst/>
                          <a:latin typeface="Cambria" panose="02040503050406030204" pitchFamily="18" charset="0"/>
                          <a:ea typeface="Cambria" panose="02040503050406030204" pitchFamily="18" charset="0"/>
                        </a:rPr>
                        <a:t>Test Statistic</a:t>
                      </a:r>
                      <a:endParaRPr lang="en-US" sz="1800" dirty="0">
                        <a:effectLst/>
                        <a:latin typeface="Cambria" panose="02040503050406030204" pitchFamily="18" charset="0"/>
                        <a:ea typeface="Cambria" panose="02040503050406030204" pitchFamily="18" charset="0"/>
                      </a:endParaRPr>
                    </a:p>
                  </a:txBody>
                  <a:tcPr marL="68580" marR="68580" marT="0" marB="0"/>
                </a:tc>
                <a:tc>
                  <a:txBody>
                    <a:bodyPr/>
                    <a:lstStyle/>
                    <a:p>
                      <a:pPr marL="0" marR="0" algn="ctr">
                        <a:lnSpc>
                          <a:spcPct val="150000"/>
                        </a:lnSpc>
                        <a:spcBef>
                          <a:spcPts val="1200"/>
                        </a:spcBef>
                        <a:spcAft>
                          <a:spcPts val="600"/>
                        </a:spcAft>
                      </a:pPr>
                      <a:r>
                        <a:rPr lang="en-US" sz="1800" u="sng" dirty="0">
                          <a:effectLst/>
                          <a:latin typeface="Cambria" panose="02040503050406030204" pitchFamily="18" charset="0"/>
                          <a:ea typeface="Cambria" panose="02040503050406030204" pitchFamily="18" charset="0"/>
                        </a:rPr>
                        <a:t>DF-GLS</a:t>
                      </a:r>
                      <a:r>
                        <a:rPr lang="en-US" sz="1800" u="sng" baseline="0" dirty="0">
                          <a:effectLst/>
                          <a:latin typeface="Cambria" panose="02040503050406030204" pitchFamily="18" charset="0"/>
                          <a:ea typeface="Cambria" panose="02040503050406030204" pitchFamily="18" charset="0"/>
                        </a:rPr>
                        <a:t>  Test Statistic</a:t>
                      </a:r>
                      <a:endParaRPr lang="en-US" sz="1800" dirty="0">
                        <a:effectLst/>
                        <a:latin typeface="Cambria" panose="02040503050406030204" pitchFamily="18" charset="0"/>
                        <a:ea typeface="Cambria" panose="02040503050406030204" pitchFamily="18" charset="0"/>
                      </a:endParaRPr>
                    </a:p>
                  </a:txBody>
                  <a:tcPr marL="68580" marR="68580" marT="0" marB="0"/>
                </a:tc>
                <a:tc>
                  <a:txBody>
                    <a:bodyPr/>
                    <a:lstStyle/>
                    <a:p>
                      <a:pPr marL="0" marR="0" algn="ctr">
                        <a:lnSpc>
                          <a:spcPct val="150000"/>
                        </a:lnSpc>
                        <a:spcBef>
                          <a:spcPts val="1200"/>
                        </a:spcBef>
                        <a:spcAft>
                          <a:spcPts val="600"/>
                        </a:spcAft>
                      </a:pPr>
                      <a:r>
                        <a:rPr lang="en-US" sz="1800" u="sng" dirty="0">
                          <a:effectLst/>
                          <a:latin typeface="Cambria" panose="02040503050406030204" pitchFamily="18" charset="0"/>
                          <a:ea typeface="Cambria" panose="02040503050406030204" pitchFamily="18" charset="0"/>
                        </a:rPr>
                        <a:t>KPSS Unit</a:t>
                      </a:r>
                      <a:r>
                        <a:rPr lang="en-US" sz="1800" u="sng" baseline="0" dirty="0">
                          <a:effectLst/>
                          <a:latin typeface="Cambria" panose="02040503050406030204" pitchFamily="18" charset="0"/>
                          <a:ea typeface="Cambria" panose="02040503050406030204" pitchFamily="18" charset="0"/>
                        </a:rPr>
                        <a:t> Root</a:t>
                      </a:r>
                      <a:r>
                        <a:rPr lang="en-US" sz="1800" u="sng" dirty="0">
                          <a:effectLst/>
                          <a:latin typeface="Cambria" panose="02040503050406030204" pitchFamily="18" charset="0"/>
                          <a:ea typeface="Cambria" panose="02040503050406030204" pitchFamily="18" charset="0"/>
                        </a:rPr>
                        <a:t> Test Statistic</a:t>
                      </a:r>
                      <a:endParaRPr lang="en-US" sz="1800" dirty="0">
                        <a:effectLst/>
                        <a:latin typeface="Cambria" panose="02040503050406030204" pitchFamily="18" charset="0"/>
                        <a:ea typeface="Cambria" panose="02040503050406030204" pitchFamily="18" charset="0"/>
                      </a:endParaRP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Conclusion</a:t>
                      </a:r>
                    </a:p>
                  </a:txBody>
                  <a:tcPr marL="68580" marR="68580" marT="0" marB="0"/>
                </a:tc>
                <a:extLst>
                  <a:ext uri="{0D108BD9-81ED-4DB2-BD59-A6C34878D82A}">
                    <a16:rowId xmlns:a16="http://schemas.microsoft.com/office/drawing/2014/main" val="4150816793"/>
                  </a:ext>
                </a:extLst>
              </a:tr>
              <a:tr h="321878">
                <a:tc>
                  <a:txBody>
                    <a:bodyPr/>
                    <a:lstStyle/>
                    <a:p>
                      <a:pPr marL="0" marR="0" algn="ctr">
                        <a:lnSpc>
                          <a:spcPct val="100000"/>
                        </a:lnSpc>
                        <a:spcBef>
                          <a:spcPts val="0"/>
                        </a:spcBef>
                        <a:spcAft>
                          <a:spcPts val="0"/>
                        </a:spcAft>
                      </a:pPr>
                      <a:r>
                        <a:rPr lang="en-US" sz="1800" u="none" dirty="0">
                          <a:solidFill>
                            <a:srgbClr val="FFC000"/>
                          </a:solidFill>
                          <a:effectLst/>
                          <a:latin typeface="Cambria" panose="02040503050406030204" pitchFamily="18" charset="0"/>
                          <a:ea typeface="Cambria" panose="02040503050406030204" pitchFamily="18" charset="0"/>
                        </a:rPr>
                        <a:t>D(log(GDP_CEP$))</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0.614, 0.727</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-2.114</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-2.034</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0.165</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I(1)</a:t>
                      </a:r>
                    </a:p>
                  </a:txBody>
                  <a:tcPr marL="68580" marR="68580" marT="0" marB="0"/>
                </a:tc>
                <a:extLst>
                  <a:ext uri="{0D108BD9-81ED-4DB2-BD59-A6C34878D82A}">
                    <a16:rowId xmlns:a16="http://schemas.microsoft.com/office/drawing/2014/main" val="2453239352"/>
                  </a:ext>
                </a:extLst>
              </a:tr>
              <a:tr h="321878">
                <a:tc>
                  <a:txBody>
                    <a:bodyPr/>
                    <a:lstStyle/>
                    <a:p>
                      <a:pPr marL="0" marR="0" algn="ctr">
                        <a:lnSpc>
                          <a:spcPct val="150000"/>
                        </a:lnSpc>
                        <a:spcBef>
                          <a:spcPts val="0"/>
                        </a:spcBef>
                        <a:spcAft>
                          <a:spcPts val="0"/>
                        </a:spcAft>
                      </a:pPr>
                      <a:r>
                        <a:rPr lang="en-US" sz="1800" u="none" strike="noStrike" dirty="0">
                          <a:solidFill>
                            <a:srgbClr val="FFC000"/>
                          </a:solidFill>
                          <a:effectLst/>
                          <a:latin typeface="Cambria" panose="02040503050406030204" pitchFamily="18" charset="0"/>
                          <a:ea typeface="Cambria" panose="02040503050406030204" pitchFamily="18" charset="0"/>
                        </a:rPr>
                        <a:t>D(log(</a:t>
                      </a:r>
                      <a:r>
                        <a:rPr lang="en-US" sz="1800" u="none" strike="noStrike" dirty="0" err="1">
                          <a:solidFill>
                            <a:srgbClr val="FFC000"/>
                          </a:solidFill>
                          <a:effectLst/>
                          <a:latin typeface="Cambria" panose="02040503050406030204" pitchFamily="18" charset="0"/>
                          <a:ea typeface="Cambria" panose="02040503050406030204" pitchFamily="18" charset="0"/>
                        </a:rPr>
                        <a:t>GDP_Info</a:t>
                      </a:r>
                      <a:r>
                        <a:rPr lang="en-US" sz="1800" u="none" strike="noStrike" dirty="0">
                          <a:solidFill>
                            <a:srgbClr val="FFC000"/>
                          </a:solidFill>
                          <a:effectLst/>
                          <a:latin typeface="Cambria" panose="02040503050406030204" pitchFamily="18" charset="0"/>
                          <a:ea typeface="Cambria" panose="02040503050406030204" pitchFamily="18" charset="0"/>
                        </a:rPr>
                        <a:t>$))</a:t>
                      </a:r>
                      <a:endParaRPr lang="en-US" sz="1800" u="none" dirty="0">
                        <a:solidFill>
                          <a:srgbClr val="FFC000"/>
                        </a:solidFill>
                        <a:effectLst/>
                        <a:latin typeface="Cambria" panose="02040503050406030204" pitchFamily="18" charset="0"/>
                        <a:ea typeface="Cambria" panose="02040503050406030204" pitchFamily="18" charset="0"/>
                      </a:endParaRP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-0.059, 0.209</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-9.294</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-1.763</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0.302</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I(1)</a:t>
                      </a:r>
                    </a:p>
                  </a:txBody>
                  <a:tcPr marL="68580" marR="68580" marT="0" marB="0"/>
                </a:tc>
                <a:extLst>
                  <a:ext uri="{0D108BD9-81ED-4DB2-BD59-A6C34878D82A}">
                    <a16:rowId xmlns:a16="http://schemas.microsoft.com/office/drawing/2014/main" val="3897811589"/>
                  </a:ext>
                </a:extLst>
              </a:tr>
              <a:tr h="467294">
                <a:tc>
                  <a:txBody>
                    <a:bodyPr/>
                    <a:lstStyle/>
                    <a:p>
                      <a:pPr marL="0" marR="0" algn="ctr">
                        <a:lnSpc>
                          <a:spcPct val="100000"/>
                        </a:lnSpc>
                        <a:spcBef>
                          <a:spcPts val="0"/>
                        </a:spcBef>
                        <a:spcAft>
                          <a:spcPts val="0"/>
                        </a:spcAft>
                      </a:pPr>
                      <a:r>
                        <a:rPr lang="en-US" sz="1800" u="none" strike="noStrike" dirty="0">
                          <a:solidFill>
                            <a:srgbClr val="FFC000"/>
                          </a:solidFill>
                          <a:effectLst/>
                          <a:latin typeface="Cambria" panose="02040503050406030204" pitchFamily="18" charset="0"/>
                          <a:ea typeface="Cambria" panose="02040503050406030204" pitchFamily="18" charset="0"/>
                        </a:rPr>
                        <a:t>D(I_P_CEP)</a:t>
                      </a:r>
                      <a:endParaRPr lang="en-US" sz="1800" u="none" dirty="0">
                        <a:solidFill>
                          <a:srgbClr val="FFC000"/>
                        </a:solidFill>
                        <a:effectLst/>
                        <a:latin typeface="Cambria" panose="02040503050406030204" pitchFamily="18" charset="0"/>
                        <a:ea typeface="Cambria" panose="02040503050406030204" pitchFamily="18" charset="0"/>
                      </a:endParaRP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0.171, 0.128</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-4.968</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-4.882</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0.255</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I(1)</a:t>
                      </a:r>
                    </a:p>
                  </a:txBody>
                  <a:tcPr marL="68580" marR="68580" marT="0" marB="0"/>
                </a:tc>
                <a:extLst>
                  <a:ext uri="{0D108BD9-81ED-4DB2-BD59-A6C34878D82A}">
                    <a16:rowId xmlns:a16="http://schemas.microsoft.com/office/drawing/2014/main" val="2140508838"/>
                  </a:ext>
                </a:extLst>
              </a:tr>
              <a:tr h="467294">
                <a:tc>
                  <a:txBody>
                    <a:bodyPr/>
                    <a:lstStyle/>
                    <a:p>
                      <a:pPr marL="0" marR="0" algn="ctr">
                        <a:lnSpc>
                          <a:spcPct val="100000"/>
                        </a:lnSpc>
                        <a:spcBef>
                          <a:spcPts val="0"/>
                        </a:spcBef>
                        <a:spcAft>
                          <a:spcPts val="0"/>
                        </a:spcAft>
                      </a:pPr>
                      <a:r>
                        <a:rPr lang="en-US" sz="1800" u="none" dirty="0">
                          <a:solidFill>
                            <a:srgbClr val="FFC000"/>
                          </a:solidFill>
                          <a:effectLst/>
                          <a:latin typeface="Cambria" panose="02040503050406030204" pitchFamily="18" charset="0"/>
                          <a:ea typeface="Cambria" panose="02040503050406030204" pitchFamily="18" charset="0"/>
                        </a:rPr>
                        <a:t>D(</a:t>
                      </a:r>
                      <a:r>
                        <a:rPr lang="en-US" sz="1800" u="none" dirty="0" err="1">
                          <a:solidFill>
                            <a:srgbClr val="FFC000"/>
                          </a:solidFill>
                          <a:effectLst/>
                          <a:latin typeface="Cambria" panose="02040503050406030204" pitchFamily="18" charset="0"/>
                          <a:ea typeface="Cambria" panose="02040503050406030204" pitchFamily="18" charset="0"/>
                        </a:rPr>
                        <a:t>I_P_Info</a:t>
                      </a:r>
                      <a:r>
                        <a:rPr lang="en-US" sz="1800" u="none" dirty="0">
                          <a:solidFill>
                            <a:srgbClr val="FFC000"/>
                          </a:solidFill>
                          <a:effectLst/>
                          <a:latin typeface="Cambria" panose="02040503050406030204" pitchFamily="18" charset="0"/>
                          <a:ea typeface="Cambria" panose="02040503050406030204" pitchFamily="18" charset="0"/>
                        </a:rPr>
                        <a:t>)</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0.852, 0.744</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-2.446</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-2.335</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0.248</a:t>
                      </a:r>
                    </a:p>
                  </a:txBody>
                  <a:tcPr marL="68580" marR="68580" marT="0" marB="0"/>
                </a:tc>
                <a:tc>
                  <a:txBody>
                    <a:bodyPr/>
                    <a:lstStyle/>
                    <a:p>
                      <a:pPr marL="0" marR="0" algn="ctr">
                        <a:lnSpc>
                          <a:spcPct val="150000"/>
                        </a:lnSpc>
                        <a:spcBef>
                          <a:spcPts val="1200"/>
                        </a:spcBef>
                        <a:spcAft>
                          <a:spcPts val="600"/>
                        </a:spcAft>
                      </a:pPr>
                      <a:r>
                        <a:rPr lang="en-US" sz="1800" dirty="0">
                          <a:effectLst/>
                          <a:latin typeface="Cambria" panose="02040503050406030204" pitchFamily="18" charset="0"/>
                          <a:ea typeface="Cambria" panose="02040503050406030204" pitchFamily="18" charset="0"/>
                        </a:rPr>
                        <a:t>I(1)</a:t>
                      </a:r>
                    </a:p>
                  </a:txBody>
                  <a:tcPr marL="68580" marR="68580" marT="0" marB="0"/>
                </a:tc>
                <a:extLst>
                  <a:ext uri="{0D108BD9-81ED-4DB2-BD59-A6C34878D82A}">
                    <a16:rowId xmlns:a16="http://schemas.microsoft.com/office/drawing/2014/main" val="3534670628"/>
                  </a:ext>
                </a:extLst>
              </a:tr>
            </a:tbl>
          </a:graphicData>
        </a:graphic>
      </p:graphicFrame>
    </p:spTree>
    <p:extLst>
      <p:ext uri="{BB962C8B-B14F-4D97-AF65-F5344CB8AC3E}">
        <p14:creationId xmlns:p14="http://schemas.microsoft.com/office/powerpoint/2010/main" val="3366414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5C6D2A4E-A87C-CF39-AF6A-D40101814E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0EAFA-E5C6-1147-28FC-E693EBAA6963}"/>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Structural Regressions</a:t>
            </a:r>
          </a:p>
        </p:txBody>
      </p:sp>
      <p:cxnSp>
        <p:nvCxnSpPr>
          <p:cNvPr id="5" name="Straight Connector 4">
            <a:extLst>
              <a:ext uri="{FF2B5EF4-FFF2-40B4-BE49-F238E27FC236}">
                <a16:creationId xmlns:a16="http://schemas.microsoft.com/office/drawing/2014/main" id="{C0767EBF-58EA-5F72-378F-A2FD0B9221E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3C6E6BF-ED9D-02A2-C79B-C8DD9053C5C4}"/>
              </a:ext>
            </a:extLst>
          </p:cNvPr>
          <p:cNvSpPr txBox="1"/>
          <p:nvPr/>
        </p:nvSpPr>
        <p:spPr>
          <a:xfrm>
            <a:off x="838200" y="2826523"/>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Statistics</a:t>
            </a:r>
          </a:p>
        </p:txBody>
      </p:sp>
      <p:cxnSp>
        <p:nvCxnSpPr>
          <p:cNvPr id="9" name="Straight Connector 8">
            <a:extLst>
              <a:ext uri="{FF2B5EF4-FFF2-40B4-BE49-F238E27FC236}">
                <a16:creationId xmlns:a16="http://schemas.microsoft.com/office/drawing/2014/main" id="{A4667284-3229-530A-B8DB-2E6D340B513A}"/>
              </a:ext>
            </a:extLst>
          </p:cNvPr>
          <p:cNvCxnSpPr/>
          <p:nvPr/>
        </p:nvCxnSpPr>
        <p:spPr>
          <a:xfrm>
            <a:off x="838200" y="3288188"/>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FF786180-5EEE-3E0E-FAEC-0B8191ACC33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1014256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A0FC4684-6F55-82B5-7BD6-FF98AB54FC88}"/>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8A9B4F21-CADA-44AE-2A38-82C6006B0D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80C76283-2C88-16C5-D9B1-4F70729EC744}"/>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Structural Regressions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8A291A-AF1B-627A-BFCF-8B1EB03F728D}"/>
                  </a:ext>
                </a:extLst>
              </p:cNvPr>
              <p:cNvSpPr>
                <a:spLocks noGrp="1"/>
              </p:cNvSpPr>
              <p:nvPr>
                <p:ph idx="1"/>
              </p:nvPr>
            </p:nvSpPr>
            <p:spPr>
              <a:xfrm>
                <a:off x="838200" y="1787633"/>
                <a:ext cx="10515600" cy="749124"/>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m:rPr>
                          <m:nor/>
                        </m:rPr>
                        <a:rPr lang="en-US" sz="2400" smtClean="0">
                          <a:solidFill>
                            <a:schemeClr val="bg1"/>
                          </a:solidFill>
                          <a:latin typeface="Cambria Math" panose="02040503050406030204" pitchFamily="18" charset="0"/>
                          <a:ea typeface="Cambria" panose="02040503050406030204" pitchFamily="18" charset="0"/>
                        </a:rPr>
                        <m:t>l</m:t>
                      </m:r>
                      <m:r>
                        <m:rPr>
                          <m:nor/>
                        </m:rPr>
                        <a:rPr lang="en-US" sz="2400" b="0" i="0" smtClean="0">
                          <a:solidFill>
                            <a:schemeClr val="bg1"/>
                          </a:solidFill>
                          <a:latin typeface="Cambria Math" panose="02040503050406030204" pitchFamily="18" charset="0"/>
                          <a:ea typeface="Cambria" panose="02040503050406030204" pitchFamily="18" charset="0"/>
                        </a:rPr>
                        <m:t>n</m:t>
                      </m:r>
                      <m:d>
                        <m:dPr>
                          <m:ctrlPr>
                            <a:rPr lang="en-US" sz="2400" b="0" i="1" smtClean="0">
                              <a:solidFill>
                                <a:schemeClr val="bg1"/>
                              </a:solidFill>
                              <a:latin typeface="Cambria Math" panose="02040503050406030204" pitchFamily="18" charset="0"/>
                              <a:ea typeface="Cambria" panose="02040503050406030204" pitchFamily="18" charset="0"/>
                            </a:rPr>
                          </m:ctrlPr>
                        </m:dPr>
                        <m:e>
                          <m:f>
                            <m:fPr>
                              <m:ctrlPr>
                                <a:rPr lang="en-US" sz="2400" b="0" i="1" smtClean="0">
                                  <a:solidFill>
                                    <a:schemeClr val="bg1"/>
                                  </a:solidFill>
                                  <a:latin typeface="Cambria Math" panose="02040503050406030204" pitchFamily="18" charset="0"/>
                                  <a:ea typeface="Cambria" panose="02040503050406030204" pitchFamily="18" charset="0"/>
                                </a:rPr>
                              </m:ctrlPr>
                            </m:fPr>
                            <m:num>
                              <m:sSub>
                                <m:sSubPr>
                                  <m:ctrlPr>
                                    <a:rPr lang="en-US" sz="2400" b="0" i="1" smtClean="0">
                                      <a:solidFill>
                                        <a:schemeClr val="bg1"/>
                                      </a:solidFill>
                                      <a:latin typeface="Cambria Math" panose="02040503050406030204" pitchFamily="18" charset="0"/>
                                      <a:ea typeface="Cambria" panose="02040503050406030204" pitchFamily="18" charset="0"/>
                                    </a:rPr>
                                  </m:ctrlPr>
                                </m:sSubPr>
                                <m:e>
                                  <m:r>
                                    <m:rPr>
                                      <m:nor/>
                                    </m:rPr>
                                    <a:rPr lang="en-US" sz="2400" b="0" i="0" smtClean="0">
                                      <a:solidFill>
                                        <a:schemeClr val="bg1"/>
                                      </a:solidFill>
                                      <a:latin typeface="Cambria Math" panose="02040503050406030204" pitchFamily="18" charset="0"/>
                                      <a:ea typeface="Cambria" panose="02040503050406030204" pitchFamily="18" charset="0"/>
                                    </a:rPr>
                                    <m:t>GDP</m:t>
                                  </m:r>
                                  <m:r>
                                    <m:rPr>
                                      <m:nor/>
                                    </m:rPr>
                                    <a:rPr lang="en-US" sz="2400" b="0" i="0" smtClean="0">
                                      <a:solidFill>
                                        <a:schemeClr val="bg1"/>
                                      </a:solidFill>
                                      <a:latin typeface="Cambria Math" panose="02040503050406030204" pitchFamily="18" charset="0"/>
                                      <a:ea typeface="Cambria" panose="02040503050406030204" pitchFamily="18" charset="0"/>
                                    </a:rPr>
                                    <m:t>_</m:t>
                                  </m:r>
                                  <m:r>
                                    <m:rPr>
                                      <m:nor/>
                                    </m:rPr>
                                    <a:rPr lang="en-US" sz="2400" b="0" i="0" smtClean="0">
                                      <a:solidFill>
                                        <a:schemeClr val="bg1"/>
                                      </a:solidFill>
                                      <a:latin typeface="Cambria Math" panose="02040503050406030204" pitchFamily="18" charset="0"/>
                                      <a:ea typeface="Cambria" panose="02040503050406030204" pitchFamily="18" charset="0"/>
                                    </a:rPr>
                                    <m:t>CEP</m:t>
                                  </m:r>
                                  <m:r>
                                    <m:rPr>
                                      <m:nor/>
                                    </m:rPr>
                                    <a:rPr lang="en-US" sz="2400" b="0" i="0" smtClean="0">
                                      <a:solidFill>
                                        <a:schemeClr val="bg1"/>
                                      </a:solidFill>
                                      <a:latin typeface="Cambria Math" panose="02040503050406030204" pitchFamily="18" charset="0"/>
                                      <a:ea typeface="Cambria" panose="02040503050406030204" pitchFamily="18" charset="0"/>
                                    </a:rPr>
                                    <m:t>$</m:t>
                                  </m:r>
                                </m:e>
                                <m:sub>
                                  <m:r>
                                    <a:rPr lang="en-US" sz="2400" b="0" i="1" smtClean="0">
                                      <a:solidFill>
                                        <a:schemeClr val="bg1"/>
                                      </a:solidFill>
                                      <a:latin typeface="Cambria Math" panose="02040503050406030204" pitchFamily="18" charset="0"/>
                                      <a:ea typeface="Cambria" panose="02040503050406030204" pitchFamily="18" charset="0"/>
                                    </a:rPr>
                                    <m:t>𝑡</m:t>
                                  </m:r>
                                </m:sub>
                              </m:sSub>
                            </m:num>
                            <m:den>
                              <m:sSub>
                                <m:sSubPr>
                                  <m:ctrlPr>
                                    <a:rPr lang="en-US" sz="2400" b="0" i="1" smtClean="0">
                                      <a:solidFill>
                                        <a:schemeClr val="bg1"/>
                                      </a:solidFill>
                                      <a:latin typeface="Cambria Math" panose="02040503050406030204" pitchFamily="18" charset="0"/>
                                      <a:ea typeface="Cambria" panose="02040503050406030204" pitchFamily="18" charset="0"/>
                                    </a:rPr>
                                  </m:ctrlPr>
                                </m:sSubPr>
                                <m:e>
                                  <m:r>
                                    <m:rPr>
                                      <m:nor/>
                                    </m:rPr>
                                    <a:rPr lang="en-US" sz="2400" b="0" i="0" smtClean="0">
                                      <a:solidFill>
                                        <a:schemeClr val="bg1"/>
                                      </a:solidFill>
                                      <a:latin typeface="Cambria Math" panose="02040503050406030204" pitchFamily="18" charset="0"/>
                                      <a:ea typeface="Cambria" panose="02040503050406030204" pitchFamily="18" charset="0"/>
                                    </a:rPr>
                                    <m:t>L</m:t>
                                  </m:r>
                                  <m:r>
                                    <m:rPr>
                                      <m:nor/>
                                    </m:rPr>
                                    <a:rPr lang="en-US" sz="2400" b="0" i="0" smtClean="0">
                                      <a:solidFill>
                                        <a:schemeClr val="bg1"/>
                                      </a:solidFill>
                                      <a:latin typeface="Cambria Math" panose="02040503050406030204" pitchFamily="18" charset="0"/>
                                      <a:ea typeface="Cambria" panose="02040503050406030204" pitchFamily="18" charset="0"/>
                                    </a:rPr>
                                    <m:t>_</m:t>
                                  </m:r>
                                  <m:r>
                                    <m:rPr>
                                      <m:nor/>
                                    </m:rPr>
                                    <a:rPr lang="en-US" sz="2400" b="0" i="0" smtClean="0">
                                      <a:solidFill>
                                        <a:schemeClr val="bg1"/>
                                      </a:solidFill>
                                      <a:latin typeface="Cambria Math" panose="02040503050406030204" pitchFamily="18" charset="0"/>
                                      <a:ea typeface="Cambria" panose="02040503050406030204" pitchFamily="18" charset="0"/>
                                    </a:rPr>
                                    <m:t>CEP</m:t>
                                  </m:r>
                                </m:e>
                                <m:sub>
                                  <m:r>
                                    <a:rPr lang="en-US" sz="2400" b="0" i="1" smtClean="0">
                                      <a:solidFill>
                                        <a:schemeClr val="bg1"/>
                                      </a:solidFill>
                                      <a:latin typeface="Cambria Math" panose="02040503050406030204" pitchFamily="18" charset="0"/>
                                      <a:ea typeface="Cambria" panose="02040503050406030204" pitchFamily="18" charset="0"/>
                                    </a:rPr>
                                    <m:t>𝑡</m:t>
                                  </m:r>
                                </m:sub>
                              </m:sSub>
                            </m:den>
                          </m:f>
                        </m:e>
                      </m:d>
                      <m:r>
                        <a:rPr lang="en-US" sz="2400" b="0" i="1" smtClean="0">
                          <a:solidFill>
                            <a:schemeClr val="bg1"/>
                          </a:solidFill>
                          <a:latin typeface="Cambria Math" panose="02040503050406030204" pitchFamily="18" charset="0"/>
                          <a:ea typeface="Cambria" panose="02040503050406030204" pitchFamily="18" charset="0"/>
                        </a:rPr>
                        <m:t>=</m:t>
                      </m:r>
                      <m:sSub>
                        <m:sSubPr>
                          <m:ctrlPr>
                            <a:rPr lang="en-US" sz="2400" b="0" i="1" smtClean="0">
                              <a:solidFill>
                                <a:schemeClr val="bg1"/>
                              </a:solidFill>
                              <a:latin typeface="Cambria Math" panose="02040503050406030204" pitchFamily="18" charset="0"/>
                              <a:ea typeface="Cambria" panose="02040503050406030204" pitchFamily="18" charset="0"/>
                            </a:rPr>
                          </m:ctrlPr>
                        </m:sSubPr>
                        <m:e>
                          <m:r>
                            <a:rPr lang="en-US" sz="2400" b="0" i="1" smtClean="0">
                              <a:solidFill>
                                <a:schemeClr val="bg1"/>
                              </a:solidFill>
                              <a:latin typeface="Cambria Math" panose="02040503050406030204" pitchFamily="18" charset="0"/>
                              <a:ea typeface="Cambria" panose="02040503050406030204" pitchFamily="18" charset="0"/>
                            </a:rPr>
                            <m:t>𝛼</m:t>
                          </m:r>
                        </m:e>
                        <m:sub>
                          <m:r>
                            <a:rPr lang="en-US" sz="2400" b="0" i="1" smtClean="0">
                              <a:solidFill>
                                <a:schemeClr val="bg1"/>
                              </a:solidFill>
                              <a:latin typeface="Cambria Math" panose="02040503050406030204" pitchFamily="18" charset="0"/>
                              <a:ea typeface="Cambria" panose="02040503050406030204" pitchFamily="18" charset="0"/>
                            </a:rPr>
                            <m:t>0</m:t>
                          </m:r>
                        </m:sub>
                      </m:sSub>
                      <m:r>
                        <a:rPr lang="en-US" sz="2400" b="0" i="1" smtClean="0">
                          <a:solidFill>
                            <a:schemeClr val="bg1"/>
                          </a:solidFill>
                          <a:latin typeface="Cambria Math" panose="02040503050406030204" pitchFamily="18" charset="0"/>
                          <a:ea typeface="Cambria" panose="02040503050406030204" pitchFamily="18" charset="0"/>
                        </a:rPr>
                        <m:t>+</m:t>
                      </m:r>
                      <m:sSub>
                        <m:sSubPr>
                          <m:ctrlPr>
                            <a:rPr lang="en-US" sz="2400" b="0" i="1" smtClean="0">
                              <a:solidFill>
                                <a:schemeClr val="bg1"/>
                              </a:solidFill>
                              <a:latin typeface="Cambria Math" panose="02040503050406030204" pitchFamily="18" charset="0"/>
                              <a:ea typeface="Cambria" panose="02040503050406030204" pitchFamily="18" charset="0"/>
                            </a:rPr>
                          </m:ctrlPr>
                        </m:sSubPr>
                        <m:e>
                          <m:r>
                            <a:rPr lang="en-US" sz="2400" b="0" i="1" smtClean="0">
                              <a:solidFill>
                                <a:schemeClr val="bg1"/>
                              </a:solidFill>
                              <a:latin typeface="Cambria Math" panose="02040503050406030204" pitchFamily="18" charset="0"/>
                              <a:ea typeface="Cambria" panose="02040503050406030204" pitchFamily="18" charset="0"/>
                            </a:rPr>
                            <m:t>𝛼</m:t>
                          </m:r>
                        </m:e>
                        <m:sub>
                          <m:r>
                            <a:rPr lang="en-US" sz="2400" b="0" i="1" smtClean="0">
                              <a:solidFill>
                                <a:schemeClr val="bg1"/>
                              </a:solidFill>
                              <a:latin typeface="Cambria Math" panose="02040503050406030204" pitchFamily="18" charset="0"/>
                              <a:ea typeface="Cambria" panose="02040503050406030204" pitchFamily="18" charset="0"/>
                            </a:rPr>
                            <m:t>1</m:t>
                          </m:r>
                        </m:sub>
                      </m:sSub>
                      <m:r>
                        <m:rPr>
                          <m:nor/>
                        </m:rPr>
                        <a:rPr lang="en-US" sz="2400" b="0" i="0" smtClean="0">
                          <a:solidFill>
                            <a:schemeClr val="bg1"/>
                          </a:solidFill>
                          <a:latin typeface="Cambria Math" panose="02040503050406030204" pitchFamily="18" charset="0"/>
                          <a:ea typeface="Cambria" panose="02040503050406030204" pitchFamily="18" charset="0"/>
                        </a:rPr>
                        <m:t>l</m:t>
                      </m:r>
                      <m:r>
                        <m:rPr>
                          <m:nor/>
                        </m:rPr>
                        <a:rPr lang="en-US" sz="2400">
                          <a:solidFill>
                            <a:schemeClr val="bg1"/>
                          </a:solidFill>
                          <a:latin typeface="Cambria Math" panose="02040503050406030204" pitchFamily="18" charset="0"/>
                          <a:ea typeface="Cambria" panose="02040503050406030204" pitchFamily="18" charset="0"/>
                        </a:rPr>
                        <m:t>n</m:t>
                      </m:r>
                      <m:d>
                        <m:dPr>
                          <m:ctrlPr>
                            <a:rPr lang="en-US" sz="2400" i="1">
                              <a:solidFill>
                                <a:schemeClr val="bg1"/>
                              </a:solidFill>
                              <a:latin typeface="Cambria Math" panose="02040503050406030204" pitchFamily="18" charset="0"/>
                              <a:ea typeface="Cambria" panose="02040503050406030204" pitchFamily="18" charset="0"/>
                            </a:rPr>
                          </m:ctrlPr>
                        </m:dPr>
                        <m:e>
                          <m:f>
                            <m:fPr>
                              <m:ctrlPr>
                                <a:rPr lang="en-US" sz="2400" i="1">
                                  <a:solidFill>
                                    <a:schemeClr val="bg1"/>
                                  </a:solidFill>
                                  <a:latin typeface="Cambria Math" panose="02040503050406030204" pitchFamily="18" charset="0"/>
                                  <a:ea typeface="Cambria" panose="02040503050406030204" pitchFamily="18" charset="0"/>
                                </a:rPr>
                              </m:ctrlPr>
                            </m:fPr>
                            <m:num>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b="0" i="0" smtClean="0">
                                      <a:solidFill>
                                        <a:schemeClr val="bg1"/>
                                      </a:solidFill>
                                      <a:latin typeface="Cambria Math" panose="02040503050406030204" pitchFamily="18" charset="0"/>
                                      <a:ea typeface="Cambria" panose="02040503050406030204" pitchFamily="18" charset="0"/>
                                    </a:rPr>
                                    <m:t>K</m:t>
                                  </m:r>
                                  <m:r>
                                    <m:rPr>
                                      <m:nor/>
                                    </m:rPr>
                                    <a:rPr lang="en-US" sz="2400">
                                      <a:solidFill>
                                        <a:schemeClr val="bg1"/>
                                      </a:solidFill>
                                      <a:latin typeface="Cambria Math" panose="02040503050406030204" pitchFamily="18" charset="0"/>
                                      <a:ea typeface="Cambria" panose="02040503050406030204" pitchFamily="18" charset="0"/>
                                    </a:rPr>
                                    <m:t>_</m:t>
                                  </m:r>
                                  <m:r>
                                    <m:rPr>
                                      <m:nor/>
                                    </m:rPr>
                                    <a:rPr lang="en-US" sz="2400" b="0" i="0" smtClean="0">
                                      <a:solidFill>
                                        <a:schemeClr val="bg1"/>
                                      </a:solidFill>
                                      <a:latin typeface="Cambria Math" panose="02040503050406030204" pitchFamily="18" charset="0"/>
                                      <a:ea typeface="Cambria" panose="02040503050406030204" pitchFamily="18" charset="0"/>
                                    </a:rPr>
                                    <m:t>IndEq</m:t>
                                  </m:r>
                                  <m:r>
                                    <m:rPr>
                                      <m:nor/>
                                    </m:rPr>
                                    <a:rPr lang="en-US" sz="2400">
                                      <a:solidFill>
                                        <a:schemeClr val="bg1"/>
                                      </a:solidFill>
                                      <a:latin typeface="Cambria Math" panose="02040503050406030204" pitchFamily="18" charset="0"/>
                                      <a:ea typeface="Cambria" panose="02040503050406030204" pitchFamily="18" charset="0"/>
                                    </a:rPr>
                                    <m:t>$</m:t>
                                  </m:r>
                                </m:e>
                                <m:sub>
                                  <m:r>
                                    <a:rPr lang="en-US" sz="2400" i="1">
                                      <a:solidFill>
                                        <a:schemeClr val="bg1"/>
                                      </a:solidFill>
                                      <a:latin typeface="Cambria Math" panose="02040503050406030204" pitchFamily="18" charset="0"/>
                                      <a:ea typeface="Cambria" panose="02040503050406030204" pitchFamily="18" charset="0"/>
                                    </a:rPr>
                                    <m:t>𝑡</m:t>
                                  </m:r>
                                </m:sub>
                              </m:sSub>
                            </m:num>
                            <m:den>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a:solidFill>
                                        <a:schemeClr val="bg1"/>
                                      </a:solidFill>
                                      <a:latin typeface="Cambria Math" panose="02040503050406030204" pitchFamily="18" charset="0"/>
                                      <a:ea typeface="Cambria" panose="02040503050406030204" pitchFamily="18" charset="0"/>
                                    </a:rPr>
                                    <m:t>L</m:t>
                                  </m:r>
                                  <m:r>
                                    <m:rPr>
                                      <m:nor/>
                                    </m:rPr>
                                    <a:rPr lang="en-US" sz="2400">
                                      <a:solidFill>
                                        <a:schemeClr val="bg1"/>
                                      </a:solidFill>
                                      <a:latin typeface="Cambria Math" panose="02040503050406030204" pitchFamily="18" charset="0"/>
                                      <a:ea typeface="Cambria" panose="02040503050406030204" pitchFamily="18" charset="0"/>
                                    </a:rPr>
                                    <m:t>_</m:t>
                                  </m:r>
                                  <m:r>
                                    <m:rPr>
                                      <m:nor/>
                                    </m:rPr>
                                    <a:rPr lang="en-US" sz="2400" b="0" i="0" smtClean="0">
                                      <a:solidFill>
                                        <a:schemeClr val="bg1"/>
                                      </a:solidFill>
                                      <a:latin typeface="Cambria Math" panose="02040503050406030204" pitchFamily="18" charset="0"/>
                                      <a:ea typeface="Cambria" panose="02040503050406030204" pitchFamily="18" charset="0"/>
                                    </a:rPr>
                                    <m:t>CEP</m:t>
                                  </m:r>
                                </m:e>
                                <m:sub>
                                  <m:r>
                                    <a:rPr lang="en-US" sz="2400" i="1">
                                      <a:solidFill>
                                        <a:schemeClr val="bg1"/>
                                      </a:solidFill>
                                      <a:latin typeface="Cambria Math" panose="02040503050406030204" pitchFamily="18" charset="0"/>
                                      <a:ea typeface="Cambria" panose="02040503050406030204" pitchFamily="18" charset="0"/>
                                    </a:rPr>
                                    <m:t>𝑡</m:t>
                                  </m:r>
                                </m:sub>
                              </m:sSub>
                            </m:den>
                          </m:f>
                        </m:e>
                      </m:d>
                      <m:r>
                        <a:rPr lang="en-US" sz="2400" b="0" i="1" smtClean="0">
                          <a:solidFill>
                            <a:schemeClr val="bg1"/>
                          </a:solidFill>
                          <a:latin typeface="Cambria Math" panose="02040503050406030204" pitchFamily="18" charset="0"/>
                          <a:ea typeface="Cambria" panose="02040503050406030204" pitchFamily="18" charset="0"/>
                        </a:rPr>
                        <m:t>+</m:t>
                      </m:r>
                      <m:sSub>
                        <m:sSubPr>
                          <m:ctrlPr>
                            <a:rPr lang="en-US" sz="2400" b="0" i="1" smtClean="0">
                              <a:solidFill>
                                <a:schemeClr val="bg1"/>
                              </a:solidFill>
                              <a:latin typeface="Cambria Math" panose="02040503050406030204" pitchFamily="18" charset="0"/>
                              <a:ea typeface="Cambria" panose="02040503050406030204" pitchFamily="18" charset="0"/>
                            </a:rPr>
                          </m:ctrlPr>
                        </m:sSubPr>
                        <m:e>
                          <m:r>
                            <m:rPr>
                              <m:sty m:val="p"/>
                            </m:rPr>
                            <a:rPr lang="en-US" sz="2400" b="0" i="1" smtClean="0">
                              <a:solidFill>
                                <a:schemeClr val="bg1"/>
                              </a:solidFill>
                              <a:latin typeface="Cambria Math" panose="02040503050406030204" pitchFamily="18" charset="0"/>
                              <a:ea typeface="Cambria" panose="02040503050406030204" pitchFamily="18" charset="0"/>
                            </a:rPr>
                            <m:t>α</m:t>
                          </m:r>
                        </m:e>
                        <m:sub>
                          <m:r>
                            <a:rPr lang="en-US" sz="2400" b="0" i="1" smtClean="0">
                              <a:solidFill>
                                <a:schemeClr val="bg1"/>
                              </a:solidFill>
                              <a:latin typeface="Cambria Math" panose="02040503050406030204" pitchFamily="18" charset="0"/>
                              <a:ea typeface="Cambria" panose="02040503050406030204" pitchFamily="18" charset="0"/>
                            </a:rPr>
                            <m:t>2</m:t>
                          </m:r>
                        </m:sub>
                      </m:sSub>
                      <m:r>
                        <m:rPr>
                          <m:nor/>
                        </m:rPr>
                        <a:rPr lang="en-US" sz="2400" b="0" i="0" smtClean="0">
                          <a:solidFill>
                            <a:schemeClr val="bg1"/>
                          </a:solidFill>
                          <a:latin typeface="Cambria Math" panose="02040503050406030204" pitchFamily="18" charset="0"/>
                          <a:ea typeface="Cambria" panose="02040503050406030204" pitchFamily="18" charset="0"/>
                        </a:rPr>
                        <m:t>l</m:t>
                      </m:r>
                      <m:r>
                        <m:rPr>
                          <m:nor/>
                        </m:rPr>
                        <a:rPr lang="en-US" sz="2400">
                          <a:solidFill>
                            <a:schemeClr val="bg1"/>
                          </a:solidFill>
                          <a:latin typeface="Cambria Math" panose="02040503050406030204" pitchFamily="18" charset="0"/>
                          <a:ea typeface="Cambria" panose="02040503050406030204" pitchFamily="18" charset="0"/>
                        </a:rPr>
                        <m:t>n</m:t>
                      </m:r>
                      <m:d>
                        <m:dPr>
                          <m:ctrlPr>
                            <a:rPr lang="en-US" sz="2400" i="1">
                              <a:solidFill>
                                <a:schemeClr val="bg1"/>
                              </a:solidFill>
                              <a:latin typeface="Cambria Math" panose="02040503050406030204" pitchFamily="18" charset="0"/>
                              <a:ea typeface="Cambria" panose="02040503050406030204" pitchFamily="18" charset="0"/>
                            </a:rPr>
                          </m:ctrlPr>
                        </m:dPr>
                        <m:e>
                          <m:f>
                            <m:fPr>
                              <m:ctrlPr>
                                <a:rPr lang="en-US" sz="2400" i="1">
                                  <a:solidFill>
                                    <a:schemeClr val="bg1"/>
                                  </a:solidFill>
                                  <a:latin typeface="Cambria Math" panose="02040503050406030204" pitchFamily="18" charset="0"/>
                                  <a:ea typeface="Cambria" panose="02040503050406030204" pitchFamily="18" charset="0"/>
                                </a:rPr>
                              </m:ctrlPr>
                            </m:fPr>
                            <m:num>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b="0" i="0" smtClean="0">
                                      <a:solidFill>
                                        <a:schemeClr val="bg1"/>
                                      </a:solidFill>
                                      <a:latin typeface="Cambria Math" panose="02040503050406030204" pitchFamily="18" charset="0"/>
                                      <a:ea typeface="Cambria" panose="02040503050406030204" pitchFamily="18" charset="0"/>
                                    </a:rPr>
                                    <m:t>Hk</m:t>
                                  </m:r>
                                  <m:r>
                                    <m:rPr>
                                      <m:nor/>
                                    </m:rPr>
                                    <a:rPr lang="en-US" sz="2400">
                                      <a:solidFill>
                                        <a:schemeClr val="bg1"/>
                                      </a:solidFill>
                                      <a:latin typeface="Cambria Math" panose="02040503050406030204" pitchFamily="18" charset="0"/>
                                      <a:ea typeface="Cambria" panose="02040503050406030204" pitchFamily="18" charset="0"/>
                                    </a:rPr>
                                    <m:t>$</m:t>
                                  </m:r>
                                </m:e>
                                <m:sub>
                                  <m:r>
                                    <a:rPr lang="en-US" sz="2400" i="1">
                                      <a:solidFill>
                                        <a:schemeClr val="bg1"/>
                                      </a:solidFill>
                                      <a:latin typeface="Cambria Math" panose="02040503050406030204" pitchFamily="18" charset="0"/>
                                      <a:ea typeface="Cambria" panose="02040503050406030204" pitchFamily="18" charset="0"/>
                                    </a:rPr>
                                    <m:t>𝑡</m:t>
                                  </m:r>
                                </m:sub>
                              </m:sSub>
                            </m:num>
                            <m:den>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a:solidFill>
                                        <a:schemeClr val="bg1"/>
                                      </a:solidFill>
                                      <a:latin typeface="Cambria Math" panose="02040503050406030204" pitchFamily="18" charset="0"/>
                                      <a:ea typeface="Cambria" panose="02040503050406030204" pitchFamily="18" charset="0"/>
                                    </a:rPr>
                                    <m:t>L</m:t>
                                  </m:r>
                                  <m:r>
                                    <m:rPr>
                                      <m:nor/>
                                    </m:rPr>
                                    <a:rPr lang="en-US" sz="2400">
                                      <a:solidFill>
                                        <a:schemeClr val="bg1"/>
                                      </a:solidFill>
                                      <a:latin typeface="Cambria Math" panose="02040503050406030204" pitchFamily="18" charset="0"/>
                                      <a:ea typeface="Cambria" panose="02040503050406030204" pitchFamily="18" charset="0"/>
                                    </a:rPr>
                                    <m:t>_</m:t>
                                  </m:r>
                                  <m:r>
                                    <m:rPr>
                                      <m:nor/>
                                    </m:rPr>
                                    <a:rPr lang="en-US" sz="2400">
                                      <a:solidFill>
                                        <a:schemeClr val="bg1"/>
                                      </a:solidFill>
                                      <a:latin typeface="Cambria Math" panose="02040503050406030204" pitchFamily="18" charset="0"/>
                                      <a:ea typeface="Cambria" panose="02040503050406030204" pitchFamily="18" charset="0"/>
                                    </a:rPr>
                                    <m:t>CEP</m:t>
                                  </m:r>
                                </m:e>
                                <m:sub>
                                  <m:r>
                                    <a:rPr lang="en-US" sz="2400" i="1">
                                      <a:solidFill>
                                        <a:schemeClr val="bg1"/>
                                      </a:solidFill>
                                      <a:latin typeface="Cambria Math" panose="02040503050406030204" pitchFamily="18" charset="0"/>
                                      <a:ea typeface="Cambria" panose="02040503050406030204" pitchFamily="18" charset="0"/>
                                    </a:rPr>
                                    <m:t>𝑡</m:t>
                                  </m:r>
                                </m:sub>
                              </m:sSub>
                            </m:den>
                          </m:f>
                        </m:e>
                      </m:d>
                      <m:r>
                        <a:rPr lang="en-US" sz="2400" b="0" i="1" smtClean="0">
                          <a:solidFill>
                            <a:schemeClr val="bg1"/>
                          </a:solidFill>
                          <a:latin typeface="Cambria Math" panose="02040503050406030204" pitchFamily="18" charset="0"/>
                          <a:ea typeface="Cambria" panose="02040503050406030204" pitchFamily="18" charset="0"/>
                        </a:rPr>
                        <m:t>+</m:t>
                      </m:r>
                      <m:sSub>
                        <m:sSubPr>
                          <m:ctrlPr>
                            <a:rPr lang="en-US" sz="2400" i="1">
                              <a:solidFill>
                                <a:schemeClr val="bg1"/>
                              </a:solidFill>
                              <a:latin typeface="Cambria Math" panose="02040503050406030204" pitchFamily="18" charset="0"/>
                              <a:ea typeface="Cambria" panose="02040503050406030204" pitchFamily="18" charset="0"/>
                            </a:rPr>
                          </m:ctrlPr>
                        </m:sSubPr>
                        <m:e>
                          <m:r>
                            <m:rPr>
                              <m:sty m:val="p"/>
                            </m:rPr>
                            <a:rPr lang="en-US" sz="2400" i="1">
                              <a:solidFill>
                                <a:schemeClr val="bg1"/>
                              </a:solidFill>
                              <a:latin typeface="Cambria Math" panose="02040503050406030204" pitchFamily="18" charset="0"/>
                              <a:ea typeface="Cambria" panose="02040503050406030204" pitchFamily="18" charset="0"/>
                            </a:rPr>
                            <m:t>α</m:t>
                          </m:r>
                        </m:e>
                        <m:sub>
                          <m:r>
                            <a:rPr lang="en-US" sz="2400" b="0" i="1" smtClean="0">
                              <a:solidFill>
                                <a:schemeClr val="bg1"/>
                              </a:solidFill>
                              <a:latin typeface="Cambria Math" panose="02040503050406030204" pitchFamily="18" charset="0"/>
                              <a:ea typeface="Cambria" panose="02040503050406030204" pitchFamily="18" charset="0"/>
                            </a:rPr>
                            <m:t>3</m:t>
                          </m:r>
                        </m:sub>
                      </m:sSub>
                      <m:r>
                        <m:rPr>
                          <m:nor/>
                        </m:rPr>
                        <a:rPr lang="en-US" sz="2400" b="0" i="0" smtClean="0">
                          <a:solidFill>
                            <a:schemeClr val="bg1"/>
                          </a:solidFill>
                          <a:latin typeface="Cambria Math" panose="02040503050406030204" pitchFamily="18" charset="0"/>
                          <a:ea typeface="Cambria" panose="02040503050406030204" pitchFamily="18" charset="0"/>
                        </a:rPr>
                        <m:t>l</m:t>
                      </m:r>
                      <m:r>
                        <m:rPr>
                          <m:nor/>
                        </m:rPr>
                        <a:rPr lang="en-US" sz="2400">
                          <a:solidFill>
                            <a:schemeClr val="bg1"/>
                          </a:solidFill>
                          <a:latin typeface="Cambria Math" panose="02040503050406030204" pitchFamily="18" charset="0"/>
                          <a:ea typeface="Cambria" panose="02040503050406030204" pitchFamily="18" charset="0"/>
                        </a:rPr>
                        <m:t>n</m:t>
                      </m:r>
                      <m:d>
                        <m:dPr>
                          <m:ctrlPr>
                            <a:rPr lang="en-US" sz="2400" i="1">
                              <a:solidFill>
                                <a:schemeClr val="bg1"/>
                              </a:solidFill>
                              <a:latin typeface="Cambria Math" panose="02040503050406030204" pitchFamily="18" charset="0"/>
                              <a:ea typeface="Cambria" panose="02040503050406030204" pitchFamily="18" charset="0"/>
                            </a:rPr>
                          </m:ctrlPr>
                        </m:dPr>
                        <m:e>
                          <m:f>
                            <m:fPr>
                              <m:ctrlPr>
                                <a:rPr lang="en-US" sz="2400" i="1">
                                  <a:solidFill>
                                    <a:schemeClr val="bg1"/>
                                  </a:solidFill>
                                  <a:latin typeface="Cambria Math" panose="02040503050406030204" pitchFamily="18" charset="0"/>
                                  <a:ea typeface="Cambria" panose="02040503050406030204" pitchFamily="18" charset="0"/>
                                </a:rPr>
                              </m:ctrlPr>
                            </m:fPr>
                            <m:num>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b="0" i="0" smtClean="0">
                                      <a:solidFill>
                                        <a:schemeClr val="bg1"/>
                                      </a:solidFill>
                                      <a:latin typeface="Cambria Math" panose="02040503050406030204" pitchFamily="18" charset="0"/>
                                      <a:ea typeface="Cambria" panose="02040503050406030204" pitchFamily="18" charset="0"/>
                                    </a:rPr>
                                    <m:t>RND</m:t>
                                  </m:r>
                                  <m:r>
                                    <m:rPr>
                                      <m:nor/>
                                    </m:rPr>
                                    <a:rPr lang="en-US" sz="2400">
                                      <a:solidFill>
                                        <a:schemeClr val="bg1"/>
                                      </a:solidFill>
                                      <a:latin typeface="Cambria Math" panose="02040503050406030204" pitchFamily="18" charset="0"/>
                                      <a:ea typeface="Cambria" panose="02040503050406030204" pitchFamily="18" charset="0"/>
                                    </a:rPr>
                                    <m:t>$</m:t>
                                  </m:r>
                                </m:e>
                                <m:sub>
                                  <m:r>
                                    <a:rPr lang="en-US" sz="2400" i="1">
                                      <a:solidFill>
                                        <a:schemeClr val="bg1"/>
                                      </a:solidFill>
                                      <a:latin typeface="Cambria Math" panose="02040503050406030204" pitchFamily="18" charset="0"/>
                                      <a:ea typeface="Cambria" panose="02040503050406030204" pitchFamily="18" charset="0"/>
                                    </a:rPr>
                                    <m:t>𝑡</m:t>
                                  </m:r>
                                </m:sub>
                              </m:sSub>
                            </m:num>
                            <m:den>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b="0" i="0" smtClean="0">
                                      <a:solidFill>
                                        <a:schemeClr val="bg1"/>
                                      </a:solidFill>
                                      <a:latin typeface="Cambria Math" panose="02040503050406030204" pitchFamily="18" charset="0"/>
                                      <a:ea typeface="Cambria" panose="02040503050406030204" pitchFamily="18" charset="0"/>
                                    </a:rPr>
                                    <m:t>Pk</m:t>
                                  </m:r>
                                </m:e>
                                <m:sub>
                                  <m:r>
                                    <a:rPr lang="en-US" sz="2400" i="1">
                                      <a:solidFill>
                                        <a:schemeClr val="bg1"/>
                                      </a:solidFill>
                                      <a:latin typeface="Cambria Math" panose="02040503050406030204" pitchFamily="18" charset="0"/>
                                      <a:ea typeface="Cambria" panose="02040503050406030204" pitchFamily="18" charset="0"/>
                                    </a:rPr>
                                    <m:t>𝑡</m:t>
                                  </m:r>
                                  <m:r>
                                    <a:rPr lang="en-US" sz="2400" b="0" i="1" smtClean="0">
                                      <a:solidFill>
                                        <a:schemeClr val="bg1"/>
                                      </a:solidFill>
                                      <a:latin typeface="Cambria Math" panose="02040503050406030204" pitchFamily="18" charset="0"/>
                                      <a:ea typeface="Cambria" panose="02040503050406030204" pitchFamily="18" charset="0"/>
                                    </a:rPr>
                                    <m:t>−5</m:t>
                                  </m:r>
                                </m:sub>
                              </m:sSub>
                            </m:den>
                          </m:f>
                        </m:e>
                      </m:d>
                      <m:r>
                        <a:rPr lang="en-US" sz="2400" b="0" i="1" smtClean="0">
                          <a:solidFill>
                            <a:schemeClr val="bg1"/>
                          </a:solidFill>
                          <a:latin typeface="Cambria Math" panose="02040503050406030204" pitchFamily="18" charset="0"/>
                          <a:ea typeface="Cambria" panose="02040503050406030204" pitchFamily="18" charset="0"/>
                        </a:rPr>
                        <m:t>+</m:t>
                      </m:r>
                      <m:sSub>
                        <m:sSubPr>
                          <m:ctrlPr>
                            <a:rPr lang="en-US" sz="2400" b="0" i="1" smtClean="0">
                              <a:solidFill>
                                <a:schemeClr val="bg1"/>
                              </a:solidFill>
                              <a:latin typeface="Cambria Math" panose="02040503050406030204" pitchFamily="18" charset="0"/>
                              <a:ea typeface="Cambria" panose="02040503050406030204" pitchFamily="18" charset="0"/>
                            </a:rPr>
                          </m:ctrlPr>
                        </m:sSubPr>
                        <m:e>
                          <m:r>
                            <m:rPr>
                              <m:sty m:val="p"/>
                            </m:rPr>
                            <a:rPr lang="en-US" sz="2400" b="0" i="1" smtClean="0">
                              <a:solidFill>
                                <a:schemeClr val="bg1"/>
                              </a:solidFill>
                              <a:latin typeface="Cambria Math" panose="02040503050406030204" pitchFamily="18" charset="0"/>
                              <a:ea typeface="Cambria" panose="02040503050406030204" pitchFamily="18" charset="0"/>
                            </a:rPr>
                            <m:t>α</m:t>
                          </m:r>
                        </m:e>
                        <m:sub>
                          <m:r>
                            <a:rPr lang="en-US" sz="2400" b="0" i="1" smtClean="0">
                              <a:solidFill>
                                <a:schemeClr val="bg1"/>
                              </a:solidFill>
                              <a:latin typeface="Cambria Math" panose="02040503050406030204" pitchFamily="18" charset="0"/>
                              <a:ea typeface="Cambria" panose="02040503050406030204" pitchFamily="18" charset="0"/>
                            </a:rPr>
                            <m:t>4</m:t>
                          </m:r>
                        </m:sub>
                      </m:sSub>
                      <m:r>
                        <m:rPr>
                          <m:nor/>
                        </m:rPr>
                        <a:rPr lang="en-US" sz="2400" b="0" i="0" smtClean="0">
                          <a:solidFill>
                            <a:schemeClr val="bg1"/>
                          </a:solidFill>
                          <a:latin typeface="Cambria Math" panose="02040503050406030204" pitchFamily="18" charset="0"/>
                          <a:ea typeface="Cambria" panose="02040503050406030204" pitchFamily="18" charset="0"/>
                        </a:rPr>
                        <m:t>ITV</m:t>
                      </m:r>
                      <m:r>
                        <m:rPr>
                          <m:nor/>
                        </m:rPr>
                        <a:rPr lang="en-US" sz="2400" b="0" i="0" smtClean="0">
                          <a:solidFill>
                            <a:schemeClr val="bg1"/>
                          </a:solidFill>
                          <a:latin typeface="Cambria Math" panose="02040503050406030204" pitchFamily="18" charset="0"/>
                          <a:ea typeface="Cambria" panose="02040503050406030204" pitchFamily="18" charset="0"/>
                        </a:rPr>
                        <m:t>_</m:t>
                      </m:r>
                      <m:r>
                        <m:rPr>
                          <m:nor/>
                        </m:rPr>
                        <a:rPr lang="en-US" sz="2400" b="0" i="0" smtClean="0">
                          <a:solidFill>
                            <a:schemeClr val="bg1"/>
                          </a:solidFill>
                          <a:latin typeface="Cambria Math" panose="02040503050406030204" pitchFamily="18" charset="0"/>
                          <a:ea typeface="Cambria" panose="02040503050406030204" pitchFamily="18" charset="0"/>
                        </a:rPr>
                        <m:t>CEP</m:t>
                      </m:r>
                      <m:r>
                        <a:rPr lang="en-US" sz="2400" b="0" i="1" smtClean="0">
                          <a:solidFill>
                            <a:schemeClr val="bg1"/>
                          </a:solidFill>
                          <a:latin typeface="Cambria Math" panose="02040503050406030204" pitchFamily="18" charset="0"/>
                          <a:ea typeface="Cambria" panose="02040503050406030204" pitchFamily="18" charset="0"/>
                        </a:rPr>
                        <m:t>+</m:t>
                      </m:r>
                      <m:sSub>
                        <m:sSubPr>
                          <m:ctrlPr>
                            <a:rPr lang="en-US" sz="2400" b="0" i="1" smtClean="0">
                              <a:solidFill>
                                <a:schemeClr val="bg1"/>
                              </a:solidFill>
                              <a:latin typeface="Cambria Math" panose="02040503050406030204" pitchFamily="18" charset="0"/>
                              <a:ea typeface="Cambria" panose="02040503050406030204" pitchFamily="18" charset="0"/>
                            </a:rPr>
                          </m:ctrlPr>
                        </m:sSubPr>
                        <m:e>
                          <m:r>
                            <a:rPr lang="en-US" sz="2400" b="0" i="1" smtClean="0">
                              <a:solidFill>
                                <a:schemeClr val="bg1"/>
                              </a:solidFill>
                              <a:latin typeface="Cambria Math" panose="02040503050406030204" pitchFamily="18" charset="0"/>
                              <a:ea typeface="Cambria" panose="02040503050406030204" pitchFamily="18" charset="0"/>
                            </a:rPr>
                            <m:t>𝜖</m:t>
                          </m:r>
                        </m:e>
                        <m:sub>
                          <m:r>
                            <a:rPr lang="en-US" sz="2400" b="0" i="1" smtClean="0">
                              <a:solidFill>
                                <a:schemeClr val="bg1"/>
                              </a:solidFill>
                              <a:latin typeface="Cambria Math" panose="02040503050406030204" pitchFamily="18" charset="0"/>
                              <a:ea typeface="Cambria" panose="02040503050406030204" pitchFamily="18" charset="0"/>
                            </a:rPr>
                            <m:t>𝑡</m:t>
                          </m:r>
                        </m:sub>
                      </m:sSub>
                    </m:oMath>
                  </m:oMathPara>
                </a14:m>
                <a:endParaRPr lang="en-US" sz="2400" dirty="0">
                  <a:solidFill>
                    <a:schemeClr val="bg1"/>
                  </a:solidFill>
                  <a:latin typeface="Cambria" panose="02040503050406030204" pitchFamily="18" charset="0"/>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CE8A291A-AF1B-627A-BFCF-8B1EB03F728D}"/>
                  </a:ext>
                </a:extLst>
              </p:cNvPr>
              <p:cNvSpPr>
                <a:spLocks noGrp="1" noRot="1" noChangeAspect="1" noMove="1" noResize="1" noEditPoints="1" noAdjustHandles="1" noChangeArrowheads="1" noChangeShapeType="1" noTextEdit="1"/>
              </p:cNvSpPr>
              <p:nvPr>
                <p:ph idx="1"/>
              </p:nvPr>
            </p:nvSpPr>
            <p:spPr>
              <a:xfrm>
                <a:off x="838200" y="1787633"/>
                <a:ext cx="10515600" cy="749124"/>
              </a:xfrm>
              <a:blipFill>
                <a:blip r:embed="rId4"/>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C8D718E0-51E0-880D-B46F-6A26B9D32E7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8F041A5-66FF-D584-58C7-A5EE205EB4F8}"/>
              </a:ext>
            </a:extLst>
          </p:cNvPr>
          <p:cNvSpPr txBox="1"/>
          <p:nvPr/>
        </p:nvSpPr>
        <p:spPr>
          <a:xfrm>
            <a:off x="838199" y="1238865"/>
            <a:ext cx="7856621"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Real GDP for Computers and Electronic Products</a:t>
            </a:r>
          </a:p>
        </p:txBody>
      </p:sp>
      <p:cxnSp>
        <p:nvCxnSpPr>
          <p:cNvPr id="9" name="Straight Connector 8">
            <a:extLst>
              <a:ext uri="{FF2B5EF4-FFF2-40B4-BE49-F238E27FC236}">
                <a16:creationId xmlns:a16="http://schemas.microsoft.com/office/drawing/2014/main" id="{474EE1B9-4FF7-1FB9-3984-15F98F529D07}"/>
              </a:ext>
            </a:extLst>
          </p:cNvPr>
          <p:cNvCxnSpPr>
            <a:cxnSpLocks/>
          </p:cNvCxnSpPr>
          <p:nvPr/>
        </p:nvCxnSpPr>
        <p:spPr>
          <a:xfrm>
            <a:off x="838200" y="1700530"/>
            <a:ext cx="7038474"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C7CA88E0-5173-4240-6E0A-EB323F0863AB}"/>
              </a:ext>
            </a:extLst>
          </p:cNvPr>
          <p:cNvSpPr txBox="1"/>
          <p:nvPr/>
        </p:nvSpPr>
        <p:spPr>
          <a:xfrm>
            <a:off x="1314716" y="2536757"/>
            <a:ext cx="9753600" cy="830997"/>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Coefficients:		      0.37	         1.45	         0.83	   0.26         </a:t>
            </a:r>
          </a:p>
          <a:p>
            <a:r>
              <a:rPr lang="en-US" sz="2400" dirty="0">
                <a:solidFill>
                  <a:schemeClr val="bg1"/>
                </a:solidFill>
                <a:latin typeface="Cambria" panose="02040503050406030204" pitchFamily="18" charset="0"/>
                <a:ea typeface="Cambria" panose="02040503050406030204" pitchFamily="18" charset="0"/>
              </a:rPr>
              <a:t>T-Statistics:		      1.70	         4.19	         3.65	   2.74</a:t>
            </a:r>
          </a:p>
        </p:txBody>
      </p:sp>
      <p:graphicFrame>
        <p:nvGraphicFramePr>
          <p:cNvPr id="14" name="Table 13">
            <a:extLst>
              <a:ext uri="{FF2B5EF4-FFF2-40B4-BE49-F238E27FC236}">
                <a16:creationId xmlns:a16="http://schemas.microsoft.com/office/drawing/2014/main" id="{97A1A99F-CEBA-F861-7539-BD17245D1FC5}"/>
              </a:ext>
            </a:extLst>
          </p:cNvPr>
          <p:cNvGraphicFramePr>
            <a:graphicFrameLocks noGrp="1"/>
          </p:cNvGraphicFramePr>
          <p:nvPr>
            <p:extLst>
              <p:ext uri="{D42A27DB-BD31-4B8C-83A1-F6EECF244321}">
                <p14:modId xmlns:p14="http://schemas.microsoft.com/office/powerpoint/2010/main" val="901959852"/>
              </p:ext>
            </p:extLst>
          </p:nvPr>
        </p:nvGraphicFramePr>
        <p:xfrm>
          <a:off x="1314716" y="3429000"/>
          <a:ext cx="10257174" cy="2865120"/>
        </p:xfrm>
        <a:graphic>
          <a:graphicData uri="http://schemas.openxmlformats.org/drawingml/2006/table">
            <a:tbl>
              <a:tblPr firstRow="1" bandRow="1">
                <a:tableStyleId>{2D5ABB26-0587-4C30-8999-92F81FD0307C}</a:tableStyleId>
              </a:tblPr>
              <a:tblGrid>
                <a:gridCol w="4314958">
                  <a:extLst>
                    <a:ext uri="{9D8B030D-6E8A-4147-A177-3AD203B41FA5}">
                      <a16:colId xmlns:a16="http://schemas.microsoft.com/office/drawing/2014/main" val="3552799363"/>
                    </a:ext>
                  </a:extLst>
                </a:gridCol>
                <a:gridCol w="5942216">
                  <a:extLst>
                    <a:ext uri="{9D8B030D-6E8A-4147-A177-3AD203B41FA5}">
                      <a16:colId xmlns:a16="http://schemas.microsoft.com/office/drawing/2014/main" val="1294505082"/>
                    </a:ext>
                  </a:extLst>
                </a:gridCol>
              </a:tblGrid>
              <a:tr h="370840">
                <a:tc>
                  <a:txBody>
                    <a:bodyPr/>
                    <a:lstStyle/>
                    <a:p>
                      <a:r>
                        <a:rPr lang="en-US" dirty="0">
                          <a:solidFill>
                            <a:schemeClr val="bg1"/>
                          </a:solidFill>
                          <a:latin typeface="Cambria" panose="02040503050406030204" pitchFamily="18" charset="0"/>
                          <a:ea typeface="Cambria" panose="02040503050406030204" pitchFamily="18" charset="0"/>
                        </a:rPr>
                        <a:t>Estimation Technique</a:t>
                      </a:r>
                    </a:p>
                  </a:txBody>
                  <a:tcPr>
                    <a:lnT w="12700" cap="flat" cmpd="sng" algn="ctr">
                      <a:solidFill>
                        <a:schemeClr val="tx1"/>
                      </a:solidFill>
                      <a:prstDash val="solid"/>
                      <a:round/>
                      <a:headEnd type="none" w="med" len="med"/>
                      <a:tailEnd type="none" w="med" len="med"/>
                    </a:lnT>
                  </a:tcPr>
                </a:tc>
                <a:tc>
                  <a:txBody>
                    <a:bodyPr/>
                    <a:lstStyle/>
                    <a:p>
                      <a:r>
                        <a:rPr lang="en-US" dirty="0">
                          <a:solidFill>
                            <a:schemeClr val="bg1"/>
                          </a:solidFill>
                          <a:latin typeface="Cambria" panose="02040503050406030204" pitchFamily="18" charset="0"/>
                          <a:ea typeface="Cambria" panose="02040503050406030204" pitchFamily="18" charset="0"/>
                        </a:rPr>
                        <a:t>Fully Modified Least Squares (FMOLS)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00107568"/>
                  </a:ext>
                </a:extLst>
              </a:tr>
              <a:tr h="370840">
                <a:tc>
                  <a:txBody>
                    <a:bodyPr/>
                    <a:lstStyle/>
                    <a:p>
                      <a:r>
                        <a:rPr lang="en-US" dirty="0">
                          <a:solidFill>
                            <a:schemeClr val="bg1"/>
                          </a:solidFill>
                          <a:latin typeface="Cambria" panose="02040503050406030204" pitchFamily="18" charset="0"/>
                          <a:ea typeface="Cambria" panose="02040503050406030204" pitchFamily="18" charset="0"/>
                        </a:rPr>
                        <a:t>Data Frequency</a:t>
                      </a:r>
                    </a:p>
                  </a:txBody>
                  <a:tcPr/>
                </a:tc>
                <a:tc>
                  <a:txBody>
                    <a:bodyPr/>
                    <a:lstStyle/>
                    <a:p>
                      <a:r>
                        <a:rPr lang="en-US" dirty="0">
                          <a:solidFill>
                            <a:schemeClr val="bg1"/>
                          </a:solidFill>
                          <a:latin typeface="Cambria" panose="02040503050406030204" pitchFamily="18" charset="0"/>
                          <a:ea typeface="Cambria" panose="02040503050406030204" pitchFamily="18" charset="0"/>
                        </a:rPr>
                        <a:t>Annual</a:t>
                      </a:r>
                    </a:p>
                  </a:txBody>
                  <a:tcPr/>
                </a:tc>
                <a:extLst>
                  <a:ext uri="{0D108BD9-81ED-4DB2-BD59-A6C34878D82A}">
                    <a16:rowId xmlns:a16="http://schemas.microsoft.com/office/drawing/2014/main" val="35758827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Estimation Range</a:t>
                      </a:r>
                    </a:p>
                  </a:txBody>
                  <a:tcPr/>
                </a:tc>
                <a:tc>
                  <a:txBody>
                    <a:bodyPr/>
                    <a:lstStyle/>
                    <a:p>
                      <a:r>
                        <a:rPr lang="en-US" dirty="0">
                          <a:solidFill>
                            <a:schemeClr val="bg1"/>
                          </a:solidFill>
                          <a:latin typeface="Cambria" panose="02040503050406030204" pitchFamily="18" charset="0"/>
                          <a:ea typeface="Cambria" panose="02040503050406030204" pitchFamily="18" charset="0"/>
                        </a:rPr>
                        <a:t>1953 to 2024 (72 Observations)</a:t>
                      </a:r>
                    </a:p>
                  </a:txBody>
                  <a:tcPr/>
                </a:tc>
                <a:extLst>
                  <a:ext uri="{0D108BD9-81ED-4DB2-BD59-A6C34878D82A}">
                    <a16:rowId xmlns:a16="http://schemas.microsoft.com/office/drawing/2014/main" val="7299508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Net D.F.</a:t>
                      </a:r>
                    </a:p>
                  </a:txBody>
                  <a:tcPr/>
                </a:tc>
                <a:tc>
                  <a:txBody>
                    <a:bodyPr/>
                    <a:lstStyle/>
                    <a:p>
                      <a:r>
                        <a:rPr lang="en-US" dirty="0">
                          <a:solidFill>
                            <a:schemeClr val="bg1"/>
                          </a:solidFill>
                          <a:latin typeface="Cambria" panose="02040503050406030204" pitchFamily="18" charset="0"/>
                          <a:ea typeface="Cambria" panose="02040503050406030204" pitchFamily="18" charset="0"/>
                        </a:rPr>
                        <a:t>67 (i.e. 72-5)</a:t>
                      </a:r>
                    </a:p>
                  </a:txBody>
                  <a:tcPr/>
                </a:tc>
                <a:extLst>
                  <a:ext uri="{0D108BD9-81ED-4DB2-BD59-A6C34878D82A}">
                    <a16:rowId xmlns:a16="http://schemas.microsoft.com/office/drawing/2014/main" val="231209504"/>
                  </a:ext>
                </a:extLst>
              </a:tr>
              <a:tr h="370840">
                <a:tc>
                  <a:txBody>
                    <a:bodyPr/>
                    <a:lstStyle/>
                    <a:p>
                      <a:r>
                        <a:rPr lang="en-US" dirty="0">
                          <a:solidFill>
                            <a:schemeClr val="bg1"/>
                          </a:solidFill>
                          <a:latin typeface="Cambria" panose="02040503050406030204" pitchFamily="18" charset="0"/>
                          <a:ea typeface="Cambria" panose="02040503050406030204" pitchFamily="18" charset="0"/>
                        </a:rPr>
                        <a:t>Residual Unit Root Test</a:t>
                      </a:r>
                    </a:p>
                  </a:txBody>
                  <a:tcPr/>
                </a:tc>
                <a:tc>
                  <a:txBody>
                    <a:bodyPr/>
                    <a:lstStyle/>
                    <a:p>
                      <a:r>
                        <a:rPr lang="en-US" dirty="0">
                          <a:solidFill>
                            <a:schemeClr val="bg1"/>
                          </a:solidFill>
                          <a:latin typeface="Cambria" panose="02040503050406030204" pitchFamily="18" charset="0"/>
                          <a:ea typeface="Cambria" panose="02040503050406030204" pitchFamily="18" charset="0"/>
                        </a:rPr>
                        <a:t>-4.396                Stationary at 10% Significance</a:t>
                      </a:r>
                    </a:p>
                  </a:txBody>
                  <a:tcPr/>
                </a:tc>
                <a:extLst>
                  <a:ext uri="{0D108BD9-81ED-4DB2-BD59-A6C34878D82A}">
                    <a16:rowId xmlns:a16="http://schemas.microsoft.com/office/drawing/2014/main" val="339195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Residual ACF(1)</a:t>
                      </a:r>
                    </a:p>
                  </a:txBody>
                  <a:tcPr/>
                </a:tc>
                <a:tc>
                  <a:txBody>
                    <a:bodyPr/>
                    <a:lstStyle/>
                    <a:p>
                      <a:r>
                        <a:rPr lang="en-US" dirty="0">
                          <a:solidFill>
                            <a:schemeClr val="bg1"/>
                          </a:solidFill>
                          <a:latin typeface="Cambria" panose="02040503050406030204" pitchFamily="18" charset="0"/>
                          <a:ea typeface="Cambria" panose="02040503050406030204" pitchFamily="18" charset="0"/>
                        </a:rPr>
                        <a:t>0.560</a:t>
                      </a:r>
                    </a:p>
                  </a:txBody>
                  <a:tcPr/>
                </a:tc>
                <a:extLst>
                  <a:ext uri="{0D108BD9-81ED-4DB2-BD59-A6C34878D82A}">
                    <a16:rowId xmlns:a16="http://schemas.microsoft.com/office/drawing/2014/main" val="25603574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Seasonal Dummies</a:t>
                      </a:r>
                    </a:p>
                    <a:p>
                      <a:endParaRPr lang="en-US" dirty="0">
                        <a:solidFill>
                          <a:schemeClr val="bg1"/>
                        </a:solidFill>
                        <a:latin typeface="Cambria" panose="02040503050406030204" pitchFamily="18" charset="0"/>
                        <a:ea typeface="Cambria" panose="02040503050406030204" pitchFamily="18" charset="0"/>
                      </a:endParaRPr>
                    </a:p>
                  </a:txBody>
                  <a:tcPr/>
                </a:tc>
                <a:tc>
                  <a:txBody>
                    <a:bodyPr/>
                    <a:lstStyle/>
                    <a:p>
                      <a:r>
                        <a:rPr lang="en-US" dirty="0">
                          <a:solidFill>
                            <a:schemeClr val="bg1"/>
                          </a:solidFill>
                          <a:latin typeface="Cambria" panose="02040503050406030204" pitchFamily="18" charset="0"/>
                          <a:ea typeface="Cambria" panose="02040503050406030204" pitchFamily="18" charset="0"/>
                        </a:rPr>
                        <a:t>N/A</a:t>
                      </a:r>
                    </a:p>
                  </a:txBody>
                  <a:tcPr/>
                </a:tc>
                <a:extLst>
                  <a:ext uri="{0D108BD9-81ED-4DB2-BD59-A6C34878D82A}">
                    <a16:rowId xmlns:a16="http://schemas.microsoft.com/office/drawing/2014/main" val="3153958177"/>
                  </a:ext>
                </a:extLst>
              </a:tr>
            </a:tbl>
          </a:graphicData>
        </a:graphic>
      </p:graphicFrame>
      <p:cxnSp>
        <p:nvCxnSpPr>
          <p:cNvPr id="16" name="Straight Arrow Connector 15">
            <a:extLst>
              <a:ext uri="{FF2B5EF4-FFF2-40B4-BE49-F238E27FC236}">
                <a16:creationId xmlns:a16="http://schemas.microsoft.com/office/drawing/2014/main" id="{B79F7EC1-EED9-8B6E-7465-1AAB2B4FD153}"/>
              </a:ext>
            </a:extLst>
          </p:cNvPr>
          <p:cNvCxnSpPr/>
          <p:nvPr/>
        </p:nvCxnSpPr>
        <p:spPr>
          <a:xfrm>
            <a:off x="6513095" y="5117432"/>
            <a:ext cx="561473"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417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5BCC8168-F827-37E8-81A0-65032DBC9FC5}"/>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ED1565A4-1BB0-79B1-66C1-EAF9706077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109DA72B-9101-67FC-1E3A-2F4083A5A11D}"/>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Structural Regressions</a:t>
            </a:r>
          </a:p>
        </p:txBody>
      </p:sp>
      <p:sp>
        <p:nvSpPr>
          <p:cNvPr id="3" name="Content Placeholder 2">
            <a:extLst>
              <a:ext uri="{FF2B5EF4-FFF2-40B4-BE49-F238E27FC236}">
                <a16:creationId xmlns:a16="http://schemas.microsoft.com/office/drawing/2014/main" id="{0863C597-3EC4-0B36-DE05-19CDE7BCCEFF}"/>
              </a:ext>
            </a:extLst>
          </p:cNvPr>
          <p:cNvSpPr>
            <a:spLocks noGrp="1"/>
          </p:cNvSpPr>
          <p:nvPr>
            <p:ph idx="1"/>
          </p:nvPr>
        </p:nvSpPr>
        <p:spPr>
          <a:xfrm>
            <a:off x="838199" y="1769806"/>
            <a:ext cx="5582265" cy="4909879"/>
          </a:xfrm>
        </p:spPr>
        <p:txBody>
          <a:bodyPr>
            <a:noAutofit/>
          </a:bodyPr>
          <a:lstStyle/>
          <a:p>
            <a:r>
              <a:rPr lang="en-US" sz="2400" b="1" dirty="0">
                <a:solidFill>
                  <a:schemeClr val="bg1"/>
                </a:solidFill>
                <a:latin typeface="Cambria" panose="02040503050406030204" pitchFamily="18" charset="0"/>
                <a:ea typeface="Cambria" panose="02040503050406030204" pitchFamily="18" charset="0"/>
              </a:rPr>
              <a:t>Private Capital (</a:t>
            </a:r>
            <a:r>
              <a:rPr lang="en-US" sz="2400" b="1" dirty="0" err="1">
                <a:solidFill>
                  <a:schemeClr val="bg1"/>
                </a:solidFill>
                <a:latin typeface="Cambria" panose="02040503050406030204" pitchFamily="18" charset="0"/>
                <a:ea typeface="Cambria" panose="02040503050406030204" pitchFamily="18" charset="0"/>
              </a:rPr>
              <a:t>K_IndEq</a:t>
            </a:r>
            <a:r>
              <a:rPr lang="en-US" sz="2400" b="1" dirty="0">
                <a:solidFill>
                  <a:schemeClr val="bg1"/>
                </a:solidFill>
                <a:latin typeface="Cambria" panose="02040503050406030204" pitchFamily="18" charset="0"/>
                <a:ea typeface="Cambria" panose="02040503050406030204" pitchFamily="18" charset="0"/>
              </a:rPr>
              <a:t>$):</a:t>
            </a:r>
          </a:p>
          <a:p>
            <a:pPr lvl="1"/>
            <a:r>
              <a:rPr lang="en-US" dirty="0">
                <a:solidFill>
                  <a:schemeClr val="bg1"/>
                </a:solidFill>
                <a:latin typeface="Cambria" panose="02040503050406030204" pitchFamily="18" charset="0"/>
                <a:ea typeface="Cambria" panose="02040503050406030204" pitchFamily="18" charset="0"/>
              </a:rPr>
              <a:t> More or better machinery, equipment, and buildings raise productive capacity and boost output.</a:t>
            </a:r>
          </a:p>
          <a:p>
            <a:r>
              <a:rPr lang="en-US" sz="2400" b="1" dirty="0">
                <a:solidFill>
                  <a:schemeClr val="bg1"/>
                </a:solidFill>
                <a:latin typeface="Cambria" panose="02040503050406030204" pitchFamily="18" charset="0"/>
                <a:ea typeface="Cambria" panose="02040503050406030204" pitchFamily="18" charset="0"/>
              </a:rPr>
              <a:t>Private Labor (L_CEP): </a:t>
            </a:r>
          </a:p>
          <a:p>
            <a:pPr lvl="1"/>
            <a:r>
              <a:rPr lang="en-US" dirty="0">
                <a:solidFill>
                  <a:schemeClr val="bg1"/>
                </a:solidFill>
                <a:latin typeface="Cambria" panose="02040503050406030204" pitchFamily="18" charset="0"/>
                <a:ea typeface="Cambria" panose="02040503050406030204" pitchFamily="18" charset="0"/>
              </a:rPr>
              <a:t>More workers expand production and management, increasing industry output.</a:t>
            </a:r>
          </a:p>
          <a:p>
            <a:r>
              <a:rPr lang="en-US" sz="2400" b="1" dirty="0">
                <a:solidFill>
                  <a:schemeClr val="bg1"/>
                </a:solidFill>
                <a:latin typeface="Cambria" panose="02040503050406030204" pitchFamily="18" charset="0"/>
                <a:ea typeface="Cambria" panose="02040503050406030204" pitchFamily="18" charset="0"/>
              </a:rPr>
              <a:t>Human Capital (</a:t>
            </a:r>
            <a:r>
              <a:rPr lang="en-US" sz="2400" b="1" dirty="0" err="1">
                <a:solidFill>
                  <a:schemeClr val="bg1"/>
                </a:solidFill>
                <a:latin typeface="Cambria" panose="02040503050406030204" pitchFamily="18" charset="0"/>
                <a:ea typeface="Cambria" panose="02040503050406030204" pitchFamily="18" charset="0"/>
              </a:rPr>
              <a:t>Hk</a:t>
            </a:r>
            <a:r>
              <a:rPr lang="en-US" sz="2400" b="1" dirty="0">
                <a:solidFill>
                  <a:schemeClr val="bg1"/>
                </a:solidFill>
                <a:latin typeface="Cambria" panose="02040503050406030204" pitchFamily="18" charset="0"/>
                <a:ea typeface="Cambria" panose="02040503050406030204" pitchFamily="18" charset="0"/>
              </a:rPr>
              <a:t>): </a:t>
            </a:r>
          </a:p>
          <a:p>
            <a:pPr lvl="1"/>
            <a:r>
              <a:rPr lang="en-US" dirty="0">
                <a:solidFill>
                  <a:schemeClr val="bg1"/>
                </a:solidFill>
                <a:latin typeface="Cambria" panose="02040503050406030204" pitchFamily="18" charset="0"/>
                <a:ea typeface="Cambria" panose="02040503050406030204" pitchFamily="18" charset="0"/>
              </a:rPr>
              <a:t>A more educated and skilled workforce enables higher-value contributions and greater output.</a:t>
            </a:r>
          </a:p>
        </p:txBody>
      </p:sp>
      <p:cxnSp>
        <p:nvCxnSpPr>
          <p:cNvPr id="5" name="Straight Connector 4">
            <a:extLst>
              <a:ext uri="{FF2B5EF4-FFF2-40B4-BE49-F238E27FC236}">
                <a16:creationId xmlns:a16="http://schemas.microsoft.com/office/drawing/2014/main" id="{E87BD5B5-9272-22B1-51BA-B694CC5CD10A}"/>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FF15B35-E66B-6C61-1793-E1D61946F9A3}"/>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Causality Statements</a:t>
            </a:r>
          </a:p>
        </p:txBody>
      </p:sp>
      <p:cxnSp>
        <p:nvCxnSpPr>
          <p:cNvPr id="9" name="Straight Connector 8">
            <a:extLst>
              <a:ext uri="{FF2B5EF4-FFF2-40B4-BE49-F238E27FC236}">
                <a16:creationId xmlns:a16="http://schemas.microsoft.com/office/drawing/2014/main" id="{40CDE42E-2ADF-D389-3780-2CEAF848A0F0}"/>
              </a:ext>
            </a:extLst>
          </p:cNvPr>
          <p:cNvCxnSpPr>
            <a:cxnSpLocks/>
          </p:cNvCxnSpPr>
          <p:nvPr/>
        </p:nvCxnSpPr>
        <p:spPr>
          <a:xfrm>
            <a:off x="838199" y="1700530"/>
            <a:ext cx="10734369"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 name="Content Placeholder 2">
            <a:extLst>
              <a:ext uri="{FF2B5EF4-FFF2-40B4-BE49-F238E27FC236}">
                <a16:creationId xmlns:a16="http://schemas.microsoft.com/office/drawing/2014/main" id="{965440C2-EA5B-1BA8-233B-3A37B304C021}"/>
              </a:ext>
            </a:extLst>
          </p:cNvPr>
          <p:cNvSpPr txBox="1">
            <a:spLocks/>
          </p:cNvSpPr>
          <p:nvPr/>
        </p:nvSpPr>
        <p:spPr>
          <a:xfrm>
            <a:off x="6417229" y="1710362"/>
            <a:ext cx="5582265" cy="49098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bg1"/>
                </a:solidFill>
                <a:latin typeface="Cambria" panose="02040503050406030204" pitchFamily="18" charset="0"/>
                <a:ea typeface="Cambria" panose="02040503050406030204" pitchFamily="18" charset="0"/>
              </a:rPr>
              <a:t>R&amp;D Investment (</a:t>
            </a:r>
            <a:r>
              <a:rPr lang="en-US" sz="2400" b="1" dirty="0" err="1">
                <a:solidFill>
                  <a:schemeClr val="bg1"/>
                </a:solidFill>
                <a:latin typeface="Cambria" panose="02040503050406030204" pitchFamily="18" charset="0"/>
                <a:ea typeface="Cambria" panose="02040503050406030204" pitchFamily="18" charset="0"/>
              </a:rPr>
              <a:t>RnD</a:t>
            </a:r>
            <a:r>
              <a:rPr lang="en-US" sz="2400" b="1" dirty="0">
                <a:solidFill>
                  <a:schemeClr val="bg1"/>
                </a:solidFill>
                <a:latin typeface="Cambria" panose="02040503050406030204" pitchFamily="18" charset="0"/>
                <a:ea typeface="Cambria" panose="02040503050406030204" pitchFamily="18" charset="0"/>
              </a:rPr>
              <a:t>$): </a:t>
            </a:r>
          </a:p>
          <a:p>
            <a:pPr lvl="1"/>
            <a:r>
              <a:rPr lang="en-US" dirty="0">
                <a:solidFill>
                  <a:schemeClr val="bg1"/>
                </a:solidFill>
                <a:latin typeface="Cambria" panose="02040503050406030204" pitchFamily="18" charset="0"/>
                <a:ea typeface="Cambria" panose="02040503050406030204" pitchFamily="18" charset="0"/>
              </a:rPr>
              <a:t>More spending on R&amp;D drives innovation, efficiency, and long-term output growth.</a:t>
            </a:r>
          </a:p>
          <a:p>
            <a:r>
              <a:rPr lang="en-US" sz="2400" b="1" dirty="0">
                <a:solidFill>
                  <a:schemeClr val="bg1"/>
                </a:solidFill>
                <a:latin typeface="Cambria" panose="02040503050406030204" pitchFamily="18" charset="0"/>
                <a:ea typeface="Cambria" panose="02040503050406030204" pitchFamily="18" charset="0"/>
              </a:rPr>
              <a:t>Public Capital (Pk$): </a:t>
            </a:r>
          </a:p>
          <a:p>
            <a:pPr lvl="1"/>
            <a:r>
              <a:rPr lang="en-US" dirty="0">
                <a:solidFill>
                  <a:schemeClr val="bg1"/>
                </a:solidFill>
                <a:latin typeface="Cambria" panose="02040503050406030204" pitchFamily="18" charset="0"/>
                <a:ea typeface="Cambria" panose="02040503050406030204" pitchFamily="18" charset="0"/>
              </a:rPr>
              <a:t>Improved public infrastructure helps firms move goods and inputs efficiently, supporting higher output.</a:t>
            </a:r>
          </a:p>
        </p:txBody>
      </p:sp>
      <p:cxnSp>
        <p:nvCxnSpPr>
          <p:cNvPr id="6" name="Straight Connector 5">
            <a:extLst>
              <a:ext uri="{FF2B5EF4-FFF2-40B4-BE49-F238E27FC236}">
                <a16:creationId xmlns:a16="http://schemas.microsoft.com/office/drawing/2014/main" id="{FF4C70DA-3DB4-AF82-B3F0-80C2BE3268FE}"/>
              </a:ext>
            </a:extLst>
          </p:cNvPr>
          <p:cNvCxnSpPr>
            <a:cxnSpLocks/>
          </p:cNvCxnSpPr>
          <p:nvPr/>
        </p:nvCxnSpPr>
        <p:spPr>
          <a:xfrm>
            <a:off x="6417229" y="1700530"/>
            <a:ext cx="0" cy="515747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1964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DEB4D3E8-BD04-956D-8655-61EDCC37825D}"/>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648CBD29-2273-C638-14F6-3B3B77201D4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449A5B55-38AF-FF65-E5BD-DB5EC71CD838}"/>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Structural Regressions</a:t>
            </a:r>
          </a:p>
        </p:txBody>
      </p:sp>
      <p:cxnSp>
        <p:nvCxnSpPr>
          <p:cNvPr id="5" name="Straight Connector 4">
            <a:extLst>
              <a:ext uri="{FF2B5EF4-FFF2-40B4-BE49-F238E27FC236}">
                <a16:creationId xmlns:a16="http://schemas.microsoft.com/office/drawing/2014/main" id="{0A09B248-2568-30EA-CA29-152E3DC99530}"/>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FFEE855-D6B1-2723-3325-1BA1AF14B1A9}"/>
              </a:ext>
            </a:extLst>
          </p:cNvPr>
          <p:cNvSpPr txBox="1"/>
          <p:nvPr/>
        </p:nvSpPr>
        <p:spPr>
          <a:xfrm>
            <a:off x="838200" y="1238865"/>
            <a:ext cx="9106432"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Real GDP for Computers and Electronic Products</a:t>
            </a:r>
          </a:p>
        </p:txBody>
      </p:sp>
      <p:cxnSp>
        <p:nvCxnSpPr>
          <p:cNvPr id="9" name="Straight Connector 8">
            <a:extLst>
              <a:ext uri="{FF2B5EF4-FFF2-40B4-BE49-F238E27FC236}">
                <a16:creationId xmlns:a16="http://schemas.microsoft.com/office/drawing/2014/main" id="{1525CF99-8F68-9E5F-0E2D-A2F1CFE28D90}"/>
              </a:ext>
            </a:extLst>
          </p:cNvPr>
          <p:cNvCxnSpPr>
            <a:cxnSpLocks/>
          </p:cNvCxnSpPr>
          <p:nvPr/>
        </p:nvCxnSpPr>
        <p:spPr>
          <a:xfrm>
            <a:off x="838200" y="1700530"/>
            <a:ext cx="7022432"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4" name="Picture 3" descr="A graph with lines and numbers&#10;&#10;AI-generated content may be incorrect.">
            <a:extLst>
              <a:ext uri="{FF2B5EF4-FFF2-40B4-BE49-F238E27FC236}">
                <a16:creationId xmlns:a16="http://schemas.microsoft.com/office/drawing/2014/main" id="{FB7E7283-B2F5-E3CE-AD0B-E28F328D8F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388" y="1922769"/>
            <a:ext cx="5566612" cy="4001165"/>
          </a:xfrm>
          <a:prstGeom prst="rect">
            <a:avLst/>
          </a:prstGeom>
        </p:spPr>
      </p:pic>
      <p:pic>
        <p:nvPicPr>
          <p:cNvPr id="8" name="Picture 7" descr="A screenshot of a graph&#10;&#10;AI-generated content may be incorrect.">
            <a:extLst>
              <a:ext uri="{FF2B5EF4-FFF2-40B4-BE49-F238E27FC236}">
                <a16:creationId xmlns:a16="http://schemas.microsoft.com/office/drawing/2014/main" id="{27EDDC20-AAD0-05AE-401F-754E5360C9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919077"/>
            <a:ext cx="5566611" cy="4001396"/>
          </a:xfrm>
          <a:prstGeom prst="rect">
            <a:avLst/>
          </a:prstGeom>
        </p:spPr>
      </p:pic>
    </p:spTree>
    <p:extLst>
      <p:ext uri="{BB962C8B-B14F-4D97-AF65-F5344CB8AC3E}">
        <p14:creationId xmlns:p14="http://schemas.microsoft.com/office/powerpoint/2010/main" val="2782225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561D5A20-20F5-756B-8D19-B46EF3997D81}"/>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D8ACB746-0178-EFD7-B47B-D9A2B47A2D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3CA93F60-8CBE-DE4A-F796-713A190012C1}"/>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Structural Regressions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3F9ABA-6B00-1DE1-910C-11899E56D32B}"/>
                  </a:ext>
                </a:extLst>
              </p:cNvPr>
              <p:cNvSpPr>
                <a:spLocks noGrp="1"/>
              </p:cNvSpPr>
              <p:nvPr>
                <p:ph idx="1"/>
              </p:nvPr>
            </p:nvSpPr>
            <p:spPr>
              <a:xfrm>
                <a:off x="838200" y="1787633"/>
                <a:ext cx="10515600" cy="749124"/>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m:rPr>
                          <m:nor/>
                        </m:rPr>
                        <a:rPr lang="en-US" sz="2400" smtClean="0">
                          <a:solidFill>
                            <a:schemeClr val="bg1"/>
                          </a:solidFill>
                          <a:latin typeface="Cambria Math" panose="02040503050406030204" pitchFamily="18" charset="0"/>
                          <a:ea typeface="Cambria" panose="02040503050406030204" pitchFamily="18" charset="0"/>
                        </a:rPr>
                        <m:t>l</m:t>
                      </m:r>
                      <m:r>
                        <m:rPr>
                          <m:nor/>
                        </m:rPr>
                        <a:rPr lang="en-US" sz="2400" b="0" i="0" smtClean="0">
                          <a:solidFill>
                            <a:schemeClr val="bg1"/>
                          </a:solidFill>
                          <a:latin typeface="Cambria Math" panose="02040503050406030204" pitchFamily="18" charset="0"/>
                          <a:ea typeface="Cambria" panose="02040503050406030204" pitchFamily="18" charset="0"/>
                        </a:rPr>
                        <m:t>n</m:t>
                      </m:r>
                      <m:d>
                        <m:dPr>
                          <m:ctrlPr>
                            <a:rPr lang="en-US" sz="2400" b="0" i="1" smtClean="0">
                              <a:solidFill>
                                <a:schemeClr val="bg1"/>
                              </a:solidFill>
                              <a:latin typeface="Cambria Math" panose="02040503050406030204" pitchFamily="18" charset="0"/>
                              <a:ea typeface="Cambria" panose="02040503050406030204" pitchFamily="18" charset="0"/>
                            </a:rPr>
                          </m:ctrlPr>
                        </m:dPr>
                        <m:e>
                          <m:f>
                            <m:fPr>
                              <m:ctrlPr>
                                <a:rPr lang="en-US" sz="2400" b="0" i="1" smtClean="0">
                                  <a:solidFill>
                                    <a:schemeClr val="bg1"/>
                                  </a:solidFill>
                                  <a:latin typeface="Cambria Math" panose="02040503050406030204" pitchFamily="18" charset="0"/>
                                  <a:ea typeface="Cambria" panose="02040503050406030204" pitchFamily="18" charset="0"/>
                                </a:rPr>
                              </m:ctrlPr>
                            </m:fPr>
                            <m:num>
                              <m:sSub>
                                <m:sSubPr>
                                  <m:ctrlPr>
                                    <a:rPr lang="en-US" sz="2400" b="0" i="1" smtClean="0">
                                      <a:solidFill>
                                        <a:schemeClr val="bg1"/>
                                      </a:solidFill>
                                      <a:latin typeface="Cambria Math" panose="02040503050406030204" pitchFamily="18" charset="0"/>
                                      <a:ea typeface="Cambria" panose="02040503050406030204" pitchFamily="18" charset="0"/>
                                    </a:rPr>
                                  </m:ctrlPr>
                                </m:sSubPr>
                                <m:e>
                                  <m:r>
                                    <m:rPr>
                                      <m:nor/>
                                    </m:rPr>
                                    <a:rPr lang="en-US" sz="2400" b="0" i="0" smtClean="0">
                                      <a:solidFill>
                                        <a:schemeClr val="bg1"/>
                                      </a:solidFill>
                                      <a:latin typeface="Cambria Math" panose="02040503050406030204" pitchFamily="18" charset="0"/>
                                      <a:ea typeface="Cambria" panose="02040503050406030204" pitchFamily="18" charset="0"/>
                                    </a:rPr>
                                    <m:t>GDP</m:t>
                                  </m:r>
                                  <m:r>
                                    <m:rPr>
                                      <m:nor/>
                                    </m:rPr>
                                    <a:rPr lang="en-US" sz="2400" b="0" i="0" smtClean="0">
                                      <a:solidFill>
                                        <a:schemeClr val="bg1"/>
                                      </a:solidFill>
                                      <a:latin typeface="Cambria Math" panose="02040503050406030204" pitchFamily="18" charset="0"/>
                                      <a:ea typeface="Cambria" panose="02040503050406030204" pitchFamily="18" charset="0"/>
                                    </a:rPr>
                                    <m:t>_</m:t>
                                  </m:r>
                                  <m:r>
                                    <m:rPr>
                                      <m:nor/>
                                    </m:rPr>
                                    <a:rPr lang="en-US" sz="2400" b="0" i="0" smtClean="0">
                                      <a:solidFill>
                                        <a:schemeClr val="bg1"/>
                                      </a:solidFill>
                                      <a:latin typeface="Cambria Math" panose="02040503050406030204" pitchFamily="18" charset="0"/>
                                      <a:ea typeface="Cambria" panose="02040503050406030204" pitchFamily="18" charset="0"/>
                                    </a:rPr>
                                    <m:t>Info</m:t>
                                  </m:r>
                                  <m:r>
                                    <m:rPr>
                                      <m:nor/>
                                    </m:rPr>
                                    <a:rPr lang="en-US" sz="2400" b="0" i="0" smtClean="0">
                                      <a:solidFill>
                                        <a:schemeClr val="bg1"/>
                                      </a:solidFill>
                                      <a:latin typeface="Cambria Math" panose="02040503050406030204" pitchFamily="18" charset="0"/>
                                      <a:ea typeface="Cambria" panose="02040503050406030204" pitchFamily="18" charset="0"/>
                                    </a:rPr>
                                    <m:t>$</m:t>
                                  </m:r>
                                </m:e>
                                <m:sub>
                                  <m:r>
                                    <a:rPr lang="en-US" sz="2400" b="0" i="1" smtClean="0">
                                      <a:solidFill>
                                        <a:schemeClr val="bg1"/>
                                      </a:solidFill>
                                      <a:latin typeface="Cambria Math" panose="02040503050406030204" pitchFamily="18" charset="0"/>
                                      <a:ea typeface="Cambria" panose="02040503050406030204" pitchFamily="18" charset="0"/>
                                    </a:rPr>
                                    <m:t>𝑡</m:t>
                                  </m:r>
                                </m:sub>
                              </m:sSub>
                            </m:num>
                            <m:den>
                              <m:sSub>
                                <m:sSubPr>
                                  <m:ctrlPr>
                                    <a:rPr lang="en-US" sz="2400" b="0" i="1" smtClean="0">
                                      <a:solidFill>
                                        <a:schemeClr val="bg1"/>
                                      </a:solidFill>
                                      <a:latin typeface="Cambria Math" panose="02040503050406030204" pitchFamily="18" charset="0"/>
                                      <a:ea typeface="Cambria" panose="02040503050406030204" pitchFamily="18" charset="0"/>
                                    </a:rPr>
                                  </m:ctrlPr>
                                </m:sSubPr>
                                <m:e>
                                  <m:r>
                                    <m:rPr>
                                      <m:nor/>
                                    </m:rPr>
                                    <a:rPr lang="en-US" sz="2400" b="0" i="0" smtClean="0">
                                      <a:solidFill>
                                        <a:schemeClr val="bg1"/>
                                      </a:solidFill>
                                      <a:latin typeface="Cambria Math" panose="02040503050406030204" pitchFamily="18" charset="0"/>
                                      <a:ea typeface="Cambria" panose="02040503050406030204" pitchFamily="18" charset="0"/>
                                    </a:rPr>
                                    <m:t>L</m:t>
                                  </m:r>
                                  <m:r>
                                    <m:rPr>
                                      <m:nor/>
                                    </m:rPr>
                                    <a:rPr lang="en-US" sz="2400" b="0" i="0" smtClean="0">
                                      <a:solidFill>
                                        <a:schemeClr val="bg1"/>
                                      </a:solidFill>
                                      <a:latin typeface="Cambria Math" panose="02040503050406030204" pitchFamily="18" charset="0"/>
                                      <a:ea typeface="Cambria" panose="02040503050406030204" pitchFamily="18" charset="0"/>
                                    </a:rPr>
                                    <m:t>_</m:t>
                                  </m:r>
                                  <m:r>
                                    <m:rPr>
                                      <m:nor/>
                                    </m:rPr>
                                    <a:rPr lang="en-US" sz="2400" b="0" i="0" smtClean="0">
                                      <a:solidFill>
                                        <a:schemeClr val="bg1"/>
                                      </a:solidFill>
                                      <a:latin typeface="Cambria Math" panose="02040503050406030204" pitchFamily="18" charset="0"/>
                                      <a:ea typeface="Cambria" panose="02040503050406030204" pitchFamily="18" charset="0"/>
                                    </a:rPr>
                                    <m:t>Info</m:t>
                                  </m:r>
                                </m:e>
                                <m:sub>
                                  <m:r>
                                    <a:rPr lang="en-US" sz="2400" b="0" i="1" smtClean="0">
                                      <a:solidFill>
                                        <a:schemeClr val="bg1"/>
                                      </a:solidFill>
                                      <a:latin typeface="Cambria Math" panose="02040503050406030204" pitchFamily="18" charset="0"/>
                                      <a:ea typeface="Cambria" panose="02040503050406030204" pitchFamily="18" charset="0"/>
                                    </a:rPr>
                                    <m:t>𝑡</m:t>
                                  </m:r>
                                  <m:r>
                                    <a:rPr lang="en-US" sz="2400" b="0" i="1" smtClean="0">
                                      <a:solidFill>
                                        <a:schemeClr val="bg1"/>
                                      </a:solidFill>
                                      <a:latin typeface="Cambria Math" panose="02040503050406030204" pitchFamily="18" charset="0"/>
                                      <a:ea typeface="Cambria" panose="02040503050406030204" pitchFamily="18" charset="0"/>
                                    </a:rPr>
                                    <m:t>−3</m:t>
                                  </m:r>
                                </m:sub>
                              </m:sSub>
                            </m:den>
                          </m:f>
                        </m:e>
                      </m:d>
                      <m:r>
                        <a:rPr lang="en-US" sz="2400" b="0" i="1" smtClean="0">
                          <a:solidFill>
                            <a:schemeClr val="bg1"/>
                          </a:solidFill>
                          <a:latin typeface="Cambria Math" panose="02040503050406030204" pitchFamily="18" charset="0"/>
                          <a:ea typeface="Cambria" panose="02040503050406030204" pitchFamily="18" charset="0"/>
                        </a:rPr>
                        <m:t>=</m:t>
                      </m:r>
                      <m:sSub>
                        <m:sSubPr>
                          <m:ctrlPr>
                            <a:rPr lang="en-US" sz="2400" b="0" i="1" smtClean="0">
                              <a:solidFill>
                                <a:schemeClr val="bg1"/>
                              </a:solidFill>
                              <a:latin typeface="Cambria Math" panose="02040503050406030204" pitchFamily="18" charset="0"/>
                              <a:ea typeface="Cambria" panose="02040503050406030204" pitchFamily="18" charset="0"/>
                            </a:rPr>
                          </m:ctrlPr>
                        </m:sSubPr>
                        <m:e>
                          <m:r>
                            <a:rPr lang="en-US" sz="2400" b="0" i="1" smtClean="0">
                              <a:solidFill>
                                <a:schemeClr val="bg1"/>
                              </a:solidFill>
                              <a:latin typeface="Cambria Math" panose="02040503050406030204" pitchFamily="18" charset="0"/>
                              <a:ea typeface="Cambria" panose="02040503050406030204" pitchFamily="18" charset="0"/>
                            </a:rPr>
                            <m:t>𝛼</m:t>
                          </m:r>
                        </m:e>
                        <m:sub>
                          <m:r>
                            <a:rPr lang="en-US" sz="2400" b="0" i="1" smtClean="0">
                              <a:solidFill>
                                <a:schemeClr val="bg1"/>
                              </a:solidFill>
                              <a:latin typeface="Cambria Math" panose="02040503050406030204" pitchFamily="18" charset="0"/>
                              <a:ea typeface="Cambria" panose="02040503050406030204" pitchFamily="18" charset="0"/>
                            </a:rPr>
                            <m:t>0</m:t>
                          </m:r>
                        </m:sub>
                      </m:sSub>
                      <m:r>
                        <a:rPr lang="en-US" sz="2400" b="0" i="1" smtClean="0">
                          <a:solidFill>
                            <a:schemeClr val="bg1"/>
                          </a:solidFill>
                          <a:latin typeface="Cambria Math" panose="02040503050406030204" pitchFamily="18" charset="0"/>
                          <a:ea typeface="Cambria" panose="02040503050406030204" pitchFamily="18" charset="0"/>
                        </a:rPr>
                        <m:t>+</m:t>
                      </m:r>
                      <m:sSub>
                        <m:sSubPr>
                          <m:ctrlPr>
                            <a:rPr lang="en-US" sz="2400" b="0" i="1" smtClean="0">
                              <a:solidFill>
                                <a:schemeClr val="bg1"/>
                              </a:solidFill>
                              <a:latin typeface="Cambria Math" panose="02040503050406030204" pitchFamily="18" charset="0"/>
                              <a:ea typeface="Cambria" panose="02040503050406030204" pitchFamily="18" charset="0"/>
                            </a:rPr>
                          </m:ctrlPr>
                        </m:sSubPr>
                        <m:e>
                          <m:r>
                            <a:rPr lang="en-US" sz="2400" b="0" i="1" smtClean="0">
                              <a:solidFill>
                                <a:schemeClr val="bg1"/>
                              </a:solidFill>
                              <a:latin typeface="Cambria Math" panose="02040503050406030204" pitchFamily="18" charset="0"/>
                              <a:ea typeface="Cambria" panose="02040503050406030204" pitchFamily="18" charset="0"/>
                            </a:rPr>
                            <m:t>𝛼</m:t>
                          </m:r>
                        </m:e>
                        <m:sub>
                          <m:r>
                            <a:rPr lang="en-US" sz="2400" b="0" i="1" smtClean="0">
                              <a:solidFill>
                                <a:schemeClr val="bg1"/>
                              </a:solidFill>
                              <a:latin typeface="Cambria Math" panose="02040503050406030204" pitchFamily="18" charset="0"/>
                              <a:ea typeface="Cambria" panose="02040503050406030204" pitchFamily="18" charset="0"/>
                            </a:rPr>
                            <m:t>1</m:t>
                          </m:r>
                        </m:sub>
                      </m:sSub>
                      <m:r>
                        <m:rPr>
                          <m:nor/>
                        </m:rPr>
                        <a:rPr lang="en-US" sz="2400" b="0" i="0" smtClean="0">
                          <a:solidFill>
                            <a:schemeClr val="bg1"/>
                          </a:solidFill>
                          <a:latin typeface="Cambria Math" panose="02040503050406030204" pitchFamily="18" charset="0"/>
                          <a:ea typeface="Cambria" panose="02040503050406030204" pitchFamily="18" charset="0"/>
                        </a:rPr>
                        <m:t>l</m:t>
                      </m:r>
                      <m:r>
                        <m:rPr>
                          <m:nor/>
                        </m:rPr>
                        <a:rPr lang="en-US" sz="2400">
                          <a:solidFill>
                            <a:schemeClr val="bg1"/>
                          </a:solidFill>
                          <a:latin typeface="Cambria Math" panose="02040503050406030204" pitchFamily="18" charset="0"/>
                          <a:ea typeface="Cambria" panose="02040503050406030204" pitchFamily="18" charset="0"/>
                        </a:rPr>
                        <m:t>n</m:t>
                      </m:r>
                      <m:d>
                        <m:dPr>
                          <m:ctrlPr>
                            <a:rPr lang="en-US" sz="2400" i="1">
                              <a:solidFill>
                                <a:schemeClr val="bg1"/>
                              </a:solidFill>
                              <a:latin typeface="Cambria Math" panose="02040503050406030204" pitchFamily="18" charset="0"/>
                              <a:ea typeface="Cambria" panose="02040503050406030204" pitchFamily="18" charset="0"/>
                            </a:rPr>
                          </m:ctrlPr>
                        </m:dPr>
                        <m:e>
                          <m:f>
                            <m:fPr>
                              <m:ctrlPr>
                                <a:rPr lang="en-US" sz="2400" i="1">
                                  <a:solidFill>
                                    <a:schemeClr val="bg1"/>
                                  </a:solidFill>
                                  <a:latin typeface="Cambria Math" panose="02040503050406030204" pitchFamily="18" charset="0"/>
                                  <a:ea typeface="Cambria" panose="02040503050406030204" pitchFamily="18" charset="0"/>
                                </a:rPr>
                              </m:ctrlPr>
                            </m:fPr>
                            <m:num>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b="0" i="0" smtClean="0">
                                      <a:solidFill>
                                        <a:schemeClr val="bg1"/>
                                      </a:solidFill>
                                      <a:latin typeface="Cambria Math" panose="02040503050406030204" pitchFamily="18" charset="0"/>
                                      <a:ea typeface="Cambria" panose="02040503050406030204" pitchFamily="18" charset="0"/>
                                    </a:rPr>
                                    <m:t>K</m:t>
                                  </m:r>
                                  <m:r>
                                    <m:rPr>
                                      <m:nor/>
                                    </m:rPr>
                                    <a:rPr lang="en-US" sz="2400">
                                      <a:solidFill>
                                        <a:schemeClr val="bg1"/>
                                      </a:solidFill>
                                      <a:latin typeface="Cambria Math" panose="02040503050406030204" pitchFamily="18" charset="0"/>
                                      <a:ea typeface="Cambria" panose="02040503050406030204" pitchFamily="18" charset="0"/>
                                    </a:rPr>
                                    <m:t>_</m:t>
                                  </m:r>
                                  <m:r>
                                    <m:rPr>
                                      <m:nor/>
                                    </m:rPr>
                                    <a:rPr lang="en-US" sz="2400">
                                      <a:solidFill>
                                        <a:schemeClr val="bg1"/>
                                      </a:solidFill>
                                      <a:latin typeface="Cambria Math" panose="02040503050406030204" pitchFamily="18" charset="0"/>
                                      <a:ea typeface="Cambria" panose="02040503050406030204" pitchFamily="18" charset="0"/>
                                    </a:rPr>
                                    <m:t>Info</m:t>
                                  </m:r>
                                  <m:r>
                                    <m:rPr>
                                      <m:nor/>
                                    </m:rPr>
                                    <a:rPr lang="en-US" sz="2400">
                                      <a:solidFill>
                                        <a:schemeClr val="bg1"/>
                                      </a:solidFill>
                                      <a:latin typeface="Cambria Math" panose="02040503050406030204" pitchFamily="18" charset="0"/>
                                      <a:ea typeface="Cambria" panose="02040503050406030204" pitchFamily="18" charset="0"/>
                                    </a:rPr>
                                    <m:t>$</m:t>
                                  </m:r>
                                </m:e>
                                <m:sub>
                                  <m:r>
                                    <a:rPr lang="en-US" sz="2400" i="1">
                                      <a:solidFill>
                                        <a:schemeClr val="bg1"/>
                                      </a:solidFill>
                                      <a:latin typeface="Cambria Math" panose="02040503050406030204" pitchFamily="18" charset="0"/>
                                      <a:ea typeface="Cambria" panose="02040503050406030204" pitchFamily="18" charset="0"/>
                                    </a:rPr>
                                    <m:t>𝑡</m:t>
                                  </m:r>
                                  <m:r>
                                    <a:rPr lang="en-US" sz="2400" b="0" i="1" smtClean="0">
                                      <a:solidFill>
                                        <a:schemeClr val="bg1"/>
                                      </a:solidFill>
                                      <a:latin typeface="Cambria Math" panose="02040503050406030204" pitchFamily="18" charset="0"/>
                                      <a:ea typeface="Cambria" panose="02040503050406030204" pitchFamily="18" charset="0"/>
                                    </a:rPr>
                                    <m:t>−5</m:t>
                                  </m:r>
                                </m:sub>
                              </m:sSub>
                            </m:num>
                            <m:den>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a:solidFill>
                                        <a:schemeClr val="bg1"/>
                                      </a:solidFill>
                                      <a:latin typeface="Cambria Math" panose="02040503050406030204" pitchFamily="18" charset="0"/>
                                      <a:ea typeface="Cambria" panose="02040503050406030204" pitchFamily="18" charset="0"/>
                                    </a:rPr>
                                    <m:t>L</m:t>
                                  </m:r>
                                  <m:r>
                                    <m:rPr>
                                      <m:nor/>
                                    </m:rPr>
                                    <a:rPr lang="en-US" sz="2400">
                                      <a:solidFill>
                                        <a:schemeClr val="bg1"/>
                                      </a:solidFill>
                                      <a:latin typeface="Cambria Math" panose="02040503050406030204" pitchFamily="18" charset="0"/>
                                      <a:ea typeface="Cambria" panose="02040503050406030204" pitchFamily="18" charset="0"/>
                                    </a:rPr>
                                    <m:t>_</m:t>
                                  </m:r>
                                  <m:r>
                                    <m:rPr>
                                      <m:nor/>
                                    </m:rPr>
                                    <a:rPr lang="en-US" sz="2400">
                                      <a:solidFill>
                                        <a:schemeClr val="bg1"/>
                                      </a:solidFill>
                                      <a:latin typeface="Cambria Math" panose="02040503050406030204" pitchFamily="18" charset="0"/>
                                      <a:ea typeface="Cambria" panose="02040503050406030204" pitchFamily="18" charset="0"/>
                                    </a:rPr>
                                    <m:t>Info</m:t>
                                  </m:r>
                                </m:e>
                                <m:sub>
                                  <m:r>
                                    <a:rPr lang="en-US" sz="2400" i="1">
                                      <a:solidFill>
                                        <a:schemeClr val="bg1"/>
                                      </a:solidFill>
                                      <a:latin typeface="Cambria Math" panose="02040503050406030204" pitchFamily="18" charset="0"/>
                                      <a:ea typeface="Cambria" panose="02040503050406030204" pitchFamily="18" charset="0"/>
                                    </a:rPr>
                                    <m:t>𝑡</m:t>
                                  </m:r>
                                  <m:r>
                                    <a:rPr lang="en-US" sz="2400" i="1">
                                      <a:solidFill>
                                        <a:schemeClr val="bg1"/>
                                      </a:solidFill>
                                      <a:latin typeface="Cambria Math" panose="02040503050406030204" pitchFamily="18" charset="0"/>
                                      <a:ea typeface="Cambria" panose="02040503050406030204" pitchFamily="18" charset="0"/>
                                    </a:rPr>
                                    <m:t>−3</m:t>
                                  </m:r>
                                </m:sub>
                              </m:sSub>
                            </m:den>
                          </m:f>
                        </m:e>
                      </m:d>
                      <m:r>
                        <a:rPr lang="en-US" sz="2400" b="0" i="1" smtClean="0">
                          <a:solidFill>
                            <a:schemeClr val="bg1"/>
                          </a:solidFill>
                          <a:latin typeface="Cambria Math" panose="02040503050406030204" pitchFamily="18" charset="0"/>
                          <a:ea typeface="Cambria" panose="02040503050406030204" pitchFamily="18" charset="0"/>
                        </a:rPr>
                        <m:t>+</m:t>
                      </m:r>
                      <m:sSub>
                        <m:sSubPr>
                          <m:ctrlPr>
                            <a:rPr lang="en-US" sz="2400" b="0" i="1" smtClean="0">
                              <a:solidFill>
                                <a:schemeClr val="bg1"/>
                              </a:solidFill>
                              <a:latin typeface="Cambria Math" panose="02040503050406030204" pitchFamily="18" charset="0"/>
                              <a:ea typeface="Cambria" panose="02040503050406030204" pitchFamily="18" charset="0"/>
                            </a:rPr>
                          </m:ctrlPr>
                        </m:sSubPr>
                        <m:e>
                          <m:r>
                            <m:rPr>
                              <m:sty m:val="p"/>
                            </m:rPr>
                            <a:rPr lang="en-US" sz="2400" b="0" i="1" smtClean="0">
                              <a:solidFill>
                                <a:schemeClr val="bg1"/>
                              </a:solidFill>
                              <a:latin typeface="Cambria Math" panose="02040503050406030204" pitchFamily="18" charset="0"/>
                              <a:ea typeface="Cambria" panose="02040503050406030204" pitchFamily="18" charset="0"/>
                            </a:rPr>
                            <m:t>α</m:t>
                          </m:r>
                        </m:e>
                        <m:sub>
                          <m:r>
                            <a:rPr lang="en-US" sz="2400" b="0" i="1" smtClean="0">
                              <a:solidFill>
                                <a:schemeClr val="bg1"/>
                              </a:solidFill>
                              <a:latin typeface="Cambria Math" panose="02040503050406030204" pitchFamily="18" charset="0"/>
                              <a:ea typeface="Cambria" panose="02040503050406030204" pitchFamily="18" charset="0"/>
                            </a:rPr>
                            <m:t>2</m:t>
                          </m:r>
                        </m:sub>
                      </m:sSub>
                      <m:r>
                        <m:rPr>
                          <m:nor/>
                        </m:rPr>
                        <a:rPr lang="en-US" sz="2400" b="0" i="0" smtClean="0">
                          <a:solidFill>
                            <a:schemeClr val="bg1"/>
                          </a:solidFill>
                          <a:latin typeface="Cambria Math" panose="02040503050406030204" pitchFamily="18" charset="0"/>
                          <a:ea typeface="Cambria" panose="02040503050406030204" pitchFamily="18" charset="0"/>
                        </a:rPr>
                        <m:t>l</m:t>
                      </m:r>
                      <m:r>
                        <m:rPr>
                          <m:nor/>
                        </m:rPr>
                        <a:rPr lang="en-US" sz="2400">
                          <a:solidFill>
                            <a:schemeClr val="bg1"/>
                          </a:solidFill>
                          <a:latin typeface="Cambria Math" panose="02040503050406030204" pitchFamily="18" charset="0"/>
                          <a:ea typeface="Cambria" panose="02040503050406030204" pitchFamily="18" charset="0"/>
                        </a:rPr>
                        <m:t>n</m:t>
                      </m:r>
                      <m:d>
                        <m:dPr>
                          <m:ctrlPr>
                            <a:rPr lang="en-US" sz="2400" i="1">
                              <a:solidFill>
                                <a:schemeClr val="bg1"/>
                              </a:solidFill>
                              <a:latin typeface="Cambria Math" panose="02040503050406030204" pitchFamily="18" charset="0"/>
                              <a:ea typeface="Cambria" panose="02040503050406030204" pitchFamily="18" charset="0"/>
                            </a:rPr>
                          </m:ctrlPr>
                        </m:dPr>
                        <m:e>
                          <m:f>
                            <m:fPr>
                              <m:ctrlPr>
                                <a:rPr lang="en-US" sz="2400" i="1">
                                  <a:solidFill>
                                    <a:schemeClr val="bg1"/>
                                  </a:solidFill>
                                  <a:latin typeface="Cambria Math" panose="02040503050406030204" pitchFamily="18" charset="0"/>
                                  <a:ea typeface="Cambria" panose="02040503050406030204" pitchFamily="18" charset="0"/>
                                </a:rPr>
                              </m:ctrlPr>
                            </m:fPr>
                            <m:num>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b="0" i="0" smtClean="0">
                                      <a:solidFill>
                                        <a:schemeClr val="bg1"/>
                                      </a:solidFill>
                                      <a:latin typeface="Cambria Math" panose="02040503050406030204" pitchFamily="18" charset="0"/>
                                      <a:ea typeface="Cambria" panose="02040503050406030204" pitchFamily="18" charset="0"/>
                                    </a:rPr>
                                    <m:t>Pk</m:t>
                                  </m:r>
                                  <m:r>
                                    <m:rPr>
                                      <m:nor/>
                                    </m:rPr>
                                    <a:rPr lang="en-US" sz="2400">
                                      <a:solidFill>
                                        <a:schemeClr val="bg1"/>
                                      </a:solidFill>
                                      <a:latin typeface="Cambria Math" panose="02040503050406030204" pitchFamily="18" charset="0"/>
                                      <a:ea typeface="Cambria" panose="02040503050406030204" pitchFamily="18" charset="0"/>
                                    </a:rPr>
                                    <m:t>$</m:t>
                                  </m:r>
                                </m:e>
                                <m:sub>
                                  <m:r>
                                    <a:rPr lang="en-US" sz="2400" i="1">
                                      <a:solidFill>
                                        <a:schemeClr val="bg1"/>
                                      </a:solidFill>
                                      <a:latin typeface="Cambria Math" panose="02040503050406030204" pitchFamily="18" charset="0"/>
                                      <a:ea typeface="Cambria" panose="02040503050406030204" pitchFamily="18" charset="0"/>
                                    </a:rPr>
                                    <m:t>𝑡</m:t>
                                  </m:r>
                                  <m:r>
                                    <a:rPr lang="en-US" sz="2400" b="0" i="1" smtClean="0">
                                      <a:solidFill>
                                        <a:schemeClr val="bg1"/>
                                      </a:solidFill>
                                      <a:latin typeface="Cambria Math" panose="02040503050406030204" pitchFamily="18" charset="0"/>
                                      <a:ea typeface="Cambria" panose="02040503050406030204" pitchFamily="18" charset="0"/>
                                    </a:rPr>
                                    <m:t>−2</m:t>
                                  </m:r>
                                </m:sub>
                              </m:sSub>
                            </m:num>
                            <m:den>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a:solidFill>
                                        <a:schemeClr val="bg1"/>
                                      </a:solidFill>
                                      <a:latin typeface="Cambria Math" panose="02040503050406030204" pitchFamily="18" charset="0"/>
                                      <a:ea typeface="Cambria" panose="02040503050406030204" pitchFamily="18" charset="0"/>
                                    </a:rPr>
                                    <m:t>L</m:t>
                                  </m:r>
                                  <m:r>
                                    <m:rPr>
                                      <m:nor/>
                                    </m:rPr>
                                    <a:rPr lang="en-US" sz="2400">
                                      <a:solidFill>
                                        <a:schemeClr val="bg1"/>
                                      </a:solidFill>
                                      <a:latin typeface="Cambria Math" panose="02040503050406030204" pitchFamily="18" charset="0"/>
                                      <a:ea typeface="Cambria" panose="02040503050406030204" pitchFamily="18" charset="0"/>
                                    </a:rPr>
                                    <m:t>_</m:t>
                                  </m:r>
                                  <m:r>
                                    <m:rPr>
                                      <m:nor/>
                                    </m:rPr>
                                    <a:rPr lang="en-US" sz="2400">
                                      <a:solidFill>
                                        <a:schemeClr val="bg1"/>
                                      </a:solidFill>
                                      <a:latin typeface="Cambria Math" panose="02040503050406030204" pitchFamily="18" charset="0"/>
                                      <a:ea typeface="Cambria" panose="02040503050406030204" pitchFamily="18" charset="0"/>
                                    </a:rPr>
                                    <m:t>Info</m:t>
                                  </m:r>
                                </m:e>
                                <m:sub>
                                  <m:r>
                                    <a:rPr lang="en-US" sz="2400" i="1">
                                      <a:solidFill>
                                        <a:schemeClr val="bg1"/>
                                      </a:solidFill>
                                      <a:latin typeface="Cambria Math" panose="02040503050406030204" pitchFamily="18" charset="0"/>
                                      <a:ea typeface="Cambria" panose="02040503050406030204" pitchFamily="18" charset="0"/>
                                    </a:rPr>
                                    <m:t>𝑡</m:t>
                                  </m:r>
                                  <m:r>
                                    <a:rPr lang="en-US" sz="2400" i="1">
                                      <a:solidFill>
                                        <a:schemeClr val="bg1"/>
                                      </a:solidFill>
                                      <a:latin typeface="Cambria Math" panose="02040503050406030204" pitchFamily="18" charset="0"/>
                                      <a:ea typeface="Cambria" panose="02040503050406030204" pitchFamily="18" charset="0"/>
                                    </a:rPr>
                                    <m:t>−3</m:t>
                                  </m:r>
                                </m:sub>
                              </m:sSub>
                            </m:den>
                          </m:f>
                        </m:e>
                      </m:d>
                      <m:r>
                        <a:rPr lang="en-US" sz="2400" b="0" i="1" smtClean="0">
                          <a:solidFill>
                            <a:schemeClr val="bg1"/>
                          </a:solidFill>
                          <a:latin typeface="Cambria Math" panose="02040503050406030204" pitchFamily="18" charset="0"/>
                          <a:ea typeface="Cambria" panose="02040503050406030204" pitchFamily="18" charset="0"/>
                        </a:rPr>
                        <m:t>+</m:t>
                      </m:r>
                      <m:sSub>
                        <m:sSubPr>
                          <m:ctrlPr>
                            <a:rPr lang="en-US" sz="2400" b="0" i="1" smtClean="0">
                              <a:solidFill>
                                <a:schemeClr val="bg1"/>
                              </a:solidFill>
                              <a:latin typeface="Cambria Math" panose="02040503050406030204" pitchFamily="18" charset="0"/>
                              <a:ea typeface="Cambria" panose="02040503050406030204" pitchFamily="18" charset="0"/>
                            </a:rPr>
                          </m:ctrlPr>
                        </m:sSubPr>
                        <m:e>
                          <m:r>
                            <a:rPr lang="en-US" sz="2400">
                              <a:solidFill>
                                <a:schemeClr val="bg1"/>
                              </a:solidFill>
                              <a:latin typeface="Cambria Math" panose="02040503050406030204" pitchFamily="18" charset="0"/>
                              <a:ea typeface="Cambria" panose="02040503050406030204" pitchFamily="18" charset="0"/>
                            </a:rPr>
                            <m:t>ℰ</m:t>
                          </m:r>
                        </m:e>
                        <m:sub>
                          <m:r>
                            <a:rPr lang="en-US" sz="2400" b="0" i="1" smtClean="0">
                              <a:solidFill>
                                <a:schemeClr val="bg1"/>
                              </a:solidFill>
                              <a:latin typeface="Cambria Math" panose="02040503050406030204" pitchFamily="18" charset="0"/>
                              <a:ea typeface="Cambria" panose="02040503050406030204" pitchFamily="18" charset="0"/>
                            </a:rPr>
                            <m:t>𝑡</m:t>
                          </m:r>
                        </m:sub>
                      </m:sSub>
                    </m:oMath>
                  </m:oMathPara>
                </a14:m>
                <a:endParaRPr lang="en-US" sz="2400" dirty="0">
                  <a:solidFill>
                    <a:schemeClr val="bg1"/>
                  </a:solidFill>
                  <a:latin typeface="Cambria" panose="02040503050406030204" pitchFamily="18" charset="0"/>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2D3F9ABA-6B00-1DE1-910C-11899E56D32B}"/>
                  </a:ext>
                </a:extLst>
              </p:cNvPr>
              <p:cNvSpPr>
                <a:spLocks noGrp="1" noRot="1" noChangeAspect="1" noMove="1" noResize="1" noEditPoints="1" noAdjustHandles="1" noChangeArrowheads="1" noChangeShapeType="1" noTextEdit="1"/>
              </p:cNvSpPr>
              <p:nvPr>
                <p:ph idx="1"/>
              </p:nvPr>
            </p:nvSpPr>
            <p:spPr>
              <a:xfrm>
                <a:off x="838200" y="1787633"/>
                <a:ext cx="10515600" cy="749124"/>
              </a:xfrm>
              <a:blipFill>
                <a:blip r:embed="rId4"/>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4BA63A97-BA9D-E124-E84D-AB9C126E478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380A2F1-3395-6E20-2DDA-E7143277A761}"/>
              </a:ext>
            </a:extLst>
          </p:cNvPr>
          <p:cNvSpPr txBox="1"/>
          <p:nvPr/>
        </p:nvSpPr>
        <p:spPr>
          <a:xfrm>
            <a:off x="838200" y="1238865"/>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Real GDP for Information</a:t>
            </a:r>
          </a:p>
        </p:txBody>
      </p:sp>
      <p:cxnSp>
        <p:nvCxnSpPr>
          <p:cNvPr id="9" name="Straight Connector 8">
            <a:extLst>
              <a:ext uri="{FF2B5EF4-FFF2-40B4-BE49-F238E27FC236}">
                <a16:creationId xmlns:a16="http://schemas.microsoft.com/office/drawing/2014/main" id="{9F9767B0-AE23-2E8C-0EFD-D04FAF241142}"/>
              </a:ext>
            </a:extLst>
          </p:cNvPr>
          <p:cNvCxnSpPr>
            <a:cxnSpLocks/>
          </p:cNvCxnSpPr>
          <p:nvPr/>
        </p:nvCxnSpPr>
        <p:spPr>
          <a:xfrm>
            <a:off x="838200" y="1700530"/>
            <a:ext cx="371775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A9C2BEFA-0EE0-57E8-DED5-C4554E85C5FD}"/>
              </a:ext>
            </a:extLst>
          </p:cNvPr>
          <p:cNvSpPr txBox="1"/>
          <p:nvPr/>
        </p:nvSpPr>
        <p:spPr>
          <a:xfrm>
            <a:off x="1314716" y="2536757"/>
            <a:ext cx="9753600" cy="830997"/>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Coefficients:				0.18		         1.16</a:t>
            </a:r>
          </a:p>
          <a:p>
            <a:r>
              <a:rPr lang="en-US" sz="2400" dirty="0">
                <a:solidFill>
                  <a:schemeClr val="bg1"/>
                </a:solidFill>
                <a:latin typeface="Cambria" panose="02040503050406030204" pitchFamily="18" charset="0"/>
                <a:ea typeface="Cambria" panose="02040503050406030204" pitchFamily="18" charset="0"/>
              </a:rPr>
              <a:t>T-Statistics:			           31.61		      36.12</a:t>
            </a:r>
          </a:p>
        </p:txBody>
      </p:sp>
      <p:graphicFrame>
        <p:nvGraphicFramePr>
          <p:cNvPr id="14" name="Table 13">
            <a:extLst>
              <a:ext uri="{FF2B5EF4-FFF2-40B4-BE49-F238E27FC236}">
                <a16:creationId xmlns:a16="http://schemas.microsoft.com/office/drawing/2014/main" id="{721C7428-8811-557F-934B-FB5D257570D0}"/>
              </a:ext>
            </a:extLst>
          </p:cNvPr>
          <p:cNvGraphicFramePr>
            <a:graphicFrameLocks noGrp="1"/>
          </p:cNvGraphicFramePr>
          <p:nvPr>
            <p:extLst>
              <p:ext uri="{D42A27DB-BD31-4B8C-83A1-F6EECF244321}">
                <p14:modId xmlns:p14="http://schemas.microsoft.com/office/powerpoint/2010/main" val="2244221701"/>
              </p:ext>
            </p:extLst>
          </p:nvPr>
        </p:nvGraphicFramePr>
        <p:xfrm>
          <a:off x="1314716" y="3429000"/>
          <a:ext cx="10083753" cy="2865120"/>
        </p:xfrm>
        <a:graphic>
          <a:graphicData uri="http://schemas.openxmlformats.org/drawingml/2006/table">
            <a:tbl>
              <a:tblPr firstRow="1" bandRow="1">
                <a:tableStyleId>{2D5ABB26-0587-4C30-8999-92F81FD0307C}</a:tableStyleId>
              </a:tblPr>
              <a:tblGrid>
                <a:gridCol w="4314958">
                  <a:extLst>
                    <a:ext uri="{9D8B030D-6E8A-4147-A177-3AD203B41FA5}">
                      <a16:colId xmlns:a16="http://schemas.microsoft.com/office/drawing/2014/main" val="3552799363"/>
                    </a:ext>
                  </a:extLst>
                </a:gridCol>
                <a:gridCol w="5768795">
                  <a:extLst>
                    <a:ext uri="{9D8B030D-6E8A-4147-A177-3AD203B41FA5}">
                      <a16:colId xmlns:a16="http://schemas.microsoft.com/office/drawing/2014/main" val="1294505082"/>
                    </a:ext>
                  </a:extLst>
                </a:gridCol>
              </a:tblGrid>
              <a:tr h="370840">
                <a:tc>
                  <a:txBody>
                    <a:bodyPr/>
                    <a:lstStyle/>
                    <a:p>
                      <a:r>
                        <a:rPr lang="en-US" dirty="0">
                          <a:solidFill>
                            <a:schemeClr val="bg1"/>
                          </a:solidFill>
                          <a:latin typeface="Cambria" panose="02040503050406030204" pitchFamily="18" charset="0"/>
                          <a:ea typeface="Cambria" panose="02040503050406030204" pitchFamily="18" charset="0"/>
                        </a:rPr>
                        <a:t>Estimation Technique</a:t>
                      </a:r>
                    </a:p>
                  </a:txBody>
                  <a:tcPr>
                    <a:lnT w="12700" cap="flat" cmpd="sng" algn="ctr">
                      <a:solidFill>
                        <a:schemeClr val="tx1"/>
                      </a:solidFill>
                      <a:prstDash val="solid"/>
                      <a:round/>
                      <a:headEnd type="none" w="med" len="med"/>
                      <a:tailEnd type="none" w="med" len="med"/>
                    </a:lnT>
                  </a:tcPr>
                </a:tc>
                <a:tc>
                  <a:txBody>
                    <a:bodyPr/>
                    <a:lstStyle/>
                    <a:p>
                      <a:r>
                        <a:rPr lang="en-US" dirty="0">
                          <a:solidFill>
                            <a:schemeClr val="bg1"/>
                          </a:solidFill>
                          <a:latin typeface="Cambria" panose="02040503050406030204" pitchFamily="18" charset="0"/>
                          <a:ea typeface="Cambria" panose="02040503050406030204" pitchFamily="18" charset="0"/>
                        </a:rPr>
                        <a:t>Fully Modified Least Squares (FMOLS)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00107568"/>
                  </a:ext>
                </a:extLst>
              </a:tr>
              <a:tr h="370840">
                <a:tc>
                  <a:txBody>
                    <a:bodyPr/>
                    <a:lstStyle/>
                    <a:p>
                      <a:r>
                        <a:rPr lang="en-US" dirty="0">
                          <a:solidFill>
                            <a:schemeClr val="bg1"/>
                          </a:solidFill>
                          <a:latin typeface="Cambria" panose="02040503050406030204" pitchFamily="18" charset="0"/>
                          <a:ea typeface="Cambria" panose="02040503050406030204" pitchFamily="18" charset="0"/>
                        </a:rPr>
                        <a:t>Data Frequency</a:t>
                      </a:r>
                    </a:p>
                  </a:txBody>
                  <a:tcPr/>
                </a:tc>
                <a:tc>
                  <a:txBody>
                    <a:bodyPr/>
                    <a:lstStyle/>
                    <a:p>
                      <a:r>
                        <a:rPr lang="en-US" dirty="0">
                          <a:solidFill>
                            <a:schemeClr val="bg1"/>
                          </a:solidFill>
                          <a:latin typeface="Cambria" panose="02040503050406030204" pitchFamily="18" charset="0"/>
                          <a:ea typeface="Cambria" panose="02040503050406030204" pitchFamily="18" charset="0"/>
                        </a:rPr>
                        <a:t>Annual</a:t>
                      </a:r>
                    </a:p>
                  </a:txBody>
                  <a:tcPr/>
                </a:tc>
                <a:extLst>
                  <a:ext uri="{0D108BD9-81ED-4DB2-BD59-A6C34878D82A}">
                    <a16:rowId xmlns:a16="http://schemas.microsoft.com/office/drawing/2014/main" val="35758827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Estimation Range</a:t>
                      </a:r>
                    </a:p>
                  </a:txBody>
                  <a:tcPr/>
                </a:tc>
                <a:tc>
                  <a:txBody>
                    <a:bodyPr/>
                    <a:lstStyle/>
                    <a:p>
                      <a:r>
                        <a:rPr lang="en-US" dirty="0">
                          <a:solidFill>
                            <a:schemeClr val="bg1"/>
                          </a:solidFill>
                          <a:latin typeface="Cambria" panose="02040503050406030204" pitchFamily="18" charset="0"/>
                          <a:ea typeface="Cambria" panose="02040503050406030204" pitchFamily="18" charset="0"/>
                        </a:rPr>
                        <a:t>1957 to 2024 (68 Observations)</a:t>
                      </a:r>
                    </a:p>
                  </a:txBody>
                  <a:tcPr/>
                </a:tc>
                <a:extLst>
                  <a:ext uri="{0D108BD9-81ED-4DB2-BD59-A6C34878D82A}">
                    <a16:rowId xmlns:a16="http://schemas.microsoft.com/office/drawing/2014/main" val="7299508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Net D.F.</a:t>
                      </a:r>
                    </a:p>
                  </a:txBody>
                  <a:tcPr/>
                </a:tc>
                <a:tc>
                  <a:txBody>
                    <a:bodyPr/>
                    <a:lstStyle/>
                    <a:p>
                      <a:r>
                        <a:rPr lang="en-US" dirty="0">
                          <a:solidFill>
                            <a:schemeClr val="bg1"/>
                          </a:solidFill>
                          <a:latin typeface="Cambria" panose="02040503050406030204" pitchFamily="18" charset="0"/>
                          <a:ea typeface="Cambria" panose="02040503050406030204" pitchFamily="18" charset="0"/>
                        </a:rPr>
                        <a:t>65 (i.e. 68-3)</a:t>
                      </a:r>
                    </a:p>
                  </a:txBody>
                  <a:tcPr/>
                </a:tc>
                <a:extLst>
                  <a:ext uri="{0D108BD9-81ED-4DB2-BD59-A6C34878D82A}">
                    <a16:rowId xmlns:a16="http://schemas.microsoft.com/office/drawing/2014/main" val="231209504"/>
                  </a:ext>
                </a:extLst>
              </a:tr>
              <a:tr h="370840">
                <a:tc>
                  <a:txBody>
                    <a:bodyPr/>
                    <a:lstStyle/>
                    <a:p>
                      <a:r>
                        <a:rPr lang="en-US" dirty="0">
                          <a:solidFill>
                            <a:schemeClr val="bg1"/>
                          </a:solidFill>
                          <a:latin typeface="Cambria" panose="02040503050406030204" pitchFamily="18" charset="0"/>
                          <a:ea typeface="Cambria" panose="02040503050406030204" pitchFamily="18" charset="0"/>
                        </a:rPr>
                        <a:t>Residual Unit Root Test</a:t>
                      </a:r>
                    </a:p>
                  </a:txBody>
                  <a:tcPr/>
                </a:tc>
                <a:tc>
                  <a:txBody>
                    <a:bodyPr/>
                    <a:lstStyle/>
                    <a:p>
                      <a:r>
                        <a:rPr lang="en-US" dirty="0">
                          <a:solidFill>
                            <a:schemeClr val="bg1"/>
                          </a:solidFill>
                          <a:latin typeface="Cambria" panose="02040503050406030204" pitchFamily="18" charset="0"/>
                          <a:ea typeface="Cambria" panose="02040503050406030204" pitchFamily="18" charset="0"/>
                        </a:rPr>
                        <a:t>-3.299                Stationary at 15% Significance</a:t>
                      </a:r>
                    </a:p>
                  </a:txBody>
                  <a:tcPr/>
                </a:tc>
                <a:extLst>
                  <a:ext uri="{0D108BD9-81ED-4DB2-BD59-A6C34878D82A}">
                    <a16:rowId xmlns:a16="http://schemas.microsoft.com/office/drawing/2014/main" val="339195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Residual ACF(1)</a:t>
                      </a:r>
                    </a:p>
                  </a:txBody>
                  <a:tcPr/>
                </a:tc>
                <a:tc>
                  <a:txBody>
                    <a:bodyPr/>
                    <a:lstStyle/>
                    <a:p>
                      <a:r>
                        <a:rPr lang="en-US" dirty="0">
                          <a:solidFill>
                            <a:schemeClr val="bg1"/>
                          </a:solidFill>
                          <a:latin typeface="Cambria" panose="02040503050406030204" pitchFamily="18" charset="0"/>
                          <a:ea typeface="Cambria" panose="02040503050406030204" pitchFamily="18" charset="0"/>
                        </a:rPr>
                        <a:t>0.844</a:t>
                      </a:r>
                    </a:p>
                  </a:txBody>
                  <a:tcPr/>
                </a:tc>
                <a:extLst>
                  <a:ext uri="{0D108BD9-81ED-4DB2-BD59-A6C34878D82A}">
                    <a16:rowId xmlns:a16="http://schemas.microsoft.com/office/drawing/2014/main" val="25603574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Seasonal Dummies</a:t>
                      </a:r>
                    </a:p>
                    <a:p>
                      <a:endParaRPr lang="en-US" dirty="0">
                        <a:solidFill>
                          <a:schemeClr val="bg1"/>
                        </a:solidFill>
                        <a:latin typeface="Cambria" panose="02040503050406030204" pitchFamily="18" charset="0"/>
                        <a:ea typeface="Cambria" panose="02040503050406030204" pitchFamily="18" charset="0"/>
                      </a:endParaRPr>
                    </a:p>
                  </a:txBody>
                  <a:tcPr/>
                </a:tc>
                <a:tc>
                  <a:txBody>
                    <a:bodyPr/>
                    <a:lstStyle/>
                    <a:p>
                      <a:r>
                        <a:rPr lang="en-US" dirty="0">
                          <a:solidFill>
                            <a:schemeClr val="bg1"/>
                          </a:solidFill>
                          <a:latin typeface="Cambria" panose="02040503050406030204" pitchFamily="18" charset="0"/>
                          <a:ea typeface="Cambria" panose="02040503050406030204" pitchFamily="18" charset="0"/>
                        </a:rPr>
                        <a:t>N/A</a:t>
                      </a:r>
                    </a:p>
                  </a:txBody>
                  <a:tcPr/>
                </a:tc>
                <a:extLst>
                  <a:ext uri="{0D108BD9-81ED-4DB2-BD59-A6C34878D82A}">
                    <a16:rowId xmlns:a16="http://schemas.microsoft.com/office/drawing/2014/main" val="3153958177"/>
                  </a:ext>
                </a:extLst>
              </a:tr>
            </a:tbl>
          </a:graphicData>
        </a:graphic>
      </p:graphicFrame>
      <p:cxnSp>
        <p:nvCxnSpPr>
          <p:cNvPr id="16" name="Straight Arrow Connector 15">
            <a:extLst>
              <a:ext uri="{FF2B5EF4-FFF2-40B4-BE49-F238E27FC236}">
                <a16:creationId xmlns:a16="http://schemas.microsoft.com/office/drawing/2014/main" id="{C9366E59-273F-C5AD-8DD7-E9262F9B1604}"/>
              </a:ext>
            </a:extLst>
          </p:cNvPr>
          <p:cNvCxnSpPr/>
          <p:nvPr/>
        </p:nvCxnSpPr>
        <p:spPr>
          <a:xfrm>
            <a:off x="6513095" y="5117432"/>
            <a:ext cx="561473"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98079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56B9B124-1CEA-044D-A3DF-85B847374BD4}"/>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7B0772DB-08A5-D97D-EAD5-A08D2763AA1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9B452925-5C95-A86B-98AC-A960CBAE793C}"/>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Structural Regressions</a:t>
            </a:r>
          </a:p>
        </p:txBody>
      </p:sp>
      <p:cxnSp>
        <p:nvCxnSpPr>
          <p:cNvPr id="5" name="Straight Connector 4">
            <a:extLst>
              <a:ext uri="{FF2B5EF4-FFF2-40B4-BE49-F238E27FC236}">
                <a16:creationId xmlns:a16="http://schemas.microsoft.com/office/drawing/2014/main" id="{C7E90562-D371-C9A6-70AB-A61E14362E6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B075FBF-8164-81AB-A51D-5DDD9270C6BB}"/>
              </a:ext>
            </a:extLst>
          </p:cNvPr>
          <p:cNvSpPr txBox="1"/>
          <p:nvPr/>
        </p:nvSpPr>
        <p:spPr>
          <a:xfrm>
            <a:off x="838200" y="1238865"/>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Real GDP for Information</a:t>
            </a:r>
          </a:p>
        </p:txBody>
      </p:sp>
      <p:cxnSp>
        <p:nvCxnSpPr>
          <p:cNvPr id="9" name="Straight Connector 8">
            <a:extLst>
              <a:ext uri="{FF2B5EF4-FFF2-40B4-BE49-F238E27FC236}">
                <a16:creationId xmlns:a16="http://schemas.microsoft.com/office/drawing/2014/main" id="{F40CA40A-E016-958B-00D2-5513FE69217E}"/>
              </a:ext>
            </a:extLst>
          </p:cNvPr>
          <p:cNvCxnSpPr>
            <a:cxnSpLocks/>
          </p:cNvCxnSpPr>
          <p:nvPr/>
        </p:nvCxnSpPr>
        <p:spPr>
          <a:xfrm>
            <a:off x="838200" y="1700530"/>
            <a:ext cx="371775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descr="A graph of a graph with lines and numbers&#10;&#10;AI-generated content may be incorrect.">
            <a:extLst>
              <a:ext uri="{FF2B5EF4-FFF2-40B4-BE49-F238E27FC236}">
                <a16:creationId xmlns:a16="http://schemas.microsoft.com/office/drawing/2014/main" id="{956D9299-EBB3-2A19-670D-C48AC03E2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09" y="1922770"/>
            <a:ext cx="5566291" cy="4001165"/>
          </a:xfrm>
          <a:prstGeom prst="rect">
            <a:avLst/>
          </a:prstGeom>
        </p:spPr>
      </p:pic>
      <p:pic>
        <p:nvPicPr>
          <p:cNvPr id="24" name="Picture 23" descr="A graph with numbers and lines&#10;&#10;AI-generated content may be incorrect.">
            <a:extLst>
              <a:ext uri="{FF2B5EF4-FFF2-40B4-BE49-F238E27FC236}">
                <a16:creationId xmlns:a16="http://schemas.microsoft.com/office/drawing/2014/main" id="{BA89451D-059A-29EC-549E-71A3CC9539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922770"/>
            <a:ext cx="5566291" cy="4001165"/>
          </a:xfrm>
          <a:prstGeom prst="rect">
            <a:avLst/>
          </a:prstGeom>
        </p:spPr>
      </p:pic>
    </p:spTree>
    <p:extLst>
      <p:ext uri="{BB962C8B-B14F-4D97-AF65-F5344CB8AC3E}">
        <p14:creationId xmlns:p14="http://schemas.microsoft.com/office/powerpoint/2010/main" val="2209912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3810D621-E1DC-19A8-5069-48DED4E79BEA}"/>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BED7A563-E0A3-4038-B9CC-79BF28A8EE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C3C81DB4-C539-2ED4-3B51-C04885DD3D85}"/>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Structural Regressions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EBE077-DC21-0C9C-E714-8100DEB33FC3}"/>
                  </a:ext>
                </a:extLst>
              </p:cNvPr>
              <p:cNvSpPr>
                <a:spLocks noGrp="1"/>
              </p:cNvSpPr>
              <p:nvPr>
                <p:ph idx="1"/>
              </p:nvPr>
            </p:nvSpPr>
            <p:spPr>
              <a:xfrm>
                <a:off x="0" y="1787633"/>
                <a:ext cx="12192000" cy="749124"/>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m:rPr>
                          <m:sty m:val="p"/>
                        </m:rPr>
                        <a:rPr lang="en-US" sz="2400" smtClean="0">
                          <a:solidFill>
                            <a:schemeClr val="bg1"/>
                          </a:solidFill>
                          <a:latin typeface="Cambria Math" panose="02040503050406030204" pitchFamily="18" charset="0"/>
                          <a:ea typeface="Cambria" panose="02040503050406030204" pitchFamily="18" charset="0"/>
                        </a:rPr>
                        <m:t>Δ</m:t>
                      </m:r>
                      <m:func>
                        <m:funcPr>
                          <m:ctrlPr>
                            <a:rPr lang="en-US" sz="2400" i="1">
                              <a:solidFill>
                                <a:schemeClr val="bg1"/>
                              </a:solidFill>
                              <a:latin typeface="Cambria Math" panose="02040503050406030204" pitchFamily="18" charset="0"/>
                              <a:ea typeface="Cambria" panose="02040503050406030204" pitchFamily="18" charset="0"/>
                            </a:rPr>
                          </m:ctrlPr>
                        </m:funcPr>
                        <m:fName>
                          <m:r>
                            <m:rPr>
                              <m:sty m:val="p"/>
                            </m:rPr>
                            <a:rPr lang="en-US" sz="2400">
                              <a:solidFill>
                                <a:schemeClr val="bg1"/>
                              </a:solidFill>
                              <a:latin typeface="Cambria Math" panose="02040503050406030204" pitchFamily="18" charset="0"/>
                              <a:ea typeface="Cambria" panose="02040503050406030204" pitchFamily="18" charset="0"/>
                            </a:rPr>
                            <m:t>ln</m:t>
                          </m:r>
                        </m:fName>
                        <m:e>
                          <m:d>
                            <m:dPr>
                              <m:ctrlPr>
                                <a:rPr lang="en-US" sz="2400" i="1">
                                  <a:solidFill>
                                    <a:schemeClr val="bg1"/>
                                  </a:solidFill>
                                  <a:latin typeface="Cambria Math" panose="02040503050406030204" pitchFamily="18" charset="0"/>
                                  <a:ea typeface="Cambria" panose="02040503050406030204" pitchFamily="18" charset="0"/>
                                </a:rPr>
                              </m:ctrlPr>
                            </m:dPr>
                            <m:e>
                              <m:f>
                                <m:fPr>
                                  <m:ctrlPr>
                                    <a:rPr lang="en-US" sz="2400" i="1">
                                      <a:solidFill>
                                        <a:schemeClr val="bg1"/>
                                      </a:solidFill>
                                      <a:latin typeface="Cambria Math" panose="02040503050406030204" pitchFamily="18" charset="0"/>
                                      <a:ea typeface="Cambria" panose="02040503050406030204" pitchFamily="18" charset="0"/>
                                    </a:rPr>
                                  </m:ctrlPr>
                                </m:fPr>
                                <m:num>
                                  <m:r>
                                    <m:rPr>
                                      <m:nor/>
                                    </m:rPr>
                                    <a:rPr lang="en-US" sz="2400">
                                      <a:solidFill>
                                        <a:schemeClr val="bg1"/>
                                      </a:solidFill>
                                      <a:latin typeface="Cambria Math" panose="02040503050406030204" pitchFamily="18" charset="0"/>
                                      <a:ea typeface="Cambria" panose="02040503050406030204" pitchFamily="18" charset="0"/>
                                    </a:rPr>
                                    <m:t>I</m:t>
                                  </m:r>
                                  <m:r>
                                    <m:rPr>
                                      <m:nor/>
                                    </m:rPr>
                                    <a:rPr lang="en-US" sz="2400">
                                      <a:solidFill>
                                        <a:schemeClr val="bg1"/>
                                      </a:solidFill>
                                      <a:latin typeface="Cambria Math" panose="02040503050406030204" pitchFamily="18" charset="0"/>
                                      <a:ea typeface="Cambria" panose="02040503050406030204" pitchFamily="18" charset="0"/>
                                    </a:rPr>
                                    <m:t>_</m:t>
                                  </m:r>
                                  <m:r>
                                    <m:rPr>
                                      <m:nor/>
                                    </m:rPr>
                                    <a:rPr lang="en-US" sz="2400">
                                      <a:solidFill>
                                        <a:schemeClr val="bg1"/>
                                      </a:solidFill>
                                      <a:latin typeface="Cambria Math" panose="02040503050406030204" pitchFamily="18" charset="0"/>
                                      <a:ea typeface="Cambria" panose="02040503050406030204" pitchFamily="18" charset="0"/>
                                    </a:rPr>
                                    <m:t>P</m:t>
                                  </m:r>
                                  <m:r>
                                    <m:rPr>
                                      <m:nor/>
                                    </m:rPr>
                                    <a:rPr lang="en-US" sz="2400">
                                      <a:solidFill>
                                        <a:schemeClr val="bg1"/>
                                      </a:solidFill>
                                      <a:latin typeface="Cambria Math" panose="02040503050406030204" pitchFamily="18" charset="0"/>
                                      <a:ea typeface="Cambria" panose="02040503050406030204" pitchFamily="18" charset="0"/>
                                    </a:rPr>
                                    <m:t>_</m:t>
                                  </m:r>
                                  <m:r>
                                    <m:rPr>
                                      <m:nor/>
                                    </m:rPr>
                                    <a:rPr lang="en-US" sz="2400" b="0" i="0" smtClean="0">
                                      <a:solidFill>
                                        <a:schemeClr val="bg1"/>
                                      </a:solidFill>
                                      <a:latin typeface="Cambria Math" panose="02040503050406030204" pitchFamily="18" charset="0"/>
                                      <a:ea typeface="Cambria" panose="02040503050406030204" pitchFamily="18" charset="0"/>
                                    </a:rPr>
                                    <m:t>CEP</m:t>
                                  </m:r>
                                </m:num>
                                <m:den>
                                  <m:r>
                                    <m:rPr>
                                      <m:nor/>
                                    </m:rPr>
                                    <a:rPr lang="en-US" sz="2400">
                                      <a:solidFill>
                                        <a:schemeClr val="bg1"/>
                                      </a:solidFill>
                                      <a:latin typeface="Cambria Math" panose="02040503050406030204" pitchFamily="18" charset="0"/>
                                      <a:ea typeface="Cambria" panose="02040503050406030204" pitchFamily="18" charset="0"/>
                                    </a:rPr>
                                    <m:t>RND</m:t>
                                  </m:r>
                                  <m:r>
                                    <m:rPr>
                                      <m:nor/>
                                    </m:rPr>
                                    <a:rPr lang="en-US" sz="2400">
                                      <a:solidFill>
                                        <a:schemeClr val="bg1"/>
                                      </a:solidFill>
                                      <a:latin typeface="Cambria Math" panose="02040503050406030204" pitchFamily="18" charset="0"/>
                                      <a:ea typeface="Cambria" panose="02040503050406030204" pitchFamily="18" charset="0"/>
                                    </a:rPr>
                                    <m:t>$</m:t>
                                  </m:r>
                                </m:den>
                              </m:f>
                            </m:e>
                          </m:d>
                        </m:e>
                      </m:func>
                      <m:r>
                        <a:rPr lang="en-US" sz="2400" i="1">
                          <a:solidFill>
                            <a:schemeClr val="bg1"/>
                          </a:solidFill>
                          <a:latin typeface="Cambria Math" panose="02040503050406030204" pitchFamily="18" charset="0"/>
                          <a:ea typeface="Cambria" panose="02040503050406030204" pitchFamily="18" charset="0"/>
                        </a:rPr>
                        <m:t>=</m:t>
                      </m:r>
                      <m:sSub>
                        <m:sSubPr>
                          <m:ctrlPr>
                            <a:rPr lang="en-US" sz="2400" i="1">
                              <a:solidFill>
                                <a:schemeClr val="bg1"/>
                              </a:solidFill>
                              <a:latin typeface="Cambria Math" panose="02040503050406030204" pitchFamily="18" charset="0"/>
                              <a:ea typeface="Cambria" panose="02040503050406030204" pitchFamily="18" charset="0"/>
                            </a:rPr>
                          </m:ctrlPr>
                        </m:sSubPr>
                        <m:e>
                          <m:r>
                            <a:rPr lang="en-US" sz="2400" i="1">
                              <a:solidFill>
                                <a:schemeClr val="bg1"/>
                              </a:solidFill>
                              <a:latin typeface="Cambria Math" panose="02040503050406030204" pitchFamily="18" charset="0"/>
                              <a:ea typeface="Cambria" panose="02040503050406030204" pitchFamily="18" charset="0"/>
                            </a:rPr>
                            <m:t>𝛼</m:t>
                          </m:r>
                        </m:e>
                        <m:sub>
                          <m:r>
                            <a:rPr lang="en-US" sz="2400" i="1">
                              <a:solidFill>
                                <a:schemeClr val="bg1"/>
                              </a:solidFill>
                              <a:latin typeface="Cambria Math" panose="02040503050406030204" pitchFamily="18" charset="0"/>
                              <a:ea typeface="Cambria" panose="02040503050406030204" pitchFamily="18" charset="0"/>
                            </a:rPr>
                            <m:t>0</m:t>
                          </m:r>
                        </m:sub>
                      </m:sSub>
                      <m:r>
                        <a:rPr lang="en-US" sz="2400" i="1">
                          <a:solidFill>
                            <a:schemeClr val="bg1"/>
                          </a:solidFill>
                          <a:latin typeface="Cambria Math" panose="02040503050406030204" pitchFamily="18" charset="0"/>
                          <a:ea typeface="Cambria" panose="02040503050406030204" pitchFamily="18" charset="0"/>
                        </a:rPr>
                        <m:t>+</m:t>
                      </m:r>
                      <m:sSub>
                        <m:sSubPr>
                          <m:ctrlPr>
                            <a:rPr lang="en-US" sz="2400" i="1">
                              <a:solidFill>
                                <a:schemeClr val="bg1"/>
                              </a:solidFill>
                              <a:latin typeface="Cambria Math" panose="02040503050406030204" pitchFamily="18" charset="0"/>
                              <a:ea typeface="Cambria" panose="02040503050406030204" pitchFamily="18" charset="0"/>
                            </a:rPr>
                          </m:ctrlPr>
                        </m:sSubPr>
                        <m:e>
                          <m:r>
                            <a:rPr lang="en-US" sz="2400" i="1">
                              <a:solidFill>
                                <a:schemeClr val="bg1"/>
                              </a:solidFill>
                              <a:latin typeface="Cambria Math" panose="02040503050406030204" pitchFamily="18" charset="0"/>
                              <a:ea typeface="Cambria" panose="02040503050406030204" pitchFamily="18" charset="0"/>
                            </a:rPr>
                            <m:t>𝛼</m:t>
                          </m:r>
                        </m:e>
                        <m:sub>
                          <m:r>
                            <a:rPr lang="en-US" sz="2400" i="1">
                              <a:solidFill>
                                <a:schemeClr val="bg1"/>
                              </a:solidFill>
                              <a:latin typeface="Cambria Math" panose="02040503050406030204" pitchFamily="18" charset="0"/>
                              <a:ea typeface="Cambria" panose="02040503050406030204" pitchFamily="18" charset="0"/>
                            </a:rPr>
                            <m:t>1</m:t>
                          </m:r>
                        </m:sub>
                      </m:sSub>
                      <m:r>
                        <m:rPr>
                          <m:sty m:val="p"/>
                        </m:rPr>
                        <a:rPr lang="en-US" sz="2400">
                          <a:solidFill>
                            <a:schemeClr val="bg1"/>
                          </a:solidFill>
                          <a:latin typeface="Cambria Math" panose="02040503050406030204" pitchFamily="18" charset="0"/>
                          <a:ea typeface="Cambria" panose="02040503050406030204" pitchFamily="18" charset="0"/>
                        </a:rPr>
                        <m:t>Δ</m:t>
                      </m:r>
                      <m:func>
                        <m:funcPr>
                          <m:ctrlPr>
                            <a:rPr lang="en-US" sz="2400" i="1">
                              <a:solidFill>
                                <a:schemeClr val="bg1"/>
                              </a:solidFill>
                              <a:latin typeface="Cambria Math" panose="02040503050406030204" pitchFamily="18" charset="0"/>
                              <a:ea typeface="Cambria" panose="02040503050406030204" pitchFamily="18" charset="0"/>
                            </a:rPr>
                          </m:ctrlPr>
                        </m:funcPr>
                        <m:fName>
                          <m:r>
                            <m:rPr>
                              <m:sty m:val="p"/>
                            </m:rPr>
                            <a:rPr lang="en-US" sz="2400">
                              <a:solidFill>
                                <a:schemeClr val="bg1"/>
                              </a:solidFill>
                              <a:latin typeface="Cambria Math" panose="02040503050406030204" pitchFamily="18" charset="0"/>
                              <a:ea typeface="Cambria" panose="02040503050406030204" pitchFamily="18" charset="0"/>
                            </a:rPr>
                            <m:t>ln</m:t>
                          </m:r>
                        </m:fName>
                        <m:e>
                          <m:d>
                            <m:dPr>
                              <m:ctrlPr>
                                <a:rPr lang="en-US" sz="2400" i="1">
                                  <a:solidFill>
                                    <a:schemeClr val="bg1"/>
                                  </a:solidFill>
                                  <a:latin typeface="Cambria Math" panose="02040503050406030204" pitchFamily="18" charset="0"/>
                                  <a:ea typeface="Cambria" panose="02040503050406030204" pitchFamily="18" charset="0"/>
                                </a:rPr>
                              </m:ctrlPr>
                            </m:dPr>
                            <m:e>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a:solidFill>
                                        <a:schemeClr val="bg1"/>
                                      </a:solidFill>
                                      <a:latin typeface="Cambria Math" panose="02040503050406030204" pitchFamily="18" charset="0"/>
                                      <a:ea typeface="Cambria" panose="02040503050406030204" pitchFamily="18" charset="0"/>
                                    </a:rPr>
                                    <m:t>MFP</m:t>
                                  </m:r>
                                </m:e>
                                <m:sub>
                                  <m:r>
                                    <a:rPr lang="en-US" sz="2400" i="1">
                                      <a:solidFill>
                                        <a:schemeClr val="bg1"/>
                                      </a:solidFill>
                                      <a:latin typeface="Cambria Math" panose="02040503050406030204" pitchFamily="18" charset="0"/>
                                      <a:ea typeface="Cambria" panose="02040503050406030204" pitchFamily="18" charset="0"/>
                                    </a:rPr>
                                    <m:t>𝑡</m:t>
                                  </m:r>
                                  <m:r>
                                    <a:rPr lang="en-US" sz="2400" i="1">
                                      <a:solidFill>
                                        <a:schemeClr val="bg1"/>
                                      </a:solidFill>
                                      <a:latin typeface="Cambria Math" panose="02040503050406030204" pitchFamily="18" charset="0"/>
                                      <a:ea typeface="Cambria" panose="02040503050406030204" pitchFamily="18" charset="0"/>
                                    </a:rPr>
                                    <m:t>−3</m:t>
                                  </m:r>
                                </m:sub>
                              </m:sSub>
                            </m:e>
                          </m:d>
                        </m:e>
                      </m:func>
                      <m:r>
                        <a:rPr lang="en-US" sz="2400" i="1">
                          <a:solidFill>
                            <a:schemeClr val="bg1"/>
                          </a:solidFill>
                          <a:latin typeface="Cambria Math" panose="02040503050406030204" pitchFamily="18" charset="0"/>
                          <a:ea typeface="Cambria" panose="02040503050406030204" pitchFamily="18" charset="0"/>
                        </a:rPr>
                        <m:t>+</m:t>
                      </m:r>
                      <m:sSub>
                        <m:sSubPr>
                          <m:ctrlPr>
                            <a:rPr lang="en-US" sz="2400" i="1">
                              <a:solidFill>
                                <a:schemeClr val="bg1"/>
                              </a:solidFill>
                              <a:latin typeface="Cambria Math" panose="02040503050406030204" pitchFamily="18" charset="0"/>
                              <a:ea typeface="Cambria" panose="02040503050406030204" pitchFamily="18" charset="0"/>
                            </a:rPr>
                          </m:ctrlPr>
                        </m:sSubPr>
                        <m:e>
                          <m:r>
                            <m:rPr>
                              <m:sty m:val="p"/>
                            </m:rPr>
                            <a:rPr lang="en-US" sz="2400" i="1">
                              <a:solidFill>
                                <a:schemeClr val="bg1"/>
                              </a:solidFill>
                              <a:latin typeface="Cambria Math" panose="02040503050406030204" pitchFamily="18" charset="0"/>
                              <a:ea typeface="Cambria" panose="02040503050406030204" pitchFamily="18" charset="0"/>
                            </a:rPr>
                            <m:t>α</m:t>
                          </m:r>
                        </m:e>
                        <m:sub>
                          <m:r>
                            <a:rPr lang="en-US" sz="2400" i="1">
                              <a:solidFill>
                                <a:schemeClr val="bg1"/>
                              </a:solidFill>
                              <a:latin typeface="Cambria Math" panose="02040503050406030204" pitchFamily="18" charset="0"/>
                              <a:ea typeface="Cambria" panose="02040503050406030204" pitchFamily="18" charset="0"/>
                            </a:rPr>
                            <m:t>2</m:t>
                          </m:r>
                        </m:sub>
                      </m:sSub>
                      <m:r>
                        <m:rPr>
                          <m:sty m:val="p"/>
                        </m:rPr>
                        <a:rPr lang="en-US" sz="2400">
                          <a:solidFill>
                            <a:schemeClr val="bg1"/>
                          </a:solidFill>
                          <a:latin typeface="Cambria Math" panose="02040503050406030204" pitchFamily="18" charset="0"/>
                          <a:ea typeface="Cambria" panose="02040503050406030204" pitchFamily="18" charset="0"/>
                        </a:rPr>
                        <m:t>Δ</m:t>
                      </m:r>
                      <m:func>
                        <m:funcPr>
                          <m:ctrlPr>
                            <a:rPr lang="en-US" sz="2400" i="1">
                              <a:solidFill>
                                <a:schemeClr val="bg1"/>
                              </a:solidFill>
                              <a:latin typeface="Cambria Math" panose="02040503050406030204" pitchFamily="18" charset="0"/>
                              <a:ea typeface="Cambria" panose="02040503050406030204" pitchFamily="18" charset="0"/>
                            </a:rPr>
                          </m:ctrlPr>
                        </m:funcPr>
                        <m:fName>
                          <m:r>
                            <m:rPr>
                              <m:sty m:val="p"/>
                            </m:rPr>
                            <a:rPr lang="en-US" sz="2400">
                              <a:solidFill>
                                <a:schemeClr val="bg1"/>
                              </a:solidFill>
                              <a:latin typeface="Cambria Math" panose="02040503050406030204" pitchFamily="18" charset="0"/>
                              <a:ea typeface="Cambria" panose="02040503050406030204" pitchFamily="18" charset="0"/>
                            </a:rPr>
                            <m:t>ln</m:t>
                          </m:r>
                        </m:fName>
                        <m:e>
                          <m:d>
                            <m:dPr>
                              <m:ctrlPr>
                                <a:rPr lang="en-US" sz="2400" i="1">
                                  <a:solidFill>
                                    <a:schemeClr val="bg1"/>
                                  </a:solidFill>
                                  <a:latin typeface="Cambria Math" panose="02040503050406030204" pitchFamily="18" charset="0"/>
                                  <a:ea typeface="Cambria" panose="02040503050406030204" pitchFamily="18" charset="0"/>
                                </a:rPr>
                              </m:ctrlPr>
                            </m:dPr>
                            <m:e>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a:solidFill>
                                        <a:schemeClr val="bg1"/>
                                      </a:solidFill>
                                      <a:latin typeface="Cambria Math" panose="02040503050406030204" pitchFamily="18" charset="0"/>
                                      <a:ea typeface="Cambria" panose="02040503050406030204" pitchFamily="18" charset="0"/>
                                    </a:rPr>
                                    <m:t>PatGrant</m:t>
                                  </m:r>
                                </m:e>
                                <m:sub>
                                  <m:r>
                                    <a:rPr lang="en-US" sz="2400" i="1">
                                      <a:solidFill>
                                        <a:schemeClr val="bg1"/>
                                      </a:solidFill>
                                      <a:latin typeface="Cambria Math" panose="02040503050406030204" pitchFamily="18" charset="0"/>
                                      <a:ea typeface="Cambria" panose="02040503050406030204" pitchFamily="18" charset="0"/>
                                    </a:rPr>
                                    <m:t>𝑡</m:t>
                                  </m:r>
                                </m:sub>
                              </m:sSub>
                            </m:e>
                          </m:d>
                        </m:e>
                      </m:func>
                      <m:r>
                        <a:rPr lang="en-US" sz="2400" i="1">
                          <a:solidFill>
                            <a:schemeClr val="bg1"/>
                          </a:solidFill>
                          <a:latin typeface="Cambria Math" panose="02040503050406030204" pitchFamily="18" charset="0"/>
                          <a:ea typeface="Cambria" panose="02040503050406030204" pitchFamily="18" charset="0"/>
                        </a:rPr>
                        <m:t>+</m:t>
                      </m:r>
                      <m:sSub>
                        <m:sSubPr>
                          <m:ctrlPr>
                            <a:rPr lang="en-US" sz="2400" i="1">
                              <a:solidFill>
                                <a:schemeClr val="bg1"/>
                              </a:solidFill>
                              <a:latin typeface="Cambria Math" panose="02040503050406030204" pitchFamily="18" charset="0"/>
                              <a:ea typeface="Cambria" panose="02040503050406030204" pitchFamily="18" charset="0"/>
                            </a:rPr>
                          </m:ctrlPr>
                        </m:sSubPr>
                        <m:e>
                          <m:r>
                            <a:rPr lang="en-US" sz="2400" i="1">
                              <a:solidFill>
                                <a:schemeClr val="bg1"/>
                              </a:solidFill>
                              <a:latin typeface="Cambria Math" panose="02040503050406030204" pitchFamily="18" charset="0"/>
                              <a:ea typeface="Cambria" panose="02040503050406030204" pitchFamily="18" charset="0"/>
                            </a:rPr>
                            <m:t>𝛼</m:t>
                          </m:r>
                        </m:e>
                        <m:sub>
                          <m:r>
                            <a:rPr lang="en-US" sz="2400" i="1">
                              <a:solidFill>
                                <a:schemeClr val="bg1"/>
                              </a:solidFill>
                              <a:latin typeface="Cambria Math" panose="02040503050406030204" pitchFamily="18" charset="0"/>
                              <a:ea typeface="Cambria" panose="02040503050406030204" pitchFamily="18" charset="0"/>
                            </a:rPr>
                            <m:t>3</m:t>
                          </m:r>
                        </m:sub>
                      </m:sSub>
                      <m:r>
                        <m:rPr>
                          <m:sty m:val="p"/>
                        </m:rPr>
                        <a:rPr lang="en-US" sz="2400">
                          <a:solidFill>
                            <a:schemeClr val="bg1"/>
                          </a:solidFill>
                          <a:latin typeface="Cambria Math" panose="02040503050406030204" pitchFamily="18" charset="0"/>
                          <a:ea typeface="Cambria" panose="02040503050406030204" pitchFamily="18" charset="0"/>
                        </a:rPr>
                        <m:t>Δ</m:t>
                      </m:r>
                      <m:func>
                        <m:funcPr>
                          <m:ctrlPr>
                            <a:rPr lang="en-US" sz="2400" i="1">
                              <a:solidFill>
                                <a:schemeClr val="bg1"/>
                              </a:solidFill>
                              <a:latin typeface="Cambria Math" panose="02040503050406030204" pitchFamily="18" charset="0"/>
                              <a:ea typeface="Cambria" panose="02040503050406030204" pitchFamily="18" charset="0"/>
                            </a:rPr>
                          </m:ctrlPr>
                        </m:funcPr>
                        <m:fName>
                          <m:r>
                            <m:rPr>
                              <m:sty m:val="p"/>
                            </m:rPr>
                            <a:rPr lang="en-US" sz="2400">
                              <a:solidFill>
                                <a:schemeClr val="bg1"/>
                              </a:solidFill>
                              <a:latin typeface="Cambria Math" panose="02040503050406030204" pitchFamily="18" charset="0"/>
                              <a:ea typeface="Cambria" panose="02040503050406030204" pitchFamily="18" charset="0"/>
                            </a:rPr>
                            <m:t>ln</m:t>
                          </m:r>
                        </m:fName>
                        <m:e>
                          <m:d>
                            <m:dPr>
                              <m:ctrlPr>
                                <a:rPr lang="en-US" sz="2400" i="1">
                                  <a:solidFill>
                                    <a:schemeClr val="bg1"/>
                                  </a:solidFill>
                                  <a:latin typeface="Cambria Math" panose="02040503050406030204" pitchFamily="18" charset="0"/>
                                  <a:ea typeface="Cambria" panose="02040503050406030204" pitchFamily="18" charset="0"/>
                                </a:rPr>
                              </m:ctrlPr>
                            </m:dPr>
                            <m:e>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a:solidFill>
                                        <a:schemeClr val="bg1"/>
                                      </a:solidFill>
                                      <a:latin typeface="Cambria Math" panose="02040503050406030204" pitchFamily="18" charset="0"/>
                                      <a:ea typeface="Cambria" panose="02040503050406030204" pitchFamily="18" charset="0"/>
                                    </a:rPr>
                                    <m:t>K</m:t>
                                  </m:r>
                                  <m:r>
                                    <m:rPr>
                                      <m:nor/>
                                    </m:rPr>
                                    <a:rPr lang="en-US" sz="2400">
                                      <a:solidFill>
                                        <a:schemeClr val="bg1"/>
                                      </a:solidFill>
                                      <a:latin typeface="Cambria Math" panose="02040503050406030204" pitchFamily="18" charset="0"/>
                                      <a:ea typeface="Cambria" panose="02040503050406030204" pitchFamily="18" charset="0"/>
                                    </a:rPr>
                                    <m:t>_</m:t>
                                  </m:r>
                                  <m:r>
                                    <m:rPr>
                                      <m:nor/>
                                    </m:rPr>
                                    <a:rPr lang="en-US" sz="2400">
                                      <a:solidFill>
                                        <a:schemeClr val="bg1"/>
                                      </a:solidFill>
                                      <a:latin typeface="Cambria Math" panose="02040503050406030204" pitchFamily="18" charset="0"/>
                                      <a:ea typeface="Cambria" panose="02040503050406030204" pitchFamily="18" charset="0"/>
                                    </a:rPr>
                                    <m:t>IP</m:t>
                                  </m:r>
                                  <m:r>
                                    <m:rPr>
                                      <m:nor/>
                                    </m:rPr>
                                    <a:rPr lang="en-US" sz="2400">
                                      <a:solidFill>
                                        <a:schemeClr val="bg1"/>
                                      </a:solidFill>
                                      <a:latin typeface="Cambria Math" panose="02040503050406030204" pitchFamily="18" charset="0"/>
                                      <a:ea typeface="Cambria" panose="02040503050406030204" pitchFamily="18" charset="0"/>
                                    </a:rPr>
                                    <m:t>$</m:t>
                                  </m:r>
                                </m:e>
                                <m:sub>
                                  <m:r>
                                    <a:rPr lang="en-US" sz="2400" i="1">
                                      <a:solidFill>
                                        <a:schemeClr val="bg1"/>
                                      </a:solidFill>
                                      <a:latin typeface="Cambria Math" panose="02040503050406030204" pitchFamily="18" charset="0"/>
                                      <a:ea typeface="Cambria" panose="02040503050406030204" pitchFamily="18" charset="0"/>
                                    </a:rPr>
                                    <m:t>𝑡</m:t>
                                  </m:r>
                                  <m:r>
                                    <a:rPr lang="en-US" sz="2400" i="1">
                                      <a:solidFill>
                                        <a:schemeClr val="bg1"/>
                                      </a:solidFill>
                                      <a:latin typeface="Cambria Math" panose="02040503050406030204" pitchFamily="18" charset="0"/>
                                      <a:ea typeface="Cambria" panose="02040503050406030204" pitchFamily="18" charset="0"/>
                                    </a:rPr>
                                    <m:t>−2</m:t>
                                  </m:r>
                                </m:sub>
                              </m:sSub>
                            </m:e>
                          </m:d>
                        </m:e>
                      </m:func>
                      <m:r>
                        <a:rPr lang="en-US" sz="2400" i="1">
                          <a:solidFill>
                            <a:schemeClr val="bg1"/>
                          </a:solidFill>
                          <a:latin typeface="Cambria Math" panose="02040503050406030204" pitchFamily="18" charset="0"/>
                          <a:ea typeface="Cambria" panose="02040503050406030204" pitchFamily="18" charset="0"/>
                        </a:rPr>
                        <m:t>+</m:t>
                      </m:r>
                      <m:sSub>
                        <m:sSubPr>
                          <m:ctrlPr>
                            <a:rPr lang="en-US" sz="2400" i="1">
                              <a:solidFill>
                                <a:schemeClr val="bg1"/>
                              </a:solidFill>
                              <a:latin typeface="Cambria Math" panose="02040503050406030204" pitchFamily="18" charset="0"/>
                              <a:ea typeface="Cambria" panose="02040503050406030204" pitchFamily="18" charset="0"/>
                            </a:rPr>
                          </m:ctrlPr>
                        </m:sSubPr>
                        <m:e>
                          <m:r>
                            <a:rPr lang="en-US" sz="2400" i="1">
                              <a:solidFill>
                                <a:schemeClr val="bg1"/>
                              </a:solidFill>
                              <a:latin typeface="Cambria Math" panose="02040503050406030204" pitchFamily="18" charset="0"/>
                              <a:ea typeface="Cambria" panose="02040503050406030204" pitchFamily="18" charset="0"/>
                            </a:rPr>
                            <m:t>𝛼</m:t>
                          </m:r>
                        </m:e>
                        <m:sub>
                          <m:r>
                            <a:rPr lang="en-US" sz="2400" i="1">
                              <a:solidFill>
                                <a:schemeClr val="bg1"/>
                              </a:solidFill>
                              <a:latin typeface="Cambria Math" panose="02040503050406030204" pitchFamily="18" charset="0"/>
                              <a:ea typeface="Cambria" panose="02040503050406030204" pitchFamily="18" charset="0"/>
                            </a:rPr>
                            <m:t>4</m:t>
                          </m:r>
                        </m:sub>
                      </m:sSub>
                      <m:r>
                        <m:rPr>
                          <m:sty m:val="p"/>
                        </m:rPr>
                        <a:rPr lang="en-US" sz="2400">
                          <a:solidFill>
                            <a:schemeClr val="bg1"/>
                          </a:solidFill>
                          <a:latin typeface="Cambria Math" panose="02040503050406030204" pitchFamily="18" charset="0"/>
                          <a:ea typeface="Cambria" panose="02040503050406030204" pitchFamily="18" charset="0"/>
                        </a:rPr>
                        <m:t>Δ</m:t>
                      </m:r>
                      <m:func>
                        <m:funcPr>
                          <m:ctrlPr>
                            <a:rPr lang="en-US" sz="2400" i="1">
                              <a:solidFill>
                                <a:schemeClr val="bg1"/>
                              </a:solidFill>
                              <a:latin typeface="Cambria Math" panose="02040503050406030204" pitchFamily="18" charset="0"/>
                              <a:ea typeface="Cambria" panose="02040503050406030204" pitchFamily="18" charset="0"/>
                            </a:rPr>
                          </m:ctrlPr>
                        </m:funcPr>
                        <m:fName>
                          <m:r>
                            <m:rPr>
                              <m:sty m:val="p"/>
                            </m:rPr>
                            <a:rPr lang="en-US" sz="2400">
                              <a:solidFill>
                                <a:schemeClr val="bg1"/>
                              </a:solidFill>
                              <a:latin typeface="Cambria Math" panose="02040503050406030204" pitchFamily="18" charset="0"/>
                              <a:ea typeface="Cambria" panose="02040503050406030204" pitchFamily="18" charset="0"/>
                            </a:rPr>
                            <m:t>ln</m:t>
                          </m:r>
                        </m:fName>
                        <m:e>
                          <m:d>
                            <m:dPr>
                              <m:ctrlPr>
                                <a:rPr lang="en-US" sz="2400" i="1">
                                  <a:solidFill>
                                    <a:schemeClr val="bg1"/>
                                  </a:solidFill>
                                  <a:latin typeface="Cambria Math" panose="02040503050406030204" pitchFamily="18" charset="0"/>
                                  <a:ea typeface="Cambria" panose="02040503050406030204" pitchFamily="18" charset="0"/>
                                </a:rPr>
                              </m:ctrlPr>
                            </m:dPr>
                            <m:e>
                              <m:sSub>
                                <m:sSubPr>
                                  <m:ctrlPr>
                                    <a:rPr lang="en-US" sz="2400" i="1">
                                      <a:solidFill>
                                        <a:schemeClr val="bg1"/>
                                      </a:solidFill>
                                      <a:latin typeface="Cambria Math" panose="02040503050406030204" pitchFamily="18" charset="0"/>
                                      <a:ea typeface="Cambria" panose="02040503050406030204" pitchFamily="18" charset="0"/>
                                    </a:rPr>
                                  </m:ctrlPr>
                                </m:sSubPr>
                                <m:e>
                                  <m:r>
                                    <m:rPr>
                                      <m:nor/>
                                    </m:rPr>
                                    <a:rPr lang="en-US" sz="2400">
                                      <a:solidFill>
                                        <a:schemeClr val="bg1"/>
                                      </a:solidFill>
                                      <a:latin typeface="Cambria Math" panose="02040503050406030204" pitchFamily="18" charset="0"/>
                                      <a:ea typeface="Cambria" panose="02040503050406030204" pitchFamily="18" charset="0"/>
                                    </a:rPr>
                                    <m:t>RND</m:t>
                                  </m:r>
                                </m:e>
                                <m:sub>
                                  <m:r>
                                    <a:rPr lang="en-US" sz="2400" i="1">
                                      <a:solidFill>
                                        <a:schemeClr val="bg1"/>
                                      </a:solidFill>
                                      <a:latin typeface="Cambria Math" panose="02040503050406030204" pitchFamily="18" charset="0"/>
                                      <a:ea typeface="Cambria" panose="02040503050406030204" pitchFamily="18" charset="0"/>
                                    </a:rPr>
                                    <m:t>𝑡</m:t>
                                  </m:r>
                                  <m:r>
                                    <a:rPr lang="en-US" sz="2400" i="1">
                                      <a:solidFill>
                                        <a:schemeClr val="bg1"/>
                                      </a:solidFill>
                                      <a:latin typeface="Cambria Math" panose="02040503050406030204" pitchFamily="18" charset="0"/>
                                      <a:ea typeface="Cambria" panose="02040503050406030204" pitchFamily="18" charset="0"/>
                                    </a:rPr>
                                    <m:t>−4</m:t>
                                  </m:r>
                                </m:sub>
                              </m:sSub>
                            </m:e>
                          </m:d>
                          <m:r>
                            <a:rPr lang="en-US" sz="2400" i="1">
                              <a:solidFill>
                                <a:schemeClr val="bg1"/>
                              </a:solidFill>
                              <a:latin typeface="Cambria Math" panose="02040503050406030204" pitchFamily="18" charset="0"/>
                              <a:ea typeface="Cambria" panose="02040503050406030204" pitchFamily="18" charset="0"/>
                            </a:rPr>
                            <m:t>+</m:t>
                          </m:r>
                          <m:sSub>
                            <m:sSubPr>
                              <m:ctrlPr>
                                <a:rPr lang="en-US" sz="2400" i="1">
                                  <a:solidFill>
                                    <a:schemeClr val="bg1"/>
                                  </a:solidFill>
                                  <a:latin typeface="Cambria Math" panose="02040503050406030204" pitchFamily="18" charset="0"/>
                                  <a:ea typeface="Cambria" panose="02040503050406030204" pitchFamily="18" charset="0"/>
                                </a:rPr>
                              </m:ctrlPr>
                            </m:sSubPr>
                            <m:e>
                              <m:r>
                                <a:rPr lang="en-US" sz="2400" b="0" i="1" smtClean="0">
                                  <a:solidFill>
                                    <a:schemeClr val="bg1"/>
                                  </a:solidFill>
                                  <a:latin typeface="Cambria Math" panose="02040503050406030204" pitchFamily="18" charset="0"/>
                                  <a:ea typeface="Cambria" panose="02040503050406030204" pitchFamily="18" charset="0"/>
                                </a:rPr>
                                <m:t>𝑢</m:t>
                              </m:r>
                            </m:e>
                            <m:sub>
                              <m:r>
                                <a:rPr lang="en-US" sz="2400" i="1">
                                  <a:solidFill>
                                    <a:schemeClr val="bg1"/>
                                  </a:solidFill>
                                  <a:latin typeface="Cambria Math" panose="02040503050406030204" pitchFamily="18" charset="0"/>
                                  <a:ea typeface="Cambria" panose="02040503050406030204" pitchFamily="18" charset="0"/>
                                </a:rPr>
                                <m:t>𝑡</m:t>
                              </m:r>
                            </m:sub>
                          </m:sSub>
                        </m:e>
                      </m:func>
                    </m:oMath>
                  </m:oMathPara>
                </a14:m>
                <a:endParaRPr lang="en-US" sz="2400" dirty="0">
                  <a:solidFill>
                    <a:schemeClr val="bg1"/>
                  </a:solidFill>
                  <a:latin typeface="Cambria" panose="02040503050406030204" pitchFamily="18" charset="0"/>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94EBE077-DC21-0C9C-E714-8100DEB33FC3}"/>
                  </a:ext>
                </a:extLst>
              </p:cNvPr>
              <p:cNvSpPr>
                <a:spLocks noGrp="1" noRot="1" noChangeAspect="1" noMove="1" noResize="1" noEditPoints="1" noAdjustHandles="1" noChangeArrowheads="1" noChangeShapeType="1" noTextEdit="1"/>
              </p:cNvSpPr>
              <p:nvPr>
                <p:ph idx="1"/>
              </p:nvPr>
            </p:nvSpPr>
            <p:spPr>
              <a:xfrm>
                <a:off x="0" y="1787633"/>
                <a:ext cx="12192000" cy="749124"/>
              </a:xfrm>
              <a:blipFill>
                <a:blip r:embed="rId4"/>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B540A0B7-21F4-5C35-D8A6-AED7AEAF225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E3D29CA-147E-B1ED-2559-139B19A239C2}"/>
              </a:ext>
            </a:extLst>
          </p:cNvPr>
          <p:cNvSpPr txBox="1"/>
          <p:nvPr/>
        </p:nvSpPr>
        <p:spPr>
          <a:xfrm>
            <a:off x="838199" y="1238865"/>
            <a:ext cx="84180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Computers and Electronic Products Deflator</a:t>
            </a:r>
          </a:p>
        </p:txBody>
      </p:sp>
      <p:cxnSp>
        <p:nvCxnSpPr>
          <p:cNvPr id="9" name="Straight Connector 8">
            <a:extLst>
              <a:ext uri="{FF2B5EF4-FFF2-40B4-BE49-F238E27FC236}">
                <a16:creationId xmlns:a16="http://schemas.microsoft.com/office/drawing/2014/main" id="{A3BF6224-D5E0-01A8-D38C-DE42F84D721F}"/>
              </a:ext>
            </a:extLst>
          </p:cNvPr>
          <p:cNvCxnSpPr>
            <a:cxnSpLocks/>
          </p:cNvCxnSpPr>
          <p:nvPr/>
        </p:nvCxnSpPr>
        <p:spPr>
          <a:xfrm>
            <a:off x="838200" y="1700530"/>
            <a:ext cx="6444916"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BFBCEA7-7BEC-184D-A3DF-80A7574DE515}"/>
              </a:ext>
            </a:extLst>
          </p:cNvPr>
          <p:cNvSpPr txBox="1"/>
          <p:nvPr/>
        </p:nvSpPr>
        <p:spPr>
          <a:xfrm>
            <a:off x="1314716" y="2536757"/>
            <a:ext cx="10877284" cy="830997"/>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Coefficients:	       -1.13	         -0.24		      -0.68	         -0.51</a:t>
            </a:r>
          </a:p>
          <a:p>
            <a:r>
              <a:rPr lang="en-US" sz="2400" dirty="0">
                <a:solidFill>
                  <a:schemeClr val="bg1"/>
                </a:solidFill>
                <a:latin typeface="Cambria" panose="02040503050406030204" pitchFamily="18" charset="0"/>
                <a:ea typeface="Cambria" panose="02040503050406030204" pitchFamily="18" charset="0"/>
              </a:rPr>
              <a:t>T-Statistics:	       -1.77	         -2.06		      -3.39	         -2.80</a:t>
            </a:r>
          </a:p>
        </p:txBody>
      </p:sp>
      <p:graphicFrame>
        <p:nvGraphicFramePr>
          <p:cNvPr id="14" name="Table 13">
            <a:extLst>
              <a:ext uri="{FF2B5EF4-FFF2-40B4-BE49-F238E27FC236}">
                <a16:creationId xmlns:a16="http://schemas.microsoft.com/office/drawing/2014/main" id="{BC40E86C-2D75-69F6-D0C7-A8BC5DFC5BE1}"/>
              </a:ext>
            </a:extLst>
          </p:cNvPr>
          <p:cNvGraphicFramePr>
            <a:graphicFrameLocks noGrp="1"/>
          </p:cNvGraphicFramePr>
          <p:nvPr>
            <p:extLst>
              <p:ext uri="{D42A27DB-BD31-4B8C-83A1-F6EECF244321}">
                <p14:modId xmlns:p14="http://schemas.microsoft.com/office/powerpoint/2010/main" val="3899716277"/>
              </p:ext>
            </p:extLst>
          </p:nvPr>
        </p:nvGraphicFramePr>
        <p:xfrm>
          <a:off x="1314716" y="3429000"/>
          <a:ext cx="8629916" cy="2595880"/>
        </p:xfrm>
        <a:graphic>
          <a:graphicData uri="http://schemas.openxmlformats.org/drawingml/2006/table">
            <a:tbl>
              <a:tblPr firstRow="1" bandRow="1">
                <a:tableStyleId>{2D5ABB26-0587-4C30-8999-92F81FD0307C}</a:tableStyleId>
              </a:tblPr>
              <a:tblGrid>
                <a:gridCol w="4314958">
                  <a:extLst>
                    <a:ext uri="{9D8B030D-6E8A-4147-A177-3AD203B41FA5}">
                      <a16:colId xmlns:a16="http://schemas.microsoft.com/office/drawing/2014/main" val="3552799363"/>
                    </a:ext>
                  </a:extLst>
                </a:gridCol>
                <a:gridCol w="4314958">
                  <a:extLst>
                    <a:ext uri="{9D8B030D-6E8A-4147-A177-3AD203B41FA5}">
                      <a16:colId xmlns:a16="http://schemas.microsoft.com/office/drawing/2014/main" val="1294505082"/>
                    </a:ext>
                  </a:extLst>
                </a:gridCol>
              </a:tblGrid>
              <a:tr h="370840">
                <a:tc>
                  <a:txBody>
                    <a:bodyPr/>
                    <a:lstStyle/>
                    <a:p>
                      <a:r>
                        <a:rPr lang="en-US" dirty="0">
                          <a:solidFill>
                            <a:schemeClr val="bg1"/>
                          </a:solidFill>
                          <a:latin typeface="Cambria" panose="02040503050406030204" pitchFamily="18" charset="0"/>
                          <a:ea typeface="Cambria" panose="02040503050406030204" pitchFamily="18" charset="0"/>
                        </a:rPr>
                        <a:t>Estimation Technique</a:t>
                      </a:r>
                    </a:p>
                  </a:txBody>
                  <a:tcPr>
                    <a:lnT w="12700" cap="flat" cmpd="sng" algn="ctr">
                      <a:solidFill>
                        <a:schemeClr val="tx1"/>
                      </a:solidFill>
                      <a:prstDash val="solid"/>
                      <a:round/>
                      <a:headEnd type="none" w="med" len="med"/>
                      <a:tailEnd type="none" w="med" len="med"/>
                    </a:lnT>
                  </a:tcPr>
                </a:tc>
                <a:tc>
                  <a:txBody>
                    <a:bodyPr/>
                    <a:lstStyle/>
                    <a:p>
                      <a:r>
                        <a:rPr lang="en-US" dirty="0">
                          <a:solidFill>
                            <a:schemeClr val="bg1"/>
                          </a:solidFill>
                          <a:latin typeface="Cambria" panose="02040503050406030204" pitchFamily="18" charset="0"/>
                          <a:ea typeface="Cambria" panose="02040503050406030204" pitchFamily="18" charset="0"/>
                        </a:rPr>
                        <a:t>Ordinary Least Squares (OLS)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00107568"/>
                  </a:ext>
                </a:extLst>
              </a:tr>
              <a:tr h="370840">
                <a:tc>
                  <a:txBody>
                    <a:bodyPr/>
                    <a:lstStyle/>
                    <a:p>
                      <a:r>
                        <a:rPr lang="en-US" dirty="0">
                          <a:solidFill>
                            <a:schemeClr val="bg1"/>
                          </a:solidFill>
                          <a:latin typeface="Cambria" panose="02040503050406030204" pitchFamily="18" charset="0"/>
                          <a:ea typeface="Cambria" panose="02040503050406030204" pitchFamily="18" charset="0"/>
                        </a:rPr>
                        <a:t>Data Frequency</a:t>
                      </a:r>
                    </a:p>
                  </a:txBody>
                  <a:tcPr/>
                </a:tc>
                <a:tc>
                  <a:txBody>
                    <a:bodyPr/>
                    <a:lstStyle/>
                    <a:p>
                      <a:r>
                        <a:rPr lang="en-US" dirty="0">
                          <a:solidFill>
                            <a:schemeClr val="bg1"/>
                          </a:solidFill>
                          <a:latin typeface="Cambria" panose="02040503050406030204" pitchFamily="18" charset="0"/>
                          <a:ea typeface="Cambria" panose="02040503050406030204" pitchFamily="18" charset="0"/>
                        </a:rPr>
                        <a:t>Annual</a:t>
                      </a:r>
                    </a:p>
                  </a:txBody>
                  <a:tcPr/>
                </a:tc>
                <a:extLst>
                  <a:ext uri="{0D108BD9-81ED-4DB2-BD59-A6C34878D82A}">
                    <a16:rowId xmlns:a16="http://schemas.microsoft.com/office/drawing/2014/main" val="35758827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Estimation Range</a:t>
                      </a:r>
                    </a:p>
                  </a:txBody>
                  <a:tcPr/>
                </a:tc>
                <a:tc>
                  <a:txBody>
                    <a:bodyPr/>
                    <a:lstStyle/>
                    <a:p>
                      <a:r>
                        <a:rPr lang="en-US" dirty="0">
                          <a:solidFill>
                            <a:schemeClr val="bg1"/>
                          </a:solidFill>
                          <a:latin typeface="Cambria" panose="02040503050406030204" pitchFamily="18" charset="0"/>
                          <a:ea typeface="Cambria" panose="02040503050406030204" pitchFamily="18" charset="0"/>
                        </a:rPr>
                        <a:t>1956 to 2024 (69 Observations)</a:t>
                      </a:r>
                    </a:p>
                  </a:txBody>
                  <a:tcPr/>
                </a:tc>
                <a:extLst>
                  <a:ext uri="{0D108BD9-81ED-4DB2-BD59-A6C34878D82A}">
                    <a16:rowId xmlns:a16="http://schemas.microsoft.com/office/drawing/2014/main" val="7299508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Net D.F.</a:t>
                      </a:r>
                    </a:p>
                  </a:txBody>
                  <a:tcPr/>
                </a:tc>
                <a:tc>
                  <a:txBody>
                    <a:bodyPr/>
                    <a:lstStyle/>
                    <a:p>
                      <a:r>
                        <a:rPr lang="en-US" dirty="0">
                          <a:solidFill>
                            <a:schemeClr val="bg1"/>
                          </a:solidFill>
                          <a:latin typeface="Cambria" panose="02040503050406030204" pitchFamily="18" charset="0"/>
                          <a:ea typeface="Cambria" panose="02040503050406030204" pitchFamily="18" charset="0"/>
                        </a:rPr>
                        <a:t>64 (i.e. 69-5)</a:t>
                      </a:r>
                    </a:p>
                  </a:txBody>
                  <a:tcPr/>
                </a:tc>
                <a:extLst>
                  <a:ext uri="{0D108BD9-81ED-4DB2-BD59-A6C34878D82A}">
                    <a16:rowId xmlns:a16="http://schemas.microsoft.com/office/drawing/2014/main" val="231209504"/>
                  </a:ext>
                </a:extLst>
              </a:tr>
              <a:tr h="370840">
                <a:tc>
                  <a:txBody>
                    <a:bodyPr/>
                    <a:lstStyle/>
                    <a:p>
                      <a:r>
                        <a:rPr lang="en-US" dirty="0">
                          <a:solidFill>
                            <a:schemeClr val="bg1"/>
                          </a:solidFill>
                          <a:latin typeface="Cambria" panose="02040503050406030204" pitchFamily="18" charset="0"/>
                          <a:ea typeface="Cambria" panose="02040503050406030204" pitchFamily="18" charset="0"/>
                        </a:rPr>
                        <a:t>Residual Unit Root Test</a:t>
                      </a:r>
                    </a:p>
                  </a:txBody>
                  <a:tcPr/>
                </a:tc>
                <a:tc>
                  <a:txBody>
                    <a:bodyPr/>
                    <a:lstStyle/>
                    <a:p>
                      <a:r>
                        <a:rPr lang="en-US" dirty="0">
                          <a:solidFill>
                            <a:schemeClr val="bg1"/>
                          </a:solidFill>
                          <a:latin typeface="Cambria" panose="02040503050406030204" pitchFamily="18" charset="0"/>
                          <a:ea typeface="Cambria" panose="02040503050406030204" pitchFamily="18" charset="0"/>
                        </a:rPr>
                        <a:t>N/A</a:t>
                      </a:r>
                    </a:p>
                  </a:txBody>
                  <a:tcPr/>
                </a:tc>
                <a:extLst>
                  <a:ext uri="{0D108BD9-81ED-4DB2-BD59-A6C34878D82A}">
                    <a16:rowId xmlns:a16="http://schemas.microsoft.com/office/drawing/2014/main" val="339195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Residual ACF(1)</a:t>
                      </a:r>
                    </a:p>
                  </a:txBody>
                  <a:tcPr/>
                </a:tc>
                <a:tc>
                  <a:txBody>
                    <a:bodyPr/>
                    <a:lstStyle/>
                    <a:p>
                      <a:r>
                        <a:rPr lang="en-US" dirty="0">
                          <a:solidFill>
                            <a:schemeClr val="bg1"/>
                          </a:solidFill>
                          <a:latin typeface="Cambria" panose="02040503050406030204" pitchFamily="18" charset="0"/>
                          <a:ea typeface="Cambria" panose="02040503050406030204" pitchFamily="18" charset="0"/>
                        </a:rPr>
                        <a:t>0.421</a:t>
                      </a:r>
                    </a:p>
                  </a:txBody>
                  <a:tcPr/>
                </a:tc>
                <a:extLst>
                  <a:ext uri="{0D108BD9-81ED-4DB2-BD59-A6C34878D82A}">
                    <a16:rowId xmlns:a16="http://schemas.microsoft.com/office/drawing/2014/main" val="25603574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ambria" panose="02040503050406030204" pitchFamily="18" charset="0"/>
                          <a:ea typeface="Cambria" panose="02040503050406030204" pitchFamily="18" charset="0"/>
                        </a:rPr>
                        <a:t>Seasonal Dummies</a:t>
                      </a:r>
                    </a:p>
                  </a:txBody>
                  <a:tcPr/>
                </a:tc>
                <a:tc>
                  <a:txBody>
                    <a:bodyPr/>
                    <a:lstStyle/>
                    <a:p>
                      <a:r>
                        <a:rPr lang="en-US" dirty="0">
                          <a:solidFill>
                            <a:schemeClr val="bg1"/>
                          </a:solidFill>
                          <a:latin typeface="Cambria" panose="02040503050406030204" pitchFamily="18" charset="0"/>
                          <a:ea typeface="Cambria" panose="02040503050406030204" pitchFamily="18" charset="0"/>
                        </a:rPr>
                        <a:t>N/A</a:t>
                      </a:r>
                    </a:p>
                  </a:txBody>
                  <a:tcPr/>
                </a:tc>
                <a:extLst>
                  <a:ext uri="{0D108BD9-81ED-4DB2-BD59-A6C34878D82A}">
                    <a16:rowId xmlns:a16="http://schemas.microsoft.com/office/drawing/2014/main" val="3153958177"/>
                  </a:ext>
                </a:extLst>
              </a:tr>
            </a:tbl>
          </a:graphicData>
        </a:graphic>
      </p:graphicFrame>
    </p:spTree>
    <p:extLst>
      <p:ext uri="{BB962C8B-B14F-4D97-AF65-F5344CB8AC3E}">
        <p14:creationId xmlns:p14="http://schemas.microsoft.com/office/powerpoint/2010/main" val="175698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E0047642-4CC7-2D60-A936-998E93FFCD56}"/>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7B2C5E1D-333D-41E9-9563-666FDC65748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E86DB60E-C077-5AA0-FBC6-01464793213F}"/>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Structural Regressions</a:t>
            </a:r>
          </a:p>
        </p:txBody>
      </p:sp>
      <p:cxnSp>
        <p:nvCxnSpPr>
          <p:cNvPr id="5" name="Straight Connector 4">
            <a:extLst>
              <a:ext uri="{FF2B5EF4-FFF2-40B4-BE49-F238E27FC236}">
                <a16:creationId xmlns:a16="http://schemas.microsoft.com/office/drawing/2014/main" id="{0A78E80B-7F55-4E71-BEFE-A0C56E4981FF}"/>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C614B96-B800-5CDE-D6DF-B8325F8118EB}"/>
              </a:ext>
            </a:extLst>
          </p:cNvPr>
          <p:cNvSpPr txBox="1"/>
          <p:nvPr/>
        </p:nvSpPr>
        <p:spPr>
          <a:xfrm>
            <a:off x="838200" y="1238865"/>
            <a:ext cx="9492916"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Computers and Electronic Products Deflator</a:t>
            </a:r>
          </a:p>
        </p:txBody>
      </p:sp>
      <p:cxnSp>
        <p:nvCxnSpPr>
          <p:cNvPr id="9" name="Straight Connector 8">
            <a:extLst>
              <a:ext uri="{FF2B5EF4-FFF2-40B4-BE49-F238E27FC236}">
                <a16:creationId xmlns:a16="http://schemas.microsoft.com/office/drawing/2014/main" id="{54BB34D8-06FE-CAC1-3AA5-3543B97484E1}"/>
              </a:ext>
            </a:extLst>
          </p:cNvPr>
          <p:cNvCxnSpPr>
            <a:cxnSpLocks/>
          </p:cNvCxnSpPr>
          <p:nvPr/>
        </p:nvCxnSpPr>
        <p:spPr>
          <a:xfrm>
            <a:off x="838200" y="1700530"/>
            <a:ext cx="646095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2" name="Picture 11" descr="A screenshot of a graph&#10;&#10;AI-generated content may be incorrect.">
            <a:extLst>
              <a:ext uri="{FF2B5EF4-FFF2-40B4-BE49-F238E27FC236}">
                <a16:creationId xmlns:a16="http://schemas.microsoft.com/office/drawing/2014/main" id="{20B0446D-8CF3-845F-1B06-EB29B473D1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453" y="1922769"/>
            <a:ext cx="5417586" cy="4001395"/>
          </a:xfrm>
          <a:prstGeom prst="rect">
            <a:avLst/>
          </a:prstGeom>
        </p:spPr>
      </p:pic>
      <p:pic>
        <p:nvPicPr>
          <p:cNvPr id="14" name="Picture 13" descr="A graph with different colored lines&#10;&#10;AI-generated content may be incorrect.">
            <a:extLst>
              <a:ext uri="{FF2B5EF4-FFF2-40B4-BE49-F238E27FC236}">
                <a16:creationId xmlns:a16="http://schemas.microsoft.com/office/drawing/2014/main" id="{EBC8AC3D-C2EF-37A3-9D8D-4C08A54C41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961" y="1922768"/>
            <a:ext cx="5762492" cy="4001165"/>
          </a:xfrm>
          <a:prstGeom prst="rect">
            <a:avLst/>
          </a:prstGeom>
        </p:spPr>
      </p:pic>
    </p:spTree>
    <p:extLst>
      <p:ext uri="{BB962C8B-B14F-4D97-AF65-F5344CB8AC3E}">
        <p14:creationId xmlns:p14="http://schemas.microsoft.com/office/powerpoint/2010/main" val="1151856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D5A644D8-764A-850D-278F-48E8C0DAD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A607D-C0CE-FE8D-E7E9-C9AD72A32144}"/>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Multi-Equation Model</a:t>
            </a:r>
          </a:p>
        </p:txBody>
      </p:sp>
      <p:cxnSp>
        <p:nvCxnSpPr>
          <p:cNvPr id="5" name="Straight Connector 4">
            <a:extLst>
              <a:ext uri="{FF2B5EF4-FFF2-40B4-BE49-F238E27FC236}">
                <a16:creationId xmlns:a16="http://schemas.microsoft.com/office/drawing/2014/main" id="{B1A46965-A79F-3060-9D08-3B0CA584B157}"/>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B71E8AA-8610-912F-4A64-6449FB5A519A}"/>
              </a:ext>
            </a:extLst>
          </p:cNvPr>
          <p:cNvSpPr txBox="1"/>
          <p:nvPr/>
        </p:nvSpPr>
        <p:spPr>
          <a:xfrm>
            <a:off x="838200" y="2826523"/>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Descriptions and Flow</a:t>
            </a:r>
          </a:p>
        </p:txBody>
      </p:sp>
      <p:cxnSp>
        <p:nvCxnSpPr>
          <p:cNvPr id="9" name="Straight Connector 8">
            <a:extLst>
              <a:ext uri="{FF2B5EF4-FFF2-40B4-BE49-F238E27FC236}">
                <a16:creationId xmlns:a16="http://schemas.microsoft.com/office/drawing/2014/main" id="{B5BC7D0E-FEC7-95C2-560B-1738C7157C14}"/>
              </a:ext>
            </a:extLst>
          </p:cNvPr>
          <p:cNvCxnSpPr/>
          <p:nvPr/>
        </p:nvCxnSpPr>
        <p:spPr>
          <a:xfrm>
            <a:off x="838200" y="3288188"/>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0C0CD3C4-6D8B-A41C-13F5-C5FD5F58E5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80358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3222FB29-FA60-C1A2-CF34-96CB43FC4EBA}"/>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C03C66B8-34BC-A83F-2AB2-2B14F4907FB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BB65BA77-2C2E-03FC-8876-FEBE9FFF37A9}"/>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Motivation</a:t>
            </a:r>
          </a:p>
        </p:txBody>
      </p:sp>
      <p:sp>
        <p:nvSpPr>
          <p:cNvPr id="3" name="Content Placeholder 2">
            <a:extLst>
              <a:ext uri="{FF2B5EF4-FFF2-40B4-BE49-F238E27FC236}">
                <a16:creationId xmlns:a16="http://schemas.microsoft.com/office/drawing/2014/main" id="{A85B505E-3F43-0E9D-4DE2-97CD80A83C0A}"/>
              </a:ext>
            </a:extLst>
          </p:cNvPr>
          <p:cNvSpPr>
            <a:spLocks noGrp="1"/>
          </p:cNvSpPr>
          <p:nvPr>
            <p:ph idx="1"/>
          </p:nvPr>
        </p:nvSpPr>
        <p:spPr>
          <a:xfrm>
            <a:off x="838200" y="1769806"/>
            <a:ext cx="10515600" cy="4909879"/>
          </a:xfrm>
        </p:spPr>
        <p:txBody>
          <a:bodyPr>
            <a:noAutofit/>
          </a:bodyPr>
          <a:lstStyle/>
          <a:p>
            <a:r>
              <a:rPr lang="en-US" sz="2400" b="1" dirty="0">
                <a:solidFill>
                  <a:schemeClr val="bg1"/>
                </a:solidFill>
                <a:latin typeface="Cambria" panose="02040503050406030204" pitchFamily="18" charset="0"/>
                <a:ea typeface="Cambria" panose="02040503050406030204" pitchFamily="18" charset="0"/>
              </a:rPr>
              <a:t>Broad Economic Impact</a:t>
            </a:r>
          </a:p>
          <a:p>
            <a:pPr lvl="1"/>
            <a:r>
              <a:rPr lang="en-US" dirty="0">
                <a:solidFill>
                  <a:schemeClr val="bg1"/>
                </a:solidFill>
                <a:latin typeface="Cambria" panose="02040503050406030204" pitchFamily="18" charset="0"/>
                <a:ea typeface="Cambria" panose="02040503050406030204" pitchFamily="18" charset="0"/>
              </a:rPr>
              <a:t>Technology drives long-run economic growth by </a:t>
            </a:r>
            <a:r>
              <a:rPr lang="en-US" b="1" dirty="0">
                <a:solidFill>
                  <a:srgbClr val="FFC000"/>
                </a:solidFill>
                <a:latin typeface="Cambria" panose="02040503050406030204" pitchFamily="18" charset="0"/>
                <a:ea typeface="Cambria" panose="02040503050406030204" pitchFamily="18" charset="0"/>
              </a:rPr>
              <a:t>improving productivity</a:t>
            </a:r>
            <a:r>
              <a:rPr lang="en-US" dirty="0">
                <a:solidFill>
                  <a:schemeClr val="bg1"/>
                </a:solidFill>
                <a:latin typeface="Cambria" panose="02040503050406030204" pitchFamily="18" charset="0"/>
                <a:ea typeface="Cambria" panose="02040503050406030204" pitchFamily="18" charset="0"/>
              </a:rPr>
              <a:t>, fostering innovation, reducing costs, and enabling sustained increases in output and living standards.</a:t>
            </a:r>
          </a:p>
          <a:p>
            <a:pPr lvl="1"/>
            <a:r>
              <a:rPr lang="en-US" dirty="0">
                <a:solidFill>
                  <a:schemeClr val="bg1"/>
                </a:solidFill>
                <a:latin typeface="Cambria" panose="02040503050406030204" pitchFamily="18" charset="0"/>
                <a:ea typeface="Cambria" panose="02040503050406030204" pitchFamily="18" charset="0"/>
              </a:rPr>
              <a:t>Technology has had incredible impacts on keeping people </a:t>
            </a:r>
            <a:r>
              <a:rPr lang="en-US" b="1" dirty="0">
                <a:solidFill>
                  <a:srgbClr val="FFC000"/>
                </a:solidFill>
                <a:latin typeface="Cambria" panose="02040503050406030204" pitchFamily="18" charset="0"/>
                <a:ea typeface="Cambria" panose="02040503050406030204" pitchFamily="18" charset="0"/>
              </a:rPr>
              <a:t>connected</a:t>
            </a:r>
            <a:r>
              <a:rPr lang="en-US" dirty="0">
                <a:solidFill>
                  <a:schemeClr val="bg1"/>
                </a:solidFill>
                <a:latin typeface="Cambria" panose="02040503050406030204" pitchFamily="18" charset="0"/>
                <a:ea typeface="Cambria" panose="02040503050406030204" pitchFamily="18" charset="0"/>
              </a:rPr>
              <a:t> all over the world, moving us towards a </a:t>
            </a:r>
            <a:r>
              <a:rPr lang="en-US" b="1" dirty="0">
                <a:solidFill>
                  <a:srgbClr val="FFC000"/>
                </a:solidFill>
                <a:latin typeface="Cambria" panose="02040503050406030204" pitchFamily="18" charset="0"/>
                <a:ea typeface="Cambria" panose="02040503050406030204" pitchFamily="18" charset="0"/>
              </a:rPr>
              <a:t>tighter global community</a:t>
            </a:r>
          </a:p>
          <a:p>
            <a:pPr lvl="1"/>
            <a:r>
              <a:rPr lang="en-US" dirty="0">
                <a:solidFill>
                  <a:schemeClr val="bg1"/>
                </a:solidFill>
                <a:latin typeface="Cambria" panose="02040503050406030204" pitchFamily="18" charset="0"/>
                <a:ea typeface="Cambria" panose="02040503050406030204" pitchFamily="18" charset="0"/>
              </a:rPr>
              <a:t>Technology is vital for efficiently </a:t>
            </a:r>
            <a:r>
              <a:rPr lang="en-US" b="1" dirty="0">
                <a:solidFill>
                  <a:srgbClr val="FFC000"/>
                </a:solidFill>
                <a:latin typeface="Cambria" panose="02040503050406030204" pitchFamily="18" charset="0"/>
                <a:ea typeface="Cambria" panose="02040503050406030204" pitchFamily="18" charset="0"/>
              </a:rPr>
              <a:t>reducing many externalities</a:t>
            </a:r>
            <a:r>
              <a:rPr lang="en-US" dirty="0">
                <a:solidFill>
                  <a:schemeClr val="bg1"/>
                </a:solidFill>
                <a:latin typeface="Cambria" panose="02040503050406030204" pitchFamily="18" charset="0"/>
                <a:ea typeface="Cambria" panose="02040503050406030204" pitchFamily="18" charset="0"/>
              </a:rPr>
              <a:t>, such as pollution that reduce social welfare</a:t>
            </a:r>
          </a:p>
          <a:p>
            <a:pPr lvl="1"/>
            <a:r>
              <a:rPr lang="en-US" dirty="0">
                <a:solidFill>
                  <a:schemeClr val="bg1"/>
                </a:solidFill>
                <a:latin typeface="Cambria" panose="02040503050406030204" pitchFamily="18" charset="0"/>
                <a:ea typeface="Cambria" panose="02040503050406030204" pitchFamily="18" charset="0"/>
              </a:rPr>
              <a:t>Technology harbors increases to </a:t>
            </a:r>
            <a:r>
              <a:rPr lang="en-US" b="1" dirty="0">
                <a:solidFill>
                  <a:srgbClr val="FFC000"/>
                </a:solidFill>
                <a:latin typeface="Cambria" panose="02040503050406030204" pitchFamily="18" charset="0"/>
                <a:ea typeface="Cambria" panose="02040503050406030204" pitchFamily="18" charset="0"/>
              </a:rPr>
              <a:t>long run economic growth </a:t>
            </a:r>
            <a:r>
              <a:rPr lang="en-US" dirty="0">
                <a:solidFill>
                  <a:schemeClr val="bg1"/>
                </a:solidFill>
                <a:latin typeface="Cambria" panose="02040503050406030204" pitchFamily="18" charset="0"/>
                <a:ea typeface="Cambria" panose="02040503050406030204" pitchFamily="18" charset="0"/>
              </a:rPr>
              <a:t>by increasing productivity</a:t>
            </a:r>
          </a:p>
        </p:txBody>
      </p:sp>
      <p:cxnSp>
        <p:nvCxnSpPr>
          <p:cNvPr id="5" name="Straight Connector 4">
            <a:extLst>
              <a:ext uri="{FF2B5EF4-FFF2-40B4-BE49-F238E27FC236}">
                <a16:creationId xmlns:a16="http://schemas.microsoft.com/office/drawing/2014/main" id="{8B69E9D7-3990-386E-598D-BD1DED745E0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CE4B9B1-735B-4C72-5B94-DCEEDCE3C5C2}"/>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Technology impacts the whole Economy</a:t>
            </a:r>
          </a:p>
        </p:txBody>
      </p:sp>
      <p:cxnSp>
        <p:nvCxnSpPr>
          <p:cNvPr id="9" name="Straight Connector 8">
            <a:extLst>
              <a:ext uri="{FF2B5EF4-FFF2-40B4-BE49-F238E27FC236}">
                <a16:creationId xmlns:a16="http://schemas.microsoft.com/office/drawing/2014/main" id="{20140DBC-E6E6-36CF-9D64-4108B88B1C69}"/>
              </a:ext>
            </a:extLst>
          </p:cNvPr>
          <p:cNvCxnSpPr>
            <a:cxnSpLocks/>
          </p:cNvCxnSpPr>
          <p:nvPr/>
        </p:nvCxnSpPr>
        <p:spPr>
          <a:xfrm>
            <a:off x="838199" y="1700530"/>
            <a:ext cx="5808407"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570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37BC0566-A728-2B37-6D8D-7ACAE5FE3472}"/>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7F96A343-2823-35AF-C51E-C1DF0EF3DE8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61CEBD5F-9E6C-D050-9385-5D05E23B2BAB}"/>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Multi-Equation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6D416A-E2EE-296F-5430-FB45A7243728}"/>
                  </a:ext>
                </a:extLst>
              </p:cNvPr>
              <p:cNvSpPr>
                <a:spLocks noGrp="1"/>
              </p:cNvSpPr>
              <p:nvPr>
                <p:ph idx="1"/>
              </p:nvPr>
            </p:nvSpPr>
            <p:spPr>
              <a:xfrm>
                <a:off x="838200" y="1769806"/>
                <a:ext cx="10515600" cy="4909879"/>
              </a:xfrm>
            </p:spPr>
            <p:txBody>
              <a:bodyPr>
                <a:noAutofit/>
              </a:bodyPr>
              <a:lstStyle/>
              <a:p>
                <a:pPr marL="0" indent="0">
                  <a:lnSpc>
                    <a:spcPct val="135000"/>
                  </a:lnSpc>
                  <a:buNone/>
                </a:pPr>
                <a14:m>
                  <m:oMathPara xmlns:m="http://schemas.openxmlformats.org/officeDocument/2006/math">
                    <m:oMathParaPr>
                      <m:jc m:val="centerGroup"/>
                    </m:oMathParaPr>
                    <m:oMath xmlns:m="http://schemas.openxmlformats.org/officeDocument/2006/math">
                      <m:r>
                        <m:rPr>
                          <m:nor/>
                        </m:rPr>
                        <a:rPr lang="en-US" sz="1600" i="0" dirty="0" smtClean="0">
                          <a:solidFill>
                            <a:schemeClr val="bg1"/>
                          </a:solidFill>
                          <a:latin typeface="Cambria Math" panose="02040503050406030204" pitchFamily="18" charset="0"/>
                        </a:rPr>
                        <m:t>GDP</m:t>
                      </m:r>
                      <m:r>
                        <m:rPr>
                          <m:nor/>
                        </m:rPr>
                        <a:rPr lang="en-US" sz="1600" i="0" dirty="0" smtClean="0">
                          <a:solidFill>
                            <a:schemeClr val="bg1"/>
                          </a:solidFill>
                          <a:latin typeface="Cambria Math" panose="02040503050406030204" pitchFamily="18" charset="0"/>
                        </a:rPr>
                        <m:t>_</m:t>
                      </m:r>
                      <m:r>
                        <m:rPr>
                          <m:nor/>
                        </m:rPr>
                        <a:rPr lang="en-US" sz="1600" i="0" dirty="0" smtClean="0">
                          <a:solidFill>
                            <a:schemeClr val="bg1"/>
                          </a:solidFill>
                          <a:latin typeface="Cambria Math" panose="02040503050406030204" pitchFamily="18" charset="0"/>
                        </a:rPr>
                        <m:t>CEP</m:t>
                      </m:r>
                      <m:r>
                        <m:rPr>
                          <m:nor/>
                        </m:rPr>
                        <a:rPr lang="en-US" sz="1600" i="0"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𝑓</m:t>
                      </m:r>
                      <m:d>
                        <m:dPr>
                          <m:ctrlPr>
                            <a:rPr lang="en-US" sz="1600" i="1" dirty="0" smtClean="0">
                              <a:solidFill>
                                <a:schemeClr val="bg1"/>
                              </a:solidFill>
                              <a:latin typeface="Cambria Math" panose="02040503050406030204" pitchFamily="18" charset="0"/>
                            </a:rPr>
                          </m:ctrlPr>
                        </m:dPr>
                        <m:e>
                          <m:r>
                            <m:rPr>
                              <m:nor/>
                            </m:rPr>
                            <a:rPr lang="en-US" sz="1600" i="0" dirty="0" err="1" smtClean="0">
                              <a:solidFill>
                                <a:schemeClr val="bg1"/>
                              </a:solidFill>
                              <a:latin typeface="Cambria Math" panose="02040503050406030204" pitchFamily="18" charset="0"/>
                            </a:rPr>
                            <m:t>K</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IndEq</m:t>
                          </m:r>
                          <m:r>
                            <m:rPr>
                              <m:nor/>
                            </m:rPr>
                            <a:rPr lang="en-US" sz="1600" i="0"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 </m:t>
                          </m:r>
                          <m:r>
                            <m:rPr>
                              <m:nor/>
                            </m:rPr>
                            <a:rPr lang="en-US" sz="1600" i="0" dirty="0" smtClean="0">
                              <a:solidFill>
                                <a:schemeClr val="bg1"/>
                              </a:solidFill>
                              <a:latin typeface="Cambria Math" panose="02040503050406030204" pitchFamily="18" charset="0"/>
                            </a:rPr>
                            <m:t>L</m:t>
                          </m:r>
                          <m:r>
                            <m:rPr>
                              <m:nor/>
                            </m:rPr>
                            <a:rPr lang="en-US" sz="1600" i="0" dirty="0" smtClean="0">
                              <a:solidFill>
                                <a:schemeClr val="bg1"/>
                              </a:solidFill>
                              <a:latin typeface="Cambria Math" panose="02040503050406030204" pitchFamily="18" charset="0"/>
                            </a:rPr>
                            <m:t>_</m:t>
                          </m:r>
                          <m:r>
                            <m:rPr>
                              <m:nor/>
                            </m:rPr>
                            <a:rPr lang="en-US" sz="1600" i="0" dirty="0" smtClean="0">
                              <a:solidFill>
                                <a:schemeClr val="bg1"/>
                              </a:solidFill>
                              <a:latin typeface="Cambria Math" panose="02040503050406030204" pitchFamily="18" charset="0"/>
                            </a:rPr>
                            <m:t>CEP</m:t>
                          </m:r>
                          <m:r>
                            <a:rPr lang="en-US" sz="1600" b="0" i="1" dirty="0" smtClean="0">
                              <a:solidFill>
                                <a:schemeClr val="bg1"/>
                              </a:solidFill>
                              <a:latin typeface="Cambria Math" panose="02040503050406030204" pitchFamily="18" charset="0"/>
                            </a:rPr>
                            <m:t>, </m:t>
                          </m:r>
                          <m:r>
                            <m:rPr>
                              <m:nor/>
                            </m:rPr>
                            <a:rPr lang="en-US" sz="1600" i="0" dirty="0" err="1" smtClean="0">
                              <a:solidFill>
                                <a:schemeClr val="bg1"/>
                              </a:solidFill>
                              <a:latin typeface="Cambria Math" panose="02040503050406030204" pitchFamily="18" charset="0"/>
                            </a:rPr>
                            <m:t>Hk</m:t>
                          </m:r>
                          <m:r>
                            <a:rPr lang="en-US" sz="1600" b="0" i="1" dirty="0" smtClean="0">
                              <a:solidFill>
                                <a:schemeClr val="bg1"/>
                              </a:solidFill>
                              <a:latin typeface="Cambria Math" panose="02040503050406030204" pitchFamily="18" charset="0"/>
                            </a:rPr>
                            <m:t>, </m:t>
                          </m:r>
                          <m:r>
                            <m:rPr>
                              <m:nor/>
                            </m:rPr>
                            <a:rPr lang="en-US" sz="1600" i="0" dirty="0" err="1" smtClean="0">
                              <a:solidFill>
                                <a:schemeClr val="bg1"/>
                              </a:solidFill>
                              <a:latin typeface="Cambria Math" panose="02040503050406030204" pitchFamily="18" charset="0"/>
                            </a:rPr>
                            <m:t>RnD</m:t>
                          </m:r>
                          <m:r>
                            <m:rPr>
                              <m:nor/>
                            </m:rPr>
                            <a:rPr lang="en-US" sz="1600" i="0"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 </m:t>
                          </m:r>
                          <m:r>
                            <m:rPr>
                              <m:nor/>
                            </m:rPr>
                            <a:rPr lang="en-US" sz="1600" i="0" dirty="0" smtClean="0">
                              <a:solidFill>
                                <a:schemeClr val="bg1"/>
                              </a:solidFill>
                              <a:latin typeface="Cambria Math" panose="02040503050406030204" pitchFamily="18" charset="0"/>
                            </a:rPr>
                            <m:t>Pk</m:t>
                          </m:r>
                          <m:r>
                            <m:rPr>
                              <m:nor/>
                            </m:rPr>
                            <a:rPr lang="en-US" sz="1600" i="0" dirty="0" smtClean="0">
                              <a:solidFill>
                                <a:schemeClr val="bg1"/>
                              </a:solidFill>
                              <a:latin typeface="Cambria Math" panose="02040503050406030204" pitchFamily="18" charset="0"/>
                            </a:rPr>
                            <m:t>$</m:t>
                          </m:r>
                        </m:e>
                      </m:d>
                      <m:r>
                        <a:rPr lang="en-US" sz="1600" b="0" i="1" dirty="0" smtClean="0">
                          <a:solidFill>
                            <a:schemeClr val="bg1"/>
                          </a:solidFill>
                          <a:latin typeface="Cambria Math" panose="02040503050406030204" pitchFamily="18" charset="0"/>
                        </a:rPr>
                        <m:t>+</m:t>
                      </m:r>
                      <m:sSub>
                        <m:sSubPr>
                          <m:ctrlPr>
                            <a:rPr lang="en-US" sz="1600" i="1" dirty="0" smtClean="0">
                              <a:solidFill>
                                <a:schemeClr val="bg1"/>
                              </a:solidFill>
                              <a:latin typeface="Cambria Math" panose="02040503050406030204" pitchFamily="18" charset="0"/>
                            </a:rPr>
                          </m:ctrlPr>
                        </m:sSubPr>
                        <m:e>
                          <m:r>
                            <a:rPr lang="en-US" sz="1600" b="0" i="1" dirty="0" smtClean="0">
                              <a:solidFill>
                                <a:schemeClr val="bg1"/>
                              </a:solidFill>
                              <a:latin typeface="Cambria Math" panose="02040503050406030204" pitchFamily="18" charset="0"/>
                            </a:rPr>
                            <m:t>𝜖</m:t>
                          </m:r>
                        </m:e>
                        <m:sub>
                          <m:r>
                            <a:rPr lang="en-US" sz="1600" b="0" i="1" dirty="0" smtClean="0">
                              <a:solidFill>
                                <a:schemeClr val="bg1"/>
                              </a:solidFill>
                              <a:latin typeface="Cambria Math" panose="02040503050406030204" pitchFamily="18" charset="0"/>
                            </a:rPr>
                            <m:t>𝑡</m:t>
                          </m:r>
                        </m:sub>
                      </m:sSub>
                    </m:oMath>
                  </m:oMathPara>
                </a14:m>
                <a:endParaRPr lang="en-US" sz="1600" dirty="0">
                  <a:solidFill>
                    <a:schemeClr val="bg1"/>
                  </a:solidFill>
                </a:endParaRPr>
              </a:p>
              <a:p>
                <a:pPr marL="0" indent="0">
                  <a:lnSpc>
                    <a:spcPct val="135000"/>
                  </a:lnSpc>
                  <a:buNone/>
                </a:pPr>
                <a14:m>
                  <m:oMathPara xmlns:m="http://schemas.openxmlformats.org/officeDocument/2006/math">
                    <m:oMathParaPr>
                      <m:jc m:val="centerGroup"/>
                    </m:oMathParaPr>
                    <m:oMath xmlns:m="http://schemas.openxmlformats.org/officeDocument/2006/math">
                      <m:r>
                        <m:rPr>
                          <m:nor/>
                        </m:rPr>
                        <a:rPr lang="en-US" sz="1600" dirty="0">
                          <a:solidFill>
                            <a:schemeClr val="bg1"/>
                          </a:solidFill>
                          <a:latin typeface="Cambria Math" panose="02040503050406030204" pitchFamily="18" charset="0"/>
                        </a:rPr>
                        <m:t>GDP</m:t>
                      </m:r>
                      <m:r>
                        <m:rPr>
                          <m:nor/>
                        </m:rPr>
                        <a:rPr lang="en-US" sz="1600" dirty="0">
                          <a:solidFill>
                            <a:schemeClr val="bg1"/>
                          </a:solidFill>
                          <a:latin typeface="Cambria Math" panose="02040503050406030204" pitchFamily="18" charset="0"/>
                        </a:rPr>
                        <m:t>_</m:t>
                      </m:r>
                      <m:r>
                        <m:rPr>
                          <m:nor/>
                        </m:rPr>
                        <a:rPr lang="en-US" sz="1600" dirty="0">
                          <a:solidFill>
                            <a:schemeClr val="bg1"/>
                          </a:solidFill>
                          <a:latin typeface="Cambria Math" panose="02040503050406030204" pitchFamily="18" charset="0"/>
                        </a:rPr>
                        <m:t>Info</m:t>
                      </m:r>
                      <m:r>
                        <m:rPr>
                          <m:nor/>
                        </m:rPr>
                        <a:rPr lang="en-US" sz="1600" dirty="0">
                          <a:solidFill>
                            <a:schemeClr val="bg1"/>
                          </a:solidFill>
                          <a:latin typeface="Cambria Math" panose="02040503050406030204" pitchFamily="18" charset="0"/>
                        </a:rPr>
                        <m:t>$</m:t>
                      </m:r>
                      <m:r>
                        <a:rPr lang="en-US" sz="1600" i="1" dirty="0">
                          <a:solidFill>
                            <a:schemeClr val="bg1"/>
                          </a:solidFill>
                          <a:latin typeface="Cambria Math" panose="02040503050406030204" pitchFamily="18" charset="0"/>
                        </a:rPr>
                        <m:t>=</m:t>
                      </m:r>
                      <m:r>
                        <a:rPr lang="en-US" sz="1600" i="1" dirty="0">
                          <a:solidFill>
                            <a:schemeClr val="bg1"/>
                          </a:solidFill>
                          <a:latin typeface="Cambria Math" panose="02040503050406030204" pitchFamily="18" charset="0"/>
                        </a:rPr>
                        <m:t>𝑓</m:t>
                      </m:r>
                      <m:d>
                        <m:dPr>
                          <m:ctrlPr>
                            <a:rPr lang="en-US" sz="1600" i="1" dirty="0">
                              <a:solidFill>
                                <a:schemeClr val="bg1"/>
                              </a:solidFill>
                              <a:latin typeface="Cambria Math" panose="02040503050406030204" pitchFamily="18" charset="0"/>
                            </a:rPr>
                          </m:ctrlPr>
                        </m:dPr>
                        <m:e>
                          <m:r>
                            <m:rPr>
                              <m:nor/>
                            </m:rPr>
                            <a:rPr lang="en-US" sz="1600" dirty="0">
                              <a:solidFill>
                                <a:schemeClr val="bg1"/>
                              </a:solidFill>
                              <a:latin typeface="Cambria Math" panose="02040503050406030204" pitchFamily="18" charset="0"/>
                            </a:rPr>
                            <m:t>K</m:t>
                          </m:r>
                          <m:r>
                            <m:rPr>
                              <m:nor/>
                            </m:rPr>
                            <a:rPr lang="en-US" sz="1600" dirty="0">
                              <a:solidFill>
                                <a:schemeClr val="bg1"/>
                              </a:solidFill>
                              <a:latin typeface="Cambria Math" panose="02040503050406030204" pitchFamily="18" charset="0"/>
                            </a:rPr>
                            <m:t>_</m:t>
                          </m:r>
                          <m:r>
                            <m:rPr>
                              <m:nor/>
                            </m:rPr>
                            <a:rPr lang="en-US" sz="1600" dirty="0">
                              <a:solidFill>
                                <a:schemeClr val="bg1"/>
                              </a:solidFill>
                              <a:latin typeface="Cambria Math" panose="02040503050406030204" pitchFamily="18" charset="0"/>
                            </a:rPr>
                            <m:t>Info</m:t>
                          </m:r>
                          <m:r>
                            <m:rPr>
                              <m:nor/>
                            </m:rPr>
                            <a:rPr lang="en-US" sz="1600" dirty="0">
                              <a:solidFill>
                                <a:schemeClr val="bg1"/>
                              </a:solidFill>
                              <a:latin typeface="Cambria Math" panose="02040503050406030204" pitchFamily="18" charset="0"/>
                            </a:rPr>
                            <m:t>$</m:t>
                          </m:r>
                          <m:r>
                            <a:rPr lang="en-US" sz="1600" i="1" dirty="0">
                              <a:solidFill>
                                <a:schemeClr val="bg1"/>
                              </a:solidFill>
                              <a:latin typeface="Cambria Math" panose="02040503050406030204" pitchFamily="18" charset="0"/>
                            </a:rPr>
                            <m:t>, </m:t>
                          </m:r>
                          <m:r>
                            <m:rPr>
                              <m:nor/>
                            </m:rPr>
                            <a:rPr lang="en-US" sz="1600" dirty="0">
                              <a:solidFill>
                                <a:schemeClr val="bg1"/>
                              </a:solidFill>
                              <a:latin typeface="Cambria Math" panose="02040503050406030204" pitchFamily="18" charset="0"/>
                            </a:rPr>
                            <m:t>L</m:t>
                          </m:r>
                          <m:r>
                            <m:rPr>
                              <m:nor/>
                            </m:rPr>
                            <a:rPr lang="en-US" sz="1600" dirty="0">
                              <a:solidFill>
                                <a:schemeClr val="bg1"/>
                              </a:solidFill>
                              <a:latin typeface="Cambria Math" panose="02040503050406030204" pitchFamily="18" charset="0"/>
                            </a:rPr>
                            <m:t>_</m:t>
                          </m:r>
                          <m:r>
                            <m:rPr>
                              <m:nor/>
                            </m:rPr>
                            <a:rPr lang="en-US" sz="1600" dirty="0">
                              <a:solidFill>
                                <a:schemeClr val="bg1"/>
                              </a:solidFill>
                              <a:latin typeface="Cambria Math" panose="02040503050406030204" pitchFamily="18" charset="0"/>
                            </a:rPr>
                            <m:t>Info</m:t>
                          </m:r>
                          <m:r>
                            <a:rPr lang="en-US" sz="1600" i="1" dirty="0">
                              <a:solidFill>
                                <a:schemeClr val="bg1"/>
                              </a:solidFill>
                              <a:latin typeface="Cambria Math" panose="02040503050406030204" pitchFamily="18" charset="0"/>
                            </a:rPr>
                            <m:t>, </m:t>
                          </m:r>
                          <m:r>
                            <m:rPr>
                              <m:nor/>
                            </m:rPr>
                            <a:rPr lang="en-US" sz="1600" dirty="0">
                              <a:solidFill>
                                <a:schemeClr val="bg1"/>
                              </a:solidFill>
                              <a:latin typeface="Cambria Math" panose="02040503050406030204" pitchFamily="18" charset="0"/>
                            </a:rPr>
                            <m:t>Pk</m:t>
                          </m:r>
                          <m:r>
                            <m:rPr>
                              <m:nor/>
                            </m:rPr>
                            <a:rPr lang="en-US" sz="1600" dirty="0">
                              <a:solidFill>
                                <a:schemeClr val="bg1"/>
                              </a:solidFill>
                              <a:latin typeface="Cambria Math" panose="02040503050406030204" pitchFamily="18" charset="0"/>
                            </a:rPr>
                            <m:t>$</m:t>
                          </m:r>
                        </m:e>
                      </m:d>
                      <m:r>
                        <a:rPr lang="en-US" sz="1600" i="1" dirty="0">
                          <a:solidFill>
                            <a:schemeClr val="bg1"/>
                          </a:solidFill>
                          <a:latin typeface="Cambria Math" panose="02040503050406030204" pitchFamily="18" charset="0"/>
                        </a:rPr>
                        <m:t>+</m:t>
                      </m:r>
                      <m:sSub>
                        <m:sSubPr>
                          <m:ctrlPr>
                            <a:rPr lang="en-US" sz="1600" i="1" dirty="0">
                              <a:solidFill>
                                <a:schemeClr val="bg1"/>
                              </a:solidFill>
                              <a:latin typeface="Cambria Math" panose="02040503050406030204" pitchFamily="18" charset="0"/>
                            </a:rPr>
                          </m:ctrlPr>
                        </m:sSubPr>
                        <m:e>
                          <m:r>
                            <a:rPr lang="en-US" sz="1600" i="1" dirty="0">
                              <a:solidFill>
                                <a:schemeClr val="bg1"/>
                              </a:solidFill>
                              <a:latin typeface="Cambria Math" panose="02040503050406030204" pitchFamily="18" charset="0"/>
                            </a:rPr>
                            <m:t>ℰ</m:t>
                          </m:r>
                        </m:e>
                        <m:sub>
                          <m:r>
                            <a:rPr lang="en-US" sz="1600" i="1" dirty="0">
                              <a:solidFill>
                                <a:schemeClr val="bg1"/>
                              </a:solidFill>
                              <a:latin typeface="Cambria Math" panose="02040503050406030204" pitchFamily="18" charset="0"/>
                            </a:rPr>
                            <m:t>𝑡</m:t>
                          </m:r>
                        </m:sub>
                      </m:sSub>
                    </m:oMath>
                  </m:oMathPara>
                </a14:m>
                <a:endParaRPr lang="en-US" sz="1600" dirty="0">
                  <a:solidFill>
                    <a:schemeClr val="bg1"/>
                  </a:solidFill>
                </a:endParaRPr>
              </a:p>
              <a:p>
                <a:pPr marL="0" indent="0">
                  <a:lnSpc>
                    <a:spcPct val="135000"/>
                  </a:lnSpc>
                  <a:buNone/>
                </a:pPr>
                <a14:m>
                  <m:oMathPara xmlns:m="http://schemas.openxmlformats.org/officeDocument/2006/math">
                    <m:oMathParaPr>
                      <m:jc m:val="centerGroup"/>
                    </m:oMathParaPr>
                    <m:oMath xmlns:m="http://schemas.openxmlformats.org/officeDocument/2006/math">
                      <m:r>
                        <m:rPr>
                          <m:nor/>
                        </m:rPr>
                        <a:rPr lang="en-US" sz="1600" dirty="0">
                          <a:solidFill>
                            <a:schemeClr val="bg1"/>
                          </a:solidFill>
                          <a:latin typeface="Cambria Math" panose="02040503050406030204" pitchFamily="18" charset="0"/>
                        </a:rPr>
                        <m:t>I</m:t>
                      </m:r>
                      <m:r>
                        <m:rPr>
                          <m:nor/>
                        </m:rPr>
                        <a:rPr lang="en-US" sz="1600" dirty="0">
                          <a:solidFill>
                            <a:schemeClr val="bg1"/>
                          </a:solidFill>
                          <a:latin typeface="Cambria Math" panose="02040503050406030204" pitchFamily="18" charset="0"/>
                        </a:rPr>
                        <m:t>_</m:t>
                      </m:r>
                      <m:r>
                        <m:rPr>
                          <m:nor/>
                        </m:rPr>
                        <a:rPr lang="en-US" sz="1600" dirty="0">
                          <a:solidFill>
                            <a:schemeClr val="bg1"/>
                          </a:solidFill>
                          <a:latin typeface="Cambria Math" panose="02040503050406030204" pitchFamily="18" charset="0"/>
                        </a:rPr>
                        <m:t>P</m:t>
                      </m:r>
                      <m:r>
                        <m:rPr>
                          <m:nor/>
                        </m:rPr>
                        <a:rPr lang="en-US" sz="1600" dirty="0">
                          <a:solidFill>
                            <a:schemeClr val="bg1"/>
                          </a:solidFill>
                          <a:latin typeface="Cambria Math" panose="02040503050406030204" pitchFamily="18" charset="0"/>
                        </a:rPr>
                        <m:t>_</m:t>
                      </m:r>
                      <m:r>
                        <m:rPr>
                          <m:nor/>
                        </m:rPr>
                        <a:rPr lang="en-US" sz="1600" dirty="0">
                          <a:solidFill>
                            <a:schemeClr val="bg1"/>
                          </a:solidFill>
                          <a:latin typeface="Cambria Math" panose="02040503050406030204" pitchFamily="18" charset="0"/>
                        </a:rPr>
                        <m:t>CEP</m:t>
                      </m:r>
                      <m:r>
                        <a:rPr lang="en-US" sz="1600" i="1" dirty="0">
                          <a:solidFill>
                            <a:schemeClr val="bg1"/>
                          </a:solidFill>
                          <a:latin typeface="Cambria Math" panose="02040503050406030204" pitchFamily="18" charset="0"/>
                        </a:rPr>
                        <m:t>=</m:t>
                      </m:r>
                      <m:r>
                        <a:rPr lang="en-US" sz="1600" i="1" dirty="0">
                          <a:solidFill>
                            <a:schemeClr val="bg1"/>
                          </a:solidFill>
                          <a:latin typeface="Cambria Math" panose="02040503050406030204" pitchFamily="18" charset="0"/>
                        </a:rPr>
                        <m:t>𝑓</m:t>
                      </m:r>
                      <m:d>
                        <m:dPr>
                          <m:ctrlPr>
                            <a:rPr lang="en-US" sz="1600" i="1" dirty="0">
                              <a:solidFill>
                                <a:schemeClr val="bg1"/>
                              </a:solidFill>
                              <a:latin typeface="Cambria Math" panose="02040503050406030204" pitchFamily="18" charset="0"/>
                            </a:rPr>
                          </m:ctrlPr>
                        </m:dPr>
                        <m:e>
                          <m:r>
                            <m:rPr>
                              <m:nor/>
                            </m:rPr>
                            <a:rPr lang="en-US" sz="1600" dirty="0">
                              <a:solidFill>
                                <a:schemeClr val="bg1"/>
                              </a:solidFill>
                              <a:latin typeface="Cambria Math" panose="02040503050406030204" pitchFamily="18" charset="0"/>
                            </a:rPr>
                            <m:t>MFP</m:t>
                          </m:r>
                          <m:r>
                            <a:rPr lang="en-US" sz="1600" i="1" dirty="0">
                              <a:solidFill>
                                <a:schemeClr val="bg1"/>
                              </a:solidFill>
                              <a:latin typeface="Cambria Math" panose="02040503050406030204" pitchFamily="18" charset="0"/>
                            </a:rPr>
                            <m:t>, </m:t>
                          </m:r>
                          <m:r>
                            <m:rPr>
                              <m:nor/>
                            </m:rPr>
                            <a:rPr lang="en-US" sz="1600" dirty="0" err="1">
                              <a:solidFill>
                                <a:schemeClr val="bg1"/>
                              </a:solidFill>
                              <a:latin typeface="Cambria Math" panose="02040503050406030204" pitchFamily="18" charset="0"/>
                            </a:rPr>
                            <m:t>PatGrant</m:t>
                          </m:r>
                          <m:r>
                            <a:rPr lang="en-US" sz="1600" i="1" dirty="0">
                              <a:solidFill>
                                <a:schemeClr val="bg1"/>
                              </a:solidFill>
                              <a:latin typeface="Cambria Math" panose="02040503050406030204" pitchFamily="18" charset="0"/>
                            </a:rPr>
                            <m:t>, </m:t>
                          </m:r>
                          <m:r>
                            <m:rPr>
                              <m:nor/>
                            </m:rPr>
                            <a:rPr lang="en-US" sz="1600" dirty="0">
                              <a:solidFill>
                                <a:schemeClr val="bg1"/>
                              </a:solidFill>
                              <a:latin typeface="Cambria Math" panose="02040503050406030204" pitchFamily="18" charset="0"/>
                            </a:rPr>
                            <m:t>K</m:t>
                          </m:r>
                          <m:r>
                            <m:rPr>
                              <m:nor/>
                            </m:rPr>
                            <a:rPr lang="en-US" sz="1600" dirty="0">
                              <a:solidFill>
                                <a:schemeClr val="bg1"/>
                              </a:solidFill>
                              <a:latin typeface="Cambria Math" panose="02040503050406030204" pitchFamily="18" charset="0"/>
                            </a:rPr>
                            <m:t>_</m:t>
                          </m:r>
                          <m:r>
                            <m:rPr>
                              <m:nor/>
                            </m:rPr>
                            <a:rPr lang="en-US" sz="1600" dirty="0">
                              <a:solidFill>
                                <a:schemeClr val="bg1"/>
                              </a:solidFill>
                              <a:latin typeface="Cambria Math" panose="02040503050406030204" pitchFamily="18" charset="0"/>
                            </a:rPr>
                            <m:t>IP</m:t>
                          </m:r>
                          <m:r>
                            <m:rPr>
                              <m:nor/>
                            </m:rPr>
                            <a:rPr lang="en-US" sz="1600" dirty="0">
                              <a:solidFill>
                                <a:schemeClr val="bg1"/>
                              </a:solidFill>
                              <a:latin typeface="Cambria Math" panose="02040503050406030204" pitchFamily="18" charset="0"/>
                            </a:rPr>
                            <m:t>$</m:t>
                          </m:r>
                          <m:r>
                            <a:rPr lang="en-US" sz="1600" i="1" dirty="0">
                              <a:solidFill>
                                <a:schemeClr val="bg1"/>
                              </a:solidFill>
                              <a:latin typeface="Cambria Math" panose="02040503050406030204" pitchFamily="18" charset="0"/>
                            </a:rPr>
                            <m:t>, </m:t>
                          </m:r>
                          <m:r>
                            <m:rPr>
                              <m:nor/>
                            </m:rPr>
                            <a:rPr lang="en-US" sz="1600" dirty="0" err="1">
                              <a:solidFill>
                                <a:schemeClr val="bg1"/>
                              </a:solidFill>
                              <a:latin typeface="Cambria Math" panose="02040503050406030204" pitchFamily="18" charset="0"/>
                            </a:rPr>
                            <m:t>RnD</m:t>
                          </m:r>
                          <m:r>
                            <m:rPr>
                              <m:nor/>
                            </m:rPr>
                            <a:rPr lang="en-US" sz="1600" dirty="0">
                              <a:solidFill>
                                <a:schemeClr val="bg1"/>
                              </a:solidFill>
                              <a:latin typeface="Cambria Math" panose="02040503050406030204" pitchFamily="18" charset="0"/>
                            </a:rPr>
                            <m:t>$</m:t>
                          </m:r>
                        </m:e>
                      </m:d>
                      <m:r>
                        <a:rPr lang="en-US" sz="1600" i="1" dirty="0">
                          <a:solidFill>
                            <a:schemeClr val="bg1"/>
                          </a:solidFill>
                          <a:latin typeface="Cambria Math" panose="02040503050406030204" pitchFamily="18" charset="0"/>
                        </a:rPr>
                        <m:t>+</m:t>
                      </m:r>
                      <m:sSub>
                        <m:sSubPr>
                          <m:ctrlPr>
                            <a:rPr lang="en-US" sz="1600" i="1" dirty="0">
                              <a:solidFill>
                                <a:schemeClr val="bg1"/>
                              </a:solidFill>
                              <a:latin typeface="Cambria Math" panose="02040503050406030204" pitchFamily="18" charset="0"/>
                            </a:rPr>
                          </m:ctrlPr>
                        </m:sSubPr>
                        <m:e>
                          <m:r>
                            <a:rPr lang="en-US" sz="1600" i="1" dirty="0">
                              <a:solidFill>
                                <a:schemeClr val="bg1"/>
                              </a:solidFill>
                              <a:latin typeface="Cambria Math" panose="02040503050406030204" pitchFamily="18" charset="0"/>
                            </a:rPr>
                            <m:t>𝑢</m:t>
                          </m:r>
                        </m:e>
                        <m:sub>
                          <m:r>
                            <a:rPr lang="en-US" sz="1600" i="1" dirty="0">
                              <a:solidFill>
                                <a:schemeClr val="bg1"/>
                              </a:solidFill>
                              <a:latin typeface="Cambria Math" panose="02040503050406030204" pitchFamily="18" charset="0"/>
                            </a:rPr>
                            <m:t>𝑡</m:t>
                          </m:r>
                        </m:sub>
                      </m:sSub>
                      <m:r>
                        <a:rPr lang="en-US" sz="1600" i="1" dirty="0">
                          <a:solidFill>
                            <a:schemeClr val="bg1"/>
                          </a:solidFill>
                          <a:latin typeface="Cambria Math" panose="02040503050406030204" pitchFamily="18" charset="0"/>
                        </a:rPr>
                        <m:t>					</m:t>
                      </m:r>
                    </m:oMath>
                  </m:oMathPara>
                </a14:m>
                <a:endParaRPr lang="en-US" sz="1600" dirty="0">
                  <a:solidFill>
                    <a:schemeClr val="bg1"/>
                  </a:solidFill>
                </a:endParaRPr>
              </a:p>
              <a:p>
                <a:pPr marL="0" indent="0">
                  <a:lnSpc>
                    <a:spcPct val="135000"/>
                  </a:lnSpc>
                  <a:buNone/>
                </a:pPr>
                <a14:m>
                  <m:oMathPara xmlns:m="http://schemas.openxmlformats.org/officeDocument/2006/math">
                    <m:oMathParaPr>
                      <m:jc m:val="centerGroup"/>
                    </m:oMathParaPr>
                    <m:oMath xmlns:m="http://schemas.openxmlformats.org/officeDocument/2006/math">
                      <m:r>
                        <m:rPr>
                          <m:nor/>
                        </m:rPr>
                        <a:rPr lang="en-US" sz="1600" i="0" dirty="0" err="1" smtClean="0">
                          <a:solidFill>
                            <a:schemeClr val="bg1"/>
                          </a:solidFill>
                          <a:latin typeface="Cambria Math" panose="02040503050406030204" pitchFamily="18" charset="0"/>
                        </a:rPr>
                        <m:t>I</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P</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Info</m:t>
                      </m:r>
                      <m:r>
                        <a:rPr lang="en-US" sz="1600" b="0" i="1"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𝑓</m:t>
                      </m:r>
                      <m:d>
                        <m:dPr>
                          <m:ctrlPr>
                            <a:rPr lang="en-US" sz="1600" i="1" dirty="0" smtClean="0">
                              <a:solidFill>
                                <a:schemeClr val="bg1"/>
                              </a:solidFill>
                              <a:latin typeface="Cambria Math" panose="02040503050406030204" pitchFamily="18" charset="0"/>
                            </a:rPr>
                          </m:ctrlPr>
                        </m:dPr>
                        <m:e>
                          <m:r>
                            <m:rPr>
                              <m:nor/>
                            </m:rPr>
                            <a:rPr lang="en-US" sz="1600" i="0" dirty="0" smtClean="0">
                              <a:solidFill>
                                <a:schemeClr val="bg1"/>
                              </a:solidFill>
                              <a:latin typeface="Cambria Math" panose="02040503050406030204" pitchFamily="18" charset="0"/>
                            </a:rPr>
                            <m:t>MFP</m:t>
                          </m:r>
                          <m:r>
                            <a:rPr lang="en-US" sz="1600" b="0" i="1" dirty="0" smtClean="0">
                              <a:solidFill>
                                <a:schemeClr val="bg1"/>
                              </a:solidFill>
                              <a:latin typeface="Cambria Math" panose="02040503050406030204" pitchFamily="18" charset="0"/>
                            </a:rPr>
                            <m:t>, </m:t>
                          </m:r>
                          <m:r>
                            <m:rPr>
                              <m:nor/>
                            </m:rPr>
                            <a:rPr lang="en-US" sz="1600" i="0" dirty="0" err="1" smtClean="0">
                              <a:solidFill>
                                <a:schemeClr val="bg1"/>
                              </a:solidFill>
                              <a:latin typeface="Cambria Math" panose="02040503050406030204" pitchFamily="18" charset="0"/>
                            </a:rPr>
                            <m:t>PatGrant</m:t>
                          </m:r>
                          <m:r>
                            <a:rPr lang="en-US" sz="1600" b="0" i="1" dirty="0" smtClean="0">
                              <a:solidFill>
                                <a:schemeClr val="bg1"/>
                              </a:solidFill>
                              <a:latin typeface="Cambria Math" panose="02040503050406030204" pitchFamily="18" charset="0"/>
                            </a:rPr>
                            <m:t>, </m:t>
                          </m:r>
                          <m:r>
                            <m:rPr>
                              <m:nor/>
                            </m:rPr>
                            <a:rPr lang="en-US" sz="1600" i="0" dirty="0" smtClean="0">
                              <a:solidFill>
                                <a:schemeClr val="bg1"/>
                              </a:solidFill>
                              <a:latin typeface="Cambria Math" panose="02040503050406030204" pitchFamily="18" charset="0"/>
                            </a:rPr>
                            <m:t>K</m:t>
                          </m:r>
                          <m:r>
                            <m:rPr>
                              <m:nor/>
                            </m:rPr>
                            <a:rPr lang="en-US" sz="1600" i="0" dirty="0" smtClean="0">
                              <a:solidFill>
                                <a:schemeClr val="bg1"/>
                              </a:solidFill>
                              <a:latin typeface="Cambria Math" panose="02040503050406030204" pitchFamily="18" charset="0"/>
                            </a:rPr>
                            <m:t>_</m:t>
                          </m:r>
                          <m:r>
                            <m:rPr>
                              <m:nor/>
                            </m:rPr>
                            <a:rPr lang="en-US" sz="1600" i="0" dirty="0" smtClean="0">
                              <a:solidFill>
                                <a:schemeClr val="bg1"/>
                              </a:solidFill>
                              <a:latin typeface="Cambria Math" panose="02040503050406030204" pitchFamily="18" charset="0"/>
                            </a:rPr>
                            <m:t>IP</m:t>
                          </m:r>
                          <m:r>
                            <m:rPr>
                              <m:nor/>
                            </m:rPr>
                            <a:rPr lang="en-US" sz="1600" i="0"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 </m:t>
                          </m:r>
                          <m:r>
                            <m:rPr>
                              <m:nor/>
                            </m:rPr>
                            <a:rPr lang="en-US" sz="1600" i="0" dirty="0" err="1" smtClean="0">
                              <a:solidFill>
                                <a:schemeClr val="bg1"/>
                              </a:solidFill>
                              <a:latin typeface="Cambria Math" panose="02040503050406030204" pitchFamily="18" charset="0"/>
                            </a:rPr>
                            <m:t>RnD</m:t>
                          </m:r>
                          <m:r>
                            <m:rPr>
                              <m:nor/>
                            </m:rPr>
                            <a:rPr lang="en-US" sz="1600" i="0" dirty="0" smtClean="0">
                              <a:solidFill>
                                <a:schemeClr val="bg1"/>
                              </a:solidFill>
                              <a:latin typeface="Cambria Math" panose="02040503050406030204" pitchFamily="18" charset="0"/>
                            </a:rPr>
                            <m:t>$</m:t>
                          </m:r>
                        </m:e>
                      </m:d>
                      <m:r>
                        <a:rPr lang="en-US" sz="1600" b="0" i="1" dirty="0" smtClean="0">
                          <a:solidFill>
                            <a:schemeClr val="bg1"/>
                          </a:solidFill>
                          <a:latin typeface="Cambria Math" panose="02040503050406030204" pitchFamily="18" charset="0"/>
                        </a:rPr>
                        <m:t>+</m:t>
                      </m:r>
                      <m:sSub>
                        <m:sSubPr>
                          <m:ctrlPr>
                            <a:rPr lang="en-US" sz="1600" i="1" dirty="0" smtClean="0">
                              <a:solidFill>
                                <a:schemeClr val="bg1"/>
                              </a:solidFill>
                              <a:latin typeface="Cambria Math" panose="02040503050406030204" pitchFamily="18" charset="0"/>
                            </a:rPr>
                          </m:ctrlPr>
                        </m:sSubPr>
                        <m:e>
                          <m:r>
                            <a:rPr lang="en-US" sz="1600" b="0" i="1" dirty="0" smtClean="0">
                              <a:solidFill>
                                <a:schemeClr val="bg1"/>
                              </a:solidFill>
                              <a:latin typeface="Cambria Math" panose="02040503050406030204" pitchFamily="18" charset="0"/>
                            </a:rPr>
                            <m:t>𝑣</m:t>
                          </m:r>
                        </m:e>
                        <m:sub>
                          <m:r>
                            <a:rPr lang="en-US" sz="1600" b="0" i="1" dirty="0" smtClean="0">
                              <a:solidFill>
                                <a:schemeClr val="bg1"/>
                              </a:solidFill>
                              <a:latin typeface="Cambria Math" panose="02040503050406030204" pitchFamily="18" charset="0"/>
                            </a:rPr>
                            <m:t>𝑡</m:t>
                          </m:r>
                        </m:sub>
                      </m:sSub>
                      <m:r>
                        <a:rPr lang="en-US" sz="1600" b="0" i="1" dirty="0">
                          <a:solidFill>
                            <a:schemeClr val="bg1"/>
                          </a:solidFill>
                          <a:latin typeface="Cambria Math" panose="02040503050406030204" pitchFamily="18" charset="0"/>
                        </a:rPr>
                        <m:t>					</m:t>
                      </m:r>
                    </m:oMath>
                  </m:oMathPara>
                </a14:m>
                <a:endParaRPr lang="en-US" sz="1600" dirty="0">
                  <a:solidFill>
                    <a:schemeClr val="bg1"/>
                  </a:solidFill>
                </a:endParaRPr>
              </a:p>
              <a:p>
                <a:pPr marL="0" indent="0">
                  <a:lnSpc>
                    <a:spcPct val="135000"/>
                  </a:lnSpc>
                  <a:buNone/>
                </a:pPr>
                <a14:m>
                  <m:oMathPara xmlns:m="http://schemas.openxmlformats.org/officeDocument/2006/math">
                    <m:oMathParaPr>
                      <m:jc m:val="centerGroup"/>
                    </m:oMathParaPr>
                    <m:oMath xmlns:m="http://schemas.openxmlformats.org/officeDocument/2006/math">
                      <m:r>
                        <m:rPr>
                          <m:nor/>
                        </m:rPr>
                        <a:rPr lang="en-US" sz="1600" i="0" dirty="0" err="1" smtClean="0">
                          <a:solidFill>
                            <a:schemeClr val="bg1"/>
                          </a:solidFill>
                          <a:latin typeface="Cambria Math" panose="02040503050406030204" pitchFamily="18" charset="0"/>
                        </a:rPr>
                        <m:t>I</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P</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Tech</m:t>
                      </m:r>
                      <m:r>
                        <a:rPr lang="en-US" sz="1600" b="0" i="1"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𝑓</m:t>
                      </m:r>
                      <m:d>
                        <m:dPr>
                          <m:ctrlPr>
                            <a:rPr lang="en-US" sz="1600" i="1" dirty="0" smtClean="0">
                              <a:solidFill>
                                <a:schemeClr val="bg1"/>
                              </a:solidFill>
                              <a:latin typeface="Cambria Math" panose="02040503050406030204" pitchFamily="18" charset="0"/>
                            </a:rPr>
                          </m:ctrlPr>
                        </m:dPr>
                        <m:e>
                          <m:r>
                            <m:rPr>
                              <m:nor/>
                            </m:rPr>
                            <a:rPr lang="en-US" sz="1600" i="0" dirty="0" err="1" smtClean="0">
                              <a:solidFill>
                                <a:schemeClr val="bg1"/>
                              </a:solidFill>
                              <a:latin typeface="Cambria Math" panose="02040503050406030204" pitchFamily="18" charset="0"/>
                            </a:rPr>
                            <m:t>I</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P</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Info</m:t>
                          </m:r>
                          <m:r>
                            <m:rPr>
                              <m:nor/>
                            </m:rPr>
                            <a:rPr lang="en-US" sz="1600" i="0" dirty="0" smtClean="0">
                              <a:solidFill>
                                <a:schemeClr val="bg1"/>
                              </a:solidFill>
                              <a:latin typeface="Cambria Math" panose="02040503050406030204" pitchFamily="18" charset="0"/>
                            </a:rPr>
                            <m:t>, </m:t>
                          </m:r>
                          <m:r>
                            <m:rPr>
                              <m:nor/>
                            </m:rPr>
                            <a:rPr lang="en-US" sz="1600" i="0" dirty="0" smtClean="0">
                              <a:solidFill>
                                <a:schemeClr val="bg1"/>
                              </a:solidFill>
                              <a:latin typeface="Cambria Math" panose="02040503050406030204" pitchFamily="18" charset="0"/>
                            </a:rPr>
                            <m:t>I</m:t>
                          </m:r>
                          <m:r>
                            <m:rPr>
                              <m:nor/>
                            </m:rPr>
                            <a:rPr lang="en-US" sz="1600" i="0" dirty="0" smtClean="0">
                              <a:solidFill>
                                <a:schemeClr val="bg1"/>
                              </a:solidFill>
                              <a:latin typeface="Cambria Math" panose="02040503050406030204" pitchFamily="18" charset="0"/>
                            </a:rPr>
                            <m:t>_</m:t>
                          </m:r>
                          <m:r>
                            <m:rPr>
                              <m:nor/>
                            </m:rPr>
                            <a:rPr lang="en-US" sz="1600" i="0" dirty="0" smtClean="0">
                              <a:solidFill>
                                <a:schemeClr val="bg1"/>
                              </a:solidFill>
                              <a:latin typeface="Cambria Math" panose="02040503050406030204" pitchFamily="18" charset="0"/>
                            </a:rPr>
                            <m:t>P</m:t>
                          </m:r>
                          <m:r>
                            <m:rPr>
                              <m:nor/>
                            </m:rPr>
                            <a:rPr lang="en-US" sz="1600" i="0" dirty="0" smtClean="0">
                              <a:solidFill>
                                <a:schemeClr val="bg1"/>
                              </a:solidFill>
                              <a:latin typeface="Cambria Math" panose="02040503050406030204" pitchFamily="18" charset="0"/>
                            </a:rPr>
                            <m:t>_</m:t>
                          </m:r>
                          <m:r>
                            <m:rPr>
                              <m:nor/>
                            </m:rPr>
                            <a:rPr lang="en-US" sz="1600" i="0" dirty="0" smtClean="0">
                              <a:solidFill>
                                <a:schemeClr val="bg1"/>
                              </a:solidFill>
                              <a:latin typeface="Cambria Math" panose="02040503050406030204" pitchFamily="18" charset="0"/>
                            </a:rPr>
                            <m:t>CEP</m:t>
                          </m:r>
                        </m:e>
                      </m:d>
                      <m:r>
                        <a:rPr lang="en-US" sz="1600" b="0" i="1" dirty="0" smtClean="0">
                          <a:solidFill>
                            <a:schemeClr val="bg1"/>
                          </a:solidFill>
                          <a:latin typeface="Cambria Math" panose="02040503050406030204" pitchFamily="18" charset="0"/>
                        </a:rPr>
                        <m:t>+</m:t>
                      </m:r>
                      <m:sSub>
                        <m:sSubPr>
                          <m:ctrlPr>
                            <a:rPr lang="en-US" sz="1600" i="1" dirty="0" smtClean="0">
                              <a:solidFill>
                                <a:schemeClr val="bg1"/>
                              </a:solidFill>
                              <a:latin typeface="Cambria Math" panose="02040503050406030204" pitchFamily="18" charset="0"/>
                            </a:rPr>
                          </m:ctrlPr>
                        </m:sSubPr>
                        <m:e>
                          <m:r>
                            <a:rPr lang="en-US" sz="1600" b="0" i="1" dirty="0" smtClean="0">
                              <a:solidFill>
                                <a:schemeClr val="bg1"/>
                              </a:solidFill>
                              <a:latin typeface="Cambria Math" panose="02040503050406030204" pitchFamily="18" charset="0"/>
                            </a:rPr>
                            <m:t>𝜂</m:t>
                          </m:r>
                        </m:e>
                        <m:sub>
                          <m:r>
                            <a:rPr lang="en-US" sz="1600" b="0" i="1" dirty="0" smtClean="0">
                              <a:solidFill>
                                <a:schemeClr val="bg1"/>
                              </a:solidFill>
                              <a:latin typeface="Cambria Math" panose="02040503050406030204" pitchFamily="18" charset="0"/>
                            </a:rPr>
                            <m:t>𝑡</m:t>
                          </m:r>
                        </m:sub>
                      </m:sSub>
                    </m:oMath>
                  </m:oMathPara>
                </a14:m>
                <a:endParaRPr lang="en-US" sz="1600" dirty="0">
                  <a:solidFill>
                    <a:schemeClr val="bg1"/>
                  </a:solidFill>
                </a:endParaRPr>
              </a:p>
              <a:p>
                <a:pPr marL="0" indent="0">
                  <a:lnSpc>
                    <a:spcPct val="135000"/>
                  </a:lnSpc>
                  <a:buNone/>
                </a:pPr>
                <a14:m>
                  <m:oMathPara xmlns:m="http://schemas.openxmlformats.org/officeDocument/2006/math">
                    <m:oMathParaPr>
                      <m:jc m:val="centerGroup"/>
                    </m:oMathParaPr>
                    <m:oMath xmlns:m="http://schemas.openxmlformats.org/officeDocument/2006/math">
                      <m:r>
                        <m:rPr>
                          <m:nor/>
                        </m:rPr>
                        <a:rPr lang="en-US" sz="1600" i="0" dirty="0" err="1" smtClean="0">
                          <a:solidFill>
                            <a:schemeClr val="bg1"/>
                          </a:solidFill>
                          <a:latin typeface="Cambria Math" panose="02040503050406030204" pitchFamily="18" charset="0"/>
                        </a:rPr>
                        <m:t>GDP</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Tech</m:t>
                      </m:r>
                      <m:r>
                        <m:rPr>
                          <m:nor/>
                        </m:rPr>
                        <a:rPr lang="en-US" sz="1600" i="0"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m:t>
                      </m:r>
                      <m:r>
                        <m:rPr>
                          <m:nor/>
                        </m:rPr>
                        <a:rPr lang="en-US" sz="1600" i="0" dirty="0" smtClean="0">
                          <a:solidFill>
                            <a:schemeClr val="bg1"/>
                          </a:solidFill>
                          <a:latin typeface="Cambria Math" panose="02040503050406030204" pitchFamily="18" charset="0"/>
                        </a:rPr>
                        <m:t>GDP</m:t>
                      </m:r>
                      <m:r>
                        <m:rPr>
                          <m:nor/>
                        </m:rPr>
                        <a:rPr lang="en-US" sz="1600" i="0" dirty="0" smtClean="0">
                          <a:solidFill>
                            <a:schemeClr val="bg1"/>
                          </a:solidFill>
                          <a:latin typeface="Cambria Math" panose="02040503050406030204" pitchFamily="18" charset="0"/>
                        </a:rPr>
                        <m:t>_</m:t>
                      </m:r>
                      <m:r>
                        <m:rPr>
                          <m:nor/>
                        </m:rPr>
                        <a:rPr lang="en-US" sz="1600" i="0" dirty="0" smtClean="0">
                          <a:solidFill>
                            <a:schemeClr val="bg1"/>
                          </a:solidFill>
                          <a:latin typeface="Cambria Math" panose="02040503050406030204" pitchFamily="18" charset="0"/>
                        </a:rPr>
                        <m:t>CEP</m:t>
                      </m:r>
                      <m:r>
                        <m:rPr>
                          <m:nor/>
                        </m:rPr>
                        <a:rPr lang="en-US" sz="1600" i="0"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m:t>
                      </m:r>
                      <m:r>
                        <m:rPr>
                          <m:nor/>
                        </m:rPr>
                        <a:rPr lang="en-US" sz="1600" i="0" dirty="0" err="1" smtClean="0">
                          <a:solidFill>
                            <a:schemeClr val="bg1"/>
                          </a:solidFill>
                          <a:latin typeface="Cambria Math" panose="02040503050406030204" pitchFamily="18" charset="0"/>
                        </a:rPr>
                        <m:t>GDP</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Info</m:t>
                      </m:r>
                      <m:r>
                        <m:rPr>
                          <m:nor/>
                        </m:rPr>
                        <a:rPr lang="en-US" sz="1600" i="0" dirty="0" smtClean="0">
                          <a:solidFill>
                            <a:schemeClr val="bg1"/>
                          </a:solidFill>
                          <a:latin typeface="Cambria Math" panose="02040503050406030204" pitchFamily="18" charset="0"/>
                        </a:rPr>
                        <m:t>$</m:t>
                      </m:r>
                    </m:oMath>
                  </m:oMathPara>
                </a14:m>
                <a:endParaRPr lang="en-US" sz="1600" i="1" dirty="0">
                  <a:solidFill>
                    <a:schemeClr val="bg1"/>
                  </a:solidFill>
                  <a:latin typeface="Cambria Math" panose="02040503050406030204" pitchFamily="18" charset="0"/>
                </a:endParaRPr>
              </a:p>
              <a:p>
                <a:pPr marL="0" indent="0">
                  <a:lnSpc>
                    <a:spcPct val="135000"/>
                  </a:lnSpc>
                  <a:buNone/>
                </a:pPr>
                <a14:m>
                  <m:oMathPara xmlns:m="http://schemas.openxmlformats.org/officeDocument/2006/math">
                    <m:oMathParaPr>
                      <m:jc m:val="centerGroup"/>
                    </m:oMathParaPr>
                    <m:oMath xmlns:m="http://schemas.openxmlformats.org/officeDocument/2006/math">
                      <m:r>
                        <m:rPr>
                          <m:nor/>
                        </m:rPr>
                        <a:rPr lang="en-US" sz="1600" i="0" dirty="0" err="1" smtClean="0">
                          <a:solidFill>
                            <a:schemeClr val="bg1"/>
                          </a:solidFill>
                          <a:latin typeface="Cambria Math" panose="02040503050406030204" pitchFamily="18" charset="0"/>
                        </a:rPr>
                        <m:t>GDP</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Tech</m:t>
                      </m:r>
                      <m:r>
                        <a:rPr lang="en-US" sz="1600" b="0" i="1" dirty="0" smtClean="0">
                          <a:solidFill>
                            <a:schemeClr val="bg1"/>
                          </a:solidFill>
                          <a:latin typeface="Cambria Math" panose="02040503050406030204" pitchFamily="18" charset="0"/>
                        </a:rPr>
                        <m:t>=</m:t>
                      </m:r>
                      <m:r>
                        <m:rPr>
                          <m:nor/>
                        </m:rPr>
                        <a:rPr lang="en-US" sz="1600" i="0" dirty="0" err="1" smtClean="0">
                          <a:solidFill>
                            <a:schemeClr val="bg1"/>
                          </a:solidFill>
                          <a:latin typeface="Cambria Math" panose="02040503050406030204" pitchFamily="18" charset="0"/>
                        </a:rPr>
                        <m:t>GDP</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Tech</m:t>
                      </m:r>
                      <m:r>
                        <m:rPr>
                          <m:nor/>
                        </m:rPr>
                        <a:rPr lang="en-US" sz="1600" i="0"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m:t>
                      </m:r>
                      <m:d>
                        <m:dPr>
                          <m:ctrlPr>
                            <a:rPr lang="en-US" sz="1600" i="1" dirty="0" smtClean="0">
                              <a:solidFill>
                                <a:schemeClr val="bg1"/>
                              </a:solidFill>
                              <a:latin typeface="Cambria Math" panose="02040503050406030204" pitchFamily="18" charset="0"/>
                            </a:rPr>
                          </m:ctrlPr>
                        </m:dPr>
                        <m:e>
                          <m:f>
                            <m:fPr>
                              <m:ctrlPr>
                                <a:rPr lang="en-US" sz="1600" i="1" dirty="0" smtClean="0">
                                  <a:solidFill>
                                    <a:schemeClr val="bg1"/>
                                  </a:solidFill>
                                  <a:latin typeface="Cambria Math" panose="02040503050406030204" pitchFamily="18" charset="0"/>
                                </a:rPr>
                              </m:ctrlPr>
                            </m:fPr>
                            <m:num>
                              <m:r>
                                <m:rPr>
                                  <m:nor/>
                                </m:rPr>
                                <a:rPr lang="en-US" sz="1600" i="0" dirty="0" err="1" smtClean="0">
                                  <a:solidFill>
                                    <a:schemeClr val="bg1"/>
                                  </a:solidFill>
                                  <a:latin typeface="Cambria Math" panose="02040503050406030204" pitchFamily="18" charset="0"/>
                                </a:rPr>
                                <m:t>I</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P</m:t>
                              </m:r>
                              <m:r>
                                <m:rPr>
                                  <m:nor/>
                                </m:rPr>
                                <a:rPr lang="en-US" sz="1600" i="0" dirty="0" err="1" smtClean="0">
                                  <a:solidFill>
                                    <a:schemeClr val="bg1"/>
                                  </a:solidFill>
                                  <a:latin typeface="Cambria Math" panose="02040503050406030204" pitchFamily="18" charset="0"/>
                                </a:rPr>
                                <m:t>_</m:t>
                              </m:r>
                              <m:r>
                                <m:rPr>
                                  <m:nor/>
                                </m:rPr>
                                <a:rPr lang="en-US" sz="1600" i="0" dirty="0" err="1" smtClean="0">
                                  <a:solidFill>
                                    <a:schemeClr val="bg1"/>
                                  </a:solidFill>
                                  <a:latin typeface="Cambria Math" panose="02040503050406030204" pitchFamily="18" charset="0"/>
                                </a:rPr>
                                <m:t>Tech</m:t>
                              </m:r>
                            </m:num>
                            <m:den>
                              <m:r>
                                <a:rPr lang="en-US" sz="1600" b="0" i="1" dirty="0" smtClean="0">
                                  <a:solidFill>
                                    <a:schemeClr val="bg1"/>
                                  </a:solidFill>
                                  <a:latin typeface="Cambria Math" panose="02040503050406030204" pitchFamily="18" charset="0"/>
                                </a:rPr>
                                <m:t>100</m:t>
                              </m:r>
                            </m:den>
                          </m:f>
                        </m:e>
                      </m:d>
                    </m:oMath>
                  </m:oMathPara>
                </a14:m>
                <a:endParaRPr lang="en-US" sz="1600" dirty="0">
                  <a:solidFill>
                    <a:schemeClr val="bg1"/>
                  </a:solidFill>
                  <a:latin typeface="Cambria" panose="02040503050406030204" pitchFamily="18" charset="0"/>
                  <a:ea typeface="Cambria" panose="02040503050406030204" pitchFamily="18" charset="0"/>
                </a:endParaRPr>
              </a:p>
              <a:p>
                <a:pPr marL="0" indent="0">
                  <a:lnSpc>
                    <a:spcPct val="135000"/>
                  </a:lnSpc>
                  <a:buNone/>
                </a:pPr>
                <a14:m>
                  <m:oMathPara xmlns:m="http://schemas.openxmlformats.org/officeDocument/2006/math">
                    <m:oMathParaPr>
                      <m:jc m:val="centerGroup"/>
                    </m:oMathParaPr>
                    <m:oMath xmlns:m="http://schemas.openxmlformats.org/officeDocument/2006/math">
                      <m:r>
                        <m:rPr>
                          <m:nor/>
                        </m:rPr>
                        <a:rPr lang="en-US" sz="1600" i="0" dirty="0" err="1" smtClean="0">
                          <a:solidFill>
                            <a:schemeClr val="bg1"/>
                          </a:solidFill>
                          <a:latin typeface="Cambria Math" panose="02040503050406030204" pitchFamily="18" charset="0"/>
                          <a:ea typeface="Cambria" panose="02040503050406030204" pitchFamily="18" charset="0"/>
                        </a:rPr>
                        <m:t>GDP</m:t>
                      </m:r>
                      <m:r>
                        <m:rPr>
                          <m:nor/>
                        </m:rPr>
                        <a:rPr lang="en-US" sz="1600" i="0" dirty="0" err="1" smtClean="0">
                          <a:solidFill>
                            <a:schemeClr val="bg1"/>
                          </a:solidFill>
                          <a:latin typeface="Cambria Math" panose="02040503050406030204" pitchFamily="18" charset="0"/>
                          <a:ea typeface="Cambria" panose="02040503050406030204" pitchFamily="18" charset="0"/>
                        </a:rPr>
                        <m:t>_</m:t>
                      </m:r>
                      <m:r>
                        <m:rPr>
                          <m:nor/>
                        </m:rPr>
                        <a:rPr lang="en-US" sz="1600" i="0" dirty="0" err="1" smtClean="0">
                          <a:solidFill>
                            <a:schemeClr val="bg1"/>
                          </a:solidFill>
                          <a:latin typeface="Cambria Math" panose="02040503050406030204" pitchFamily="18" charset="0"/>
                          <a:ea typeface="Cambria" panose="02040503050406030204" pitchFamily="18" charset="0"/>
                        </a:rPr>
                        <m:t>Info</m:t>
                      </m:r>
                      <m:r>
                        <a:rPr lang="en-US" sz="1600" b="0" i="1" dirty="0" smtClean="0">
                          <a:solidFill>
                            <a:schemeClr val="bg1"/>
                          </a:solidFill>
                          <a:latin typeface="Cambria Math" panose="02040503050406030204" pitchFamily="18" charset="0"/>
                          <a:ea typeface="Cambria" panose="02040503050406030204" pitchFamily="18" charset="0"/>
                        </a:rPr>
                        <m:t>=</m:t>
                      </m:r>
                      <m:r>
                        <m:rPr>
                          <m:nor/>
                        </m:rPr>
                        <a:rPr lang="en-US" sz="1600" i="0" dirty="0" err="1" smtClean="0">
                          <a:solidFill>
                            <a:schemeClr val="bg1"/>
                          </a:solidFill>
                          <a:latin typeface="Cambria Math" panose="02040503050406030204" pitchFamily="18" charset="0"/>
                          <a:ea typeface="Cambria" panose="02040503050406030204" pitchFamily="18" charset="0"/>
                        </a:rPr>
                        <m:t>GDP</m:t>
                      </m:r>
                      <m:r>
                        <m:rPr>
                          <m:nor/>
                        </m:rPr>
                        <a:rPr lang="en-US" sz="1600" i="0" dirty="0" err="1" smtClean="0">
                          <a:solidFill>
                            <a:schemeClr val="bg1"/>
                          </a:solidFill>
                          <a:latin typeface="Cambria Math" panose="02040503050406030204" pitchFamily="18" charset="0"/>
                          <a:ea typeface="Cambria" panose="02040503050406030204" pitchFamily="18" charset="0"/>
                        </a:rPr>
                        <m:t>_</m:t>
                      </m:r>
                      <m:r>
                        <m:rPr>
                          <m:nor/>
                        </m:rPr>
                        <a:rPr lang="en-US" sz="1600" i="0" dirty="0" err="1" smtClean="0">
                          <a:solidFill>
                            <a:schemeClr val="bg1"/>
                          </a:solidFill>
                          <a:latin typeface="Cambria Math" panose="02040503050406030204" pitchFamily="18" charset="0"/>
                          <a:ea typeface="Cambria" panose="02040503050406030204" pitchFamily="18" charset="0"/>
                        </a:rPr>
                        <m:t>Info</m:t>
                      </m:r>
                      <m:r>
                        <m:rPr>
                          <m:nor/>
                        </m:rPr>
                        <a:rPr lang="en-US" sz="1600" i="0" dirty="0" smtClean="0">
                          <a:solidFill>
                            <a:schemeClr val="bg1"/>
                          </a:solidFill>
                          <a:latin typeface="Cambria Math" panose="02040503050406030204" pitchFamily="18" charset="0"/>
                          <a:ea typeface="Cambria" panose="02040503050406030204" pitchFamily="18" charset="0"/>
                        </a:rPr>
                        <m:t>$</m:t>
                      </m:r>
                      <m:r>
                        <a:rPr lang="en-US" sz="1600" b="0" i="1" dirty="0" smtClean="0">
                          <a:solidFill>
                            <a:schemeClr val="bg1"/>
                          </a:solidFill>
                          <a:latin typeface="Cambria Math" panose="02040503050406030204" pitchFamily="18" charset="0"/>
                          <a:ea typeface="Cambria" panose="02040503050406030204" pitchFamily="18" charset="0"/>
                        </a:rPr>
                        <m:t>∗</m:t>
                      </m:r>
                      <m:d>
                        <m:dPr>
                          <m:ctrlPr>
                            <a:rPr lang="en-US" sz="1600" i="1" dirty="0" smtClean="0">
                              <a:solidFill>
                                <a:schemeClr val="bg1"/>
                              </a:solidFill>
                              <a:latin typeface="Cambria Math" panose="02040503050406030204" pitchFamily="18" charset="0"/>
                              <a:ea typeface="Cambria" panose="02040503050406030204" pitchFamily="18" charset="0"/>
                            </a:rPr>
                          </m:ctrlPr>
                        </m:dPr>
                        <m:e>
                          <m:f>
                            <m:fPr>
                              <m:ctrlPr>
                                <a:rPr lang="en-US" sz="1600" i="1" dirty="0" smtClean="0">
                                  <a:solidFill>
                                    <a:schemeClr val="bg1"/>
                                  </a:solidFill>
                                  <a:latin typeface="Cambria Math" panose="02040503050406030204" pitchFamily="18" charset="0"/>
                                  <a:ea typeface="Cambria" panose="02040503050406030204" pitchFamily="18" charset="0"/>
                                </a:rPr>
                              </m:ctrlPr>
                            </m:fPr>
                            <m:num>
                              <m:r>
                                <m:rPr>
                                  <m:nor/>
                                </m:rPr>
                                <a:rPr lang="en-US" sz="1600" i="0" dirty="0" err="1" smtClean="0">
                                  <a:solidFill>
                                    <a:schemeClr val="bg1"/>
                                  </a:solidFill>
                                  <a:latin typeface="Cambria Math" panose="02040503050406030204" pitchFamily="18" charset="0"/>
                                  <a:ea typeface="Cambria" panose="02040503050406030204" pitchFamily="18" charset="0"/>
                                </a:rPr>
                                <m:t>I</m:t>
                              </m:r>
                              <m:r>
                                <m:rPr>
                                  <m:nor/>
                                </m:rPr>
                                <a:rPr lang="en-US" sz="1600" i="0" dirty="0" err="1" smtClean="0">
                                  <a:solidFill>
                                    <a:schemeClr val="bg1"/>
                                  </a:solidFill>
                                  <a:latin typeface="Cambria Math" panose="02040503050406030204" pitchFamily="18" charset="0"/>
                                  <a:ea typeface="Cambria" panose="02040503050406030204" pitchFamily="18" charset="0"/>
                                </a:rPr>
                                <m:t>_</m:t>
                              </m:r>
                              <m:r>
                                <m:rPr>
                                  <m:nor/>
                                </m:rPr>
                                <a:rPr lang="en-US" sz="1600" i="0" dirty="0" err="1" smtClean="0">
                                  <a:solidFill>
                                    <a:schemeClr val="bg1"/>
                                  </a:solidFill>
                                  <a:latin typeface="Cambria Math" panose="02040503050406030204" pitchFamily="18" charset="0"/>
                                  <a:ea typeface="Cambria" panose="02040503050406030204" pitchFamily="18" charset="0"/>
                                </a:rPr>
                                <m:t>P</m:t>
                              </m:r>
                              <m:r>
                                <m:rPr>
                                  <m:nor/>
                                </m:rPr>
                                <a:rPr lang="en-US" sz="1600" i="0" dirty="0" err="1" smtClean="0">
                                  <a:solidFill>
                                    <a:schemeClr val="bg1"/>
                                  </a:solidFill>
                                  <a:latin typeface="Cambria Math" panose="02040503050406030204" pitchFamily="18" charset="0"/>
                                  <a:ea typeface="Cambria" panose="02040503050406030204" pitchFamily="18" charset="0"/>
                                </a:rPr>
                                <m:t>_</m:t>
                              </m:r>
                              <m:r>
                                <m:rPr>
                                  <m:nor/>
                                </m:rPr>
                                <a:rPr lang="en-US" sz="1600" i="0" dirty="0" err="1" smtClean="0">
                                  <a:solidFill>
                                    <a:schemeClr val="bg1"/>
                                  </a:solidFill>
                                  <a:latin typeface="Cambria Math" panose="02040503050406030204" pitchFamily="18" charset="0"/>
                                  <a:ea typeface="Cambria" panose="02040503050406030204" pitchFamily="18" charset="0"/>
                                </a:rPr>
                                <m:t>Info</m:t>
                              </m:r>
                            </m:num>
                            <m:den>
                              <m:r>
                                <a:rPr lang="en-US" sz="1600" b="0" i="1" dirty="0" smtClean="0">
                                  <a:solidFill>
                                    <a:schemeClr val="bg1"/>
                                  </a:solidFill>
                                  <a:latin typeface="Cambria Math" panose="02040503050406030204" pitchFamily="18" charset="0"/>
                                  <a:ea typeface="Cambria" panose="02040503050406030204" pitchFamily="18" charset="0"/>
                                </a:rPr>
                                <m:t>100</m:t>
                              </m:r>
                            </m:den>
                          </m:f>
                        </m:e>
                      </m:d>
                    </m:oMath>
                  </m:oMathPara>
                </a14:m>
                <a:endParaRPr lang="en-US" sz="1600" i="1" dirty="0">
                  <a:solidFill>
                    <a:schemeClr val="bg1"/>
                  </a:solidFill>
                  <a:latin typeface="Cambria Math" panose="02040503050406030204" pitchFamily="18" charset="0"/>
                  <a:ea typeface="Cambria" panose="02040503050406030204" pitchFamily="18" charset="0"/>
                </a:endParaRPr>
              </a:p>
              <a:p>
                <a:pPr marL="0" indent="0">
                  <a:lnSpc>
                    <a:spcPct val="135000"/>
                  </a:lnSpc>
                  <a:buNone/>
                </a:pPr>
                <a14:m>
                  <m:oMathPara xmlns:m="http://schemas.openxmlformats.org/officeDocument/2006/math">
                    <m:oMathParaPr>
                      <m:jc m:val="centerGroup"/>
                    </m:oMathParaPr>
                    <m:oMath xmlns:m="http://schemas.openxmlformats.org/officeDocument/2006/math">
                      <m:r>
                        <m:rPr>
                          <m:nor/>
                        </m:rPr>
                        <a:rPr lang="en-US" sz="1600" i="0" dirty="0" smtClean="0">
                          <a:solidFill>
                            <a:schemeClr val="bg1"/>
                          </a:solidFill>
                          <a:latin typeface="Cambria Math" panose="02040503050406030204" pitchFamily="18" charset="0"/>
                          <a:ea typeface="Cambria" panose="02040503050406030204" pitchFamily="18" charset="0"/>
                        </a:rPr>
                        <m:t>GDP</m:t>
                      </m:r>
                      <m:r>
                        <m:rPr>
                          <m:nor/>
                        </m:rPr>
                        <a:rPr lang="en-US" sz="1600" i="0" dirty="0" smtClean="0">
                          <a:solidFill>
                            <a:schemeClr val="bg1"/>
                          </a:solidFill>
                          <a:latin typeface="Cambria Math" panose="02040503050406030204" pitchFamily="18" charset="0"/>
                          <a:ea typeface="Cambria" panose="02040503050406030204" pitchFamily="18" charset="0"/>
                        </a:rPr>
                        <m:t>_</m:t>
                      </m:r>
                      <m:r>
                        <m:rPr>
                          <m:nor/>
                        </m:rPr>
                        <a:rPr lang="en-US" sz="1600" i="0" dirty="0" smtClean="0">
                          <a:solidFill>
                            <a:schemeClr val="bg1"/>
                          </a:solidFill>
                          <a:latin typeface="Cambria Math" panose="02040503050406030204" pitchFamily="18" charset="0"/>
                          <a:ea typeface="Cambria" panose="02040503050406030204" pitchFamily="18" charset="0"/>
                        </a:rPr>
                        <m:t>CEP</m:t>
                      </m:r>
                      <m:r>
                        <a:rPr lang="en-US" sz="1600" b="0" i="1" dirty="0" smtClean="0">
                          <a:solidFill>
                            <a:schemeClr val="bg1"/>
                          </a:solidFill>
                          <a:latin typeface="Cambria Math" panose="02040503050406030204" pitchFamily="18" charset="0"/>
                          <a:ea typeface="Cambria" panose="02040503050406030204" pitchFamily="18" charset="0"/>
                        </a:rPr>
                        <m:t>=</m:t>
                      </m:r>
                      <m:r>
                        <m:rPr>
                          <m:nor/>
                        </m:rPr>
                        <a:rPr lang="en-US" sz="1600" i="0" dirty="0" smtClean="0">
                          <a:solidFill>
                            <a:schemeClr val="bg1"/>
                          </a:solidFill>
                          <a:latin typeface="Cambria Math" panose="02040503050406030204" pitchFamily="18" charset="0"/>
                          <a:ea typeface="Cambria" panose="02040503050406030204" pitchFamily="18" charset="0"/>
                        </a:rPr>
                        <m:t>GDP</m:t>
                      </m:r>
                      <m:r>
                        <m:rPr>
                          <m:nor/>
                        </m:rPr>
                        <a:rPr lang="en-US" sz="1600" i="0" dirty="0" smtClean="0">
                          <a:solidFill>
                            <a:schemeClr val="bg1"/>
                          </a:solidFill>
                          <a:latin typeface="Cambria Math" panose="02040503050406030204" pitchFamily="18" charset="0"/>
                          <a:ea typeface="Cambria" panose="02040503050406030204" pitchFamily="18" charset="0"/>
                        </a:rPr>
                        <m:t>_</m:t>
                      </m:r>
                      <m:r>
                        <m:rPr>
                          <m:nor/>
                        </m:rPr>
                        <a:rPr lang="en-US" sz="1600" i="0" dirty="0" smtClean="0">
                          <a:solidFill>
                            <a:schemeClr val="bg1"/>
                          </a:solidFill>
                          <a:latin typeface="Cambria Math" panose="02040503050406030204" pitchFamily="18" charset="0"/>
                          <a:ea typeface="Cambria" panose="02040503050406030204" pitchFamily="18" charset="0"/>
                        </a:rPr>
                        <m:t>CEP</m:t>
                      </m:r>
                      <m:r>
                        <m:rPr>
                          <m:nor/>
                        </m:rPr>
                        <a:rPr lang="en-US" sz="1600" i="0" dirty="0" smtClean="0">
                          <a:solidFill>
                            <a:schemeClr val="bg1"/>
                          </a:solidFill>
                          <a:latin typeface="Cambria Math" panose="02040503050406030204" pitchFamily="18" charset="0"/>
                          <a:ea typeface="Cambria" panose="02040503050406030204" pitchFamily="18" charset="0"/>
                        </a:rPr>
                        <m:t>$</m:t>
                      </m:r>
                      <m:r>
                        <a:rPr lang="en-US" sz="1600" b="0" i="1" dirty="0" smtClean="0">
                          <a:solidFill>
                            <a:schemeClr val="bg1"/>
                          </a:solidFill>
                          <a:latin typeface="Cambria Math" panose="02040503050406030204" pitchFamily="18" charset="0"/>
                          <a:ea typeface="Cambria" panose="02040503050406030204" pitchFamily="18" charset="0"/>
                        </a:rPr>
                        <m:t>∗</m:t>
                      </m:r>
                      <m:d>
                        <m:dPr>
                          <m:ctrlPr>
                            <a:rPr lang="en-US" sz="1600" i="1" dirty="0" smtClean="0">
                              <a:solidFill>
                                <a:schemeClr val="bg1"/>
                              </a:solidFill>
                              <a:latin typeface="Cambria Math" panose="02040503050406030204" pitchFamily="18" charset="0"/>
                              <a:ea typeface="Cambria" panose="02040503050406030204" pitchFamily="18" charset="0"/>
                            </a:rPr>
                          </m:ctrlPr>
                        </m:dPr>
                        <m:e>
                          <m:f>
                            <m:fPr>
                              <m:ctrlPr>
                                <a:rPr lang="en-US" sz="1600" i="1" dirty="0" smtClean="0">
                                  <a:solidFill>
                                    <a:schemeClr val="bg1"/>
                                  </a:solidFill>
                                  <a:latin typeface="Cambria Math" panose="02040503050406030204" pitchFamily="18" charset="0"/>
                                  <a:ea typeface="Cambria" panose="02040503050406030204" pitchFamily="18" charset="0"/>
                                </a:rPr>
                              </m:ctrlPr>
                            </m:fPr>
                            <m:num>
                              <m:r>
                                <m:rPr>
                                  <m:nor/>
                                </m:rPr>
                                <a:rPr lang="en-US" sz="1600" i="0" dirty="0" smtClean="0">
                                  <a:solidFill>
                                    <a:schemeClr val="bg1"/>
                                  </a:solidFill>
                                  <a:latin typeface="Cambria Math" panose="02040503050406030204" pitchFamily="18" charset="0"/>
                                  <a:ea typeface="Cambria" panose="02040503050406030204" pitchFamily="18" charset="0"/>
                                </a:rPr>
                                <m:t>I</m:t>
                              </m:r>
                              <m:r>
                                <m:rPr>
                                  <m:nor/>
                                </m:rPr>
                                <a:rPr lang="en-US" sz="1600" i="0" dirty="0" smtClean="0">
                                  <a:solidFill>
                                    <a:schemeClr val="bg1"/>
                                  </a:solidFill>
                                  <a:latin typeface="Cambria Math" panose="02040503050406030204" pitchFamily="18" charset="0"/>
                                  <a:ea typeface="Cambria" panose="02040503050406030204" pitchFamily="18" charset="0"/>
                                </a:rPr>
                                <m:t>_</m:t>
                              </m:r>
                              <m:r>
                                <m:rPr>
                                  <m:nor/>
                                </m:rPr>
                                <a:rPr lang="en-US" sz="1600" i="0" dirty="0" smtClean="0">
                                  <a:solidFill>
                                    <a:schemeClr val="bg1"/>
                                  </a:solidFill>
                                  <a:latin typeface="Cambria Math" panose="02040503050406030204" pitchFamily="18" charset="0"/>
                                  <a:ea typeface="Cambria" panose="02040503050406030204" pitchFamily="18" charset="0"/>
                                </a:rPr>
                                <m:t>P</m:t>
                              </m:r>
                              <m:r>
                                <m:rPr>
                                  <m:nor/>
                                </m:rPr>
                                <a:rPr lang="en-US" sz="1600" i="0" dirty="0" smtClean="0">
                                  <a:solidFill>
                                    <a:schemeClr val="bg1"/>
                                  </a:solidFill>
                                  <a:latin typeface="Cambria Math" panose="02040503050406030204" pitchFamily="18" charset="0"/>
                                  <a:ea typeface="Cambria" panose="02040503050406030204" pitchFamily="18" charset="0"/>
                                </a:rPr>
                                <m:t>_</m:t>
                              </m:r>
                              <m:r>
                                <m:rPr>
                                  <m:nor/>
                                </m:rPr>
                                <a:rPr lang="en-US" sz="1600" i="0" dirty="0" smtClean="0">
                                  <a:solidFill>
                                    <a:schemeClr val="bg1"/>
                                  </a:solidFill>
                                  <a:latin typeface="Cambria Math" panose="02040503050406030204" pitchFamily="18" charset="0"/>
                                  <a:ea typeface="Cambria" panose="02040503050406030204" pitchFamily="18" charset="0"/>
                                </a:rPr>
                                <m:t>CEP</m:t>
                              </m:r>
                            </m:num>
                            <m:den>
                              <m:r>
                                <a:rPr lang="en-US" sz="1600" b="0" i="1" dirty="0" smtClean="0">
                                  <a:solidFill>
                                    <a:schemeClr val="bg1"/>
                                  </a:solidFill>
                                  <a:latin typeface="Cambria Math" panose="02040503050406030204" pitchFamily="18" charset="0"/>
                                  <a:ea typeface="Cambria" panose="02040503050406030204" pitchFamily="18" charset="0"/>
                                </a:rPr>
                                <m:t>100</m:t>
                              </m:r>
                            </m:den>
                          </m:f>
                        </m:e>
                      </m:d>
                    </m:oMath>
                  </m:oMathPara>
                </a14:m>
                <a:endParaRPr lang="en-US" sz="1600" i="1" dirty="0">
                  <a:solidFill>
                    <a:schemeClr val="bg1"/>
                  </a:solidFill>
                  <a:latin typeface="Cambria Math" panose="02040503050406030204" pitchFamily="18" charset="0"/>
                  <a:ea typeface="Cambria" panose="02040503050406030204" pitchFamily="18" charset="0"/>
                </a:endParaRPr>
              </a:p>
              <a:p>
                <a:pPr marL="0" indent="0">
                  <a:lnSpc>
                    <a:spcPct val="135000"/>
                  </a:lnSpc>
                  <a:buNone/>
                </a:pPr>
                <a14:m>
                  <m:oMathPara xmlns:m="http://schemas.openxmlformats.org/officeDocument/2006/math">
                    <m:oMathParaPr>
                      <m:jc m:val="centerGroup"/>
                    </m:oMathParaPr>
                    <m:oMath xmlns:m="http://schemas.openxmlformats.org/officeDocument/2006/math">
                      <m:r>
                        <m:rPr>
                          <m:nor/>
                        </m:rPr>
                        <a:rPr lang="en-US" sz="1600" i="0" dirty="0" smtClean="0">
                          <a:solidFill>
                            <a:schemeClr val="bg1"/>
                          </a:solidFill>
                          <a:latin typeface="Cambria Math" panose="02040503050406030204" pitchFamily="18" charset="0"/>
                          <a:ea typeface="Cambria" panose="02040503050406030204" pitchFamily="18" charset="0"/>
                        </a:rPr>
                        <m:t>GDP</m:t>
                      </m:r>
                      <m:r>
                        <m:rPr>
                          <m:nor/>
                        </m:rPr>
                        <a:rPr lang="en-US" sz="1600" i="0" dirty="0" smtClean="0">
                          <a:solidFill>
                            <a:schemeClr val="bg1"/>
                          </a:solidFill>
                          <a:latin typeface="Cambria Math" panose="02040503050406030204" pitchFamily="18" charset="0"/>
                          <a:ea typeface="Cambria" panose="02040503050406030204" pitchFamily="18" charset="0"/>
                        </a:rPr>
                        <m:t>_</m:t>
                      </m:r>
                      <m:r>
                        <m:rPr>
                          <m:nor/>
                        </m:rPr>
                        <a:rPr lang="en-US" sz="1600" i="0" dirty="0" smtClean="0">
                          <a:solidFill>
                            <a:schemeClr val="bg1"/>
                          </a:solidFill>
                          <a:latin typeface="Cambria Math" panose="02040503050406030204" pitchFamily="18" charset="0"/>
                          <a:ea typeface="Cambria" panose="02040503050406030204" pitchFamily="18" charset="0"/>
                        </a:rPr>
                        <m:t>Tech</m:t>
                      </m:r>
                      <m:r>
                        <m:rPr>
                          <m:nor/>
                        </m:rPr>
                        <a:rPr lang="en-US" sz="1600" i="0" dirty="0" smtClean="0">
                          <a:solidFill>
                            <a:schemeClr val="bg1"/>
                          </a:solidFill>
                          <a:latin typeface="Cambria Math" panose="02040503050406030204" pitchFamily="18" charset="0"/>
                          <a:ea typeface="Cambria" panose="02040503050406030204" pitchFamily="18" charset="0"/>
                        </a:rPr>
                        <m:t>2</m:t>
                      </m:r>
                      <m:r>
                        <a:rPr lang="en-US" sz="1600" b="0" i="1" dirty="0" smtClean="0">
                          <a:solidFill>
                            <a:schemeClr val="bg1"/>
                          </a:solidFill>
                          <a:latin typeface="Cambria Math" panose="02040503050406030204" pitchFamily="18" charset="0"/>
                          <a:ea typeface="Cambria" panose="02040503050406030204" pitchFamily="18" charset="0"/>
                        </a:rPr>
                        <m:t>=</m:t>
                      </m:r>
                      <m:r>
                        <m:rPr>
                          <m:nor/>
                        </m:rPr>
                        <a:rPr lang="en-US" sz="1600" i="0" dirty="0" err="1" smtClean="0">
                          <a:solidFill>
                            <a:schemeClr val="bg1"/>
                          </a:solidFill>
                          <a:latin typeface="Cambria Math" panose="02040503050406030204" pitchFamily="18" charset="0"/>
                          <a:ea typeface="Cambria" panose="02040503050406030204" pitchFamily="18" charset="0"/>
                        </a:rPr>
                        <m:t>GDP</m:t>
                      </m:r>
                      <m:r>
                        <m:rPr>
                          <m:nor/>
                        </m:rPr>
                        <a:rPr lang="en-US" sz="1600" i="0" dirty="0" err="1" smtClean="0">
                          <a:solidFill>
                            <a:schemeClr val="bg1"/>
                          </a:solidFill>
                          <a:latin typeface="Cambria Math" panose="02040503050406030204" pitchFamily="18" charset="0"/>
                          <a:ea typeface="Cambria" panose="02040503050406030204" pitchFamily="18" charset="0"/>
                        </a:rPr>
                        <m:t>_</m:t>
                      </m:r>
                      <m:r>
                        <m:rPr>
                          <m:nor/>
                        </m:rPr>
                        <a:rPr lang="en-US" sz="1600" i="0" dirty="0" err="1" smtClean="0">
                          <a:solidFill>
                            <a:schemeClr val="bg1"/>
                          </a:solidFill>
                          <a:latin typeface="Cambria Math" panose="02040503050406030204" pitchFamily="18" charset="0"/>
                          <a:ea typeface="Cambria" panose="02040503050406030204" pitchFamily="18" charset="0"/>
                        </a:rPr>
                        <m:t>Info</m:t>
                      </m:r>
                      <m:r>
                        <a:rPr lang="en-US" sz="1600" b="0" i="1" dirty="0" err="1" smtClean="0">
                          <a:solidFill>
                            <a:schemeClr val="bg1"/>
                          </a:solidFill>
                          <a:latin typeface="Cambria Math" panose="02040503050406030204" pitchFamily="18" charset="0"/>
                          <a:ea typeface="Cambria" panose="02040503050406030204" pitchFamily="18" charset="0"/>
                        </a:rPr>
                        <m:t>+</m:t>
                      </m:r>
                      <m:r>
                        <m:rPr>
                          <m:nor/>
                        </m:rPr>
                        <a:rPr lang="en-US" sz="1600" i="0" dirty="0" err="1" smtClean="0">
                          <a:solidFill>
                            <a:schemeClr val="bg1"/>
                          </a:solidFill>
                          <a:latin typeface="Cambria Math" panose="02040503050406030204" pitchFamily="18" charset="0"/>
                          <a:ea typeface="Cambria" panose="02040503050406030204" pitchFamily="18" charset="0"/>
                        </a:rPr>
                        <m:t>GDP</m:t>
                      </m:r>
                      <m:r>
                        <m:rPr>
                          <m:nor/>
                        </m:rPr>
                        <a:rPr lang="en-US" sz="1600" i="0" dirty="0" err="1" smtClean="0">
                          <a:solidFill>
                            <a:schemeClr val="bg1"/>
                          </a:solidFill>
                          <a:latin typeface="Cambria Math" panose="02040503050406030204" pitchFamily="18" charset="0"/>
                          <a:ea typeface="Cambria" panose="02040503050406030204" pitchFamily="18" charset="0"/>
                        </a:rPr>
                        <m:t>_</m:t>
                      </m:r>
                      <m:r>
                        <m:rPr>
                          <m:nor/>
                        </m:rPr>
                        <a:rPr lang="en-US" sz="1600" i="0" dirty="0" err="1" smtClean="0">
                          <a:solidFill>
                            <a:schemeClr val="bg1"/>
                          </a:solidFill>
                          <a:latin typeface="Cambria Math" panose="02040503050406030204" pitchFamily="18" charset="0"/>
                          <a:ea typeface="Cambria" panose="02040503050406030204" pitchFamily="18" charset="0"/>
                        </a:rPr>
                        <m:t>CEP</m:t>
                      </m:r>
                    </m:oMath>
                  </m:oMathPara>
                </a14:m>
                <a:endParaRPr lang="en-US" sz="1600" i="0" dirty="0">
                  <a:solidFill>
                    <a:schemeClr val="bg1"/>
                  </a:solidFill>
                  <a:latin typeface="Cambria Math" panose="02040503050406030204" pitchFamily="18" charset="0"/>
                  <a:ea typeface="Cambria" panose="02040503050406030204" pitchFamily="18" charset="0"/>
                </a:endParaRPr>
              </a:p>
              <a:p>
                <a:pPr marL="0" indent="0">
                  <a:lnSpc>
                    <a:spcPct val="135000"/>
                  </a:lnSpc>
                  <a:buNone/>
                </a:pPr>
                <a14:m>
                  <m:oMathPara xmlns:m="http://schemas.openxmlformats.org/officeDocument/2006/math">
                    <m:oMathParaPr>
                      <m:jc m:val="centerGroup"/>
                    </m:oMathParaPr>
                    <m:oMath xmlns:m="http://schemas.openxmlformats.org/officeDocument/2006/math">
                      <m:r>
                        <m:rPr>
                          <m:nor/>
                        </m:rPr>
                        <a:rPr lang="en-US" sz="1600" i="0" dirty="0" err="1" smtClean="0">
                          <a:solidFill>
                            <a:schemeClr val="bg1"/>
                          </a:solidFill>
                          <a:latin typeface="Cambria Math" panose="02040503050406030204" pitchFamily="18" charset="0"/>
                          <a:ea typeface="Cambria" panose="02040503050406030204" pitchFamily="18" charset="0"/>
                        </a:rPr>
                        <m:t>GDP</m:t>
                      </m:r>
                      <m:r>
                        <m:rPr>
                          <m:nor/>
                        </m:rPr>
                        <a:rPr lang="en-US" sz="1600" i="0" dirty="0" err="1" smtClean="0">
                          <a:solidFill>
                            <a:schemeClr val="bg1"/>
                          </a:solidFill>
                          <a:latin typeface="Cambria Math" panose="02040503050406030204" pitchFamily="18" charset="0"/>
                          <a:ea typeface="Cambria" panose="02040503050406030204" pitchFamily="18" charset="0"/>
                        </a:rPr>
                        <m:t>_</m:t>
                      </m:r>
                      <m:r>
                        <m:rPr>
                          <m:nor/>
                        </m:rPr>
                        <a:rPr lang="en-US" sz="1600" i="0" dirty="0" err="1" smtClean="0">
                          <a:solidFill>
                            <a:schemeClr val="bg1"/>
                          </a:solidFill>
                          <a:latin typeface="Cambria Math" panose="02040503050406030204" pitchFamily="18" charset="0"/>
                          <a:ea typeface="Cambria" panose="02040503050406030204" pitchFamily="18" charset="0"/>
                        </a:rPr>
                        <m:t>Tech</m:t>
                      </m:r>
                      <m:r>
                        <m:rPr>
                          <m:nor/>
                        </m:rPr>
                        <a:rPr lang="en-US" sz="1600" i="0" dirty="0" err="1" smtClean="0">
                          <a:solidFill>
                            <a:schemeClr val="bg1"/>
                          </a:solidFill>
                          <a:latin typeface="Cambria Math" panose="02040503050406030204" pitchFamily="18" charset="0"/>
                          <a:ea typeface="Cambria" panose="02040503050406030204" pitchFamily="18" charset="0"/>
                        </a:rPr>
                        <m:t>_</m:t>
                      </m:r>
                      <m:r>
                        <m:rPr>
                          <m:nor/>
                        </m:rPr>
                        <a:rPr lang="en-US" sz="1600" i="0" dirty="0" err="1" smtClean="0">
                          <a:solidFill>
                            <a:schemeClr val="bg1"/>
                          </a:solidFill>
                          <a:latin typeface="Cambria Math" panose="02040503050406030204" pitchFamily="18" charset="0"/>
                          <a:ea typeface="Cambria" panose="02040503050406030204" pitchFamily="18" charset="0"/>
                        </a:rPr>
                        <m:t>SD</m:t>
                      </m:r>
                      <m:r>
                        <a:rPr lang="en-US" sz="1600" b="0" i="1" dirty="0" smtClean="0">
                          <a:solidFill>
                            <a:schemeClr val="bg1"/>
                          </a:solidFill>
                          <a:latin typeface="Cambria Math" panose="02040503050406030204" pitchFamily="18" charset="0"/>
                          <a:ea typeface="Cambria" panose="02040503050406030204" pitchFamily="18" charset="0"/>
                        </a:rPr>
                        <m:t>=</m:t>
                      </m:r>
                      <m:r>
                        <m:rPr>
                          <m:nor/>
                        </m:rPr>
                        <a:rPr lang="en-US" sz="1600" i="0" dirty="0" smtClean="0">
                          <a:solidFill>
                            <a:schemeClr val="bg1"/>
                          </a:solidFill>
                          <a:latin typeface="Cambria Math" panose="02040503050406030204" pitchFamily="18" charset="0"/>
                          <a:ea typeface="Cambria" panose="02040503050406030204" pitchFamily="18" charset="0"/>
                        </a:rPr>
                        <m:t>GDP</m:t>
                      </m:r>
                      <m:r>
                        <m:rPr>
                          <m:nor/>
                        </m:rPr>
                        <a:rPr lang="en-US" sz="1600" i="0" dirty="0" smtClean="0">
                          <a:solidFill>
                            <a:schemeClr val="bg1"/>
                          </a:solidFill>
                          <a:latin typeface="Cambria Math" panose="02040503050406030204" pitchFamily="18" charset="0"/>
                          <a:ea typeface="Cambria" panose="02040503050406030204" pitchFamily="18" charset="0"/>
                        </a:rPr>
                        <m:t>_</m:t>
                      </m:r>
                      <m:r>
                        <m:rPr>
                          <m:nor/>
                        </m:rPr>
                        <a:rPr lang="en-US" sz="1600" i="0" dirty="0" smtClean="0">
                          <a:solidFill>
                            <a:schemeClr val="bg1"/>
                          </a:solidFill>
                          <a:latin typeface="Cambria Math" panose="02040503050406030204" pitchFamily="18" charset="0"/>
                          <a:ea typeface="Cambria" panose="02040503050406030204" pitchFamily="18" charset="0"/>
                        </a:rPr>
                        <m:t>Tech</m:t>
                      </m:r>
                      <m:r>
                        <a:rPr lang="en-US" sz="1600" b="0" i="1" dirty="0" smtClean="0">
                          <a:solidFill>
                            <a:schemeClr val="bg1"/>
                          </a:solidFill>
                          <a:latin typeface="Cambria Math" panose="02040503050406030204" pitchFamily="18" charset="0"/>
                          <a:ea typeface="Cambria" panose="02040503050406030204" pitchFamily="18" charset="0"/>
                        </a:rPr>
                        <m:t>−</m:t>
                      </m:r>
                      <m:r>
                        <m:rPr>
                          <m:nor/>
                        </m:rPr>
                        <a:rPr lang="en-US" sz="1600" i="0" dirty="0" smtClean="0">
                          <a:solidFill>
                            <a:schemeClr val="bg1"/>
                          </a:solidFill>
                          <a:latin typeface="Cambria Math" panose="02040503050406030204" pitchFamily="18" charset="0"/>
                          <a:ea typeface="Cambria" panose="02040503050406030204" pitchFamily="18" charset="0"/>
                        </a:rPr>
                        <m:t>GDP</m:t>
                      </m:r>
                      <m:r>
                        <m:rPr>
                          <m:nor/>
                        </m:rPr>
                        <a:rPr lang="en-US" sz="1600" i="0" dirty="0" smtClean="0">
                          <a:solidFill>
                            <a:schemeClr val="bg1"/>
                          </a:solidFill>
                          <a:latin typeface="Cambria Math" panose="02040503050406030204" pitchFamily="18" charset="0"/>
                          <a:ea typeface="Cambria" panose="02040503050406030204" pitchFamily="18" charset="0"/>
                        </a:rPr>
                        <m:t>_</m:t>
                      </m:r>
                      <m:r>
                        <m:rPr>
                          <m:nor/>
                        </m:rPr>
                        <a:rPr lang="en-US" sz="1600" i="0" dirty="0" smtClean="0">
                          <a:solidFill>
                            <a:schemeClr val="bg1"/>
                          </a:solidFill>
                          <a:latin typeface="Cambria Math" panose="02040503050406030204" pitchFamily="18" charset="0"/>
                          <a:ea typeface="Cambria" panose="02040503050406030204" pitchFamily="18" charset="0"/>
                        </a:rPr>
                        <m:t>Tech</m:t>
                      </m:r>
                      <m:r>
                        <m:rPr>
                          <m:nor/>
                        </m:rPr>
                        <a:rPr lang="en-US" sz="1600" i="0" dirty="0" smtClean="0">
                          <a:solidFill>
                            <a:schemeClr val="bg1"/>
                          </a:solidFill>
                          <a:latin typeface="Cambria Math" panose="02040503050406030204" pitchFamily="18" charset="0"/>
                          <a:ea typeface="Cambria" panose="02040503050406030204" pitchFamily="18" charset="0"/>
                        </a:rPr>
                        <m:t>2</m:t>
                      </m:r>
                      <m:r>
                        <a:rPr lang="en-US" sz="1600" b="0" i="1" dirty="0" smtClean="0">
                          <a:solidFill>
                            <a:schemeClr val="bg1"/>
                          </a:solidFill>
                          <a:latin typeface="Cambria Math" panose="02040503050406030204" pitchFamily="18" charset="0"/>
                          <a:ea typeface="Cambria" panose="02040503050406030204" pitchFamily="18" charset="0"/>
                        </a:rPr>
                        <m:t> 	</m:t>
                      </m:r>
                    </m:oMath>
                  </m:oMathPara>
                </a14:m>
                <a:endParaRPr lang="en-US" sz="1600" dirty="0">
                  <a:solidFill>
                    <a:schemeClr val="bg1"/>
                  </a:solidFill>
                  <a:latin typeface="Cambria" panose="02040503050406030204" pitchFamily="18" charset="0"/>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4D6D416A-E2EE-296F-5430-FB45A7243728}"/>
                  </a:ext>
                </a:extLst>
              </p:cNvPr>
              <p:cNvSpPr>
                <a:spLocks noGrp="1" noRot="1" noChangeAspect="1" noMove="1" noResize="1" noEditPoints="1" noAdjustHandles="1" noChangeArrowheads="1" noChangeShapeType="1" noTextEdit="1"/>
              </p:cNvSpPr>
              <p:nvPr>
                <p:ph idx="1"/>
              </p:nvPr>
            </p:nvSpPr>
            <p:spPr>
              <a:xfrm>
                <a:off x="838200" y="1769806"/>
                <a:ext cx="10515600" cy="4909879"/>
              </a:xfrm>
              <a:blipFill>
                <a:blip r:embed="rId4"/>
                <a:stretch>
                  <a:fillRect b="-372"/>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9B68D01-9FA4-C479-D91D-7711F94DCE4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224C56D-5629-BF9A-AEF6-0CA80FC929A9}"/>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Mathematically Typeset</a:t>
            </a:r>
          </a:p>
        </p:txBody>
      </p:sp>
      <p:cxnSp>
        <p:nvCxnSpPr>
          <p:cNvPr id="9" name="Straight Connector 8">
            <a:extLst>
              <a:ext uri="{FF2B5EF4-FFF2-40B4-BE49-F238E27FC236}">
                <a16:creationId xmlns:a16="http://schemas.microsoft.com/office/drawing/2014/main" id="{F3499256-31F2-0B87-82F6-3B63ED4F6E09}"/>
              </a:ext>
            </a:extLst>
          </p:cNvPr>
          <p:cNvCxnSpPr>
            <a:cxnSpLocks/>
          </p:cNvCxnSpPr>
          <p:nvPr/>
        </p:nvCxnSpPr>
        <p:spPr>
          <a:xfrm>
            <a:off x="838199" y="1700530"/>
            <a:ext cx="3566653"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366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686AFEAF-441B-5AFF-2ECB-934E78E3443F}"/>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75E0BC35-D2C7-9BB1-319A-A5BFB76AF28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B55680B0-1551-0630-F811-EF33CF88F2DE}"/>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Multi-Equation Model</a:t>
            </a:r>
          </a:p>
        </p:txBody>
      </p:sp>
      <p:cxnSp>
        <p:nvCxnSpPr>
          <p:cNvPr id="5" name="Straight Connector 4">
            <a:extLst>
              <a:ext uri="{FF2B5EF4-FFF2-40B4-BE49-F238E27FC236}">
                <a16:creationId xmlns:a16="http://schemas.microsoft.com/office/drawing/2014/main" id="{3623F663-1FA3-3E11-3E5B-FC6354DC112F}"/>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3616B10-D4E5-61F5-3E35-4B4F6A2C50E2}"/>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Flowchart</a:t>
            </a:r>
          </a:p>
        </p:txBody>
      </p:sp>
      <p:cxnSp>
        <p:nvCxnSpPr>
          <p:cNvPr id="9" name="Straight Connector 8">
            <a:extLst>
              <a:ext uri="{FF2B5EF4-FFF2-40B4-BE49-F238E27FC236}">
                <a16:creationId xmlns:a16="http://schemas.microsoft.com/office/drawing/2014/main" id="{BB0CC054-606E-CF91-D72E-13433BD6DABC}"/>
              </a:ext>
            </a:extLst>
          </p:cNvPr>
          <p:cNvCxnSpPr>
            <a:cxnSpLocks/>
          </p:cNvCxnSpPr>
          <p:nvPr/>
        </p:nvCxnSpPr>
        <p:spPr>
          <a:xfrm>
            <a:off x="838199" y="1700530"/>
            <a:ext cx="1619866"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8" name="Content Placeholder 17" descr="A diagram of a diagram&#10;&#10;AI-generated content may be incorrect.">
            <a:extLst>
              <a:ext uri="{FF2B5EF4-FFF2-40B4-BE49-F238E27FC236}">
                <a16:creationId xmlns:a16="http://schemas.microsoft.com/office/drawing/2014/main" id="{97614049-DE16-6BA7-E72E-4D7290F977F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42424" y="977671"/>
            <a:ext cx="6707152" cy="5862548"/>
          </a:xfrm>
        </p:spPr>
      </p:pic>
    </p:spTree>
    <p:extLst>
      <p:ext uri="{BB962C8B-B14F-4D97-AF65-F5344CB8AC3E}">
        <p14:creationId xmlns:p14="http://schemas.microsoft.com/office/powerpoint/2010/main" val="2813089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C4C11376-A869-DAED-BE1A-BAA2D7F69B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582420-9491-4A83-8367-90A15087F57E}"/>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93F76532-8C47-AF36-3555-1F83BCF152C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64BE5C1-A562-1B9A-DEF9-8AAACB33816A}"/>
              </a:ext>
            </a:extLst>
          </p:cNvPr>
          <p:cNvSpPr txBox="1"/>
          <p:nvPr/>
        </p:nvSpPr>
        <p:spPr>
          <a:xfrm>
            <a:off x="838200" y="2826523"/>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Assumptions</a:t>
            </a:r>
          </a:p>
        </p:txBody>
      </p:sp>
      <p:cxnSp>
        <p:nvCxnSpPr>
          <p:cNvPr id="9" name="Straight Connector 8">
            <a:extLst>
              <a:ext uri="{FF2B5EF4-FFF2-40B4-BE49-F238E27FC236}">
                <a16:creationId xmlns:a16="http://schemas.microsoft.com/office/drawing/2014/main" id="{B7D4D751-E55C-9DA3-8A37-CE07BB1BDA91}"/>
              </a:ext>
            </a:extLst>
          </p:cNvPr>
          <p:cNvCxnSpPr/>
          <p:nvPr/>
        </p:nvCxnSpPr>
        <p:spPr>
          <a:xfrm>
            <a:off x="838200" y="3288188"/>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22DF6082-A3B1-0121-4EE0-E80EBEF75D9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401294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101AFBBA-C504-34D3-B209-B89FD9C8BE8E}"/>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2BC71FBD-2B94-F31B-5F33-8DEB880E036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593716E0-BF4F-D861-C0C7-BB2B1B836237}"/>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A07F6131-6BA3-98E7-560C-8E29B0D42782}"/>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D9BAC9C-49DA-36BF-E403-A99C15DA9548}"/>
              </a:ext>
            </a:extLst>
          </p:cNvPr>
          <p:cNvSpPr txBox="1"/>
          <p:nvPr/>
        </p:nvSpPr>
        <p:spPr>
          <a:xfrm>
            <a:off x="838200" y="1238865"/>
            <a:ext cx="1899770" cy="461665"/>
          </a:xfrm>
          <a:prstGeom prst="rect">
            <a:avLst/>
          </a:prstGeom>
          <a:noFill/>
        </p:spPr>
        <p:txBody>
          <a:bodyPr wrap="square" rtlCol="0">
            <a:spAutoFit/>
          </a:bodyPr>
          <a:lstStyle/>
          <a:p>
            <a:r>
              <a:rPr lang="en-US" sz="2400" b="1" dirty="0" err="1">
                <a:solidFill>
                  <a:schemeClr val="bg1"/>
                </a:solidFill>
                <a:latin typeface="Cambria" panose="02040503050406030204" pitchFamily="18" charset="0"/>
                <a:ea typeface="Cambria" panose="02040503050406030204" pitchFamily="18" charset="0"/>
              </a:rPr>
              <a:t>Hk</a:t>
            </a:r>
            <a:endParaRPr lang="en-US" sz="2400" b="1" dirty="0">
              <a:solidFill>
                <a:schemeClr val="bg1"/>
              </a:solidFill>
              <a:latin typeface="Cambria" panose="02040503050406030204" pitchFamily="18" charset="0"/>
              <a:ea typeface="Cambria" panose="02040503050406030204" pitchFamily="18" charset="0"/>
            </a:endParaRPr>
          </a:p>
        </p:txBody>
      </p:sp>
      <p:cxnSp>
        <p:nvCxnSpPr>
          <p:cNvPr id="9" name="Straight Connector 8">
            <a:extLst>
              <a:ext uri="{FF2B5EF4-FFF2-40B4-BE49-F238E27FC236}">
                <a16:creationId xmlns:a16="http://schemas.microsoft.com/office/drawing/2014/main" id="{F0CF38B8-A975-297D-1B1E-FC323DD497B2}"/>
              </a:ext>
            </a:extLst>
          </p:cNvPr>
          <p:cNvCxnSpPr>
            <a:cxnSpLocks/>
          </p:cNvCxnSpPr>
          <p:nvPr/>
        </p:nvCxnSpPr>
        <p:spPr>
          <a:xfrm>
            <a:off x="838199" y="1700530"/>
            <a:ext cx="1899770"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C6A63E5B-7182-460F-7B40-C8A360C93FF8}"/>
              </a:ext>
            </a:extLst>
          </p:cNvPr>
          <p:cNvGraphicFramePr>
            <a:graphicFrameLocks noGrp="1"/>
          </p:cNvGraphicFramePr>
          <p:nvPr>
            <p:ph idx="1"/>
            <p:extLst>
              <p:ext uri="{D42A27DB-BD31-4B8C-83A1-F6EECF244321}">
                <p14:modId xmlns:p14="http://schemas.microsoft.com/office/powerpoint/2010/main" val="2040425271"/>
              </p:ext>
            </p:extLst>
          </p:nvPr>
        </p:nvGraphicFramePr>
        <p:xfrm>
          <a:off x="6096000" y="2446760"/>
          <a:ext cx="5427408" cy="2379158"/>
        </p:xfrm>
        <a:graphic>
          <a:graphicData uri="http://schemas.openxmlformats.org/drawingml/2006/table">
            <a:tbl>
              <a:tblPr firstRow="1" firstCol="1" bandRow="1">
                <a:tableStyleId>{7DF18680-E054-41AD-8BC1-D1AEF772440D}</a:tableStyleId>
              </a:tblPr>
              <a:tblGrid>
                <a:gridCol w="1356852">
                  <a:extLst>
                    <a:ext uri="{9D8B030D-6E8A-4147-A177-3AD203B41FA5}">
                      <a16:colId xmlns:a16="http://schemas.microsoft.com/office/drawing/2014/main" val="829932475"/>
                    </a:ext>
                  </a:extLst>
                </a:gridCol>
                <a:gridCol w="1356852">
                  <a:extLst>
                    <a:ext uri="{9D8B030D-6E8A-4147-A177-3AD203B41FA5}">
                      <a16:colId xmlns:a16="http://schemas.microsoft.com/office/drawing/2014/main" val="3510122058"/>
                    </a:ext>
                  </a:extLst>
                </a:gridCol>
                <a:gridCol w="1356852">
                  <a:extLst>
                    <a:ext uri="{9D8B030D-6E8A-4147-A177-3AD203B41FA5}">
                      <a16:colId xmlns:a16="http://schemas.microsoft.com/office/drawing/2014/main" val="3802295734"/>
                    </a:ext>
                  </a:extLst>
                </a:gridCol>
                <a:gridCol w="1356852">
                  <a:extLst>
                    <a:ext uri="{9D8B030D-6E8A-4147-A177-3AD203B41FA5}">
                      <a16:colId xmlns:a16="http://schemas.microsoft.com/office/drawing/2014/main" val="4016197705"/>
                    </a:ext>
                  </a:extLst>
                </a:gridCol>
              </a:tblGrid>
              <a:tr h="338721">
                <a:tc gridSpan="4">
                  <a:txBody>
                    <a:bodyPr/>
                    <a:lstStyle/>
                    <a:p>
                      <a:pPr marL="0" marR="0" algn="ctr">
                        <a:lnSpc>
                          <a:spcPct val="135000"/>
                        </a:lnSpc>
                        <a:buNone/>
                      </a:pPr>
                      <a:r>
                        <a:rPr lang="en-US" sz="1800" dirty="0">
                          <a:effectLst/>
                          <a:latin typeface="Book Antiqua" panose="02040602050305030304" pitchFamily="18" charset="0"/>
                          <a:ea typeface="Cambria" panose="02040503050406030204" pitchFamily="18" charset="0"/>
                        </a:rPr>
                        <a:t>Human Capital Growth Assumptions</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solidFill>
                      <a:srgbClr val="3B23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8369190"/>
                  </a:ext>
                </a:extLst>
              </a:tr>
              <a:tr h="338721">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Year</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Baseline</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Cambria" panose="02040503050406030204" pitchFamily="18" charset="0"/>
                        </a:rPr>
                        <a:t>Optimistic</a:t>
                      </a:r>
                      <a:endParaRPr lang="en-US" sz="180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Cambria" panose="02040503050406030204" pitchFamily="18" charset="0"/>
                        </a:rPr>
                        <a:t>Pessimistic</a:t>
                      </a:r>
                      <a:endParaRPr lang="en-US" sz="180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17850214"/>
                  </a:ext>
                </a:extLst>
              </a:tr>
              <a:tr h="338721">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2025</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0.12</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Cambria" panose="02040503050406030204" pitchFamily="18" charset="0"/>
                        </a:rPr>
                        <a:t>0.22</a:t>
                      </a:r>
                      <a:endParaRPr lang="en-US" sz="180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Cambria" panose="02040503050406030204" pitchFamily="18" charset="0"/>
                        </a:rPr>
                        <a:t>0.06</a:t>
                      </a:r>
                      <a:endParaRPr lang="en-US" sz="180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0066597"/>
                  </a:ext>
                </a:extLst>
              </a:tr>
              <a:tr h="338721">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2026</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0.12</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Cambria" panose="02040503050406030204" pitchFamily="18" charset="0"/>
                        </a:rPr>
                        <a:t>0.22</a:t>
                      </a:r>
                      <a:endParaRPr lang="en-US" sz="180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Cambria" panose="02040503050406030204" pitchFamily="18" charset="0"/>
                        </a:rPr>
                        <a:t>0.06</a:t>
                      </a:r>
                      <a:endParaRPr lang="en-US" sz="180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5840617"/>
                  </a:ext>
                </a:extLst>
              </a:tr>
              <a:tr h="338721">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2027</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Cambria" panose="02040503050406030204" pitchFamily="18" charset="0"/>
                        </a:rPr>
                        <a:t>0.12</a:t>
                      </a:r>
                      <a:endParaRPr lang="en-US" sz="180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Cambria" panose="02040503050406030204" pitchFamily="18" charset="0"/>
                        </a:rPr>
                        <a:t>0.22</a:t>
                      </a:r>
                      <a:endParaRPr lang="en-US" sz="180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Cambria" panose="02040503050406030204" pitchFamily="18" charset="0"/>
                        </a:rPr>
                        <a:t>0.06</a:t>
                      </a:r>
                      <a:endParaRPr lang="en-US" sz="180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9941871"/>
                  </a:ext>
                </a:extLst>
              </a:tr>
              <a:tr h="338721">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2028</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Cambria" panose="02040503050406030204" pitchFamily="18" charset="0"/>
                        </a:rPr>
                        <a:t>0.12</a:t>
                      </a:r>
                      <a:endParaRPr lang="en-US" sz="180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0.22</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Cambria" panose="02040503050406030204" pitchFamily="18" charset="0"/>
                        </a:rPr>
                        <a:t>0.06</a:t>
                      </a:r>
                      <a:endParaRPr lang="en-US" sz="180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5416806"/>
                  </a:ext>
                </a:extLst>
              </a:tr>
              <a:tr h="338721">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2029</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0.12</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0.22</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Cambria" panose="02040503050406030204" pitchFamily="18" charset="0"/>
                        </a:rPr>
                        <a:t>0.06</a:t>
                      </a:r>
                      <a:endParaRPr lang="en-US" sz="1800" dirty="0">
                        <a:effectLst/>
                        <a:latin typeface="Book Antiqua" panose="020406020503050303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7269723"/>
                  </a:ext>
                </a:extLst>
              </a:tr>
            </a:tbl>
          </a:graphicData>
        </a:graphic>
      </p:graphicFrame>
      <p:pic>
        <p:nvPicPr>
          <p:cNvPr id="3" name="Picture 2">
            <a:extLst>
              <a:ext uri="{FF2B5EF4-FFF2-40B4-BE49-F238E27FC236}">
                <a16:creationId xmlns:a16="http://schemas.microsoft.com/office/drawing/2014/main" id="{F21AE812-9AA3-FBD4-7456-036D04B678D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 y="1828800"/>
            <a:ext cx="4934672" cy="4451679"/>
          </a:xfrm>
          <a:prstGeom prst="rect">
            <a:avLst/>
          </a:prstGeom>
          <a:noFill/>
          <a:ln>
            <a:noFill/>
          </a:ln>
        </p:spPr>
      </p:pic>
    </p:spTree>
    <p:extLst>
      <p:ext uri="{BB962C8B-B14F-4D97-AF65-F5344CB8AC3E}">
        <p14:creationId xmlns:p14="http://schemas.microsoft.com/office/powerpoint/2010/main" val="1401328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4A795611-280E-B2A3-4045-C4711A8D544C}"/>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38DDEE08-B65E-541C-1254-308DAF708F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6ED1F8B9-A5AD-4171-66C5-E37E59FEA13B}"/>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296B145D-2D41-88A2-3AA1-8F196DCE9EB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1DCB055-3690-10AB-14BC-E9437E22A341}"/>
              </a:ext>
            </a:extLst>
          </p:cNvPr>
          <p:cNvSpPr txBox="1"/>
          <p:nvPr/>
        </p:nvSpPr>
        <p:spPr>
          <a:xfrm>
            <a:off x="838200" y="1238865"/>
            <a:ext cx="1899770"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K_IP$</a:t>
            </a:r>
          </a:p>
        </p:txBody>
      </p:sp>
      <p:cxnSp>
        <p:nvCxnSpPr>
          <p:cNvPr id="9" name="Straight Connector 8">
            <a:extLst>
              <a:ext uri="{FF2B5EF4-FFF2-40B4-BE49-F238E27FC236}">
                <a16:creationId xmlns:a16="http://schemas.microsoft.com/office/drawing/2014/main" id="{2078CF57-7D8D-427C-8D71-2E2F3B22DF7A}"/>
              </a:ext>
            </a:extLst>
          </p:cNvPr>
          <p:cNvCxnSpPr>
            <a:cxnSpLocks/>
          </p:cNvCxnSpPr>
          <p:nvPr/>
        </p:nvCxnSpPr>
        <p:spPr>
          <a:xfrm>
            <a:off x="838199" y="1700530"/>
            <a:ext cx="1899770"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F9D6500C-989E-B140-B8E7-D4122CE93FCC}"/>
              </a:ext>
            </a:extLst>
          </p:cNvPr>
          <p:cNvGraphicFramePr>
            <a:graphicFrameLocks noGrp="1"/>
          </p:cNvGraphicFramePr>
          <p:nvPr>
            <p:ph idx="1"/>
            <p:extLst>
              <p:ext uri="{D42A27DB-BD31-4B8C-83A1-F6EECF244321}">
                <p14:modId xmlns:p14="http://schemas.microsoft.com/office/powerpoint/2010/main" val="2738247774"/>
              </p:ext>
            </p:extLst>
          </p:nvPr>
        </p:nvGraphicFramePr>
        <p:xfrm>
          <a:off x="6096000" y="2446760"/>
          <a:ext cx="5427408" cy="2378904"/>
        </p:xfrm>
        <a:graphic>
          <a:graphicData uri="http://schemas.openxmlformats.org/drawingml/2006/table">
            <a:tbl>
              <a:tblPr firstRow="1" firstCol="1" bandRow="1">
                <a:tableStyleId>{7DF18680-E054-41AD-8BC1-D1AEF772440D}</a:tableStyleId>
              </a:tblPr>
              <a:tblGrid>
                <a:gridCol w="1356852">
                  <a:extLst>
                    <a:ext uri="{9D8B030D-6E8A-4147-A177-3AD203B41FA5}">
                      <a16:colId xmlns:a16="http://schemas.microsoft.com/office/drawing/2014/main" val="829932475"/>
                    </a:ext>
                  </a:extLst>
                </a:gridCol>
                <a:gridCol w="1356852">
                  <a:extLst>
                    <a:ext uri="{9D8B030D-6E8A-4147-A177-3AD203B41FA5}">
                      <a16:colId xmlns:a16="http://schemas.microsoft.com/office/drawing/2014/main" val="3510122058"/>
                    </a:ext>
                  </a:extLst>
                </a:gridCol>
                <a:gridCol w="1356852">
                  <a:extLst>
                    <a:ext uri="{9D8B030D-6E8A-4147-A177-3AD203B41FA5}">
                      <a16:colId xmlns:a16="http://schemas.microsoft.com/office/drawing/2014/main" val="3802295734"/>
                    </a:ext>
                  </a:extLst>
                </a:gridCol>
                <a:gridCol w="1356852">
                  <a:extLst>
                    <a:ext uri="{9D8B030D-6E8A-4147-A177-3AD203B41FA5}">
                      <a16:colId xmlns:a16="http://schemas.microsoft.com/office/drawing/2014/main" val="4016197705"/>
                    </a:ext>
                  </a:extLst>
                </a:gridCol>
              </a:tblGrid>
              <a:tr h="267086">
                <a:tc gridSpan="4">
                  <a:txBody>
                    <a:bodyPr/>
                    <a:lstStyle/>
                    <a:p>
                      <a:pPr marL="0" marR="0" algn="ctr">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Intellectual Property Capital Investment</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8369190"/>
                  </a:ext>
                </a:extLst>
              </a:tr>
              <a:tr h="267086">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Year</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Baseline</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Optimistic</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Pessimistic</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17850214"/>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2025</a:t>
                      </a: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8.40</a:t>
                      </a: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9.00</a:t>
                      </a:r>
                    </a:p>
                  </a:txBody>
                  <a:tcPr marL="68580" marR="68580" marT="0" marB="0"/>
                </a:tc>
                <a:tc>
                  <a:txBody>
                    <a:bodyPr/>
                    <a:lstStyle/>
                    <a:p>
                      <a:pPr marL="0" marR="0" algn="l">
                        <a:lnSpc>
                          <a:spcPct val="135000"/>
                        </a:lnSpc>
                        <a:buNone/>
                      </a:pPr>
                      <a:r>
                        <a:rPr lang="en-US" sz="1800" b="0" dirty="0">
                          <a:effectLst/>
                          <a:latin typeface="Book Antiqua" panose="02040602050305030304" pitchFamily="18" charset="0"/>
                          <a:ea typeface="Times New Roman" panose="02020603050405020304" pitchFamily="18" charset="0"/>
                          <a:cs typeface="Times New Roman" panose="02020603050405020304" pitchFamily="18" charset="0"/>
                        </a:rPr>
                        <a:t>7.00</a:t>
                      </a:r>
                    </a:p>
                  </a:txBody>
                  <a:tcPr marL="68580" marR="68580" marT="0" marB="0"/>
                </a:tc>
                <a:extLst>
                  <a:ext uri="{0D108BD9-81ED-4DB2-BD59-A6C34878D82A}">
                    <a16:rowId xmlns:a16="http://schemas.microsoft.com/office/drawing/2014/main" val="3670066597"/>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2026</a:t>
                      </a: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8.70</a:t>
                      </a: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10.00</a:t>
                      </a:r>
                    </a:p>
                  </a:txBody>
                  <a:tcPr marL="68580" marR="68580" marT="0" marB="0"/>
                </a:tc>
                <a:tc>
                  <a:txBody>
                    <a:bodyPr/>
                    <a:lstStyle/>
                    <a:p>
                      <a:pPr marL="0" marR="0" algn="l">
                        <a:lnSpc>
                          <a:spcPct val="135000"/>
                        </a:lnSpc>
                        <a:buNone/>
                      </a:pPr>
                      <a:r>
                        <a:rPr lang="en-US" sz="1800" b="0" dirty="0">
                          <a:effectLst/>
                          <a:latin typeface="Book Antiqua" panose="02040602050305030304" pitchFamily="18" charset="0"/>
                          <a:ea typeface="Times New Roman" panose="02020603050405020304" pitchFamily="18" charset="0"/>
                          <a:cs typeface="Times New Roman" panose="02020603050405020304" pitchFamily="18" charset="0"/>
                        </a:rPr>
                        <a:t>6.50</a:t>
                      </a:r>
                    </a:p>
                  </a:txBody>
                  <a:tcPr marL="68580" marR="68580" marT="0" marB="0"/>
                </a:tc>
                <a:extLst>
                  <a:ext uri="{0D108BD9-81ED-4DB2-BD59-A6C34878D82A}">
                    <a16:rowId xmlns:a16="http://schemas.microsoft.com/office/drawing/2014/main" val="1445840617"/>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2027</a:t>
                      </a: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9.00</a:t>
                      </a: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11.00</a:t>
                      </a:r>
                    </a:p>
                  </a:txBody>
                  <a:tcPr marL="68580" marR="68580" marT="0" marB="0"/>
                </a:tc>
                <a:tc>
                  <a:txBody>
                    <a:bodyPr/>
                    <a:lstStyle/>
                    <a:p>
                      <a:pPr marL="0" marR="0" algn="l">
                        <a:lnSpc>
                          <a:spcPct val="135000"/>
                        </a:lnSpc>
                        <a:buNone/>
                      </a:pPr>
                      <a:r>
                        <a:rPr lang="en-US" sz="1800" b="0" dirty="0">
                          <a:effectLst/>
                          <a:latin typeface="Book Antiqua" panose="02040602050305030304" pitchFamily="18" charset="0"/>
                          <a:ea typeface="Times New Roman" panose="02020603050405020304" pitchFamily="18" charset="0"/>
                          <a:cs typeface="Times New Roman" panose="02020603050405020304" pitchFamily="18" charset="0"/>
                        </a:rPr>
                        <a:t>5.50</a:t>
                      </a:r>
                    </a:p>
                  </a:txBody>
                  <a:tcPr marL="68580" marR="68580" marT="0" marB="0"/>
                </a:tc>
                <a:extLst>
                  <a:ext uri="{0D108BD9-81ED-4DB2-BD59-A6C34878D82A}">
                    <a16:rowId xmlns:a16="http://schemas.microsoft.com/office/drawing/2014/main" val="629941871"/>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2028</a:t>
                      </a: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9.00</a:t>
                      </a: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12.00</a:t>
                      </a:r>
                    </a:p>
                  </a:txBody>
                  <a:tcPr marL="68580" marR="68580" marT="0" marB="0"/>
                </a:tc>
                <a:tc>
                  <a:txBody>
                    <a:bodyPr/>
                    <a:lstStyle/>
                    <a:p>
                      <a:pPr marL="0" marR="0" algn="l">
                        <a:lnSpc>
                          <a:spcPct val="135000"/>
                        </a:lnSpc>
                        <a:buNone/>
                      </a:pPr>
                      <a:r>
                        <a:rPr lang="en-US" sz="1800" b="0" dirty="0">
                          <a:effectLst/>
                          <a:latin typeface="Book Antiqua" panose="02040602050305030304" pitchFamily="18" charset="0"/>
                          <a:ea typeface="Times New Roman" panose="02020603050405020304" pitchFamily="18" charset="0"/>
                          <a:cs typeface="Times New Roman" panose="02020603050405020304" pitchFamily="18" charset="0"/>
                        </a:rPr>
                        <a:t>4.50</a:t>
                      </a:r>
                    </a:p>
                  </a:txBody>
                  <a:tcPr marL="68580" marR="68580" marT="0" marB="0"/>
                </a:tc>
                <a:extLst>
                  <a:ext uri="{0D108BD9-81ED-4DB2-BD59-A6C34878D82A}">
                    <a16:rowId xmlns:a16="http://schemas.microsoft.com/office/drawing/2014/main" val="1315416806"/>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2029</a:t>
                      </a: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9.00</a:t>
                      </a: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14.00</a:t>
                      </a:r>
                    </a:p>
                  </a:txBody>
                  <a:tcPr marL="68580" marR="68580" marT="0" marB="0"/>
                </a:tc>
                <a:tc>
                  <a:txBody>
                    <a:bodyPr/>
                    <a:lstStyle/>
                    <a:p>
                      <a:pPr marL="0" marR="0" algn="l">
                        <a:lnSpc>
                          <a:spcPct val="135000"/>
                        </a:lnSpc>
                        <a:buNone/>
                      </a:pPr>
                      <a:r>
                        <a:rPr lang="en-US" sz="1800" b="0" dirty="0">
                          <a:effectLst/>
                          <a:latin typeface="Book Antiqua" panose="02040602050305030304" pitchFamily="18" charset="0"/>
                          <a:ea typeface="Times New Roman" panose="02020603050405020304" pitchFamily="18" charset="0"/>
                          <a:cs typeface="Times New Roman" panose="02020603050405020304" pitchFamily="18" charset="0"/>
                        </a:rPr>
                        <a:t>3.50</a:t>
                      </a:r>
                    </a:p>
                  </a:txBody>
                  <a:tcPr marL="68580" marR="68580" marT="0" marB="0"/>
                </a:tc>
                <a:extLst>
                  <a:ext uri="{0D108BD9-81ED-4DB2-BD59-A6C34878D82A}">
                    <a16:rowId xmlns:a16="http://schemas.microsoft.com/office/drawing/2014/main" val="3697269723"/>
                  </a:ext>
                </a:extLst>
              </a:tr>
            </a:tbl>
          </a:graphicData>
        </a:graphic>
      </p:graphicFrame>
      <p:pic>
        <p:nvPicPr>
          <p:cNvPr id="4" name="Picture 3">
            <a:extLst>
              <a:ext uri="{FF2B5EF4-FFF2-40B4-BE49-F238E27FC236}">
                <a16:creationId xmlns:a16="http://schemas.microsoft.com/office/drawing/2014/main" id="{003671F0-05D6-32E6-55BA-F8799AB6975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 y="1828800"/>
            <a:ext cx="4934672" cy="4457499"/>
          </a:xfrm>
          <a:prstGeom prst="rect">
            <a:avLst/>
          </a:prstGeom>
          <a:noFill/>
          <a:ln>
            <a:noFill/>
          </a:ln>
        </p:spPr>
      </p:pic>
    </p:spTree>
    <p:extLst>
      <p:ext uri="{BB962C8B-B14F-4D97-AF65-F5344CB8AC3E}">
        <p14:creationId xmlns:p14="http://schemas.microsoft.com/office/powerpoint/2010/main" val="2294624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8A20F94F-C372-92C7-4AB1-768CDF4012D3}"/>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D4390A0E-CABF-EB37-B403-0E3F71C38C6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DA27C14C-5801-9D81-6208-B59683360528}"/>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B771CEF9-4759-6AD9-1CD1-1E2390E1C6E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CE964C0-37C8-B3BE-2A79-DE5C5965C215}"/>
              </a:ext>
            </a:extLst>
          </p:cNvPr>
          <p:cNvSpPr txBox="1"/>
          <p:nvPr/>
        </p:nvSpPr>
        <p:spPr>
          <a:xfrm>
            <a:off x="838200" y="1238865"/>
            <a:ext cx="1899770" cy="461665"/>
          </a:xfrm>
          <a:prstGeom prst="rect">
            <a:avLst/>
          </a:prstGeom>
          <a:noFill/>
        </p:spPr>
        <p:txBody>
          <a:bodyPr wrap="square" rtlCol="0">
            <a:spAutoFit/>
          </a:bodyPr>
          <a:lstStyle/>
          <a:p>
            <a:r>
              <a:rPr lang="en-US" sz="2400" b="1" dirty="0" err="1">
                <a:solidFill>
                  <a:schemeClr val="bg1"/>
                </a:solidFill>
                <a:latin typeface="Cambria" panose="02040503050406030204" pitchFamily="18" charset="0"/>
                <a:ea typeface="Cambria" panose="02040503050406030204" pitchFamily="18" charset="0"/>
              </a:rPr>
              <a:t>PatGrant</a:t>
            </a:r>
            <a:endParaRPr lang="en-US" sz="2400" b="1" dirty="0">
              <a:solidFill>
                <a:schemeClr val="bg1"/>
              </a:solidFill>
              <a:latin typeface="Cambria" panose="02040503050406030204" pitchFamily="18" charset="0"/>
              <a:ea typeface="Cambria" panose="02040503050406030204" pitchFamily="18" charset="0"/>
            </a:endParaRPr>
          </a:p>
        </p:txBody>
      </p:sp>
      <p:cxnSp>
        <p:nvCxnSpPr>
          <p:cNvPr id="9" name="Straight Connector 8">
            <a:extLst>
              <a:ext uri="{FF2B5EF4-FFF2-40B4-BE49-F238E27FC236}">
                <a16:creationId xmlns:a16="http://schemas.microsoft.com/office/drawing/2014/main" id="{3F2EE39F-8DF8-70E1-713A-FE6AE83D78AE}"/>
              </a:ext>
            </a:extLst>
          </p:cNvPr>
          <p:cNvCxnSpPr>
            <a:cxnSpLocks/>
          </p:cNvCxnSpPr>
          <p:nvPr/>
        </p:nvCxnSpPr>
        <p:spPr>
          <a:xfrm>
            <a:off x="838199" y="1700530"/>
            <a:ext cx="1899770"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092930F8-B766-7592-AF6F-454875737493}"/>
              </a:ext>
            </a:extLst>
          </p:cNvPr>
          <p:cNvGraphicFramePr>
            <a:graphicFrameLocks noGrp="1"/>
          </p:cNvGraphicFramePr>
          <p:nvPr>
            <p:ph idx="1"/>
            <p:extLst>
              <p:ext uri="{D42A27DB-BD31-4B8C-83A1-F6EECF244321}">
                <p14:modId xmlns:p14="http://schemas.microsoft.com/office/powerpoint/2010/main" val="1376302611"/>
              </p:ext>
            </p:extLst>
          </p:nvPr>
        </p:nvGraphicFramePr>
        <p:xfrm>
          <a:off x="6096000" y="2446760"/>
          <a:ext cx="5427408" cy="2378904"/>
        </p:xfrm>
        <a:graphic>
          <a:graphicData uri="http://schemas.openxmlformats.org/drawingml/2006/table">
            <a:tbl>
              <a:tblPr firstRow="1" firstCol="1" bandRow="1">
                <a:tableStyleId>{7DF18680-E054-41AD-8BC1-D1AEF772440D}</a:tableStyleId>
              </a:tblPr>
              <a:tblGrid>
                <a:gridCol w="1356852">
                  <a:extLst>
                    <a:ext uri="{9D8B030D-6E8A-4147-A177-3AD203B41FA5}">
                      <a16:colId xmlns:a16="http://schemas.microsoft.com/office/drawing/2014/main" val="829932475"/>
                    </a:ext>
                  </a:extLst>
                </a:gridCol>
                <a:gridCol w="1356852">
                  <a:extLst>
                    <a:ext uri="{9D8B030D-6E8A-4147-A177-3AD203B41FA5}">
                      <a16:colId xmlns:a16="http://schemas.microsoft.com/office/drawing/2014/main" val="3510122058"/>
                    </a:ext>
                  </a:extLst>
                </a:gridCol>
                <a:gridCol w="1356852">
                  <a:extLst>
                    <a:ext uri="{9D8B030D-6E8A-4147-A177-3AD203B41FA5}">
                      <a16:colId xmlns:a16="http://schemas.microsoft.com/office/drawing/2014/main" val="3802295734"/>
                    </a:ext>
                  </a:extLst>
                </a:gridCol>
                <a:gridCol w="1356852">
                  <a:extLst>
                    <a:ext uri="{9D8B030D-6E8A-4147-A177-3AD203B41FA5}">
                      <a16:colId xmlns:a16="http://schemas.microsoft.com/office/drawing/2014/main" val="4016197705"/>
                    </a:ext>
                  </a:extLst>
                </a:gridCol>
              </a:tblGrid>
              <a:tr h="267086">
                <a:tc gridSpan="4">
                  <a:txBody>
                    <a:bodyPr/>
                    <a:lstStyle/>
                    <a:p>
                      <a:pPr marL="0" marR="0" algn="ctr">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Patent Grants</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8369190"/>
                  </a:ext>
                </a:extLst>
              </a:tr>
              <a:tr h="267086">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Year</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Baseline</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Optimistic</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Pessimistic</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17850214"/>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2025</a:t>
                      </a: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-2.50</a:t>
                      </a: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0.00</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-2.50</a:t>
                      </a:r>
                    </a:p>
                  </a:txBody>
                  <a:tcPr marL="68580" marR="68580" marT="0" marB="0"/>
                </a:tc>
                <a:extLst>
                  <a:ext uri="{0D108BD9-81ED-4DB2-BD59-A6C34878D82A}">
                    <a16:rowId xmlns:a16="http://schemas.microsoft.com/office/drawing/2014/main" val="3670066597"/>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2026</a:t>
                      </a: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-1.50</a:t>
                      </a: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1.00</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-3.00</a:t>
                      </a:r>
                    </a:p>
                  </a:txBody>
                  <a:tcPr marL="68580" marR="68580" marT="0" marB="0"/>
                </a:tc>
                <a:extLst>
                  <a:ext uri="{0D108BD9-81ED-4DB2-BD59-A6C34878D82A}">
                    <a16:rowId xmlns:a16="http://schemas.microsoft.com/office/drawing/2014/main" val="1445840617"/>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2027</a:t>
                      </a: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-0.50</a:t>
                      </a: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2.50</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-3.50</a:t>
                      </a:r>
                    </a:p>
                  </a:txBody>
                  <a:tcPr marL="68580" marR="68580" marT="0" marB="0"/>
                </a:tc>
                <a:extLst>
                  <a:ext uri="{0D108BD9-81ED-4DB2-BD59-A6C34878D82A}">
                    <a16:rowId xmlns:a16="http://schemas.microsoft.com/office/drawing/2014/main" val="629941871"/>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2028</a:t>
                      </a: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1.50</a:t>
                      </a: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4.50</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-4.00</a:t>
                      </a:r>
                    </a:p>
                  </a:txBody>
                  <a:tcPr marL="68580" marR="68580" marT="0" marB="0"/>
                </a:tc>
                <a:extLst>
                  <a:ext uri="{0D108BD9-81ED-4DB2-BD59-A6C34878D82A}">
                    <a16:rowId xmlns:a16="http://schemas.microsoft.com/office/drawing/2014/main" val="1315416806"/>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2029</a:t>
                      </a: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2.50</a:t>
                      </a: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7.00</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-4.50</a:t>
                      </a:r>
                    </a:p>
                  </a:txBody>
                  <a:tcPr marL="68580" marR="68580" marT="0" marB="0"/>
                </a:tc>
                <a:extLst>
                  <a:ext uri="{0D108BD9-81ED-4DB2-BD59-A6C34878D82A}">
                    <a16:rowId xmlns:a16="http://schemas.microsoft.com/office/drawing/2014/main" val="3697269723"/>
                  </a:ext>
                </a:extLst>
              </a:tr>
            </a:tbl>
          </a:graphicData>
        </a:graphic>
      </p:graphicFrame>
      <p:pic>
        <p:nvPicPr>
          <p:cNvPr id="3" name="Picture 2">
            <a:extLst>
              <a:ext uri="{FF2B5EF4-FFF2-40B4-BE49-F238E27FC236}">
                <a16:creationId xmlns:a16="http://schemas.microsoft.com/office/drawing/2014/main" id="{AD6B7286-67BA-70FE-83A1-0F07A772101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 y="1828800"/>
            <a:ext cx="4934672" cy="4457499"/>
          </a:xfrm>
          <a:prstGeom prst="rect">
            <a:avLst/>
          </a:prstGeom>
          <a:noFill/>
          <a:ln>
            <a:noFill/>
          </a:ln>
        </p:spPr>
      </p:pic>
    </p:spTree>
    <p:extLst>
      <p:ext uri="{BB962C8B-B14F-4D97-AF65-F5344CB8AC3E}">
        <p14:creationId xmlns:p14="http://schemas.microsoft.com/office/powerpoint/2010/main" val="3300160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8B8B5678-7416-938C-B1BF-1981918ED05C}"/>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679524C1-BA6D-7449-8A4F-14A37EC2F3B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DEBC4C1E-832F-6A06-BFA4-6A2697460F22}"/>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AB125247-83A1-E5C6-5273-B2740C80F91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B9A653A-C2AC-7689-320D-A9C9EE3717CF}"/>
              </a:ext>
            </a:extLst>
          </p:cNvPr>
          <p:cNvSpPr txBox="1"/>
          <p:nvPr/>
        </p:nvSpPr>
        <p:spPr>
          <a:xfrm>
            <a:off x="838200" y="1238865"/>
            <a:ext cx="1899770"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PK$</a:t>
            </a:r>
          </a:p>
        </p:txBody>
      </p:sp>
      <p:cxnSp>
        <p:nvCxnSpPr>
          <p:cNvPr id="9" name="Straight Connector 8">
            <a:extLst>
              <a:ext uri="{FF2B5EF4-FFF2-40B4-BE49-F238E27FC236}">
                <a16:creationId xmlns:a16="http://schemas.microsoft.com/office/drawing/2014/main" id="{58EBE7E1-4D46-B859-B2A4-2C0E5D2FAFFF}"/>
              </a:ext>
            </a:extLst>
          </p:cNvPr>
          <p:cNvCxnSpPr>
            <a:cxnSpLocks/>
          </p:cNvCxnSpPr>
          <p:nvPr/>
        </p:nvCxnSpPr>
        <p:spPr>
          <a:xfrm>
            <a:off x="838199" y="1700530"/>
            <a:ext cx="1899770"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CF6489C2-9AA2-0854-730C-A58207196088}"/>
              </a:ext>
            </a:extLst>
          </p:cNvPr>
          <p:cNvGraphicFramePr>
            <a:graphicFrameLocks noGrp="1"/>
          </p:cNvGraphicFramePr>
          <p:nvPr>
            <p:ph idx="1"/>
            <p:extLst>
              <p:ext uri="{D42A27DB-BD31-4B8C-83A1-F6EECF244321}">
                <p14:modId xmlns:p14="http://schemas.microsoft.com/office/powerpoint/2010/main" val="2910442566"/>
              </p:ext>
            </p:extLst>
          </p:nvPr>
        </p:nvGraphicFramePr>
        <p:xfrm>
          <a:off x="6096000" y="2446760"/>
          <a:ext cx="5427408" cy="2375408"/>
        </p:xfrm>
        <a:graphic>
          <a:graphicData uri="http://schemas.openxmlformats.org/drawingml/2006/table">
            <a:tbl>
              <a:tblPr firstRow="1" firstCol="1" bandRow="1">
                <a:tableStyleId>{7DF18680-E054-41AD-8BC1-D1AEF772440D}</a:tableStyleId>
              </a:tblPr>
              <a:tblGrid>
                <a:gridCol w="1356852">
                  <a:extLst>
                    <a:ext uri="{9D8B030D-6E8A-4147-A177-3AD203B41FA5}">
                      <a16:colId xmlns:a16="http://schemas.microsoft.com/office/drawing/2014/main" val="829932475"/>
                    </a:ext>
                  </a:extLst>
                </a:gridCol>
                <a:gridCol w="1356852">
                  <a:extLst>
                    <a:ext uri="{9D8B030D-6E8A-4147-A177-3AD203B41FA5}">
                      <a16:colId xmlns:a16="http://schemas.microsoft.com/office/drawing/2014/main" val="3510122058"/>
                    </a:ext>
                  </a:extLst>
                </a:gridCol>
                <a:gridCol w="1356852">
                  <a:extLst>
                    <a:ext uri="{9D8B030D-6E8A-4147-A177-3AD203B41FA5}">
                      <a16:colId xmlns:a16="http://schemas.microsoft.com/office/drawing/2014/main" val="3802295734"/>
                    </a:ext>
                  </a:extLst>
                </a:gridCol>
                <a:gridCol w="1356852">
                  <a:extLst>
                    <a:ext uri="{9D8B030D-6E8A-4147-A177-3AD203B41FA5}">
                      <a16:colId xmlns:a16="http://schemas.microsoft.com/office/drawing/2014/main" val="4016197705"/>
                    </a:ext>
                  </a:extLst>
                </a:gridCol>
              </a:tblGrid>
              <a:tr h="267086">
                <a:tc gridSpan="4">
                  <a:txBody>
                    <a:bodyPr/>
                    <a:lstStyle/>
                    <a:p>
                      <a:pPr marL="0" marR="0" algn="ctr">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Public Capital Investment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8369190"/>
                  </a:ext>
                </a:extLst>
              </a:tr>
              <a:tr h="267086">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Year</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Baseline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Optimistic</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Pessimistic</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17850214"/>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0.50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0066597"/>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1.50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3.00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5840617"/>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2027</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4.00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-0.50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9941871"/>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2.50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4.50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5416806"/>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2.50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5.50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-1.50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7269723"/>
                  </a:ext>
                </a:extLst>
              </a:tr>
            </a:tbl>
          </a:graphicData>
        </a:graphic>
      </p:graphicFrame>
      <p:pic>
        <p:nvPicPr>
          <p:cNvPr id="4" name="Picture 3">
            <a:extLst>
              <a:ext uri="{FF2B5EF4-FFF2-40B4-BE49-F238E27FC236}">
                <a16:creationId xmlns:a16="http://schemas.microsoft.com/office/drawing/2014/main" id="{229A1C30-98C7-66FD-3733-AFB6ED71EC6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 y="1828800"/>
            <a:ext cx="4934672" cy="4480776"/>
          </a:xfrm>
          <a:prstGeom prst="rect">
            <a:avLst/>
          </a:prstGeom>
          <a:noFill/>
          <a:ln>
            <a:noFill/>
          </a:ln>
        </p:spPr>
      </p:pic>
    </p:spTree>
    <p:extLst>
      <p:ext uri="{BB962C8B-B14F-4D97-AF65-F5344CB8AC3E}">
        <p14:creationId xmlns:p14="http://schemas.microsoft.com/office/powerpoint/2010/main" val="3323298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225B8972-8E5D-743C-03AC-DEF0C0AAC78E}"/>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2EC90CB0-DB94-EA3D-E79E-1108E423048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ADEE515E-95D0-1AE9-2622-F9CB9F441183}"/>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DFF20E23-8740-830A-C979-830F19BA87F6}"/>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308DA8F-ECFF-FC8C-0F2A-9451668E2B32}"/>
              </a:ext>
            </a:extLst>
          </p:cNvPr>
          <p:cNvSpPr txBox="1"/>
          <p:nvPr/>
        </p:nvSpPr>
        <p:spPr>
          <a:xfrm>
            <a:off x="838200" y="1238865"/>
            <a:ext cx="1899770" cy="461665"/>
          </a:xfrm>
          <a:prstGeom prst="rect">
            <a:avLst/>
          </a:prstGeom>
          <a:noFill/>
        </p:spPr>
        <p:txBody>
          <a:bodyPr wrap="square" rtlCol="0">
            <a:spAutoFit/>
          </a:bodyPr>
          <a:lstStyle/>
          <a:p>
            <a:r>
              <a:rPr lang="en-US" sz="2400" b="1" dirty="0" err="1">
                <a:solidFill>
                  <a:schemeClr val="bg1"/>
                </a:solidFill>
                <a:latin typeface="Cambria" panose="02040503050406030204" pitchFamily="18" charset="0"/>
                <a:ea typeface="Cambria" panose="02040503050406030204" pitchFamily="18" charset="0"/>
              </a:rPr>
              <a:t>RnD</a:t>
            </a:r>
            <a:r>
              <a:rPr lang="en-US" sz="2400" b="1" dirty="0">
                <a:solidFill>
                  <a:schemeClr val="bg1"/>
                </a:solidFill>
                <a:latin typeface="Cambria" panose="02040503050406030204" pitchFamily="18" charset="0"/>
                <a:ea typeface="Cambria" panose="02040503050406030204" pitchFamily="18" charset="0"/>
              </a:rPr>
              <a:t>$</a:t>
            </a:r>
          </a:p>
        </p:txBody>
      </p:sp>
      <p:cxnSp>
        <p:nvCxnSpPr>
          <p:cNvPr id="9" name="Straight Connector 8">
            <a:extLst>
              <a:ext uri="{FF2B5EF4-FFF2-40B4-BE49-F238E27FC236}">
                <a16:creationId xmlns:a16="http://schemas.microsoft.com/office/drawing/2014/main" id="{C49BC5FB-E02E-3AF6-915C-AA29585E990D}"/>
              </a:ext>
            </a:extLst>
          </p:cNvPr>
          <p:cNvCxnSpPr>
            <a:cxnSpLocks/>
          </p:cNvCxnSpPr>
          <p:nvPr/>
        </p:nvCxnSpPr>
        <p:spPr>
          <a:xfrm>
            <a:off x="838199" y="1700530"/>
            <a:ext cx="1899770"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8D79965A-D880-C0AC-DEA9-64AC4F6CEE9A}"/>
              </a:ext>
            </a:extLst>
          </p:cNvPr>
          <p:cNvGraphicFramePr>
            <a:graphicFrameLocks noGrp="1"/>
          </p:cNvGraphicFramePr>
          <p:nvPr>
            <p:ph idx="1"/>
            <p:extLst>
              <p:ext uri="{D42A27DB-BD31-4B8C-83A1-F6EECF244321}">
                <p14:modId xmlns:p14="http://schemas.microsoft.com/office/powerpoint/2010/main" val="1921467897"/>
              </p:ext>
            </p:extLst>
          </p:nvPr>
        </p:nvGraphicFramePr>
        <p:xfrm>
          <a:off x="6096000" y="2446760"/>
          <a:ext cx="5427408" cy="2375408"/>
        </p:xfrm>
        <a:graphic>
          <a:graphicData uri="http://schemas.openxmlformats.org/drawingml/2006/table">
            <a:tbl>
              <a:tblPr firstRow="1" firstCol="1" bandRow="1">
                <a:tableStyleId>{7DF18680-E054-41AD-8BC1-D1AEF772440D}</a:tableStyleId>
              </a:tblPr>
              <a:tblGrid>
                <a:gridCol w="1356852">
                  <a:extLst>
                    <a:ext uri="{9D8B030D-6E8A-4147-A177-3AD203B41FA5}">
                      <a16:colId xmlns:a16="http://schemas.microsoft.com/office/drawing/2014/main" val="829932475"/>
                    </a:ext>
                  </a:extLst>
                </a:gridCol>
                <a:gridCol w="1356852">
                  <a:extLst>
                    <a:ext uri="{9D8B030D-6E8A-4147-A177-3AD203B41FA5}">
                      <a16:colId xmlns:a16="http://schemas.microsoft.com/office/drawing/2014/main" val="3510122058"/>
                    </a:ext>
                  </a:extLst>
                </a:gridCol>
                <a:gridCol w="1356852">
                  <a:extLst>
                    <a:ext uri="{9D8B030D-6E8A-4147-A177-3AD203B41FA5}">
                      <a16:colId xmlns:a16="http://schemas.microsoft.com/office/drawing/2014/main" val="3802295734"/>
                    </a:ext>
                  </a:extLst>
                </a:gridCol>
                <a:gridCol w="1356852">
                  <a:extLst>
                    <a:ext uri="{9D8B030D-6E8A-4147-A177-3AD203B41FA5}">
                      <a16:colId xmlns:a16="http://schemas.microsoft.com/office/drawing/2014/main" val="4016197705"/>
                    </a:ext>
                  </a:extLst>
                </a:gridCol>
              </a:tblGrid>
              <a:tr h="267086">
                <a:tc gridSpan="4">
                  <a:txBody>
                    <a:bodyPr/>
                    <a:lstStyle/>
                    <a:p>
                      <a:pPr marL="0" marR="0" algn="ctr">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Research and Development Investment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8369190"/>
                  </a:ext>
                </a:extLst>
              </a:tr>
              <a:tr h="267086">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Year</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b="1" dirty="0">
                          <a:effectLst/>
                          <a:latin typeface="Book Antiqua" panose="02040602050305030304" pitchFamily="18" charset="0"/>
                          <a:ea typeface="Times New Roman" panose="02020603050405020304" pitchFamily="18" charset="0"/>
                          <a:cs typeface="Times New Roman" panose="02020603050405020304" pitchFamily="18" charset="0"/>
                        </a:rPr>
                        <a:t>Baseline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Optimistic</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Pessimistic</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17850214"/>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7.33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9.00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6.00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0066597"/>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7.68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10.00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5.00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5840617"/>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2027</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8.00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11.00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4.00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9941871"/>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8.00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12.00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3.00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5416806"/>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8.00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14.00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2.00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7269723"/>
                  </a:ext>
                </a:extLst>
              </a:tr>
            </a:tbl>
          </a:graphicData>
        </a:graphic>
      </p:graphicFrame>
      <p:pic>
        <p:nvPicPr>
          <p:cNvPr id="3" name="Picture 2">
            <a:extLst>
              <a:ext uri="{FF2B5EF4-FFF2-40B4-BE49-F238E27FC236}">
                <a16:creationId xmlns:a16="http://schemas.microsoft.com/office/drawing/2014/main" id="{B2A03226-6199-375F-7636-D860BA5094A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 y="1828800"/>
            <a:ext cx="4934672" cy="4457499"/>
          </a:xfrm>
          <a:prstGeom prst="rect">
            <a:avLst/>
          </a:prstGeom>
          <a:noFill/>
          <a:ln>
            <a:noFill/>
          </a:ln>
        </p:spPr>
      </p:pic>
    </p:spTree>
    <p:extLst>
      <p:ext uri="{BB962C8B-B14F-4D97-AF65-F5344CB8AC3E}">
        <p14:creationId xmlns:p14="http://schemas.microsoft.com/office/powerpoint/2010/main" val="441298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E318DA9B-34C4-6B0D-0F07-AAB06D8BC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AA0B9-FD7D-7C1A-9533-9C4836342258}"/>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EDD3A6C2-80B1-157D-51B2-61AB9A46F35B}"/>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09765D7-4399-CFD0-DFE1-A185044F5EB0}"/>
              </a:ext>
            </a:extLst>
          </p:cNvPr>
          <p:cNvSpPr txBox="1"/>
          <p:nvPr/>
        </p:nvSpPr>
        <p:spPr>
          <a:xfrm>
            <a:off x="838199" y="2826523"/>
            <a:ext cx="423524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GDP_CEP$</a:t>
            </a:r>
          </a:p>
        </p:txBody>
      </p:sp>
      <p:cxnSp>
        <p:nvCxnSpPr>
          <p:cNvPr id="9" name="Straight Connector 8">
            <a:extLst>
              <a:ext uri="{FF2B5EF4-FFF2-40B4-BE49-F238E27FC236}">
                <a16:creationId xmlns:a16="http://schemas.microsoft.com/office/drawing/2014/main" id="{DBC4C528-4C8C-4ECA-2976-04E7B74EEF25}"/>
              </a:ext>
            </a:extLst>
          </p:cNvPr>
          <p:cNvCxnSpPr>
            <a:cxnSpLocks/>
          </p:cNvCxnSpPr>
          <p:nvPr/>
        </p:nvCxnSpPr>
        <p:spPr>
          <a:xfrm>
            <a:off x="838200" y="3288188"/>
            <a:ext cx="4235244"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6290FC21-ABF5-0D9D-A9C3-E5B13C6C173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2225704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810EB111-2194-BFD4-B828-6A51DF3E91EB}"/>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C6C3BF2C-A3F0-F319-7913-43ED0EB8C37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8B7457CD-F143-3019-FAC8-0B63F00F4B63}"/>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0CB2BABA-1D14-98FA-21B2-28CE959C4A7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ED8C6B6-7681-E6AE-BE1E-A4B0B6EF7B1A}"/>
              </a:ext>
            </a:extLst>
          </p:cNvPr>
          <p:cNvSpPr txBox="1"/>
          <p:nvPr/>
        </p:nvSpPr>
        <p:spPr>
          <a:xfrm>
            <a:off x="838200" y="1238865"/>
            <a:ext cx="1899770"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GDP_CEP$</a:t>
            </a:r>
          </a:p>
        </p:txBody>
      </p:sp>
      <p:cxnSp>
        <p:nvCxnSpPr>
          <p:cNvPr id="9" name="Straight Connector 8">
            <a:extLst>
              <a:ext uri="{FF2B5EF4-FFF2-40B4-BE49-F238E27FC236}">
                <a16:creationId xmlns:a16="http://schemas.microsoft.com/office/drawing/2014/main" id="{52D13DE1-2401-0784-046D-36F13838C6F1}"/>
              </a:ext>
            </a:extLst>
          </p:cNvPr>
          <p:cNvCxnSpPr>
            <a:cxnSpLocks/>
          </p:cNvCxnSpPr>
          <p:nvPr/>
        </p:nvCxnSpPr>
        <p:spPr>
          <a:xfrm>
            <a:off x="838199" y="1700530"/>
            <a:ext cx="1899770"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737C8F1E-C264-9DCE-F171-5D233FEEDD6F}"/>
              </a:ext>
            </a:extLst>
          </p:cNvPr>
          <p:cNvGraphicFramePr>
            <a:graphicFrameLocks noGrp="1"/>
          </p:cNvGraphicFramePr>
          <p:nvPr>
            <p:ph idx="1"/>
            <p:extLst>
              <p:ext uri="{D42A27DB-BD31-4B8C-83A1-F6EECF244321}">
                <p14:modId xmlns:p14="http://schemas.microsoft.com/office/powerpoint/2010/main" val="307902416"/>
              </p:ext>
            </p:extLst>
          </p:nvPr>
        </p:nvGraphicFramePr>
        <p:xfrm>
          <a:off x="6096000" y="2446760"/>
          <a:ext cx="5427408" cy="2378904"/>
        </p:xfrm>
        <a:graphic>
          <a:graphicData uri="http://schemas.openxmlformats.org/drawingml/2006/table">
            <a:tbl>
              <a:tblPr firstRow="1" firstCol="1" bandRow="1">
                <a:tableStyleId>{7DF18680-E054-41AD-8BC1-D1AEF772440D}</a:tableStyleId>
              </a:tblPr>
              <a:tblGrid>
                <a:gridCol w="1356852">
                  <a:extLst>
                    <a:ext uri="{9D8B030D-6E8A-4147-A177-3AD203B41FA5}">
                      <a16:colId xmlns:a16="http://schemas.microsoft.com/office/drawing/2014/main" val="829932475"/>
                    </a:ext>
                  </a:extLst>
                </a:gridCol>
                <a:gridCol w="1356852">
                  <a:extLst>
                    <a:ext uri="{9D8B030D-6E8A-4147-A177-3AD203B41FA5}">
                      <a16:colId xmlns:a16="http://schemas.microsoft.com/office/drawing/2014/main" val="3510122058"/>
                    </a:ext>
                  </a:extLst>
                </a:gridCol>
                <a:gridCol w="1356852">
                  <a:extLst>
                    <a:ext uri="{9D8B030D-6E8A-4147-A177-3AD203B41FA5}">
                      <a16:colId xmlns:a16="http://schemas.microsoft.com/office/drawing/2014/main" val="3802295734"/>
                    </a:ext>
                  </a:extLst>
                </a:gridCol>
                <a:gridCol w="1356852">
                  <a:extLst>
                    <a:ext uri="{9D8B030D-6E8A-4147-A177-3AD203B41FA5}">
                      <a16:colId xmlns:a16="http://schemas.microsoft.com/office/drawing/2014/main" val="4016197705"/>
                    </a:ext>
                  </a:extLst>
                </a:gridCol>
              </a:tblGrid>
              <a:tr h="267086">
                <a:tc gridSpan="4">
                  <a:txBody>
                    <a:bodyPr/>
                    <a:lstStyle/>
                    <a:p>
                      <a:pPr marL="0" marR="0" algn="ctr">
                        <a:lnSpc>
                          <a:spcPct val="135000"/>
                        </a:lnSpc>
                        <a:buNone/>
                      </a:pPr>
                      <a:r>
                        <a:rPr lang="en-US" sz="1800" b="1" dirty="0">
                          <a:effectLst/>
                          <a:latin typeface="Book Antiqua" panose="02040602050305030304" pitchFamily="18" charset="0"/>
                          <a:ea typeface="Times New Roman" panose="02020603050405020304" pitchFamily="18" charset="0"/>
                          <a:cs typeface="Times New Roman" panose="02020603050405020304" pitchFamily="18" charset="0"/>
                        </a:rPr>
                        <a:t>Real GDP Computers and Electronic Products</a:t>
                      </a:r>
                      <a:endParaRPr lang="en-US" sz="18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8369190"/>
                  </a:ext>
                </a:extLst>
              </a:tr>
              <a:tr h="267086">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Year</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Baseline</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b="1">
                          <a:effectLst/>
                          <a:latin typeface="Book Antiqua" panose="02040602050305030304" pitchFamily="18" charset="0"/>
                          <a:ea typeface="Times New Roman" panose="02020603050405020304" pitchFamily="18" charset="0"/>
                          <a:cs typeface="Times New Roman" panose="02020603050405020304" pitchFamily="18" charset="0"/>
                        </a:rPr>
                        <a:t>Optimistic</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35000"/>
                        </a:lnSpc>
                        <a:buNone/>
                      </a:pPr>
                      <a:r>
                        <a:rPr lang="en-US" sz="1800" b="1" dirty="0">
                          <a:effectLst/>
                          <a:latin typeface="Book Antiqua" panose="02040602050305030304" pitchFamily="18" charset="0"/>
                          <a:ea typeface="Times New Roman" panose="02020603050405020304" pitchFamily="18" charset="0"/>
                          <a:cs typeface="Times New Roman" panose="02020603050405020304" pitchFamily="18" charset="0"/>
                        </a:rPr>
                        <a:t>Pessimistic</a:t>
                      </a:r>
                      <a:endParaRPr lang="en-US" sz="18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17850214"/>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2025</a:t>
                      </a:r>
                      <a:endParaRPr lang="en-US" sz="18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1.00</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3.21</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-0.71</a:t>
                      </a:r>
                    </a:p>
                  </a:txBody>
                  <a:tcPr marL="68580" marR="68580" marT="0" marB="0"/>
                </a:tc>
                <a:extLst>
                  <a:ext uri="{0D108BD9-81ED-4DB2-BD59-A6C34878D82A}">
                    <a16:rowId xmlns:a16="http://schemas.microsoft.com/office/drawing/2014/main" val="3670066597"/>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2026</a:t>
                      </a:r>
                      <a:endParaRPr lang="en-US" sz="18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solidFill>
                      <a:srgbClr val="3B2360"/>
                    </a:solidFill>
                  </a:tcPr>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17.08</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20.2</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13.51</a:t>
                      </a:r>
                    </a:p>
                  </a:txBody>
                  <a:tcPr marL="68580" marR="68580" marT="0" marB="0"/>
                </a:tc>
                <a:extLst>
                  <a:ext uri="{0D108BD9-81ED-4DB2-BD59-A6C34878D82A}">
                    <a16:rowId xmlns:a16="http://schemas.microsoft.com/office/drawing/2014/main" val="1445840617"/>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2027</a:t>
                      </a:r>
                    </a:p>
                  </a:txBody>
                  <a:tcPr marL="68580" marR="68580" marT="0" marB="0">
                    <a:solidFill>
                      <a:srgbClr val="3B2360"/>
                    </a:solidFill>
                  </a:tcPr>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8.76</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12.33</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3.97</a:t>
                      </a:r>
                    </a:p>
                  </a:txBody>
                  <a:tcPr marL="68580" marR="68580" marT="0" marB="0"/>
                </a:tc>
                <a:extLst>
                  <a:ext uri="{0D108BD9-81ED-4DB2-BD59-A6C34878D82A}">
                    <a16:rowId xmlns:a16="http://schemas.microsoft.com/office/drawing/2014/main" val="629941871"/>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2028</a:t>
                      </a:r>
                    </a:p>
                  </a:txBody>
                  <a:tcPr marL="68580" marR="68580" marT="0" marB="0">
                    <a:solidFill>
                      <a:srgbClr val="3B2360"/>
                    </a:solidFill>
                  </a:tcPr>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5.84</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10.32</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0.06</a:t>
                      </a:r>
                    </a:p>
                  </a:txBody>
                  <a:tcPr marL="68580" marR="68580" marT="0" marB="0"/>
                </a:tc>
                <a:extLst>
                  <a:ext uri="{0D108BD9-81ED-4DB2-BD59-A6C34878D82A}">
                    <a16:rowId xmlns:a16="http://schemas.microsoft.com/office/drawing/2014/main" val="1315416806"/>
                  </a:ext>
                </a:extLst>
              </a:tr>
              <a:tr h="267086">
                <a:tc>
                  <a:txBody>
                    <a:bodyPr/>
                    <a:lstStyle/>
                    <a:p>
                      <a:pPr marL="0" marR="0" algn="l">
                        <a:lnSpc>
                          <a:spcPct val="135000"/>
                        </a:lnSpc>
                        <a:buNone/>
                      </a:pPr>
                      <a:r>
                        <a:rPr lang="en-US" sz="1800">
                          <a:effectLst/>
                          <a:latin typeface="Book Antiqua" panose="02040602050305030304" pitchFamily="18" charset="0"/>
                          <a:ea typeface="Times New Roman" panose="02020603050405020304" pitchFamily="18" charset="0"/>
                          <a:cs typeface="Times New Roman" panose="02020603050405020304" pitchFamily="18" charset="0"/>
                        </a:rPr>
                        <a:t>2029</a:t>
                      </a:r>
                    </a:p>
                  </a:txBody>
                  <a:tcPr marL="68580" marR="68580" marT="0" marB="0">
                    <a:solidFill>
                      <a:srgbClr val="3B2360"/>
                    </a:solidFill>
                  </a:tcPr>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14.66</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21.23</a:t>
                      </a:r>
                    </a:p>
                  </a:txBody>
                  <a:tcPr marL="68580" marR="68580" marT="0" marB="0"/>
                </a:tc>
                <a:tc>
                  <a:txBody>
                    <a:bodyPr/>
                    <a:lstStyle/>
                    <a:p>
                      <a:pPr marL="0" marR="0" algn="l">
                        <a:lnSpc>
                          <a:spcPct val="135000"/>
                        </a:lnSpc>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7.76</a:t>
                      </a:r>
                    </a:p>
                  </a:txBody>
                  <a:tcPr marL="68580" marR="68580" marT="0" marB="0"/>
                </a:tc>
                <a:extLst>
                  <a:ext uri="{0D108BD9-81ED-4DB2-BD59-A6C34878D82A}">
                    <a16:rowId xmlns:a16="http://schemas.microsoft.com/office/drawing/2014/main" val="3697269723"/>
                  </a:ext>
                </a:extLst>
              </a:tr>
            </a:tbl>
          </a:graphicData>
        </a:graphic>
      </p:graphicFrame>
      <p:pic>
        <p:nvPicPr>
          <p:cNvPr id="6" name="Picture 5" descr="A graph with lines and numbers&#10;&#10;AI-generated content may be incorrect.">
            <a:extLst>
              <a:ext uri="{FF2B5EF4-FFF2-40B4-BE49-F238E27FC236}">
                <a16:creationId xmlns:a16="http://schemas.microsoft.com/office/drawing/2014/main" id="{39FE5B81-43D8-217A-60A3-7A95DC2521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 y="1828800"/>
            <a:ext cx="5001323" cy="4514528"/>
          </a:xfrm>
          <a:prstGeom prst="rect">
            <a:avLst/>
          </a:prstGeom>
        </p:spPr>
      </p:pic>
    </p:spTree>
    <p:extLst>
      <p:ext uri="{BB962C8B-B14F-4D97-AF65-F5344CB8AC3E}">
        <p14:creationId xmlns:p14="http://schemas.microsoft.com/office/powerpoint/2010/main" val="246181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E66EF228-199F-9919-DD31-78B61728505E}"/>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303AB4EE-6891-C5D0-521E-D22D21FF6AE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545C4AAC-7C90-A22C-CF82-E7B81CE4E78D}"/>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Motivation</a:t>
            </a:r>
          </a:p>
        </p:txBody>
      </p:sp>
      <p:sp>
        <p:nvSpPr>
          <p:cNvPr id="3" name="Content Placeholder 2">
            <a:extLst>
              <a:ext uri="{FF2B5EF4-FFF2-40B4-BE49-F238E27FC236}">
                <a16:creationId xmlns:a16="http://schemas.microsoft.com/office/drawing/2014/main" id="{2DA26406-398A-5D60-1304-A92BF944F7D9}"/>
              </a:ext>
            </a:extLst>
          </p:cNvPr>
          <p:cNvSpPr>
            <a:spLocks noGrp="1"/>
          </p:cNvSpPr>
          <p:nvPr>
            <p:ph idx="1"/>
          </p:nvPr>
        </p:nvSpPr>
        <p:spPr>
          <a:xfrm>
            <a:off x="838200" y="1769806"/>
            <a:ext cx="10515600" cy="4909879"/>
          </a:xfrm>
        </p:spPr>
        <p:txBody>
          <a:bodyPr>
            <a:noAutofit/>
          </a:bodyPr>
          <a:lstStyle/>
          <a:p>
            <a:r>
              <a:rPr lang="en-US" sz="2200" b="1" dirty="0">
                <a:solidFill>
                  <a:schemeClr val="bg1"/>
                </a:solidFill>
                <a:latin typeface="Cambria" panose="02040503050406030204" pitchFamily="18" charset="0"/>
                <a:ea typeface="Cambria" panose="02040503050406030204" pitchFamily="18" charset="0"/>
              </a:rPr>
              <a:t>Downward Price Pressures</a:t>
            </a:r>
          </a:p>
          <a:p>
            <a:pPr lvl="1"/>
            <a:r>
              <a:rPr lang="en-US" dirty="0">
                <a:solidFill>
                  <a:schemeClr val="bg1"/>
                </a:solidFill>
                <a:latin typeface="Cambria" panose="02040503050406030204" pitchFamily="18" charset="0"/>
                <a:ea typeface="Cambria" panose="02040503050406030204" pitchFamily="18" charset="0"/>
              </a:rPr>
              <a:t>Sectors like </a:t>
            </a:r>
            <a:r>
              <a:rPr lang="en-US" b="1" dirty="0">
                <a:solidFill>
                  <a:srgbClr val="FFC000"/>
                </a:solidFill>
                <a:latin typeface="Cambria" panose="02040503050406030204" pitchFamily="18" charset="0"/>
                <a:ea typeface="Cambria" panose="02040503050406030204" pitchFamily="18" charset="0"/>
              </a:rPr>
              <a:t>computers and electronic products </a:t>
            </a:r>
            <a:r>
              <a:rPr lang="en-US" dirty="0">
                <a:solidFill>
                  <a:schemeClr val="bg1"/>
                </a:solidFill>
                <a:latin typeface="Cambria" panose="02040503050406030204" pitchFamily="18" charset="0"/>
                <a:ea typeface="Cambria" panose="02040503050406030204" pitchFamily="18" charset="0"/>
              </a:rPr>
              <a:t>experience persistent relative </a:t>
            </a:r>
            <a:r>
              <a:rPr lang="en-US" b="1" dirty="0">
                <a:solidFill>
                  <a:srgbClr val="FFC000"/>
                </a:solidFill>
                <a:latin typeface="Cambria" panose="02040503050406030204" pitchFamily="18" charset="0"/>
                <a:ea typeface="Cambria" panose="02040503050406030204" pitchFamily="18" charset="0"/>
              </a:rPr>
              <a:t>price deflation</a:t>
            </a:r>
            <a:r>
              <a:rPr lang="en-US" dirty="0">
                <a:solidFill>
                  <a:schemeClr val="bg1"/>
                </a:solidFill>
                <a:latin typeface="Cambria" panose="02040503050406030204" pitchFamily="18" charset="0"/>
                <a:ea typeface="Cambria" panose="02040503050406030204" pitchFamily="18" charset="0"/>
              </a:rPr>
              <a:t>, reflecting rapid efficiency gains and faster innovation cycles.</a:t>
            </a:r>
          </a:p>
          <a:p>
            <a:pPr lvl="1"/>
            <a:r>
              <a:rPr lang="en-US" dirty="0">
                <a:solidFill>
                  <a:schemeClr val="bg1"/>
                </a:solidFill>
                <a:latin typeface="Cambria" panose="02040503050406030204" pitchFamily="18" charset="0"/>
                <a:ea typeface="Cambria" panose="02040503050406030204" pitchFamily="18" charset="0"/>
              </a:rPr>
              <a:t>This contributes to </a:t>
            </a:r>
            <a:r>
              <a:rPr lang="en-US" b="1" dirty="0">
                <a:solidFill>
                  <a:srgbClr val="FFC000"/>
                </a:solidFill>
                <a:latin typeface="Cambria" panose="02040503050406030204" pitchFamily="18" charset="0"/>
                <a:ea typeface="Cambria" panose="02040503050406030204" pitchFamily="18" charset="0"/>
              </a:rPr>
              <a:t>keeping overall inflation </a:t>
            </a:r>
            <a:r>
              <a:rPr lang="en-US" dirty="0">
                <a:solidFill>
                  <a:schemeClr val="bg1"/>
                </a:solidFill>
                <a:latin typeface="Cambria" panose="02040503050406030204" pitchFamily="18" charset="0"/>
                <a:ea typeface="Cambria" panose="02040503050406030204" pitchFamily="18" charset="0"/>
              </a:rPr>
              <a:t>in the broader economy </a:t>
            </a:r>
            <a:r>
              <a:rPr lang="en-US" b="1" dirty="0">
                <a:solidFill>
                  <a:srgbClr val="FFC000"/>
                </a:solidFill>
                <a:latin typeface="Cambria" panose="02040503050406030204" pitchFamily="18" charset="0"/>
                <a:ea typeface="Cambria" panose="02040503050406030204" pitchFamily="18" charset="0"/>
              </a:rPr>
              <a:t>lower</a:t>
            </a:r>
            <a:r>
              <a:rPr lang="en-US" b="1" dirty="0">
                <a:solidFill>
                  <a:schemeClr val="bg1"/>
                </a:solidFill>
                <a:latin typeface="Cambria" panose="02040503050406030204" pitchFamily="18" charset="0"/>
                <a:ea typeface="Cambria" panose="02040503050406030204" pitchFamily="18" charset="0"/>
              </a:rPr>
              <a:t> </a:t>
            </a:r>
            <a:r>
              <a:rPr lang="en-US" dirty="0">
                <a:solidFill>
                  <a:schemeClr val="bg1"/>
                </a:solidFill>
                <a:latin typeface="Cambria" panose="02040503050406030204" pitchFamily="18" charset="0"/>
                <a:ea typeface="Cambria" panose="02040503050406030204" pitchFamily="18" charset="0"/>
              </a:rPr>
              <a:t>than it might otherwise be.</a:t>
            </a:r>
          </a:p>
          <a:p>
            <a:pPr lvl="1"/>
            <a:r>
              <a:rPr lang="en-US" dirty="0">
                <a:solidFill>
                  <a:schemeClr val="bg1"/>
                </a:solidFill>
                <a:latin typeface="Cambria" panose="02040503050406030204" pitchFamily="18" charset="0"/>
                <a:ea typeface="Cambria" panose="02040503050406030204" pitchFamily="18" charset="0"/>
              </a:rPr>
              <a:t>It increasingly </a:t>
            </a:r>
            <a:r>
              <a:rPr lang="en-US" b="1" dirty="0">
                <a:solidFill>
                  <a:srgbClr val="FFC000"/>
                </a:solidFill>
                <a:latin typeface="Cambria" panose="02040503050406030204" pitchFamily="18" charset="0"/>
                <a:ea typeface="Cambria" panose="02040503050406030204" pitchFamily="18" charset="0"/>
              </a:rPr>
              <a:t>makes</a:t>
            </a:r>
            <a:r>
              <a:rPr lang="en-US" dirty="0">
                <a:solidFill>
                  <a:schemeClr val="bg1"/>
                </a:solidFill>
                <a:latin typeface="Cambria" panose="02040503050406030204" pitchFamily="18" charset="0"/>
                <a:ea typeface="Cambria" panose="02040503050406030204" pitchFamily="18" charset="0"/>
              </a:rPr>
              <a:t> advanced </a:t>
            </a:r>
            <a:r>
              <a:rPr lang="en-US" b="1" dirty="0">
                <a:solidFill>
                  <a:srgbClr val="FFC000"/>
                </a:solidFill>
                <a:latin typeface="Cambria" panose="02040503050406030204" pitchFamily="18" charset="0"/>
                <a:ea typeface="Cambria" panose="02040503050406030204" pitchFamily="18" charset="0"/>
              </a:rPr>
              <a:t>technology affordable and accessible </a:t>
            </a:r>
            <a:r>
              <a:rPr lang="en-US" dirty="0">
                <a:solidFill>
                  <a:schemeClr val="bg1"/>
                </a:solidFill>
                <a:latin typeface="Cambria" panose="02040503050406030204" pitchFamily="18" charset="0"/>
                <a:ea typeface="Cambria" panose="02040503050406030204" pitchFamily="18" charset="0"/>
              </a:rPr>
              <a:t>for lower-income households over time.</a:t>
            </a:r>
          </a:p>
        </p:txBody>
      </p:sp>
      <p:cxnSp>
        <p:nvCxnSpPr>
          <p:cNvPr id="5" name="Straight Connector 4">
            <a:extLst>
              <a:ext uri="{FF2B5EF4-FFF2-40B4-BE49-F238E27FC236}">
                <a16:creationId xmlns:a16="http://schemas.microsoft.com/office/drawing/2014/main" id="{F86EB7F8-22DC-F9A3-51BB-D281D0BBC829}"/>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E7681EF-49F0-7C19-C1C1-42E66A65CCDF}"/>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Technology impacts the whole Economy</a:t>
            </a:r>
          </a:p>
        </p:txBody>
      </p:sp>
      <p:cxnSp>
        <p:nvCxnSpPr>
          <p:cNvPr id="9" name="Straight Connector 8">
            <a:extLst>
              <a:ext uri="{FF2B5EF4-FFF2-40B4-BE49-F238E27FC236}">
                <a16:creationId xmlns:a16="http://schemas.microsoft.com/office/drawing/2014/main" id="{28E6C827-69D4-58BF-EF4F-BA2F08908C2C}"/>
              </a:ext>
            </a:extLst>
          </p:cNvPr>
          <p:cNvCxnSpPr>
            <a:cxnSpLocks/>
          </p:cNvCxnSpPr>
          <p:nvPr/>
        </p:nvCxnSpPr>
        <p:spPr>
          <a:xfrm>
            <a:off x="838199" y="1700530"/>
            <a:ext cx="5808407"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8517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B1BF320B-EE3A-AB92-9579-F72D71FD78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5364E5-6C00-6731-6753-46E55D27B80A}"/>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64C7C1EE-C842-20E0-51B9-CBFC512EEED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8CEE6CB-47F0-48F9-9EE7-8DAE25930C9E}"/>
              </a:ext>
            </a:extLst>
          </p:cNvPr>
          <p:cNvSpPr txBox="1"/>
          <p:nvPr/>
        </p:nvSpPr>
        <p:spPr>
          <a:xfrm>
            <a:off x="838199" y="2826523"/>
            <a:ext cx="4785853"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Competitor VARs</a:t>
            </a:r>
          </a:p>
        </p:txBody>
      </p:sp>
      <p:cxnSp>
        <p:nvCxnSpPr>
          <p:cNvPr id="9" name="Straight Connector 8">
            <a:extLst>
              <a:ext uri="{FF2B5EF4-FFF2-40B4-BE49-F238E27FC236}">
                <a16:creationId xmlns:a16="http://schemas.microsoft.com/office/drawing/2014/main" id="{0B36C088-9948-6ED6-A0D9-7DF479CD99D2}"/>
              </a:ext>
            </a:extLst>
          </p:cNvPr>
          <p:cNvCxnSpPr>
            <a:cxnSpLocks/>
          </p:cNvCxnSpPr>
          <p:nvPr/>
        </p:nvCxnSpPr>
        <p:spPr>
          <a:xfrm>
            <a:off x="838200" y="3288188"/>
            <a:ext cx="4785852"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123A8805-7CC8-23DB-D36C-8F4CA43A0E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250949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D68BA14B-418C-ECAF-521B-A53DF407A8F2}"/>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3DFC92DF-A13F-B8FD-F630-50B2217413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675E916C-A225-EC3F-399A-797228A0F392}"/>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DB977677-0104-8E74-CBB4-7CAC7FFCA219}"/>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069AC4A-A298-57C8-D301-A1FC88E76CBB}"/>
              </a:ext>
            </a:extLst>
          </p:cNvPr>
          <p:cNvSpPr txBox="1"/>
          <p:nvPr/>
        </p:nvSpPr>
        <p:spPr>
          <a:xfrm>
            <a:off x="838199" y="1238865"/>
            <a:ext cx="59263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Variable Set 1 – Technological Growth</a:t>
            </a:r>
          </a:p>
        </p:txBody>
      </p:sp>
      <p:cxnSp>
        <p:nvCxnSpPr>
          <p:cNvPr id="9" name="Straight Connector 8">
            <a:extLst>
              <a:ext uri="{FF2B5EF4-FFF2-40B4-BE49-F238E27FC236}">
                <a16:creationId xmlns:a16="http://schemas.microsoft.com/office/drawing/2014/main" id="{639BFFAB-C452-C455-FD4D-DD8621E4BA63}"/>
              </a:ext>
            </a:extLst>
          </p:cNvPr>
          <p:cNvCxnSpPr>
            <a:cxnSpLocks/>
          </p:cNvCxnSpPr>
          <p:nvPr/>
        </p:nvCxnSpPr>
        <p:spPr>
          <a:xfrm>
            <a:off x="838199" y="1700530"/>
            <a:ext cx="5552769"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Content Placeholder 9">
            <a:extLst>
              <a:ext uri="{FF2B5EF4-FFF2-40B4-BE49-F238E27FC236}">
                <a16:creationId xmlns:a16="http://schemas.microsoft.com/office/drawing/2014/main" id="{AC291E9A-045F-870C-5012-92F63426B3DB}"/>
              </a:ext>
            </a:extLst>
          </p:cNvPr>
          <p:cNvSpPr>
            <a:spLocks noGrp="1"/>
          </p:cNvSpPr>
          <p:nvPr>
            <p:ph idx="1"/>
          </p:nvPr>
        </p:nvSpPr>
        <p:spPr/>
        <p:txBody>
          <a:bodyPr/>
          <a:lstStyle/>
          <a:p>
            <a:r>
              <a:rPr lang="en-US" dirty="0">
                <a:solidFill>
                  <a:schemeClr val="bg1"/>
                </a:solidFill>
                <a:latin typeface="Cambria" panose="02040503050406030204" pitchFamily="18" charset="0"/>
                <a:ea typeface="Cambria" panose="02040503050406030204" pitchFamily="18" charset="0"/>
              </a:rPr>
              <a:t>Endogenous Variables: </a:t>
            </a:r>
            <a:r>
              <a:rPr lang="en-US" dirty="0" err="1">
                <a:solidFill>
                  <a:schemeClr val="bg1"/>
                </a:solidFill>
                <a:latin typeface="Cambria" panose="02040503050406030204" pitchFamily="18" charset="0"/>
                <a:ea typeface="Cambria" panose="02040503050406030204" pitchFamily="18" charset="0"/>
              </a:rPr>
              <a:t>GDP_Info</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RnD</a:t>
            </a:r>
            <a:r>
              <a:rPr lang="en-US" dirty="0">
                <a:solidFill>
                  <a:schemeClr val="bg1"/>
                </a:solidFill>
                <a:latin typeface="Cambria" panose="02040503050406030204" pitchFamily="18" charset="0"/>
                <a:ea typeface="Cambria" panose="02040503050406030204" pitchFamily="18" charset="0"/>
              </a:rPr>
              <a:t>$, MFP, GDP_CEP$</a:t>
            </a:r>
          </a:p>
          <a:p>
            <a:r>
              <a:rPr lang="en-US" dirty="0">
                <a:solidFill>
                  <a:schemeClr val="bg1"/>
                </a:solidFill>
                <a:latin typeface="Cambria" panose="02040503050406030204" pitchFamily="18" charset="0"/>
                <a:ea typeface="Cambria" panose="02040503050406030204" pitchFamily="18" charset="0"/>
              </a:rPr>
              <a:t>Exogenous Variables: Intercept</a:t>
            </a:r>
          </a:p>
        </p:txBody>
      </p:sp>
      <p:pic>
        <p:nvPicPr>
          <p:cNvPr id="12" name="Picture 11" descr="A table with text on it&#10;&#10;AI-generated content may be incorrect.">
            <a:extLst>
              <a:ext uri="{FF2B5EF4-FFF2-40B4-BE49-F238E27FC236}">
                <a16:creationId xmlns:a16="http://schemas.microsoft.com/office/drawing/2014/main" id="{051FB8B0-D41E-2EF8-4FE9-697DAB0E6236}"/>
              </a:ext>
            </a:extLst>
          </p:cNvPr>
          <p:cNvPicPr>
            <a:picLocks noChangeAspect="1"/>
          </p:cNvPicPr>
          <p:nvPr/>
        </p:nvPicPr>
        <p:blipFill>
          <a:blip r:embed="rId4"/>
          <a:stretch>
            <a:fillRect/>
          </a:stretch>
        </p:blipFill>
        <p:spPr>
          <a:xfrm>
            <a:off x="2136651" y="3035467"/>
            <a:ext cx="7722051" cy="3644219"/>
          </a:xfrm>
          <a:prstGeom prst="rect">
            <a:avLst/>
          </a:prstGeom>
        </p:spPr>
      </p:pic>
    </p:spTree>
    <p:extLst>
      <p:ext uri="{BB962C8B-B14F-4D97-AF65-F5344CB8AC3E}">
        <p14:creationId xmlns:p14="http://schemas.microsoft.com/office/powerpoint/2010/main" val="1560580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2E8C09DE-D325-4589-7289-58C06E02AF5B}"/>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EB71FC14-D6F8-1AFA-1CE3-B0CAC35E13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7BC9B8DC-5635-640D-FF8B-69339AB39081}"/>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D4412C91-957D-E703-EA23-D9A504C94F9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B9ED64A-F7A9-808C-EBF9-200F27377310}"/>
              </a:ext>
            </a:extLst>
          </p:cNvPr>
          <p:cNvSpPr txBox="1"/>
          <p:nvPr/>
        </p:nvSpPr>
        <p:spPr>
          <a:xfrm>
            <a:off x="838199" y="1238865"/>
            <a:ext cx="65359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Variable Set 2 – Capital Accumulation</a:t>
            </a:r>
          </a:p>
        </p:txBody>
      </p:sp>
      <p:cxnSp>
        <p:nvCxnSpPr>
          <p:cNvPr id="9" name="Straight Connector 8">
            <a:extLst>
              <a:ext uri="{FF2B5EF4-FFF2-40B4-BE49-F238E27FC236}">
                <a16:creationId xmlns:a16="http://schemas.microsoft.com/office/drawing/2014/main" id="{BF032430-DFCD-49C0-EFC9-956BA4890541}"/>
              </a:ext>
            </a:extLst>
          </p:cNvPr>
          <p:cNvCxnSpPr>
            <a:cxnSpLocks/>
          </p:cNvCxnSpPr>
          <p:nvPr/>
        </p:nvCxnSpPr>
        <p:spPr>
          <a:xfrm>
            <a:off x="838199" y="1700530"/>
            <a:ext cx="5454446"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Content Placeholder 9">
            <a:extLst>
              <a:ext uri="{FF2B5EF4-FFF2-40B4-BE49-F238E27FC236}">
                <a16:creationId xmlns:a16="http://schemas.microsoft.com/office/drawing/2014/main" id="{4725F100-08D6-800C-F464-8C0A67BA6799}"/>
              </a:ext>
            </a:extLst>
          </p:cNvPr>
          <p:cNvSpPr>
            <a:spLocks noGrp="1"/>
          </p:cNvSpPr>
          <p:nvPr>
            <p:ph idx="1"/>
          </p:nvPr>
        </p:nvSpPr>
        <p:spPr/>
        <p:txBody>
          <a:bodyPr/>
          <a:lstStyle/>
          <a:p>
            <a:r>
              <a:rPr lang="en-US" dirty="0">
                <a:solidFill>
                  <a:schemeClr val="bg1"/>
                </a:solidFill>
                <a:latin typeface="Cambria" panose="02040503050406030204" pitchFamily="18" charset="0"/>
                <a:ea typeface="Cambria" panose="02040503050406030204" pitchFamily="18" charset="0"/>
              </a:rPr>
              <a:t>Endogenous Variables: </a:t>
            </a:r>
            <a:r>
              <a:rPr lang="en-US" dirty="0" err="1">
                <a:solidFill>
                  <a:schemeClr val="bg1"/>
                </a:solidFill>
                <a:latin typeface="Cambria" panose="02040503050406030204" pitchFamily="18" charset="0"/>
                <a:ea typeface="Cambria" panose="02040503050406030204" pitchFamily="18" charset="0"/>
              </a:rPr>
              <a:t>GDP_Info</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K_Info</a:t>
            </a:r>
            <a:r>
              <a:rPr lang="en-US" dirty="0">
                <a:solidFill>
                  <a:schemeClr val="bg1"/>
                </a:solidFill>
                <a:latin typeface="Cambria" panose="02040503050406030204" pitchFamily="18" charset="0"/>
                <a:ea typeface="Cambria" panose="02040503050406030204" pitchFamily="18" charset="0"/>
              </a:rPr>
              <a:t>$, </a:t>
            </a:r>
            <a:r>
              <a:rPr lang="en-US" dirty="0" err="1">
                <a:solidFill>
                  <a:schemeClr val="bg1"/>
                </a:solidFill>
                <a:latin typeface="Cambria" panose="02040503050406030204" pitchFamily="18" charset="0"/>
                <a:ea typeface="Cambria" panose="02040503050406030204" pitchFamily="18" charset="0"/>
              </a:rPr>
              <a:t>K_IndEq</a:t>
            </a:r>
            <a:r>
              <a:rPr lang="en-US" dirty="0">
                <a:solidFill>
                  <a:schemeClr val="bg1"/>
                </a:solidFill>
                <a:latin typeface="Cambria" panose="02040503050406030204" pitchFamily="18" charset="0"/>
                <a:ea typeface="Cambria" panose="02040503050406030204" pitchFamily="18" charset="0"/>
              </a:rPr>
              <a:t>$, GDP_CEP$</a:t>
            </a:r>
          </a:p>
          <a:p>
            <a:r>
              <a:rPr lang="en-US" dirty="0">
                <a:solidFill>
                  <a:schemeClr val="bg1"/>
                </a:solidFill>
                <a:latin typeface="Cambria" panose="02040503050406030204" pitchFamily="18" charset="0"/>
                <a:ea typeface="Cambria" panose="02040503050406030204" pitchFamily="18" charset="0"/>
              </a:rPr>
              <a:t>Exogenous Variables: Intercept</a:t>
            </a:r>
          </a:p>
        </p:txBody>
      </p:sp>
      <p:pic>
        <p:nvPicPr>
          <p:cNvPr id="3" name="Picture 2" descr="A table with text on it&#10;&#10;AI-generated content may be incorrect.">
            <a:extLst>
              <a:ext uri="{FF2B5EF4-FFF2-40B4-BE49-F238E27FC236}">
                <a16:creationId xmlns:a16="http://schemas.microsoft.com/office/drawing/2014/main" id="{02705224-9EF8-4F88-9B72-26B3D16DD8EA}"/>
              </a:ext>
            </a:extLst>
          </p:cNvPr>
          <p:cNvPicPr>
            <a:picLocks noChangeAspect="1"/>
          </p:cNvPicPr>
          <p:nvPr/>
        </p:nvPicPr>
        <p:blipFill>
          <a:blip r:embed="rId4"/>
          <a:stretch>
            <a:fillRect/>
          </a:stretch>
        </p:blipFill>
        <p:spPr>
          <a:xfrm>
            <a:off x="2139696" y="3035808"/>
            <a:ext cx="7709535" cy="3648456"/>
          </a:xfrm>
          <a:prstGeom prst="rect">
            <a:avLst/>
          </a:prstGeom>
        </p:spPr>
      </p:pic>
    </p:spTree>
    <p:extLst>
      <p:ext uri="{BB962C8B-B14F-4D97-AF65-F5344CB8AC3E}">
        <p14:creationId xmlns:p14="http://schemas.microsoft.com/office/powerpoint/2010/main" val="1935888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A682E02A-2EAF-10BC-8815-13FA0825A483}"/>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D89F6933-41AE-4C62-04F9-757253EE2A2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4D0560B3-3C44-9E4B-1CA6-9B57B451E26A}"/>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EEBE1D40-12A2-68EA-4064-9CC48BA7E445}"/>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BB73A9D-7917-4889-8D40-448E1AB335D4}"/>
              </a:ext>
            </a:extLst>
          </p:cNvPr>
          <p:cNvSpPr txBox="1"/>
          <p:nvPr/>
        </p:nvSpPr>
        <p:spPr>
          <a:xfrm>
            <a:off x="838200" y="1238865"/>
            <a:ext cx="4933336"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Forecast Comparison – GDP_CEP$</a:t>
            </a:r>
          </a:p>
        </p:txBody>
      </p:sp>
      <p:cxnSp>
        <p:nvCxnSpPr>
          <p:cNvPr id="9" name="Straight Connector 8">
            <a:extLst>
              <a:ext uri="{FF2B5EF4-FFF2-40B4-BE49-F238E27FC236}">
                <a16:creationId xmlns:a16="http://schemas.microsoft.com/office/drawing/2014/main" id="{950BADA3-78AD-452B-548D-6B20CC80051A}"/>
              </a:ext>
            </a:extLst>
          </p:cNvPr>
          <p:cNvCxnSpPr>
            <a:cxnSpLocks/>
          </p:cNvCxnSpPr>
          <p:nvPr/>
        </p:nvCxnSpPr>
        <p:spPr>
          <a:xfrm>
            <a:off x="838199" y="1700530"/>
            <a:ext cx="4933337"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Content Placeholder 9">
            <a:extLst>
              <a:ext uri="{FF2B5EF4-FFF2-40B4-BE49-F238E27FC236}">
                <a16:creationId xmlns:a16="http://schemas.microsoft.com/office/drawing/2014/main" id="{B6E50F2C-B6F4-0E45-CCFD-1D54215BAB0C}"/>
              </a:ext>
            </a:extLst>
          </p:cNvPr>
          <p:cNvSpPr>
            <a:spLocks noGrp="1"/>
          </p:cNvSpPr>
          <p:nvPr>
            <p:ph idx="1"/>
          </p:nvPr>
        </p:nvSpPr>
        <p:spPr/>
        <p:txBody>
          <a:bodyPr/>
          <a:lstStyle/>
          <a:p>
            <a:pPr marL="0" indent="0">
              <a:buNone/>
            </a:pPr>
            <a:endParaRPr lang="en-US" dirty="0">
              <a:solidFill>
                <a:schemeClr val="bg1"/>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04A52BB9-6FA6-36BE-682F-ECBEE3CDE91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9688" y="1873938"/>
            <a:ext cx="4946312" cy="4306201"/>
          </a:xfrm>
          <a:prstGeom prst="rect">
            <a:avLst/>
          </a:prstGeom>
          <a:noFill/>
          <a:ln>
            <a:noFill/>
          </a:ln>
        </p:spPr>
      </p:pic>
      <p:pic>
        <p:nvPicPr>
          <p:cNvPr id="8" name="Picture 7">
            <a:extLst>
              <a:ext uri="{FF2B5EF4-FFF2-40B4-BE49-F238E27FC236}">
                <a16:creationId xmlns:a16="http://schemas.microsoft.com/office/drawing/2014/main" id="{4E130A46-68B5-3C1A-FF61-355D26D2E53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1873938"/>
            <a:ext cx="4946312" cy="4306201"/>
          </a:xfrm>
          <a:prstGeom prst="rect">
            <a:avLst/>
          </a:prstGeom>
          <a:noFill/>
          <a:ln>
            <a:noFill/>
          </a:ln>
        </p:spPr>
      </p:pic>
    </p:spTree>
    <p:extLst>
      <p:ext uri="{BB962C8B-B14F-4D97-AF65-F5344CB8AC3E}">
        <p14:creationId xmlns:p14="http://schemas.microsoft.com/office/powerpoint/2010/main" val="3700172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B06F62C9-B475-96CE-E36D-95B5F9ECB7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2AAE5-1DA3-3642-7556-0C192F25F501}"/>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170B30E4-A8AB-0510-0574-3D000A69B78B}"/>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289BB10-9B62-AA3D-3390-7F6B012CE889}"/>
              </a:ext>
            </a:extLst>
          </p:cNvPr>
          <p:cNvSpPr txBox="1"/>
          <p:nvPr/>
        </p:nvSpPr>
        <p:spPr>
          <a:xfrm>
            <a:off x="838199" y="2826523"/>
            <a:ext cx="4785853"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Competitor ARIMA</a:t>
            </a:r>
          </a:p>
        </p:txBody>
      </p:sp>
      <p:cxnSp>
        <p:nvCxnSpPr>
          <p:cNvPr id="9" name="Straight Connector 8">
            <a:extLst>
              <a:ext uri="{FF2B5EF4-FFF2-40B4-BE49-F238E27FC236}">
                <a16:creationId xmlns:a16="http://schemas.microsoft.com/office/drawing/2014/main" id="{526F37E1-104C-03B6-AB55-D218F97C78E1}"/>
              </a:ext>
            </a:extLst>
          </p:cNvPr>
          <p:cNvCxnSpPr>
            <a:cxnSpLocks/>
          </p:cNvCxnSpPr>
          <p:nvPr/>
        </p:nvCxnSpPr>
        <p:spPr>
          <a:xfrm>
            <a:off x="838200" y="3288188"/>
            <a:ext cx="4785852"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0D71D07E-E12E-4B9E-4BC2-FBC8697F834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1683044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F061E5DB-017A-2295-D6CD-A1AAA07C9E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D65BB-D259-6619-2297-44DA394BBD34}"/>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E49B0FA1-F009-2B2B-060E-6C6DFF5BF9E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59A7535F-E026-731E-95E6-7D8B3BB0EB5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pic>
        <p:nvPicPr>
          <p:cNvPr id="6" name="Picture 5">
            <a:extLst>
              <a:ext uri="{FF2B5EF4-FFF2-40B4-BE49-F238E27FC236}">
                <a16:creationId xmlns:a16="http://schemas.microsoft.com/office/drawing/2014/main" id="{2D980700-5C72-CBAA-4A6B-CD49E91D11B7}"/>
              </a:ext>
            </a:extLst>
          </p:cNvPr>
          <p:cNvPicPr>
            <a:picLocks noChangeAspect="1"/>
          </p:cNvPicPr>
          <p:nvPr/>
        </p:nvPicPr>
        <p:blipFill>
          <a:blip r:embed="rId4"/>
          <a:stretch>
            <a:fillRect/>
          </a:stretch>
        </p:blipFill>
        <p:spPr>
          <a:xfrm>
            <a:off x="0" y="1792224"/>
            <a:ext cx="6081287" cy="4421202"/>
          </a:xfrm>
          <a:prstGeom prst="rect">
            <a:avLst/>
          </a:prstGeom>
        </p:spPr>
      </p:pic>
      <p:pic>
        <p:nvPicPr>
          <p:cNvPr id="7" name="Picture 6">
            <a:extLst>
              <a:ext uri="{FF2B5EF4-FFF2-40B4-BE49-F238E27FC236}">
                <a16:creationId xmlns:a16="http://schemas.microsoft.com/office/drawing/2014/main" id="{D847DC89-2763-7A30-CED8-54127204DAA5}"/>
              </a:ext>
            </a:extLst>
          </p:cNvPr>
          <p:cNvPicPr>
            <a:picLocks noChangeAspect="1"/>
          </p:cNvPicPr>
          <p:nvPr/>
        </p:nvPicPr>
        <p:blipFill>
          <a:blip r:embed="rId5"/>
          <a:stretch>
            <a:fillRect/>
          </a:stretch>
        </p:blipFill>
        <p:spPr>
          <a:xfrm>
            <a:off x="6108192" y="1792224"/>
            <a:ext cx="6081287" cy="4421202"/>
          </a:xfrm>
          <a:prstGeom prst="rect">
            <a:avLst/>
          </a:prstGeom>
        </p:spPr>
      </p:pic>
      <p:cxnSp>
        <p:nvCxnSpPr>
          <p:cNvPr id="8" name="Straight Connector 7">
            <a:extLst>
              <a:ext uri="{FF2B5EF4-FFF2-40B4-BE49-F238E27FC236}">
                <a16:creationId xmlns:a16="http://schemas.microsoft.com/office/drawing/2014/main" id="{8B7DF756-AB16-4647-0D67-A08E5EF25104}"/>
              </a:ext>
            </a:extLst>
          </p:cNvPr>
          <p:cNvCxnSpPr>
            <a:cxnSpLocks/>
          </p:cNvCxnSpPr>
          <p:nvPr/>
        </p:nvCxnSpPr>
        <p:spPr>
          <a:xfrm>
            <a:off x="838199" y="1700530"/>
            <a:ext cx="10223091"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EC30566-E658-FBD2-52B8-F6B7C6350F32}"/>
              </a:ext>
            </a:extLst>
          </p:cNvPr>
          <p:cNvSpPr txBox="1"/>
          <p:nvPr/>
        </p:nvSpPr>
        <p:spPr>
          <a:xfrm>
            <a:off x="838200" y="1238865"/>
            <a:ext cx="10515600" cy="461665"/>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ARIMA Model for Variable GDP_CEP$: (4,1,0) with 1999-2001 Intervention</a:t>
            </a:r>
            <a:endParaRPr lang="en-US" sz="2400" b="1"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27174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E8AF7122-D3E0-1AF5-59A2-2EB1BF40C0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F0EDFC-1DA6-8529-1A7A-C978F255851E}"/>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54F2E4D5-F123-202D-2443-1A471ACF4B0A}"/>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E0B21E1-113C-8B1E-0A3F-CDDF2444FE6D}"/>
              </a:ext>
            </a:extLst>
          </p:cNvPr>
          <p:cNvSpPr txBox="1"/>
          <p:nvPr/>
        </p:nvSpPr>
        <p:spPr>
          <a:xfrm>
            <a:off x="838199" y="2826523"/>
            <a:ext cx="4785853"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Model OOS Forecasting</a:t>
            </a:r>
          </a:p>
        </p:txBody>
      </p:sp>
      <p:cxnSp>
        <p:nvCxnSpPr>
          <p:cNvPr id="9" name="Straight Connector 8">
            <a:extLst>
              <a:ext uri="{FF2B5EF4-FFF2-40B4-BE49-F238E27FC236}">
                <a16:creationId xmlns:a16="http://schemas.microsoft.com/office/drawing/2014/main" id="{294C04FC-69B7-C4D4-D310-73718CC0AE49}"/>
              </a:ext>
            </a:extLst>
          </p:cNvPr>
          <p:cNvCxnSpPr>
            <a:cxnSpLocks/>
          </p:cNvCxnSpPr>
          <p:nvPr/>
        </p:nvCxnSpPr>
        <p:spPr>
          <a:xfrm>
            <a:off x="838200" y="3288188"/>
            <a:ext cx="4785852"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ADF73574-8F0F-7EAE-8168-924F42509C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2234356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6075D9A2-CDE5-BFA4-4A9E-F5E4B622C1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2A0C13-AB62-3D6C-C37A-9333399E8BA4}"/>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20E39F71-33BF-3F88-1D9A-044B48EDEDC2}"/>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8A95AD01-7CE9-3644-34A0-61E715E561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cxnSp>
        <p:nvCxnSpPr>
          <p:cNvPr id="8" name="Straight Connector 7">
            <a:extLst>
              <a:ext uri="{FF2B5EF4-FFF2-40B4-BE49-F238E27FC236}">
                <a16:creationId xmlns:a16="http://schemas.microsoft.com/office/drawing/2014/main" id="{9D14A6CB-6C3F-3D0F-B7EE-53A073582F1C}"/>
              </a:ext>
            </a:extLst>
          </p:cNvPr>
          <p:cNvCxnSpPr>
            <a:cxnSpLocks/>
          </p:cNvCxnSpPr>
          <p:nvPr/>
        </p:nvCxnSpPr>
        <p:spPr>
          <a:xfrm>
            <a:off x="838199" y="1700530"/>
            <a:ext cx="10223091"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729DCE2-A85E-D03D-98A7-3527C6E0C154}"/>
              </a:ext>
            </a:extLst>
          </p:cNvPr>
          <p:cNvSpPr txBox="1"/>
          <p:nvPr/>
        </p:nvSpPr>
        <p:spPr>
          <a:xfrm>
            <a:off x="838200" y="1238865"/>
            <a:ext cx="10515600"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Models</a:t>
            </a:r>
          </a:p>
        </p:txBody>
      </p:sp>
      <p:pic>
        <p:nvPicPr>
          <p:cNvPr id="4" name="Picture 3">
            <a:extLst>
              <a:ext uri="{FF2B5EF4-FFF2-40B4-BE49-F238E27FC236}">
                <a16:creationId xmlns:a16="http://schemas.microsoft.com/office/drawing/2014/main" id="{7CE434FB-9DD6-4E22-3A8D-9C88512F1BB5}"/>
              </a:ext>
            </a:extLst>
          </p:cNvPr>
          <p:cNvPicPr>
            <a:picLocks noChangeAspect="1"/>
          </p:cNvPicPr>
          <p:nvPr/>
        </p:nvPicPr>
        <p:blipFill>
          <a:blip r:embed="rId4"/>
          <a:stretch>
            <a:fillRect/>
          </a:stretch>
        </p:blipFill>
        <p:spPr>
          <a:xfrm>
            <a:off x="0" y="1779637"/>
            <a:ext cx="6097609" cy="4430729"/>
          </a:xfrm>
          <a:prstGeom prst="rect">
            <a:avLst/>
          </a:prstGeom>
        </p:spPr>
      </p:pic>
      <p:pic>
        <p:nvPicPr>
          <p:cNvPr id="9" name="Picture 8">
            <a:extLst>
              <a:ext uri="{FF2B5EF4-FFF2-40B4-BE49-F238E27FC236}">
                <a16:creationId xmlns:a16="http://schemas.microsoft.com/office/drawing/2014/main" id="{2C950FC9-5DBD-0632-9FED-BC8AD3C30D59}"/>
              </a:ext>
            </a:extLst>
          </p:cNvPr>
          <p:cNvPicPr>
            <a:picLocks noChangeAspect="1"/>
          </p:cNvPicPr>
          <p:nvPr/>
        </p:nvPicPr>
        <p:blipFill>
          <a:blip r:embed="rId5"/>
          <a:stretch>
            <a:fillRect/>
          </a:stretch>
        </p:blipFill>
        <p:spPr>
          <a:xfrm>
            <a:off x="6096000" y="1779638"/>
            <a:ext cx="6096000" cy="4430731"/>
          </a:xfrm>
          <a:prstGeom prst="rect">
            <a:avLst/>
          </a:prstGeom>
        </p:spPr>
      </p:pic>
    </p:spTree>
    <p:extLst>
      <p:ext uri="{BB962C8B-B14F-4D97-AF65-F5344CB8AC3E}">
        <p14:creationId xmlns:p14="http://schemas.microsoft.com/office/powerpoint/2010/main" val="2224599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542159CF-D80E-FDEB-B7C6-1DE92FC00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98918-941E-5135-5364-B8A627258C24}"/>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C3C1ABA8-A449-7257-4633-2D84307DCF27}"/>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D835FBA8-24E7-8907-981D-AEAEFC5556D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cxnSp>
        <p:nvCxnSpPr>
          <p:cNvPr id="8" name="Straight Connector 7">
            <a:extLst>
              <a:ext uri="{FF2B5EF4-FFF2-40B4-BE49-F238E27FC236}">
                <a16:creationId xmlns:a16="http://schemas.microsoft.com/office/drawing/2014/main" id="{A866808A-A6E7-DEAE-0127-B3808F4B50D6}"/>
              </a:ext>
            </a:extLst>
          </p:cNvPr>
          <p:cNvCxnSpPr>
            <a:cxnSpLocks/>
          </p:cNvCxnSpPr>
          <p:nvPr/>
        </p:nvCxnSpPr>
        <p:spPr>
          <a:xfrm>
            <a:off x="838199" y="1700530"/>
            <a:ext cx="3615814"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EC7A2BB-C080-2E43-01BA-98CB95527D6D}"/>
              </a:ext>
            </a:extLst>
          </p:cNvPr>
          <p:cNvSpPr txBox="1"/>
          <p:nvPr/>
        </p:nvSpPr>
        <p:spPr>
          <a:xfrm>
            <a:off x="838200" y="1238865"/>
            <a:ext cx="6005052" cy="461665"/>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Model Error Comparison</a:t>
            </a:r>
            <a:endParaRPr lang="en-US" sz="2400" b="1" dirty="0">
              <a:solidFill>
                <a:schemeClr val="bg1"/>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2CBA64C6-1FBF-D26B-202F-C44114B3A7C8}"/>
              </a:ext>
            </a:extLst>
          </p:cNvPr>
          <p:cNvPicPr>
            <a:picLocks noChangeAspect="1"/>
          </p:cNvPicPr>
          <p:nvPr/>
        </p:nvPicPr>
        <p:blipFill>
          <a:blip r:embed="rId4"/>
          <a:stretch>
            <a:fillRect/>
          </a:stretch>
        </p:blipFill>
        <p:spPr>
          <a:xfrm>
            <a:off x="6117336" y="1792224"/>
            <a:ext cx="6077019" cy="4416935"/>
          </a:xfrm>
          <a:prstGeom prst="rect">
            <a:avLst/>
          </a:prstGeom>
        </p:spPr>
      </p:pic>
      <p:pic>
        <p:nvPicPr>
          <p:cNvPr id="11" name="Picture 10">
            <a:extLst>
              <a:ext uri="{FF2B5EF4-FFF2-40B4-BE49-F238E27FC236}">
                <a16:creationId xmlns:a16="http://schemas.microsoft.com/office/drawing/2014/main" id="{3BE718A3-2B6F-C99E-AF25-1809E8EC848B}"/>
              </a:ext>
            </a:extLst>
          </p:cNvPr>
          <p:cNvPicPr>
            <a:picLocks noChangeAspect="1"/>
          </p:cNvPicPr>
          <p:nvPr/>
        </p:nvPicPr>
        <p:blipFill>
          <a:blip r:embed="rId5"/>
          <a:stretch>
            <a:fillRect/>
          </a:stretch>
        </p:blipFill>
        <p:spPr>
          <a:xfrm>
            <a:off x="0" y="1792224"/>
            <a:ext cx="6077019" cy="4416935"/>
          </a:xfrm>
          <a:prstGeom prst="rect">
            <a:avLst/>
          </a:prstGeom>
        </p:spPr>
      </p:pic>
    </p:spTree>
    <p:extLst>
      <p:ext uri="{BB962C8B-B14F-4D97-AF65-F5344CB8AC3E}">
        <p14:creationId xmlns:p14="http://schemas.microsoft.com/office/powerpoint/2010/main" val="3972561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5B0D724A-79EE-517D-BA78-2EE7B959DC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B0093-D049-2271-01E1-DDACCB86B1F1}"/>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096A192C-2A14-60F5-673F-9BC9598141B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2BF940A-5395-9636-AC16-A273910B5FEA}"/>
              </a:ext>
            </a:extLst>
          </p:cNvPr>
          <p:cNvSpPr txBox="1"/>
          <p:nvPr/>
        </p:nvSpPr>
        <p:spPr>
          <a:xfrm>
            <a:off x="838199" y="2826523"/>
            <a:ext cx="4785853"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Combination Forecasting</a:t>
            </a:r>
          </a:p>
        </p:txBody>
      </p:sp>
      <p:cxnSp>
        <p:nvCxnSpPr>
          <p:cNvPr id="9" name="Straight Connector 8">
            <a:extLst>
              <a:ext uri="{FF2B5EF4-FFF2-40B4-BE49-F238E27FC236}">
                <a16:creationId xmlns:a16="http://schemas.microsoft.com/office/drawing/2014/main" id="{5F5BD141-5DD7-444A-12EC-FD26A5DABD7F}"/>
              </a:ext>
            </a:extLst>
          </p:cNvPr>
          <p:cNvCxnSpPr>
            <a:cxnSpLocks/>
          </p:cNvCxnSpPr>
          <p:nvPr/>
        </p:nvCxnSpPr>
        <p:spPr>
          <a:xfrm>
            <a:off x="838200" y="3288188"/>
            <a:ext cx="4785852"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1D1DFFD9-631F-1074-86FD-DF2778D7F23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63415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B0D13A3D-142E-4184-0AF3-F2B2FBE12E99}"/>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7FFAD723-8F08-9C11-B039-C2DBFDD1ABD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E8D13364-6973-F5C7-8C94-17DF29D2E6FA}"/>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Motivation</a:t>
            </a:r>
          </a:p>
        </p:txBody>
      </p:sp>
      <p:cxnSp>
        <p:nvCxnSpPr>
          <p:cNvPr id="5" name="Straight Connector 4">
            <a:extLst>
              <a:ext uri="{FF2B5EF4-FFF2-40B4-BE49-F238E27FC236}">
                <a16:creationId xmlns:a16="http://schemas.microsoft.com/office/drawing/2014/main" id="{FB0625B4-B0D4-2C4D-CE11-BDC59F017F27}"/>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7DC0466-66CD-DD2B-50DB-2100C216B6B7}"/>
              </a:ext>
            </a:extLst>
          </p:cNvPr>
          <p:cNvSpPr txBox="1"/>
          <p:nvPr/>
        </p:nvSpPr>
        <p:spPr>
          <a:xfrm>
            <a:off x="417029" y="986326"/>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Technology Components have seen significant price deflation</a:t>
            </a:r>
          </a:p>
        </p:txBody>
      </p:sp>
      <p:pic>
        <p:nvPicPr>
          <p:cNvPr id="9" name="Picture 8">
            <a:extLst>
              <a:ext uri="{FF2B5EF4-FFF2-40B4-BE49-F238E27FC236}">
                <a16:creationId xmlns:a16="http://schemas.microsoft.com/office/drawing/2014/main" id="{23D15430-0EB2-A128-1933-44CE1C58A163}"/>
              </a:ext>
            </a:extLst>
          </p:cNvPr>
          <p:cNvPicPr>
            <a:picLocks noChangeAspect="1"/>
          </p:cNvPicPr>
          <p:nvPr/>
        </p:nvPicPr>
        <p:blipFill>
          <a:blip r:embed="rId4"/>
          <a:stretch>
            <a:fillRect/>
          </a:stretch>
        </p:blipFill>
        <p:spPr>
          <a:xfrm>
            <a:off x="0" y="1508760"/>
            <a:ext cx="6081287" cy="4416935"/>
          </a:xfrm>
          <a:prstGeom prst="rect">
            <a:avLst/>
          </a:prstGeom>
        </p:spPr>
      </p:pic>
      <p:pic>
        <p:nvPicPr>
          <p:cNvPr id="10" name="Picture 9">
            <a:extLst>
              <a:ext uri="{FF2B5EF4-FFF2-40B4-BE49-F238E27FC236}">
                <a16:creationId xmlns:a16="http://schemas.microsoft.com/office/drawing/2014/main" id="{50FC3EBD-B250-F67C-C672-75FC8171F286}"/>
              </a:ext>
            </a:extLst>
          </p:cNvPr>
          <p:cNvPicPr>
            <a:picLocks noChangeAspect="1"/>
          </p:cNvPicPr>
          <p:nvPr/>
        </p:nvPicPr>
        <p:blipFill>
          <a:blip r:embed="rId5"/>
          <a:stretch>
            <a:fillRect/>
          </a:stretch>
        </p:blipFill>
        <p:spPr>
          <a:xfrm>
            <a:off x="6110715" y="1508760"/>
            <a:ext cx="6081287" cy="4416935"/>
          </a:xfrm>
          <a:prstGeom prst="rect">
            <a:avLst/>
          </a:prstGeom>
        </p:spPr>
      </p:pic>
    </p:spTree>
    <p:extLst>
      <p:ext uri="{BB962C8B-B14F-4D97-AF65-F5344CB8AC3E}">
        <p14:creationId xmlns:p14="http://schemas.microsoft.com/office/powerpoint/2010/main" val="3825530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09515590-3E51-879F-8886-3EE4818FD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1648F5-E7E2-CADE-3F74-80717FE7E488}"/>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B2D85883-2111-2B8A-A752-2BC7D292CA2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C497EDB4-3E11-DA37-05A4-CC3D4A62402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cxnSp>
        <p:nvCxnSpPr>
          <p:cNvPr id="8" name="Straight Connector 7">
            <a:extLst>
              <a:ext uri="{FF2B5EF4-FFF2-40B4-BE49-F238E27FC236}">
                <a16:creationId xmlns:a16="http://schemas.microsoft.com/office/drawing/2014/main" id="{1C449439-E07A-B033-A41F-7EDD60617637}"/>
              </a:ext>
            </a:extLst>
          </p:cNvPr>
          <p:cNvCxnSpPr>
            <a:cxnSpLocks/>
          </p:cNvCxnSpPr>
          <p:nvPr/>
        </p:nvCxnSpPr>
        <p:spPr>
          <a:xfrm>
            <a:off x="838199" y="1700530"/>
            <a:ext cx="3615814"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8641B7C-8C7D-77F2-F77C-2EC883F699C1}"/>
              </a:ext>
            </a:extLst>
          </p:cNvPr>
          <p:cNvSpPr txBox="1"/>
          <p:nvPr/>
        </p:nvSpPr>
        <p:spPr>
          <a:xfrm>
            <a:off x="838200" y="1238865"/>
            <a:ext cx="6005052" cy="461665"/>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Combination Algorithms</a:t>
            </a:r>
            <a:endParaRPr lang="en-US" sz="2400" b="1" dirty="0">
              <a:solidFill>
                <a:schemeClr val="bg1"/>
              </a:solidFill>
              <a:latin typeface="Cambria" panose="02040503050406030204" pitchFamily="18" charset="0"/>
              <a:ea typeface="Cambria" panose="02040503050406030204" pitchFamily="18" charset="0"/>
            </a:endParaRPr>
          </a:p>
        </p:txBody>
      </p:sp>
      <p:graphicFrame>
        <p:nvGraphicFramePr>
          <p:cNvPr id="7" name="Content Placeholder 6">
            <a:extLst>
              <a:ext uri="{FF2B5EF4-FFF2-40B4-BE49-F238E27FC236}">
                <a16:creationId xmlns:a16="http://schemas.microsoft.com/office/drawing/2014/main" id="{C71197FB-8550-E235-79E0-121EEA408976}"/>
              </a:ext>
            </a:extLst>
          </p:cNvPr>
          <p:cNvGraphicFramePr>
            <a:graphicFrameLocks noGrp="1"/>
          </p:cNvGraphicFramePr>
          <p:nvPr>
            <p:ph idx="1"/>
            <p:extLst>
              <p:ext uri="{D42A27DB-BD31-4B8C-83A1-F6EECF244321}">
                <p14:modId xmlns:p14="http://schemas.microsoft.com/office/powerpoint/2010/main" val="1375552887"/>
              </p:ext>
            </p:extLst>
          </p:nvPr>
        </p:nvGraphicFramePr>
        <p:xfrm>
          <a:off x="838200" y="1825625"/>
          <a:ext cx="9013368" cy="4246880"/>
        </p:xfrm>
        <a:graphic>
          <a:graphicData uri="http://schemas.openxmlformats.org/drawingml/2006/table">
            <a:tbl>
              <a:tblPr firstRow="1" bandRow="1">
                <a:tableStyleId>{5C22544A-7EE6-4342-B048-85BDC9FD1C3A}</a:tableStyleId>
              </a:tblPr>
              <a:tblGrid>
                <a:gridCol w="1126671">
                  <a:extLst>
                    <a:ext uri="{9D8B030D-6E8A-4147-A177-3AD203B41FA5}">
                      <a16:colId xmlns:a16="http://schemas.microsoft.com/office/drawing/2014/main" val="1220582185"/>
                    </a:ext>
                  </a:extLst>
                </a:gridCol>
                <a:gridCol w="1230613">
                  <a:extLst>
                    <a:ext uri="{9D8B030D-6E8A-4147-A177-3AD203B41FA5}">
                      <a16:colId xmlns:a16="http://schemas.microsoft.com/office/drawing/2014/main" val="1300773473"/>
                    </a:ext>
                  </a:extLst>
                </a:gridCol>
                <a:gridCol w="1022729">
                  <a:extLst>
                    <a:ext uri="{9D8B030D-6E8A-4147-A177-3AD203B41FA5}">
                      <a16:colId xmlns:a16="http://schemas.microsoft.com/office/drawing/2014/main" val="1985342159"/>
                    </a:ext>
                  </a:extLst>
                </a:gridCol>
                <a:gridCol w="1126671">
                  <a:extLst>
                    <a:ext uri="{9D8B030D-6E8A-4147-A177-3AD203B41FA5}">
                      <a16:colId xmlns:a16="http://schemas.microsoft.com/office/drawing/2014/main" val="3925373604"/>
                    </a:ext>
                  </a:extLst>
                </a:gridCol>
                <a:gridCol w="1126671">
                  <a:extLst>
                    <a:ext uri="{9D8B030D-6E8A-4147-A177-3AD203B41FA5}">
                      <a16:colId xmlns:a16="http://schemas.microsoft.com/office/drawing/2014/main" val="1535585414"/>
                    </a:ext>
                  </a:extLst>
                </a:gridCol>
                <a:gridCol w="1126671">
                  <a:extLst>
                    <a:ext uri="{9D8B030D-6E8A-4147-A177-3AD203B41FA5}">
                      <a16:colId xmlns:a16="http://schemas.microsoft.com/office/drawing/2014/main" val="1603596666"/>
                    </a:ext>
                  </a:extLst>
                </a:gridCol>
                <a:gridCol w="1126671">
                  <a:extLst>
                    <a:ext uri="{9D8B030D-6E8A-4147-A177-3AD203B41FA5}">
                      <a16:colId xmlns:a16="http://schemas.microsoft.com/office/drawing/2014/main" val="3555766227"/>
                    </a:ext>
                  </a:extLst>
                </a:gridCol>
                <a:gridCol w="1126671">
                  <a:extLst>
                    <a:ext uri="{9D8B030D-6E8A-4147-A177-3AD203B41FA5}">
                      <a16:colId xmlns:a16="http://schemas.microsoft.com/office/drawing/2014/main" val="2527196746"/>
                    </a:ext>
                  </a:extLst>
                </a:gridCol>
              </a:tblGrid>
              <a:tr h="370840">
                <a:tc>
                  <a:txBody>
                    <a:bodyPr/>
                    <a:lstStyle/>
                    <a:p>
                      <a:endParaRPr lang="en-US" dirty="0">
                        <a:solidFill>
                          <a:schemeClr val="bg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METHOD</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RMSE</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MAPE</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Equal</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Inv MAPE</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Inv MSE</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RMSE Adj.</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293174"/>
                  </a:ext>
                </a:extLst>
              </a:tr>
              <a:tr h="370840">
                <a:tc rowSpan="4">
                  <a:txBody>
                    <a:bodyPr/>
                    <a:lstStyle/>
                    <a:p>
                      <a:pPr algn="ctr"/>
                      <a:r>
                        <a:rPr lang="en-US" dirty="0">
                          <a:solidFill>
                            <a:schemeClr val="bg1"/>
                          </a:solidFill>
                        </a:rPr>
                        <a:t>Models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Structural</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10.48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3.82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25%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9.8%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2.6%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20.9%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9454194"/>
                  </a:ext>
                </a:extLst>
              </a:tr>
              <a:tr h="370840">
                <a:tc vMerge="1">
                  <a:txBody>
                    <a:bodyPr/>
                    <a:lstStyle/>
                    <a:p>
                      <a:pPr algn="ctr"/>
                      <a:endParaRPr lang="en-US" dirty="0">
                        <a:solidFill>
                          <a:schemeClr val="bg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VAR1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18.62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5.69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6.6%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-1.7%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12820559"/>
                  </a:ext>
                </a:extLst>
              </a:tr>
              <a:tr h="370840">
                <a:tc vMerge="1">
                  <a:txBody>
                    <a:bodyPr/>
                    <a:lstStyle/>
                    <a:p>
                      <a:pPr algn="ctr"/>
                      <a:endParaRPr lang="en-US" dirty="0">
                        <a:solidFill>
                          <a:schemeClr val="bg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VAR2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1.82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0.58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63.7%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85.6%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44.9%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98511742"/>
                  </a:ext>
                </a:extLst>
              </a:tr>
              <a:tr h="370840">
                <a:tc vMerge="1">
                  <a:txBody>
                    <a:bodyPr/>
                    <a:lstStyle/>
                    <a:p>
                      <a:pPr algn="ctr"/>
                      <a:endParaRPr lang="en-US" dirty="0">
                        <a:solidFill>
                          <a:schemeClr val="bg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ARIMA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5.13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1.87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25%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20%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10.8%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35.8%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522540"/>
                  </a:ext>
                </a:extLst>
              </a:tr>
              <a:tr h="370840">
                <a:tc rowSpan="5">
                  <a:txBody>
                    <a:bodyPr/>
                    <a:lstStyle/>
                    <a:p>
                      <a:pPr algn="ctr"/>
                      <a:r>
                        <a:rPr lang="en-US" dirty="0">
                          <a:solidFill>
                            <a:schemeClr val="bg1"/>
                          </a:solidFill>
                        </a:rPr>
                        <a:t>Combos</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Equal</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5.86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1.61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5236920"/>
                  </a:ext>
                </a:extLst>
              </a:tr>
              <a:tr h="370840">
                <a:tc vMerge="1">
                  <a:txBody>
                    <a:bodyPr/>
                    <a:lstStyle/>
                    <a:p>
                      <a:endParaRP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Inv MAPE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3.12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0.87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6114360"/>
                  </a:ext>
                </a:extLst>
              </a:tr>
              <a:tr h="370840">
                <a:tc vMerge="1">
                  <a:txBody>
                    <a:bodyPr/>
                    <a:lstStyle/>
                    <a:p>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Inv MSE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0.66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2903209"/>
                  </a:ext>
                </a:extLst>
              </a:tr>
              <a:tr h="370840">
                <a:tc vMerge="1">
                  <a:txBody>
                    <a:bodyPr/>
                    <a:lstStyle/>
                    <a:p>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RMSE Adj.</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3.60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1.31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8088694"/>
                  </a:ext>
                </a:extLst>
              </a:tr>
              <a:tr h="370840">
                <a:tc vMerge="1">
                  <a:txBody>
                    <a:bodyPr/>
                    <a:lstStyle/>
                    <a:p>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Combo </a:t>
                      </a:r>
                      <a:r>
                        <a:rPr lang="en-US" dirty="0" err="1">
                          <a:solidFill>
                            <a:schemeClr val="bg1"/>
                          </a:solidFill>
                        </a:rPr>
                        <a:t>Combo</a:t>
                      </a:r>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4.68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1.26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bg1"/>
                          </a:solidFill>
                        </a:rPr>
                        <a:t>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25%</a:t>
                      </a:r>
                    </a:p>
                    <a:p>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25%</a:t>
                      </a:r>
                    </a:p>
                    <a:p>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25%</a:t>
                      </a:r>
                    </a:p>
                    <a:p>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43225919"/>
                  </a:ext>
                </a:extLst>
              </a:tr>
            </a:tbl>
          </a:graphicData>
        </a:graphic>
      </p:graphicFrame>
    </p:spTree>
    <p:extLst>
      <p:ext uri="{BB962C8B-B14F-4D97-AF65-F5344CB8AC3E}">
        <p14:creationId xmlns:p14="http://schemas.microsoft.com/office/powerpoint/2010/main" val="2814450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F83CDFD0-34DC-88CE-B36F-654D0BBA00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E7AFD4-8EE0-9F92-73D3-C5BE9A790EE3}"/>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A22E5062-27E8-2B6D-F073-CFC855D41F4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5F8A64AF-46B0-B3A8-B67A-1D92595530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cxnSp>
        <p:nvCxnSpPr>
          <p:cNvPr id="8" name="Straight Connector 7">
            <a:extLst>
              <a:ext uri="{FF2B5EF4-FFF2-40B4-BE49-F238E27FC236}">
                <a16:creationId xmlns:a16="http://schemas.microsoft.com/office/drawing/2014/main" id="{E4865FEC-ADAD-2903-B663-C50ABCED29DF}"/>
              </a:ext>
            </a:extLst>
          </p:cNvPr>
          <p:cNvCxnSpPr>
            <a:cxnSpLocks/>
          </p:cNvCxnSpPr>
          <p:nvPr/>
        </p:nvCxnSpPr>
        <p:spPr>
          <a:xfrm>
            <a:off x="838199" y="1700530"/>
            <a:ext cx="4569543"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96007A2-9016-2657-3155-82BC89E5FFB8}"/>
              </a:ext>
            </a:extLst>
          </p:cNvPr>
          <p:cNvSpPr txBox="1"/>
          <p:nvPr/>
        </p:nvSpPr>
        <p:spPr>
          <a:xfrm>
            <a:off x="838200" y="1238865"/>
            <a:ext cx="6005052" cy="461665"/>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Combination Algorithms - Errors</a:t>
            </a:r>
            <a:endParaRPr lang="en-US" sz="2400" b="1" dirty="0">
              <a:solidFill>
                <a:schemeClr val="bg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4300115-1147-7C11-B682-5FCC6809F1AD}"/>
              </a:ext>
            </a:extLst>
          </p:cNvPr>
          <p:cNvPicPr>
            <a:picLocks noChangeAspect="1"/>
          </p:cNvPicPr>
          <p:nvPr/>
        </p:nvPicPr>
        <p:blipFill>
          <a:blip r:embed="rId4"/>
          <a:stretch>
            <a:fillRect/>
          </a:stretch>
        </p:blipFill>
        <p:spPr>
          <a:xfrm>
            <a:off x="0" y="1792224"/>
            <a:ext cx="6077019" cy="4416935"/>
          </a:xfrm>
          <a:prstGeom prst="rect">
            <a:avLst/>
          </a:prstGeom>
        </p:spPr>
      </p:pic>
      <p:pic>
        <p:nvPicPr>
          <p:cNvPr id="9" name="Picture 8">
            <a:extLst>
              <a:ext uri="{FF2B5EF4-FFF2-40B4-BE49-F238E27FC236}">
                <a16:creationId xmlns:a16="http://schemas.microsoft.com/office/drawing/2014/main" id="{23E8E283-01FF-6188-AECB-6C007CFE2830}"/>
              </a:ext>
            </a:extLst>
          </p:cNvPr>
          <p:cNvPicPr>
            <a:picLocks noChangeAspect="1"/>
          </p:cNvPicPr>
          <p:nvPr/>
        </p:nvPicPr>
        <p:blipFill>
          <a:blip r:embed="rId5"/>
          <a:stretch>
            <a:fillRect/>
          </a:stretch>
        </p:blipFill>
        <p:spPr>
          <a:xfrm>
            <a:off x="6117337" y="1792224"/>
            <a:ext cx="6077019" cy="4416935"/>
          </a:xfrm>
          <a:prstGeom prst="rect">
            <a:avLst/>
          </a:prstGeom>
        </p:spPr>
      </p:pic>
    </p:spTree>
    <p:extLst>
      <p:ext uri="{BB962C8B-B14F-4D97-AF65-F5344CB8AC3E}">
        <p14:creationId xmlns:p14="http://schemas.microsoft.com/office/powerpoint/2010/main" val="24228281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BBC7EFBE-1930-EA75-F7ED-FAE20CC78C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6BE2B4-E755-CD33-ADF7-2D3E7C096C12}"/>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396BEDEB-D426-4808-13A2-7AE739735A7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2A1A0622-FED5-C2C5-EC8D-E837A6FF898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cxnSp>
        <p:nvCxnSpPr>
          <p:cNvPr id="8" name="Straight Connector 7">
            <a:extLst>
              <a:ext uri="{FF2B5EF4-FFF2-40B4-BE49-F238E27FC236}">
                <a16:creationId xmlns:a16="http://schemas.microsoft.com/office/drawing/2014/main" id="{16C19396-06C2-1432-167A-9FAFB3560FC6}"/>
              </a:ext>
            </a:extLst>
          </p:cNvPr>
          <p:cNvCxnSpPr>
            <a:cxnSpLocks/>
          </p:cNvCxnSpPr>
          <p:nvPr/>
        </p:nvCxnSpPr>
        <p:spPr>
          <a:xfrm>
            <a:off x="838199" y="1700530"/>
            <a:ext cx="5061156"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9997CFF-27D1-8626-B9C8-BF18111B2291}"/>
              </a:ext>
            </a:extLst>
          </p:cNvPr>
          <p:cNvSpPr txBox="1"/>
          <p:nvPr/>
        </p:nvSpPr>
        <p:spPr>
          <a:xfrm>
            <a:off x="838200" y="1238865"/>
            <a:ext cx="6005052" cy="461665"/>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Combination Algorithms – In sample</a:t>
            </a:r>
          </a:p>
        </p:txBody>
      </p:sp>
      <p:pic>
        <p:nvPicPr>
          <p:cNvPr id="7" name="Picture 6">
            <a:extLst>
              <a:ext uri="{FF2B5EF4-FFF2-40B4-BE49-F238E27FC236}">
                <a16:creationId xmlns:a16="http://schemas.microsoft.com/office/drawing/2014/main" id="{A97915C7-F9FE-D7F3-4A82-FC18A4808DF6}"/>
              </a:ext>
            </a:extLst>
          </p:cNvPr>
          <p:cNvPicPr>
            <a:picLocks noChangeAspect="1"/>
          </p:cNvPicPr>
          <p:nvPr/>
        </p:nvPicPr>
        <p:blipFill>
          <a:blip r:embed="rId4"/>
          <a:stretch>
            <a:fillRect/>
          </a:stretch>
        </p:blipFill>
        <p:spPr>
          <a:xfrm>
            <a:off x="1" y="1792224"/>
            <a:ext cx="6077019" cy="4416935"/>
          </a:xfrm>
          <a:prstGeom prst="rect">
            <a:avLst/>
          </a:prstGeom>
        </p:spPr>
      </p:pic>
      <p:pic>
        <p:nvPicPr>
          <p:cNvPr id="11" name="Picture 10">
            <a:extLst>
              <a:ext uri="{FF2B5EF4-FFF2-40B4-BE49-F238E27FC236}">
                <a16:creationId xmlns:a16="http://schemas.microsoft.com/office/drawing/2014/main" id="{85C65636-D0E4-0881-7200-B86CBD910C78}"/>
              </a:ext>
            </a:extLst>
          </p:cNvPr>
          <p:cNvPicPr>
            <a:picLocks noChangeAspect="1"/>
          </p:cNvPicPr>
          <p:nvPr/>
        </p:nvPicPr>
        <p:blipFill>
          <a:blip r:embed="rId5"/>
          <a:stretch>
            <a:fillRect/>
          </a:stretch>
        </p:blipFill>
        <p:spPr>
          <a:xfrm>
            <a:off x="6117337" y="1792224"/>
            <a:ext cx="6077019" cy="4416935"/>
          </a:xfrm>
          <a:prstGeom prst="rect">
            <a:avLst/>
          </a:prstGeom>
        </p:spPr>
      </p:pic>
    </p:spTree>
    <p:extLst>
      <p:ext uri="{BB962C8B-B14F-4D97-AF65-F5344CB8AC3E}">
        <p14:creationId xmlns:p14="http://schemas.microsoft.com/office/powerpoint/2010/main" val="2144801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0DDBD557-F860-7262-D441-217ADBE73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BC56D8-D2CB-A70B-9DA8-73056091B0B9}"/>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8463567D-2757-C470-29B7-229BD1858369}"/>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021EED15-13FB-AD6A-6E53-37EF36BBAF7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cxnSp>
        <p:nvCxnSpPr>
          <p:cNvPr id="8" name="Straight Connector 7">
            <a:extLst>
              <a:ext uri="{FF2B5EF4-FFF2-40B4-BE49-F238E27FC236}">
                <a16:creationId xmlns:a16="http://schemas.microsoft.com/office/drawing/2014/main" id="{CE608D0A-1E87-5B36-1719-F1E48B1A425D}"/>
              </a:ext>
            </a:extLst>
          </p:cNvPr>
          <p:cNvCxnSpPr>
            <a:cxnSpLocks/>
          </p:cNvCxnSpPr>
          <p:nvPr/>
        </p:nvCxnSpPr>
        <p:spPr>
          <a:xfrm>
            <a:off x="838199" y="1700530"/>
            <a:ext cx="5513440"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C6D4593-8B66-6AA3-5292-985A684501BA}"/>
              </a:ext>
            </a:extLst>
          </p:cNvPr>
          <p:cNvSpPr txBox="1"/>
          <p:nvPr/>
        </p:nvSpPr>
        <p:spPr>
          <a:xfrm>
            <a:off x="838200" y="1238865"/>
            <a:ext cx="6005052" cy="461665"/>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Combination Algorithms – Out of Sample</a:t>
            </a:r>
            <a:endParaRPr lang="en-US" sz="2400" b="1" dirty="0">
              <a:solidFill>
                <a:schemeClr val="bg1"/>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FEFB438B-009C-6849-BA65-3E5C94461C54}"/>
              </a:ext>
            </a:extLst>
          </p:cNvPr>
          <p:cNvPicPr>
            <a:picLocks noChangeAspect="1"/>
          </p:cNvPicPr>
          <p:nvPr/>
        </p:nvPicPr>
        <p:blipFill>
          <a:blip r:embed="rId4"/>
          <a:stretch>
            <a:fillRect/>
          </a:stretch>
        </p:blipFill>
        <p:spPr>
          <a:xfrm>
            <a:off x="0" y="1792224"/>
            <a:ext cx="6077019" cy="4416935"/>
          </a:xfrm>
          <a:prstGeom prst="rect">
            <a:avLst/>
          </a:prstGeom>
        </p:spPr>
      </p:pic>
      <p:pic>
        <p:nvPicPr>
          <p:cNvPr id="11" name="Picture 10">
            <a:extLst>
              <a:ext uri="{FF2B5EF4-FFF2-40B4-BE49-F238E27FC236}">
                <a16:creationId xmlns:a16="http://schemas.microsoft.com/office/drawing/2014/main" id="{A388B1B6-3798-C4B5-541B-C02785E629C4}"/>
              </a:ext>
            </a:extLst>
          </p:cNvPr>
          <p:cNvPicPr>
            <a:picLocks noChangeAspect="1"/>
          </p:cNvPicPr>
          <p:nvPr/>
        </p:nvPicPr>
        <p:blipFill>
          <a:blip r:embed="rId5"/>
          <a:stretch>
            <a:fillRect/>
          </a:stretch>
        </p:blipFill>
        <p:spPr>
          <a:xfrm>
            <a:off x="6117336" y="1792224"/>
            <a:ext cx="6077019" cy="4416935"/>
          </a:xfrm>
          <a:prstGeom prst="rect">
            <a:avLst/>
          </a:prstGeom>
        </p:spPr>
      </p:pic>
    </p:spTree>
    <p:extLst>
      <p:ext uri="{BB962C8B-B14F-4D97-AF65-F5344CB8AC3E}">
        <p14:creationId xmlns:p14="http://schemas.microsoft.com/office/powerpoint/2010/main" val="403405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6DC18E04-4645-0AD2-5026-904E986843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91961-B49B-8165-3315-842E807D49C7}"/>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Forecasting</a:t>
            </a:r>
          </a:p>
        </p:txBody>
      </p:sp>
      <p:cxnSp>
        <p:nvCxnSpPr>
          <p:cNvPr id="5" name="Straight Connector 4">
            <a:extLst>
              <a:ext uri="{FF2B5EF4-FFF2-40B4-BE49-F238E27FC236}">
                <a16:creationId xmlns:a16="http://schemas.microsoft.com/office/drawing/2014/main" id="{C4EFCCC5-43A4-0713-3C42-9D0F1AC90309}"/>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B8DCF8EB-C47E-5A1A-228D-E9D02DD1D7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cxnSp>
        <p:nvCxnSpPr>
          <p:cNvPr id="8" name="Straight Connector 7">
            <a:extLst>
              <a:ext uri="{FF2B5EF4-FFF2-40B4-BE49-F238E27FC236}">
                <a16:creationId xmlns:a16="http://schemas.microsoft.com/office/drawing/2014/main" id="{0B864609-BC26-AD55-58EE-FCD679283CCB}"/>
              </a:ext>
            </a:extLst>
          </p:cNvPr>
          <p:cNvCxnSpPr>
            <a:cxnSpLocks/>
          </p:cNvCxnSpPr>
          <p:nvPr/>
        </p:nvCxnSpPr>
        <p:spPr>
          <a:xfrm>
            <a:off x="838199" y="1700530"/>
            <a:ext cx="3615814"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FFD70C52-7157-870D-C73D-BAFE0B90ED52}"/>
              </a:ext>
            </a:extLst>
          </p:cNvPr>
          <p:cNvSpPr txBox="1"/>
          <p:nvPr/>
        </p:nvSpPr>
        <p:spPr>
          <a:xfrm>
            <a:off x="838200" y="1238865"/>
            <a:ext cx="6005052" cy="461665"/>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Combination Algorithms</a:t>
            </a:r>
            <a:endParaRPr lang="en-US" sz="2400" b="1" dirty="0">
              <a:solidFill>
                <a:schemeClr val="bg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A057449C-B132-4561-87AC-AA1A45366B58}"/>
              </a:ext>
            </a:extLst>
          </p:cNvPr>
          <p:cNvPicPr>
            <a:picLocks noChangeAspect="1"/>
          </p:cNvPicPr>
          <p:nvPr/>
        </p:nvPicPr>
        <p:blipFill>
          <a:blip r:embed="rId4"/>
          <a:stretch>
            <a:fillRect/>
          </a:stretch>
        </p:blipFill>
        <p:spPr>
          <a:xfrm>
            <a:off x="0" y="1792224"/>
            <a:ext cx="6077019" cy="4416935"/>
          </a:xfrm>
          <a:prstGeom prst="rect">
            <a:avLst/>
          </a:prstGeom>
        </p:spPr>
      </p:pic>
      <p:pic>
        <p:nvPicPr>
          <p:cNvPr id="6" name="Picture 5">
            <a:extLst>
              <a:ext uri="{FF2B5EF4-FFF2-40B4-BE49-F238E27FC236}">
                <a16:creationId xmlns:a16="http://schemas.microsoft.com/office/drawing/2014/main" id="{036AFA32-7CE4-5ABD-A639-44298FCD9796}"/>
              </a:ext>
            </a:extLst>
          </p:cNvPr>
          <p:cNvPicPr>
            <a:picLocks noChangeAspect="1"/>
          </p:cNvPicPr>
          <p:nvPr/>
        </p:nvPicPr>
        <p:blipFill>
          <a:blip r:embed="rId5"/>
          <a:stretch>
            <a:fillRect/>
          </a:stretch>
        </p:blipFill>
        <p:spPr>
          <a:xfrm>
            <a:off x="6117336" y="1792224"/>
            <a:ext cx="6077019" cy="4416935"/>
          </a:xfrm>
          <a:prstGeom prst="rect">
            <a:avLst/>
          </a:prstGeom>
        </p:spPr>
      </p:pic>
    </p:spTree>
    <p:extLst>
      <p:ext uri="{BB962C8B-B14F-4D97-AF65-F5344CB8AC3E}">
        <p14:creationId xmlns:p14="http://schemas.microsoft.com/office/powerpoint/2010/main" val="1578597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8D84B0AE-421A-FA24-C6AD-71E2500FD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EE47D-29AC-0F9D-3947-DCD161D2EF84}"/>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End</a:t>
            </a:r>
          </a:p>
        </p:txBody>
      </p:sp>
      <p:cxnSp>
        <p:nvCxnSpPr>
          <p:cNvPr id="5" name="Straight Connector 4">
            <a:extLst>
              <a:ext uri="{FF2B5EF4-FFF2-40B4-BE49-F238E27FC236}">
                <a16:creationId xmlns:a16="http://schemas.microsoft.com/office/drawing/2014/main" id="{44C0AD61-5377-1AE5-D59F-24F263B44E2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C18FD2A-2FBD-AE4D-D7AB-7E77E1B695F2}"/>
              </a:ext>
            </a:extLst>
          </p:cNvPr>
          <p:cNvSpPr txBox="1"/>
          <p:nvPr/>
        </p:nvSpPr>
        <p:spPr>
          <a:xfrm>
            <a:off x="838199" y="2826523"/>
            <a:ext cx="4785853"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Looking Forward</a:t>
            </a:r>
          </a:p>
        </p:txBody>
      </p:sp>
      <p:cxnSp>
        <p:nvCxnSpPr>
          <p:cNvPr id="9" name="Straight Connector 8">
            <a:extLst>
              <a:ext uri="{FF2B5EF4-FFF2-40B4-BE49-F238E27FC236}">
                <a16:creationId xmlns:a16="http://schemas.microsoft.com/office/drawing/2014/main" id="{FEE0AA3F-A18E-81B2-885D-81F10E4888B1}"/>
              </a:ext>
            </a:extLst>
          </p:cNvPr>
          <p:cNvCxnSpPr>
            <a:cxnSpLocks/>
          </p:cNvCxnSpPr>
          <p:nvPr/>
        </p:nvCxnSpPr>
        <p:spPr>
          <a:xfrm>
            <a:off x="838200" y="3288188"/>
            <a:ext cx="4785852"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606981A5-637F-58AF-7353-FC14A9C234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2385692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9DB2306C-7102-5B4A-F8DD-77EC597E4F6B}"/>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FA59767B-A7F5-D46D-107A-1F0C9FB2E73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DDC4F8E1-06F7-2832-C0BA-870F3A106BE1}"/>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End</a:t>
            </a:r>
          </a:p>
        </p:txBody>
      </p:sp>
      <p:sp>
        <p:nvSpPr>
          <p:cNvPr id="3" name="Content Placeholder 2">
            <a:extLst>
              <a:ext uri="{FF2B5EF4-FFF2-40B4-BE49-F238E27FC236}">
                <a16:creationId xmlns:a16="http://schemas.microsoft.com/office/drawing/2014/main" id="{426E4807-5E2B-FC08-C41E-C93008274804}"/>
              </a:ext>
            </a:extLst>
          </p:cNvPr>
          <p:cNvSpPr>
            <a:spLocks noGrp="1"/>
          </p:cNvSpPr>
          <p:nvPr>
            <p:ph idx="1"/>
          </p:nvPr>
        </p:nvSpPr>
        <p:spPr>
          <a:xfrm>
            <a:off x="6086167" y="1922206"/>
            <a:ext cx="5169309" cy="4463846"/>
          </a:xfrm>
        </p:spPr>
        <p:txBody>
          <a:bodyPr>
            <a:noAutofit/>
          </a:bodyPr>
          <a:lstStyle/>
          <a:p>
            <a:pPr marL="0" indent="0">
              <a:buNone/>
            </a:pPr>
            <a:r>
              <a:rPr lang="en-US" sz="2400" b="1" dirty="0">
                <a:solidFill>
                  <a:srgbClr val="FFC000"/>
                </a:solidFill>
                <a:latin typeface="Cambria" panose="02040503050406030204" pitchFamily="18" charset="0"/>
                <a:ea typeface="Cambria" panose="02040503050406030204" pitchFamily="18" charset="0"/>
              </a:rPr>
              <a:t>3 Months</a:t>
            </a:r>
          </a:p>
          <a:p>
            <a:r>
              <a:rPr lang="en-US" sz="2400" b="1" dirty="0">
                <a:solidFill>
                  <a:schemeClr val="bg1"/>
                </a:solidFill>
                <a:latin typeface="Cambria" panose="02040503050406030204" pitchFamily="18" charset="0"/>
                <a:ea typeface="Cambria" panose="02040503050406030204" pitchFamily="18" charset="0"/>
              </a:rPr>
              <a:t>Regression </a:t>
            </a:r>
            <a:r>
              <a:rPr lang="en-US" sz="2400" b="1" dirty="0" err="1">
                <a:solidFill>
                  <a:schemeClr val="bg1"/>
                </a:solidFill>
                <a:latin typeface="Cambria" panose="02040503050406030204" pitchFamily="18" charset="0"/>
                <a:ea typeface="Cambria" panose="02040503050406030204" pitchFamily="18" charset="0"/>
              </a:rPr>
              <a:t>Respecification</a:t>
            </a:r>
            <a:endParaRPr lang="en-US" sz="2400" b="1" dirty="0">
              <a:solidFill>
                <a:schemeClr val="bg1"/>
              </a:solidFill>
              <a:latin typeface="Cambria" panose="02040503050406030204" pitchFamily="18" charset="0"/>
              <a:ea typeface="Cambria" panose="02040503050406030204" pitchFamily="18" charset="0"/>
            </a:endParaRPr>
          </a:p>
          <a:p>
            <a:pPr lvl="1"/>
            <a:r>
              <a:rPr lang="en-US" sz="2000" dirty="0">
                <a:solidFill>
                  <a:schemeClr val="bg1"/>
                </a:solidFill>
                <a:latin typeface="Cambria" panose="02040503050406030204" pitchFamily="18" charset="0"/>
                <a:ea typeface="Cambria" panose="02040503050406030204" pitchFamily="18" charset="0"/>
              </a:rPr>
              <a:t>Trying more combinations of variables and transformations</a:t>
            </a:r>
          </a:p>
          <a:p>
            <a:r>
              <a:rPr lang="en-US" sz="2400" b="1" dirty="0">
                <a:solidFill>
                  <a:schemeClr val="bg1"/>
                </a:solidFill>
                <a:latin typeface="Cambria" panose="02040503050406030204" pitchFamily="18" charset="0"/>
                <a:ea typeface="Cambria" panose="02040503050406030204" pitchFamily="18" charset="0"/>
              </a:rPr>
              <a:t>More model layers</a:t>
            </a:r>
          </a:p>
          <a:p>
            <a:pPr lvl="1"/>
            <a:r>
              <a:rPr lang="en-US" sz="2000" dirty="0">
                <a:solidFill>
                  <a:schemeClr val="bg1"/>
                </a:solidFill>
                <a:latin typeface="Cambria" panose="02040503050406030204" pitchFamily="18" charset="0"/>
                <a:ea typeface="Cambria" panose="02040503050406030204" pitchFamily="18" charset="0"/>
              </a:rPr>
              <a:t>Using structural Regs for capital and labor</a:t>
            </a:r>
          </a:p>
          <a:p>
            <a:r>
              <a:rPr lang="en-US" sz="2400" b="1" dirty="0">
                <a:solidFill>
                  <a:schemeClr val="bg1"/>
                </a:solidFill>
                <a:latin typeface="Cambria" panose="02040503050406030204" pitchFamily="18" charset="0"/>
                <a:ea typeface="Cambria" panose="02040503050406030204" pitchFamily="18" charset="0"/>
              </a:rPr>
              <a:t>Full Code Cleanup</a:t>
            </a:r>
          </a:p>
          <a:p>
            <a:pPr lvl="1"/>
            <a:r>
              <a:rPr lang="en-US" sz="2000" dirty="0">
                <a:solidFill>
                  <a:schemeClr val="bg1"/>
                </a:solidFill>
                <a:latin typeface="Cambria" panose="02040503050406030204" pitchFamily="18" charset="0"/>
                <a:ea typeface="Cambria" panose="02040503050406030204" pitchFamily="18" charset="0"/>
              </a:rPr>
              <a:t>Reducing redundancy and ease of adjustment</a:t>
            </a:r>
          </a:p>
          <a:p>
            <a:pPr lvl="1"/>
            <a:r>
              <a:rPr lang="en-US" sz="2000" dirty="0">
                <a:solidFill>
                  <a:schemeClr val="bg1"/>
                </a:solidFill>
                <a:latin typeface="Cambria" panose="02040503050406030204" pitchFamily="18" charset="0"/>
                <a:ea typeface="Cambria" panose="02040503050406030204" pitchFamily="18" charset="0"/>
              </a:rPr>
              <a:t>Improving generalizability for future projects/additions</a:t>
            </a:r>
          </a:p>
        </p:txBody>
      </p:sp>
      <p:cxnSp>
        <p:nvCxnSpPr>
          <p:cNvPr id="5" name="Straight Connector 4">
            <a:extLst>
              <a:ext uri="{FF2B5EF4-FFF2-40B4-BE49-F238E27FC236}">
                <a16:creationId xmlns:a16="http://schemas.microsoft.com/office/drawing/2014/main" id="{450C210F-166F-62FB-2FA3-61BFD7D3522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3E95283-4786-E978-79A8-328C4C82B0BA}"/>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Looking Forward</a:t>
            </a:r>
          </a:p>
        </p:txBody>
      </p:sp>
      <p:cxnSp>
        <p:nvCxnSpPr>
          <p:cNvPr id="9" name="Straight Connector 8">
            <a:extLst>
              <a:ext uri="{FF2B5EF4-FFF2-40B4-BE49-F238E27FC236}">
                <a16:creationId xmlns:a16="http://schemas.microsoft.com/office/drawing/2014/main" id="{F674FBB1-E5DA-C5DC-F5EC-E9678A44A2CC}"/>
              </a:ext>
            </a:extLst>
          </p:cNvPr>
          <p:cNvCxnSpPr>
            <a:cxnSpLocks/>
          </p:cNvCxnSpPr>
          <p:nvPr/>
        </p:nvCxnSpPr>
        <p:spPr>
          <a:xfrm>
            <a:off x="838199" y="1700530"/>
            <a:ext cx="10822859"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 name="Content Placeholder 2">
            <a:extLst>
              <a:ext uri="{FF2B5EF4-FFF2-40B4-BE49-F238E27FC236}">
                <a16:creationId xmlns:a16="http://schemas.microsoft.com/office/drawing/2014/main" id="{1F819450-2B0A-A47C-04CD-9CF539C920B8}"/>
              </a:ext>
            </a:extLst>
          </p:cNvPr>
          <p:cNvSpPr txBox="1">
            <a:spLocks/>
          </p:cNvSpPr>
          <p:nvPr/>
        </p:nvSpPr>
        <p:spPr>
          <a:xfrm>
            <a:off x="990600" y="1922207"/>
            <a:ext cx="4918587" cy="4463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FFC000"/>
                </a:solidFill>
                <a:latin typeface="Cambria" panose="02040503050406030204" pitchFamily="18" charset="0"/>
                <a:ea typeface="Cambria" panose="02040503050406030204" pitchFamily="18" charset="0"/>
              </a:rPr>
              <a:t>1 Week</a:t>
            </a:r>
          </a:p>
          <a:p>
            <a:r>
              <a:rPr lang="en-US" sz="2400" b="1" dirty="0">
                <a:solidFill>
                  <a:schemeClr val="bg1"/>
                </a:solidFill>
                <a:latin typeface="Cambria" panose="02040503050406030204" pitchFamily="18" charset="0"/>
                <a:ea typeface="Cambria" panose="02040503050406030204" pitchFamily="18" charset="0"/>
              </a:rPr>
              <a:t>Robustness Checks with Prices</a:t>
            </a:r>
          </a:p>
          <a:p>
            <a:r>
              <a:rPr lang="en-US" sz="2400" b="1" dirty="0">
                <a:solidFill>
                  <a:schemeClr val="bg1"/>
                </a:solidFill>
                <a:latin typeface="Cambria" panose="02040503050406030204" pitchFamily="18" charset="0"/>
                <a:ea typeface="Cambria" panose="02040503050406030204" pitchFamily="18" charset="0"/>
              </a:rPr>
              <a:t>Automated Weighting System</a:t>
            </a:r>
          </a:p>
          <a:p>
            <a:r>
              <a:rPr lang="en-US" sz="2400" b="1" dirty="0">
                <a:solidFill>
                  <a:schemeClr val="bg1"/>
                </a:solidFill>
                <a:latin typeface="Cambria" panose="02040503050406030204" pitchFamily="18" charset="0"/>
                <a:ea typeface="Cambria" panose="02040503050406030204" pitchFamily="18" charset="0"/>
              </a:rPr>
              <a:t>Use the BVARs as well</a:t>
            </a:r>
          </a:p>
          <a:p>
            <a:r>
              <a:rPr lang="en-US" sz="2400" b="1" dirty="0">
                <a:solidFill>
                  <a:schemeClr val="bg1"/>
                </a:solidFill>
                <a:latin typeface="Cambria" panose="02040503050406030204" pitchFamily="18" charset="0"/>
                <a:ea typeface="Cambria" panose="02040503050406030204" pitchFamily="18" charset="0"/>
              </a:rPr>
              <a:t>Time Varying Weights</a:t>
            </a:r>
          </a:p>
          <a:p>
            <a:endParaRPr lang="en-US" sz="2400" b="1" dirty="0">
              <a:solidFill>
                <a:srgbClr val="FFC000"/>
              </a:solidFill>
              <a:latin typeface="Cambria" panose="02040503050406030204" pitchFamily="18" charset="0"/>
              <a:ea typeface="Cambria" panose="02040503050406030204" pitchFamily="18" charset="0"/>
            </a:endParaRPr>
          </a:p>
        </p:txBody>
      </p:sp>
      <p:cxnSp>
        <p:nvCxnSpPr>
          <p:cNvPr id="8" name="Straight Connector 7">
            <a:extLst>
              <a:ext uri="{FF2B5EF4-FFF2-40B4-BE49-F238E27FC236}">
                <a16:creationId xmlns:a16="http://schemas.microsoft.com/office/drawing/2014/main" id="{D06F0559-FA22-EF17-90F2-2E05F0C86EF9}"/>
              </a:ext>
            </a:extLst>
          </p:cNvPr>
          <p:cNvCxnSpPr>
            <a:cxnSpLocks/>
          </p:cNvCxnSpPr>
          <p:nvPr/>
        </p:nvCxnSpPr>
        <p:spPr>
          <a:xfrm>
            <a:off x="5997677" y="1700530"/>
            <a:ext cx="0" cy="5139689"/>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78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274EF12D-E450-1FF8-5040-5EEF4DD22123}"/>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EFCAB3AA-CAB8-734F-858B-3A37BF2233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D83A24C5-D2E0-45E5-2BA4-A03526F94378}"/>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Motivation</a:t>
            </a:r>
          </a:p>
        </p:txBody>
      </p:sp>
      <p:cxnSp>
        <p:nvCxnSpPr>
          <p:cNvPr id="5" name="Straight Connector 4">
            <a:extLst>
              <a:ext uri="{FF2B5EF4-FFF2-40B4-BE49-F238E27FC236}">
                <a16:creationId xmlns:a16="http://schemas.microsoft.com/office/drawing/2014/main" id="{5114958D-8015-3573-45A6-BA42696372D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3D7A02-A179-88BF-E98E-6C9A6FF5C22D}"/>
              </a:ext>
            </a:extLst>
          </p:cNvPr>
          <p:cNvSpPr txBox="1"/>
          <p:nvPr/>
        </p:nvSpPr>
        <p:spPr>
          <a:xfrm>
            <a:off x="417029" y="986326"/>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Technology Components have seen significant price deflation</a:t>
            </a:r>
          </a:p>
        </p:txBody>
      </p:sp>
      <p:pic>
        <p:nvPicPr>
          <p:cNvPr id="3" name="Picture 2">
            <a:extLst>
              <a:ext uri="{FF2B5EF4-FFF2-40B4-BE49-F238E27FC236}">
                <a16:creationId xmlns:a16="http://schemas.microsoft.com/office/drawing/2014/main" id="{E5AE3CB1-7A61-CAE2-FA44-699B175E8FED}"/>
              </a:ext>
            </a:extLst>
          </p:cNvPr>
          <p:cNvPicPr>
            <a:picLocks noChangeAspect="1"/>
          </p:cNvPicPr>
          <p:nvPr/>
        </p:nvPicPr>
        <p:blipFill>
          <a:blip r:embed="rId4"/>
          <a:stretch>
            <a:fillRect/>
          </a:stretch>
        </p:blipFill>
        <p:spPr>
          <a:xfrm>
            <a:off x="0" y="1508760"/>
            <a:ext cx="6081287" cy="4416935"/>
          </a:xfrm>
          <a:prstGeom prst="rect">
            <a:avLst/>
          </a:prstGeom>
        </p:spPr>
      </p:pic>
      <p:pic>
        <p:nvPicPr>
          <p:cNvPr id="6" name="Picture 5">
            <a:extLst>
              <a:ext uri="{FF2B5EF4-FFF2-40B4-BE49-F238E27FC236}">
                <a16:creationId xmlns:a16="http://schemas.microsoft.com/office/drawing/2014/main" id="{BA09F169-7471-C1F5-C4D5-A36B968219E7}"/>
              </a:ext>
            </a:extLst>
          </p:cNvPr>
          <p:cNvPicPr>
            <a:picLocks noChangeAspect="1"/>
          </p:cNvPicPr>
          <p:nvPr/>
        </p:nvPicPr>
        <p:blipFill>
          <a:blip r:embed="rId5"/>
          <a:stretch>
            <a:fillRect/>
          </a:stretch>
        </p:blipFill>
        <p:spPr>
          <a:xfrm>
            <a:off x="6117336" y="1508760"/>
            <a:ext cx="6081287" cy="4416935"/>
          </a:xfrm>
          <a:prstGeom prst="rect">
            <a:avLst/>
          </a:prstGeom>
        </p:spPr>
      </p:pic>
    </p:spTree>
    <p:extLst>
      <p:ext uri="{BB962C8B-B14F-4D97-AF65-F5344CB8AC3E}">
        <p14:creationId xmlns:p14="http://schemas.microsoft.com/office/powerpoint/2010/main" val="389990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EC3FA7E1-6663-DE64-D001-4F2CC0CAAF27}"/>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D2BFB4AB-F49B-2AFB-A2FA-1FDB6239827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DAEA487C-994C-E7E7-B0BA-71AD4C4FD617}"/>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Motivation</a:t>
            </a:r>
          </a:p>
        </p:txBody>
      </p:sp>
      <p:sp>
        <p:nvSpPr>
          <p:cNvPr id="3" name="Content Placeholder 2">
            <a:extLst>
              <a:ext uri="{FF2B5EF4-FFF2-40B4-BE49-F238E27FC236}">
                <a16:creationId xmlns:a16="http://schemas.microsoft.com/office/drawing/2014/main" id="{E035DCC6-215F-F2A4-0E1B-80A3988C7063}"/>
              </a:ext>
            </a:extLst>
          </p:cNvPr>
          <p:cNvSpPr>
            <a:spLocks noGrp="1"/>
          </p:cNvSpPr>
          <p:nvPr>
            <p:ph idx="1"/>
          </p:nvPr>
        </p:nvSpPr>
        <p:spPr>
          <a:xfrm>
            <a:off x="838200" y="1769806"/>
            <a:ext cx="10515600" cy="4909879"/>
          </a:xfrm>
        </p:spPr>
        <p:txBody>
          <a:bodyPr>
            <a:noAutofit/>
          </a:bodyPr>
          <a:lstStyle/>
          <a:p>
            <a:r>
              <a:rPr lang="en-US" sz="2200" dirty="0">
                <a:solidFill>
                  <a:schemeClr val="bg1"/>
                </a:solidFill>
                <a:latin typeface="Cambria" panose="02040503050406030204" pitchFamily="18" charset="0"/>
                <a:ea typeface="Cambria" panose="02040503050406030204" pitchFamily="18" charset="0"/>
              </a:rPr>
              <a:t>Broad Economic Impact</a:t>
            </a:r>
          </a:p>
          <a:p>
            <a:pPr lvl="1"/>
            <a:r>
              <a:rPr lang="en-US" sz="2200" dirty="0">
                <a:solidFill>
                  <a:schemeClr val="bg1"/>
                </a:solidFill>
                <a:latin typeface="Cambria" panose="02040503050406030204" pitchFamily="18" charset="0"/>
                <a:ea typeface="Cambria" panose="02040503050406030204" pitchFamily="18" charset="0"/>
              </a:rPr>
              <a:t>Technological innovation raises productivity across the economy—not only in the tech sector—reshaping production processes and cost structures.</a:t>
            </a:r>
          </a:p>
          <a:p>
            <a:r>
              <a:rPr lang="en-US" sz="2200" dirty="0">
                <a:solidFill>
                  <a:schemeClr val="bg1"/>
                </a:solidFill>
                <a:latin typeface="Cambria" panose="02040503050406030204" pitchFamily="18" charset="0"/>
                <a:ea typeface="Cambria" panose="02040503050406030204" pitchFamily="18" charset="0"/>
              </a:rPr>
              <a:t>Downward Price Pressures</a:t>
            </a:r>
          </a:p>
          <a:p>
            <a:pPr lvl="1"/>
            <a:r>
              <a:rPr lang="en-US" sz="2200" dirty="0">
                <a:solidFill>
                  <a:schemeClr val="bg1"/>
                </a:solidFill>
                <a:latin typeface="Cambria" panose="02040503050406030204" pitchFamily="18" charset="0"/>
                <a:ea typeface="Cambria" panose="02040503050406030204" pitchFamily="18" charset="0"/>
              </a:rPr>
              <a:t>Sectors like computers and electronic products experience persistent relative price deflation, reflecting rapid efficiency gains and faster innovation cycles.</a:t>
            </a:r>
          </a:p>
          <a:p>
            <a:r>
              <a:rPr lang="en-US" sz="2200" dirty="0">
                <a:solidFill>
                  <a:schemeClr val="bg1"/>
                </a:solidFill>
                <a:latin typeface="Cambria" panose="02040503050406030204" pitchFamily="18" charset="0"/>
                <a:ea typeface="Cambria" panose="02040503050406030204" pitchFamily="18" charset="0"/>
              </a:rPr>
              <a:t>AI Acceleration</a:t>
            </a:r>
          </a:p>
          <a:p>
            <a:pPr lvl="1"/>
            <a:r>
              <a:rPr lang="en-US" sz="2200" dirty="0">
                <a:solidFill>
                  <a:srgbClr val="FFC000"/>
                </a:solidFill>
                <a:latin typeface="Cambria" panose="02040503050406030204" pitchFamily="18" charset="0"/>
                <a:ea typeface="Cambria" panose="02040503050406030204" pitchFamily="18" charset="0"/>
              </a:rPr>
              <a:t>Artificial intelligence </a:t>
            </a:r>
            <a:r>
              <a:rPr lang="en-US" sz="2200" dirty="0">
                <a:solidFill>
                  <a:schemeClr val="bg1"/>
                </a:solidFill>
                <a:latin typeface="Cambria" panose="02040503050406030204" pitchFamily="18" charset="0"/>
                <a:ea typeface="Cambria" panose="02040503050406030204" pitchFamily="18" charset="0"/>
              </a:rPr>
              <a:t>is amplifying the speed and reach of innovation, </a:t>
            </a:r>
            <a:r>
              <a:rPr lang="en-US" sz="2200" dirty="0">
                <a:solidFill>
                  <a:srgbClr val="FFC000"/>
                </a:solidFill>
                <a:latin typeface="Cambria" panose="02040503050406030204" pitchFamily="18" charset="0"/>
                <a:ea typeface="Cambria" panose="02040503050406030204" pitchFamily="18" charset="0"/>
              </a:rPr>
              <a:t>intensifying tech’s influence </a:t>
            </a:r>
            <a:r>
              <a:rPr lang="en-US" sz="2200" dirty="0">
                <a:solidFill>
                  <a:schemeClr val="bg1"/>
                </a:solidFill>
                <a:latin typeface="Cambria" panose="02040503050406030204" pitchFamily="18" charset="0"/>
                <a:ea typeface="Cambria" panose="02040503050406030204" pitchFamily="18" charset="0"/>
              </a:rPr>
              <a:t>on </a:t>
            </a:r>
            <a:r>
              <a:rPr lang="en-US" sz="2200" dirty="0">
                <a:solidFill>
                  <a:srgbClr val="FFC000"/>
                </a:solidFill>
                <a:latin typeface="Cambria" panose="02040503050406030204" pitchFamily="18" charset="0"/>
                <a:ea typeface="Cambria" panose="02040503050406030204" pitchFamily="18" charset="0"/>
              </a:rPr>
              <a:t>growth</a:t>
            </a:r>
            <a:r>
              <a:rPr lang="en-US" sz="2200" dirty="0">
                <a:solidFill>
                  <a:schemeClr val="bg1"/>
                </a:solidFill>
                <a:latin typeface="Cambria" panose="02040503050406030204" pitchFamily="18" charset="0"/>
                <a:ea typeface="Cambria" panose="02040503050406030204" pitchFamily="18" charset="0"/>
              </a:rPr>
              <a:t> and </a:t>
            </a:r>
            <a:r>
              <a:rPr lang="en-US" sz="2200" dirty="0">
                <a:solidFill>
                  <a:srgbClr val="FFC000"/>
                </a:solidFill>
                <a:latin typeface="Cambria" panose="02040503050406030204" pitchFamily="18" charset="0"/>
                <a:ea typeface="Cambria" panose="02040503050406030204" pitchFamily="18" charset="0"/>
              </a:rPr>
              <a:t>inflation</a:t>
            </a:r>
            <a:r>
              <a:rPr lang="en-US" sz="2200" dirty="0">
                <a:solidFill>
                  <a:schemeClr val="bg1"/>
                </a:solidFill>
                <a:latin typeface="Cambria" panose="02040503050406030204" pitchFamily="18" charset="0"/>
                <a:ea typeface="Cambria" panose="02040503050406030204" pitchFamily="18" charset="0"/>
              </a:rPr>
              <a:t> dynamics.</a:t>
            </a:r>
          </a:p>
        </p:txBody>
      </p:sp>
      <p:cxnSp>
        <p:nvCxnSpPr>
          <p:cNvPr id="5" name="Straight Connector 4">
            <a:extLst>
              <a:ext uri="{FF2B5EF4-FFF2-40B4-BE49-F238E27FC236}">
                <a16:creationId xmlns:a16="http://schemas.microsoft.com/office/drawing/2014/main" id="{3EC4C8FB-5243-722E-EFB7-1CB0385FB29A}"/>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909FAAB-3FD3-2375-75DC-DC76A2C790BF}"/>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Technology impacts the whole Economy</a:t>
            </a:r>
          </a:p>
        </p:txBody>
      </p:sp>
      <p:cxnSp>
        <p:nvCxnSpPr>
          <p:cNvPr id="9" name="Straight Connector 8">
            <a:extLst>
              <a:ext uri="{FF2B5EF4-FFF2-40B4-BE49-F238E27FC236}">
                <a16:creationId xmlns:a16="http://schemas.microsoft.com/office/drawing/2014/main" id="{D95CC7B0-BB8D-DB93-DBDB-DAC7E569E2AA}"/>
              </a:ext>
            </a:extLst>
          </p:cNvPr>
          <p:cNvCxnSpPr>
            <a:cxnSpLocks/>
          </p:cNvCxnSpPr>
          <p:nvPr/>
        </p:nvCxnSpPr>
        <p:spPr>
          <a:xfrm>
            <a:off x="838199" y="1700530"/>
            <a:ext cx="5808407"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2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B92205E1-E6B3-FA6E-E8D4-2F9A398D8B30}"/>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D053AA5A-3D39-B8CD-1FAF-A4BF669287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586AA4A8-F286-C5AD-A36F-06A834FCFB53}"/>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Motivation</a:t>
            </a:r>
          </a:p>
        </p:txBody>
      </p:sp>
      <p:sp>
        <p:nvSpPr>
          <p:cNvPr id="3" name="Content Placeholder 2">
            <a:extLst>
              <a:ext uri="{FF2B5EF4-FFF2-40B4-BE49-F238E27FC236}">
                <a16:creationId xmlns:a16="http://schemas.microsoft.com/office/drawing/2014/main" id="{B8A9A076-2739-EA42-7B2E-7891C50DFE15}"/>
              </a:ext>
            </a:extLst>
          </p:cNvPr>
          <p:cNvSpPr>
            <a:spLocks noGrp="1"/>
          </p:cNvSpPr>
          <p:nvPr>
            <p:ph idx="1"/>
          </p:nvPr>
        </p:nvSpPr>
        <p:spPr>
          <a:xfrm>
            <a:off x="838200" y="1769806"/>
            <a:ext cx="10515600" cy="4909879"/>
          </a:xfrm>
        </p:spPr>
        <p:txBody>
          <a:bodyPr>
            <a:noAutofit/>
          </a:bodyPr>
          <a:lstStyle/>
          <a:p>
            <a:r>
              <a:rPr lang="en-US" sz="2200" dirty="0">
                <a:solidFill>
                  <a:schemeClr val="bg1"/>
                </a:solidFill>
                <a:latin typeface="Cambria" panose="02040503050406030204" pitchFamily="18" charset="0"/>
                <a:ea typeface="Cambria" panose="02040503050406030204" pitchFamily="18" charset="0"/>
              </a:rPr>
              <a:t>Broad Economic Impact</a:t>
            </a:r>
          </a:p>
          <a:p>
            <a:pPr lvl="1"/>
            <a:r>
              <a:rPr lang="en-US" sz="2200" dirty="0">
                <a:solidFill>
                  <a:schemeClr val="bg1"/>
                </a:solidFill>
                <a:latin typeface="Cambria" panose="02040503050406030204" pitchFamily="18" charset="0"/>
                <a:ea typeface="Cambria" panose="02040503050406030204" pitchFamily="18" charset="0"/>
              </a:rPr>
              <a:t>Technological innovation raises productivity across the economy—not only in the tech sector—reshaping production processes and cost structures.</a:t>
            </a:r>
          </a:p>
          <a:p>
            <a:r>
              <a:rPr lang="en-US" sz="2200" dirty="0">
                <a:solidFill>
                  <a:schemeClr val="bg1"/>
                </a:solidFill>
                <a:latin typeface="Cambria" panose="02040503050406030204" pitchFamily="18" charset="0"/>
                <a:ea typeface="Cambria" panose="02040503050406030204" pitchFamily="18" charset="0"/>
              </a:rPr>
              <a:t>Downward Price Pressures</a:t>
            </a:r>
          </a:p>
          <a:p>
            <a:pPr lvl="1"/>
            <a:r>
              <a:rPr lang="en-US" sz="2200" dirty="0">
                <a:solidFill>
                  <a:schemeClr val="bg1"/>
                </a:solidFill>
                <a:latin typeface="Cambria" panose="02040503050406030204" pitchFamily="18" charset="0"/>
                <a:ea typeface="Cambria" panose="02040503050406030204" pitchFamily="18" charset="0"/>
              </a:rPr>
              <a:t>Sectors like computers and electronic products experience persistent relative price deflation, reflecting rapid efficiency gains and faster innovation cycles.</a:t>
            </a:r>
          </a:p>
          <a:p>
            <a:r>
              <a:rPr lang="en-US" sz="2200" dirty="0">
                <a:solidFill>
                  <a:schemeClr val="bg1"/>
                </a:solidFill>
                <a:latin typeface="Cambria" panose="02040503050406030204" pitchFamily="18" charset="0"/>
                <a:ea typeface="Cambria" panose="02040503050406030204" pitchFamily="18" charset="0"/>
              </a:rPr>
              <a:t>AI Acceleration</a:t>
            </a:r>
          </a:p>
          <a:p>
            <a:pPr lvl="1"/>
            <a:r>
              <a:rPr lang="en-US" sz="2200" dirty="0">
                <a:solidFill>
                  <a:schemeClr val="bg1"/>
                </a:solidFill>
                <a:latin typeface="Cambria" panose="02040503050406030204" pitchFamily="18" charset="0"/>
                <a:ea typeface="Cambria" panose="02040503050406030204" pitchFamily="18" charset="0"/>
              </a:rPr>
              <a:t>Artificial intelligence is amplifying the speed and reach of innovation, intensifying tech’s influence on growth and inflation dynamics.</a:t>
            </a:r>
          </a:p>
          <a:p>
            <a:r>
              <a:rPr lang="en-US" sz="2200" dirty="0">
                <a:solidFill>
                  <a:schemeClr val="bg1"/>
                </a:solidFill>
                <a:latin typeface="Cambria" panose="02040503050406030204" pitchFamily="18" charset="0"/>
                <a:ea typeface="Cambria" panose="02040503050406030204" pitchFamily="18" charset="0"/>
              </a:rPr>
              <a:t>Policy and Forecasting Relevance</a:t>
            </a:r>
          </a:p>
          <a:p>
            <a:pPr lvl="1"/>
            <a:r>
              <a:rPr lang="en-US" sz="2200" dirty="0">
                <a:solidFill>
                  <a:srgbClr val="FFC000"/>
                </a:solidFill>
                <a:latin typeface="Cambria" panose="02040503050406030204" pitchFamily="18" charset="0"/>
                <a:ea typeface="Cambria" panose="02040503050406030204" pitchFamily="18" charset="0"/>
              </a:rPr>
              <a:t>Accurate forecasting </a:t>
            </a:r>
            <a:r>
              <a:rPr lang="en-US" sz="2200" dirty="0">
                <a:solidFill>
                  <a:schemeClr val="bg1"/>
                </a:solidFill>
                <a:latin typeface="Cambria" panose="02040503050406030204" pitchFamily="18" charset="0"/>
                <a:ea typeface="Cambria" panose="02040503050406030204" pitchFamily="18" charset="0"/>
              </a:rPr>
              <a:t>of tech-sector GDP </a:t>
            </a:r>
            <a:r>
              <a:rPr lang="en-US" sz="2200" dirty="0">
                <a:solidFill>
                  <a:srgbClr val="FFC000"/>
                </a:solidFill>
                <a:latin typeface="Cambria" panose="02040503050406030204" pitchFamily="18" charset="0"/>
                <a:ea typeface="Cambria" panose="02040503050406030204" pitchFamily="18" charset="0"/>
              </a:rPr>
              <a:t>helps</a:t>
            </a:r>
            <a:r>
              <a:rPr lang="en-US" sz="2200" dirty="0">
                <a:solidFill>
                  <a:schemeClr val="bg1"/>
                </a:solidFill>
                <a:latin typeface="Cambria" panose="02040503050406030204" pitchFamily="18" charset="0"/>
                <a:ea typeface="Cambria" panose="02040503050406030204" pitchFamily="18" charset="0"/>
              </a:rPr>
              <a:t> policymakers and economists </a:t>
            </a:r>
            <a:r>
              <a:rPr lang="en-US" sz="2200" dirty="0">
                <a:solidFill>
                  <a:srgbClr val="FFC000"/>
                </a:solidFill>
                <a:latin typeface="Cambria" panose="02040503050406030204" pitchFamily="18" charset="0"/>
                <a:ea typeface="Cambria" panose="02040503050406030204" pitchFamily="18" charset="0"/>
              </a:rPr>
              <a:t>interpret structural changes</a:t>
            </a:r>
            <a:r>
              <a:rPr lang="en-US" sz="2200" dirty="0">
                <a:solidFill>
                  <a:schemeClr val="bg1"/>
                </a:solidFill>
                <a:latin typeface="Cambria" panose="02040503050406030204" pitchFamily="18" charset="0"/>
                <a:ea typeface="Cambria" panose="02040503050406030204" pitchFamily="18" charset="0"/>
              </a:rPr>
              <a:t>, </a:t>
            </a:r>
            <a:r>
              <a:rPr lang="en-US" sz="2200" dirty="0">
                <a:solidFill>
                  <a:srgbClr val="FFC000"/>
                </a:solidFill>
                <a:latin typeface="Cambria" panose="02040503050406030204" pitchFamily="18" charset="0"/>
                <a:ea typeface="Cambria" panose="02040503050406030204" pitchFamily="18" charset="0"/>
              </a:rPr>
              <a:t>productivity trends</a:t>
            </a:r>
            <a:r>
              <a:rPr lang="en-US" sz="2200" dirty="0">
                <a:solidFill>
                  <a:schemeClr val="bg1"/>
                </a:solidFill>
                <a:latin typeface="Cambria" panose="02040503050406030204" pitchFamily="18" charset="0"/>
                <a:ea typeface="Cambria" panose="02040503050406030204" pitchFamily="18" charset="0"/>
              </a:rPr>
              <a:t>, and sector-specific </a:t>
            </a:r>
            <a:r>
              <a:rPr lang="en-US" sz="2200" dirty="0">
                <a:solidFill>
                  <a:srgbClr val="FFC000"/>
                </a:solidFill>
                <a:latin typeface="Cambria" panose="02040503050406030204" pitchFamily="18" charset="0"/>
                <a:ea typeface="Cambria" panose="02040503050406030204" pitchFamily="18" charset="0"/>
              </a:rPr>
              <a:t>pricing effects.</a:t>
            </a:r>
          </a:p>
        </p:txBody>
      </p:sp>
      <p:cxnSp>
        <p:nvCxnSpPr>
          <p:cNvPr id="5" name="Straight Connector 4">
            <a:extLst>
              <a:ext uri="{FF2B5EF4-FFF2-40B4-BE49-F238E27FC236}">
                <a16:creationId xmlns:a16="http://schemas.microsoft.com/office/drawing/2014/main" id="{61FC6F80-E114-A67D-0282-ED3852F550F2}"/>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CF40945-6905-0DC9-9B57-5C64BC8D3FB6}"/>
              </a:ext>
            </a:extLst>
          </p:cNvPr>
          <p:cNvSpPr txBox="1"/>
          <p:nvPr/>
        </p:nvSpPr>
        <p:spPr>
          <a:xfrm>
            <a:off x="838199" y="1238865"/>
            <a:ext cx="11161295"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Technology impacts the whole Economy</a:t>
            </a:r>
          </a:p>
        </p:txBody>
      </p:sp>
      <p:cxnSp>
        <p:nvCxnSpPr>
          <p:cNvPr id="9" name="Straight Connector 8">
            <a:extLst>
              <a:ext uri="{FF2B5EF4-FFF2-40B4-BE49-F238E27FC236}">
                <a16:creationId xmlns:a16="http://schemas.microsoft.com/office/drawing/2014/main" id="{A021A060-F7A7-CAD0-214A-E044A1C211C0}"/>
              </a:ext>
            </a:extLst>
          </p:cNvPr>
          <p:cNvCxnSpPr>
            <a:cxnSpLocks/>
          </p:cNvCxnSpPr>
          <p:nvPr/>
        </p:nvCxnSpPr>
        <p:spPr>
          <a:xfrm>
            <a:off x="838199" y="1700530"/>
            <a:ext cx="5808407"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74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4668EE97-6422-AB0C-091C-8D94E8E3F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57701-4CA5-7711-DCDC-7E7A1BD9DAE1}"/>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7B3CB5EA-660E-9AE0-C7C3-45C63252825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12F4181-DC13-C56F-8F3F-80B5E4B8E51A}"/>
              </a:ext>
            </a:extLst>
          </p:cNvPr>
          <p:cNvSpPr txBox="1"/>
          <p:nvPr/>
        </p:nvSpPr>
        <p:spPr>
          <a:xfrm>
            <a:off x="838200" y="2826523"/>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Growth and Composition</a:t>
            </a:r>
          </a:p>
        </p:txBody>
      </p:sp>
      <p:cxnSp>
        <p:nvCxnSpPr>
          <p:cNvPr id="9" name="Straight Connector 8">
            <a:extLst>
              <a:ext uri="{FF2B5EF4-FFF2-40B4-BE49-F238E27FC236}">
                <a16:creationId xmlns:a16="http://schemas.microsoft.com/office/drawing/2014/main" id="{9A2D3510-F129-E537-90D3-9B0DACD9F80B}"/>
              </a:ext>
            </a:extLst>
          </p:cNvPr>
          <p:cNvCxnSpPr>
            <a:cxnSpLocks/>
          </p:cNvCxnSpPr>
          <p:nvPr/>
        </p:nvCxnSpPr>
        <p:spPr>
          <a:xfrm>
            <a:off x="838200" y="3288188"/>
            <a:ext cx="3684639"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064398B3-7234-4C70-45B5-6A66621EFAF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3870189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6234</TotalTime>
  <Words>5225</Words>
  <Application>Microsoft Office PowerPoint</Application>
  <PresentationFormat>Widescreen</PresentationFormat>
  <Paragraphs>722</Paragraphs>
  <Slides>56</Slides>
  <Notes>56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56</vt:i4>
      </vt:variant>
    </vt:vector>
  </HeadingPairs>
  <TitlesOfParts>
    <vt:vector size="65" baseType="lpstr">
      <vt:lpstr>Aptos</vt:lpstr>
      <vt:lpstr>Aptos Display</vt:lpstr>
      <vt:lpstr>Arial</vt:lpstr>
      <vt:lpstr>Book Antiqua</vt:lpstr>
      <vt:lpstr>Calibri</vt:lpstr>
      <vt:lpstr>Cambria</vt:lpstr>
      <vt:lpstr>Cambria Math</vt:lpstr>
      <vt:lpstr>Office Theme</vt:lpstr>
      <vt:lpstr>Custom Design</vt:lpstr>
      <vt:lpstr>Modelling the Technology Industry Production Function</vt:lpstr>
      <vt:lpstr>Motivation</vt:lpstr>
      <vt:lpstr>Motivation</vt:lpstr>
      <vt:lpstr>Motivation</vt:lpstr>
      <vt:lpstr>Motivation</vt:lpstr>
      <vt:lpstr>Motivation</vt:lpstr>
      <vt:lpstr>Motivation</vt:lpstr>
      <vt:lpstr>Motivation</vt:lpstr>
      <vt:lpstr>Background</vt:lpstr>
      <vt:lpstr>Background</vt:lpstr>
      <vt:lpstr>Background</vt:lpstr>
      <vt:lpstr>Theory</vt:lpstr>
      <vt:lpstr>Theory</vt:lpstr>
      <vt:lpstr>Literature</vt:lpstr>
      <vt:lpstr>Literature</vt:lpstr>
      <vt:lpstr>Literature</vt:lpstr>
      <vt:lpstr>Data Section</vt:lpstr>
      <vt:lpstr>Data Section</vt:lpstr>
      <vt:lpstr>Data Section</vt:lpstr>
      <vt:lpstr>Data Section</vt:lpstr>
      <vt:lpstr>Structural Regressions</vt:lpstr>
      <vt:lpstr>Structural Regressions</vt:lpstr>
      <vt:lpstr>Structural Regressions</vt:lpstr>
      <vt:lpstr>Structural Regressions</vt:lpstr>
      <vt:lpstr>Structural Regressions</vt:lpstr>
      <vt:lpstr>Structural Regressions</vt:lpstr>
      <vt:lpstr>Structural Regressions</vt:lpstr>
      <vt:lpstr>Structural Regressions</vt:lpstr>
      <vt:lpstr>Multi-Equation Model</vt:lpstr>
      <vt:lpstr>Multi-Equation Model</vt:lpstr>
      <vt:lpstr>Multi-Equation Model</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Forecasting</vt:lpstr>
      <vt:lpstr>End</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shaun levenson</dc:creator>
  <cp:lastModifiedBy>shaun levenson</cp:lastModifiedBy>
  <cp:revision>142</cp:revision>
  <dcterms:created xsi:type="dcterms:W3CDTF">2025-02-09T20:00:23Z</dcterms:created>
  <dcterms:modified xsi:type="dcterms:W3CDTF">2025-08-15T00:41:06Z</dcterms:modified>
</cp:coreProperties>
</file>