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87" r:id="rId4"/>
    <p:sldId id="271" r:id="rId5"/>
    <p:sldId id="292" r:id="rId6"/>
    <p:sldId id="272" r:id="rId7"/>
    <p:sldId id="269" r:id="rId8"/>
    <p:sldId id="273" r:id="rId9"/>
    <p:sldId id="274" r:id="rId10"/>
    <p:sldId id="294" r:id="rId11"/>
    <p:sldId id="268" r:id="rId12"/>
    <p:sldId id="275" r:id="rId13"/>
    <p:sldId id="289" r:id="rId14"/>
    <p:sldId id="291" r:id="rId15"/>
    <p:sldId id="290" r:id="rId16"/>
    <p:sldId id="288" r:id="rId17"/>
    <p:sldId id="293" r:id="rId18"/>
    <p:sldId id="277" r:id="rId19"/>
    <p:sldId id="280" r:id="rId20"/>
    <p:sldId id="282" r:id="rId21"/>
    <p:sldId id="284" r:id="rId22"/>
    <p:sldId id="285" r:id="rId23"/>
    <p:sldId id="295" r:id="rId24"/>
    <p:sldId id="297" r:id="rId25"/>
    <p:sldId id="306" r:id="rId26"/>
    <p:sldId id="305" r:id="rId27"/>
    <p:sldId id="307" r:id="rId28"/>
    <p:sldId id="308" r:id="rId29"/>
    <p:sldId id="304" r:id="rId30"/>
    <p:sldId id="309" r:id="rId31"/>
    <p:sldId id="312" r:id="rId32"/>
    <p:sldId id="310" r:id="rId33"/>
    <p:sldId id="311" r:id="rId34"/>
    <p:sldId id="276"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236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baseline="0" dirty="0">
                <a:latin typeface="Cambria" panose="02040503050406030204" pitchFamily="18" charset="0"/>
              </a:rPr>
              <a:t>Damages Caused by Greenhouse Gases - EPA</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Estimated Damage (B $)</c:v>
                </c:pt>
              </c:strCache>
            </c:strRef>
          </c:tx>
          <c:spPr>
            <a:solidFill>
              <a:srgbClr val="3B23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CO2</c:v>
                </c:pt>
                <c:pt idx="1">
                  <c:v>CH4</c:v>
                </c:pt>
                <c:pt idx="2">
                  <c:v>N2O</c:v>
                </c:pt>
                <c:pt idx="3">
                  <c:v>HFCs</c:v>
                </c:pt>
                <c:pt idx="4">
                  <c:v>PFCs</c:v>
                </c:pt>
                <c:pt idx="5">
                  <c:v>SF6</c:v>
                </c:pt>
                <c:pt idx="6">
                  <c:v>NF3</c:v>
                </c:pt>
                <c:pt idx="7">
                  <c:v>Total</c:v>
                </c:pt>
              </c:strCache>
            </c:strRef>
          </c:cat>
          <c:val>
            <c:numRef>
              <c:f>Sheet1!$D$2:$D$9</c:f>
              <c:numCache>
                <c:formatCode>"$"#,##0_);[Red]\("$"#,##0\)</c:formatCode>
                <c:ptCount val="8"/>
                <c:pt idx="0">
                  <c:v>975.76499999999999</c:v>
                </c:pt>
                <c:pt idx="1">
                  <c:v>134.19</c:v>
                </c:pt>
                <c:pt idx="2">
                  <c:v>81.900000000000006</c:v>
                </c:pt>
                <c:pt idx="3">
                  <c:v>25.83</c:v>
                </c:pt>
                <c:pt idx="4">
                  <c:v>1.68</c:v>
                </c:pt>
                <c:pt idx="5">
                  <c:v>1.89</c:v>
                </c:pt>
                <c:pt idx="6" formatCode="&quot;$&quot;#,##0.00_);[Red]\(&quot;$&quot;#,##0.00\)">
                  <c:v>0.42</c:v>
                </c:pt>
                <c:pt idx="7">
                  <c:v>1221.6750000000002</c:v>
                </c:pt>
              </c:numCache>
            </c:numRef>
          </c:val>
          <c:extLst>
            <c:ext xmlns:c16="http://schemas.microsoft.com/office/drawing/2014/chart" uri="{C3380CC4-5D6E-409C-BE32-E72D297353CC}">
              <c16:uniqueId val="{00000000-995F-44EC-91C3-48FC4F7B6C5B}"/>
            </c:ext>
          </c:extLst>
        </c:ser>
        <c:dLbls>
          <c:showLegendKey val="0"/>
          <c:showVal val="0"/>
          <c:showCatName val="0"/>
          <c:showSerName val="0"/>
          <c:showPercent val="0"/>
          <c:showBubbleSize val="0"/>
        </c:dLbls>
        <c:gapWidth val="219"/>
        <c:overlap val="-27"/>
        <c:axId val="1526561680"/>
        <c:axId val="1526560720"/>
      </c:barChart>
      <c:catAx>
        <c:axId val="152656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1526560720"/>
        <c:crosses val="autoZero"/>
        <c:auto val="1"/>
        <c:lblAlgn val="ctr"/>
        <c:lblOffset val="100"/>
        <c:noMultiLvlLbl val="0"/>
      </c:catAx>
      <c:valAx>
        <c:axId val="152656072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crossAx val="152656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E98AD-5DAA-4D4E-AEF9-D9BCEE0E2EF5}"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E4AF9-07EF-443D-BE82-C94682AF8413}" type="slidenum">
              <a:rPr lang="en-US" smtClean="0"/>
              <a:t>‹#›</a:t>
            </a:fld>
            <a:endParaRPr lang="en-US"/>
          </a:p>
        </p:txBody>
      </p:sp>
    </p:spTree>
    <p:extLst>
      <p:ext uri="{BB962C8B-B14F-4D97-AF65-F5344CB8AC3E}">
        <p14:creationId xmlns:p14="http://schemas.microsoft.com/office/powerpoint/2010/main" val="205478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A8402-AD1E-429D-BC7E-36A4F581653C}" type="slidenum">
              <a:rPr lang="en-US" smtClean="0"/>
              <a:t>1</a:t>
            </a:fld>
            <a:endParaRPr lang="en-US"/>
          </a:p>
        </p:txBody>
      </p:sp>
    </p:spTree>
    <p:extLst>
      <p:ext uri="{BB962C8B-B14F-4D97-AF65-F5344CB8AC3E}">
        <p14:creationId xmlns:p14="http://schemas.microsoft.com/office/powerpoint/2010/main" val="81835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58049-7952-114C-BF6B-C1DFAED95A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C00AF-94C4-FB27-9AC8-502EC15D1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E7494-833E-98F4-CCEA-58822AC0F863}"/>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These charts break down greenhouse gas emissions by sector for 2022, with California on the left and the entire U.S. on the right.</a:t>
            </a:r>
          </a:p>
          <a:p>
            <a:r>
              <a:rPr lang="en-US" sz="1200" b="0" i="0" kern="1200" dirty="0">
                <a:solidFill>
                  <a:schemeClr val="tx1"/>
                </a:solidFill>
                <a:effectLst/>
                <a:latin typeface="+mn-lt"/>
                <a:ea typeface="+mn-ea"/>
                <a:cs typeface="+mn-cs"/>
              </a:rPr>
              <a:t>California’s emissions profile is dominated by transportation, which accounts for about 39% of the state’s total emissions—much higher than the national share. Industry comes next, at about 23%. Electric power is a smaller portion of California’s emissions compared to the U.S. average because California’s electricity grid is much cleaner.</a:t>
            </a:r>
          </a:p>
          <a:p>
            <a:r>
              <a:rPr lang="en-US" sz="1200" b="0" i="0" kern="1200" dirty="0">
                <a:solidFill>
                  <a:schemeClr val="tx1"/>
                </a:solidFill>
                <a:effectLst/>
                <a:latin typeface="+mn-lt"/>
                <a:ea typeface="+mn-ea"/>
                <a:cs typeface="+mn-cs"/>
              </a:rPr>
              <a:t>For the U.S., the largest sectors are transportation (about 28%) and electric power (around 25%), followed by industry (23%). Commercial and residential buildings together make up about 13%, and agriculture is roughly 10%.</a:t>
            </a:r>
          </a:p>
        </p:txBody>
      </p:sp>
      <p:sp>
        <p:nvSpPr>
          <p:cNvPr id="4" name="Slide Number Placeholder 3">
            <a:extLst>
              <a:ext uri="{FF2B5EF4-FFF2-40B4-BE49-F238E27FC236}">
                <a16:creationId xmlns:a16="http://schemas.microsoft.com/office/drawing/2014/main" id="{C0E13BDF-C0F7-2207-737C-142453D5EB08}"/>
              </a:ext>
            </a:extLst>
          </p:cNvPr>
          <p:cNvSpPr>
            <a:spLocks noGrp="1"/>
          </p:cNvSpPr>
          <p:nvPr>
            <p:ph type="sldNum" sz="quarter" idx="5"/>
          </p:nvPr>
        </p:nvSpPr>
        <p:spPr/>
        <p:txBody>
          <a:bodyPr/>
          <a:lstStyle/>
          <a:p>
            <a:fld id="{22FE4AF9-07EF-443D-BE82-C94682AF8413}" type="slidenum">
              <a:rPr lang="en-US" smtClean="0"/>
              <a:t>10</a:t>
            </a:fld>
            <a:endParaRPr lang="en-US"/>
          </a:p>
        </p:txBody>
      </p:sp>
    </p:spTree>
    <p:extLst>
      <p:ext uri="{BB962C8B-B14F-4D97-AF65-F5344CB8AC3E}">
        <p14:creationId xmlns:p14="http://schemas.microsoft.com/office/powerpoint/2010/main" val="35230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scientific background and greenhouse gas source information, we can start looking at the tools we are analyzing.</a:t>
            </a:r>
          </a:p>
        </p:txBody>
      </p:sp>
      <p:sp>
        <p:nvSpPr>
          <p:cNvPr id="4" name="Slide Number Placeholder 3"/>
          <p:cNvSpPr>
            <a:spLocks noGrp="1"/>
          </p:cNvSpPr>
          <p:nvPr>
            <p:ph type="sldNum" sz="quarter" idx="5"/>
          </p:nvPr>
        </p:nvSpPr>
        <p:spPr/>
        <p:txBody>
          <a:bodyPr/>
          <a:lstStyle/>
          <a:p>
            <a:fld id="{22FE4AF9-07EF-443D-BE82-C94682AF8413}" type="slidenum">
              <a:rPr lang="en-US" smtClean="0"/>
              <a:t>11</a:t>
            </a:fld>
            <a:endParaRPr lang="en-US"/>
          </a:p>
        </p:txBody>
      </p:sp>
    </p:spTree>
    <p:extLst>
      <p:ext uri="{BB962C8B-B14F-4D97-AF65-F5344CB8AC3E}">
        <p14:creationId xmlns:p14="http://schemas.microsoft.com/office/powerpoint/2010/main" val="313190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EC726-21B2-B0CB-37AB-69FE9D993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8209E-DABC-3EF1-FBD3-5E5E1255D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25599D-FA1B-C3B9-5FB9-0FFD353C9C06}"/>
              </a:ext>
            </a:extLst>
          </p:cNvPr>
          <p:cNvSpPr>
            <a:spLocks noGrp="1"/>
          </p:cNvSpPr>
          <p:nvPr>
            <p:ph type="body" idx="1"/>
          </p:nvPr>
        </p:nvSpPr>
        <p:spPr/>
        <p:txBody>
          <a:bodyPr/>
          <a:lstStyle/>
          <a:p>
            <a:r>
              <a:rPr lang="en-US" dirty="0"/>
              <a:t>These are three of the main policy tools used to reduce emissions in practice.</a:t>
            </a:r>
          </a:p>
          <a:p>
            <a:r>
              <a:rPr lang="en-US" dirty="0"/>
              <a:t>RPS targets the </a:t>
            </a:r>
            <a:r>
              <a:rPr lang="en-US" b="1" dirty="0"/>
              <a:t>electricity sector</a:t>
            </a:r>
            <a:r>
              <a:rPr lang="en-US" dirty="0"/>
              <a:t> by requiring a growing share from renewables.</a:t>
            </a:r>
          </a:p>
          <a:p>
            <a:r>
              <a:rPr lang="en-US" dirty="0"/>
              <a:t>LCFS targets </a:t>
            </a:r>
            <a:r>
              <a:rPr lang="en-US" b="1" dirty="0"/>
              <a:t>transportation fuels</a:t>
            </a:r>
            <a:r>
              <a:rPr lang="en-US" dirty="0"/>
              <a:t> and is flexible — allowing any low-carbon fuel to help meet the goal.</a:t>
            </a:r>
          </a:p>
          <a:p>
            <a:r>
              <a:rPr lang="en-US" dirty="0"/>
              <a:t>Cap-and-Trade works by setting an overall </a:t>
            </a:r>
            <a:r>
              <a:rPr lang="en-US" b="1" dirty="0"/>
              <a:t>emissions limit</a:t>
            </a:r>
            <a:r>
              <a:rPr lang="en-US" dirty="0"/>
              <a:t>, letting companies trade permits so reductions happen where they’re most efficient.</a:t>
            </a:r>
          </a:p>
          <a:p>
            <a:endParaRPr lang="en-US" dirty="0"/>
          </a:p>
        </p:txBody>
      </p:sp>
      <p:sp>
        <p:nvSpPr>
          <p:cNvPr id="4" name="Slide Number Placeholder 3">
            <a:extLst>
              <a:ext uri="{FF2B5EF4-FFF2-40B4-BE49-F238E27FC236}">
                <a16:creationId xmlns:a16="http://schemas.microsoft.com/office/drawing/2014/main" id="{D1696D12-499D-4371-FB49-864248E8F461}"/>
              </a:ext>
            </a:extLst>
          </p:cNvPr>
          <p:cNvSpPr>
            <a:spLocks noGrp="1"/>
          </p:cNvSpPr>
          <p:nvPr>
            <p:ph type="sldNum" sz="quarter" idx="5"/>
          </p:nvPr>
        </p:nvSpPr>
        <p:spPr/>
        <p:txBody>
          <a:bodyPr/>
          <a:lstStyle/>
          <a:p>
            <a:fld id="{22FE4AF9-07EF-443D-BE82-C94682AF8413}" type="slidenum">
              <a:rPr lang="en-US" smtClean="0"/>
              <a:t>12</a:t>
            </a:fld>
            <a:endParaRPr lang="en-US"/>
          </a:p>
        </p:txBody>
      </p:sp>
    </p:spTree>
    <p:extLst>
      <p:ext uri="{BB962C8B-B14F-4D97-AF65-F5344CB8AC3E}">
        <p14:creationId xmlns:p14="http://schemas.microsoft.com/office/powerpoint/2010/main" val="358161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03A8-4A9D-C179-E567-7CD5836A9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4D2C7-8A18-E2BD-13CD-E42D77DF4A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3607CD-E1FD-D29B-4940-5D374B63410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Renewable Portfolio Standard mandates that a minimum percentage of our electricity comes from renewable sources like wind, solar, and hydro.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Utilities are legally required to obtain a specified share of their power from renewables. They prove compliance by acquiring Renewable Energy Certificates, or RECs, each reflecting one megawatt-hour of renewable electricity generated. If a utility falls short of its target, it must either buy extra RECs from others who have a surplus or pay financial penalties. By requiring or incentivizing the use of renewables, RPS forces firms to internalizes some of the external costs, making electricity generation cleaner and aligning private utility decisions with broader social interests.</a:t>
            </a:r>
          </a:p>
        </p:txBody>
      </p:sp>
      <p:sp>
        <p:nvSpPr>
          <p:cNvPr id="4" name="Slide Number Placeholder 3">
            <a:extLst>
              <a:ext uri="{FF2B5EF4-FFF2-40B4-BE49-F238E27FC236}">
                <a16:creationId xmlns:a16="http://schemas.microsoft.com/office/drawing/2014/main" id="{5AAC5F5C-8AD9-0A9F-2659-4EC958972021}"/>
              </a:ext>
            </a:extLst>
          </p:cNvPr>
          <p:cNvSpPr>
            <a:spLocks noGrp="1"/>
          </p:cNvSpPr>
          <p:nvPr>
            <p:ph type="sldNum" sz="quarter" idx="5"/>
          </p:nvPr>
        </p:nvSpPr>
        <p:spPr/>
        <p:txBody>
          <a:bodyPr/>
          <a:lstStyle/>
          <a:p>
            <a:fld id="{22FE4AF9-07EF-443D-BE82-C94682AF8413}" type="slidenum">
              <a:rPr lang="en-US" smtClean="0"/>
              <a:t>13</a:t>
            </a:fld>
            <a:endParaRPr lang="en-US"/>
          </a:p>
        </p:txBody>
      </p:sp>
    </p:spTree>
    <p:extLst>
      <p:ext uri="{BB962C8B-B14F-4D97-AF65-F5344CB8AC3E}">
        <p14:creationId xmlns:p14="http://schemas.microsoft.com/office/powerpoint/2010/main" val="222268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A51C4-E52B-713C-8B09-194C0BCDC2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2AC45-EFA8-F2B7-918A-1110F5B40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72B88C-E503-A2D8-28F4-723434D3C3E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Low Carbon Fuel Standard requires fuel providers to decrease the average carbon intensity of transportation fuels over time.</a:t>
            </a:r>
          </a:p>
          <a:p>
            <a:r>
              <a:rPr lang="en-US" sz="1200" b="0" i="0" kern="1200" dirty="0">
                <a:solidFill>
                  <a:schemeClr val="tx1"/>
                </a:solidFill>
                <a:effectLst/>
                <a:latin typeface="+mn-lt"/>
                <a:ea typeface="+mn-ea"/>
                <a:cs typeface="+mn-cs"/>
              </a:rPr>
              <a:t>Each year, a lower carbon intensity (CI) target is set, pushing fuel suppliers to use or blend in more low-carbon options like biofuels, electricity, or hydrogen. For every unit of low-carbon fuel sold, credits are earned, while selling fuels above the target incurs deficits. Providers of high-carbon fuels must either blend cleaner alternatives or purchase credits from those who exceed the standard.</a:t>
            </a:r>
          </a:p>
          <a:p>
            <a:r>
              <a:rPr lang="en-US" sz="1200" b="0" i="0" kern="1200" dirty="0">
                <a:solidFill>
                  <a:schemeClr val="tx1"/>
                </a:solidFill>
                <a:effectLst/>
                <a:latin typeface="+mn-lt"/>
                <a:ea typeface="+mn-ea"/>
                <a:cs typeface="+mn-cs"/>
              </a:rPr>
              <a:t>By making low-carbon fuels more valuable and high-carbon fuels more costly, LCFS internalizes some of these broader social and environmental costs, providing a direct incentive for private companies to innovate and reduce emissions.</a:t>
            </a:r>
          </a:p>
        </p:txBody>
      </p:sp>
      <p:sp>
        <p:nvSpPr>
          <p:cNvPr id="4" name="Slide Number Placeholder 3">
            <a:extLst>
              <a:ext uri="{FF2B5EF4-FFF2-40B4-BE49-F238E27FC236}">
                <a16:creationId xmlns:a16="http://schemas.microsoft.com/office/drawing/2014/main" id="{6D0B58F8-850C-7492-E761-D81BD5361D30}"/>
              </a:ext>
            </a:extLst>
          </p:cNvPr>
          <p:cNvSpPr>
            <a:spLocks noGrp="1"/>
          </p:cNvSpPr>
          <p:nvPr>
            <p:ph type="sldNum" sz="quarter" idx="5"/>
          </p:nvPr>
        </p:nvSpPr>
        <p:spPr/>
        <p:txBody>
          <a:bodyPr/>
          <a:lstStyle/>
          <a:p>
            <a:fld id="{22FE4AF9-07EF-443D-BE82-C94682AF8413}" type="slidenum">
              <a:rPr lang="en-US" smtClean="0"/>
              <a:t>14</a:t>
            </a:fld>
            <a:endParaRPr lang="en-US"/>
          </a:p>
        </p:txBody>
      </p:sp>
    </p:spTree>
    <p:extLst>
      <p:ext uri="{BB962C8B-B14F-4D97-AF65-F5344CB8AC3E}">
        <p14:creationId xmlns:p14="http://schemas.microsoft.com/office/powerpoint/2010/main" val="121074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597FE-A3AA-2873-CD9C-787CCB87CA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489C2-FCCE-5E25-2414-D90FFCD2A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E8584-A824-F5FF-EEEA-CBB4CE6D50A2}"/>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Carbon Cap and Trade program imposes a firm limit, or "cap," on the total greenhouse gas emissions allowed from covered entities, such as power plants and industrial facilities.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set number of emission allowances are issued, each permitting the holder to emit one ton of CO₂ or equivalent greenhouse gases. Companies must hold enough allowances to cover their emissions. If they emit less, they can sell or trade their excess allowances to others who need more. This creates a market price for carbon emissions.</a:t>
            </a:r>
          </a:p>
          <a:p>
            <a:r>
              <a:rPr lang="en-US" sz="1200" b="0" i="0" kern="1200" dirty="0">
                <a:solidFill>
                  <a:schemeClr val="tx1"/>
                </a:solidFill>
                <a:effectLst/>
                <a:latin typeface="+mn-lt"/>
                <a:ea typeface="+mn-ea"/>
                <a:cs typeface="+mn-cs"/>
              </a:rPr>
              <a:t>Why this matters: By capping total emissions and making allowances a scarce, tradable commodity, the policy directly puts a price on carbon pollution—the negative externality not accounted for in unregulated markets. This incentivizes companies to reduce emissions where it is most cost-effective, internalizing the societal costs of climate change and pollution.</a:t>
            </a:r>
          </a:p>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FE25C311-4178-9061-FBAE-3FFEBF039FEF}"/>
              </a:ext>
            </a:extLst>
          </p:cNvPr>
          <p:cNvSpPr>
            <a:spLocks noGrp="1"/>
          </p:cNvSpPr>
          <p:nvPr>
            <p:ph type="sldNum" sz="quarter" idx="5"/>
          </p:nvPr>
        </p:nvSpPr>
        <p:spPr/>
        <p:txBody>
          <a:bodyPr/>
          <a:lstStyle/>
          <a:p>
            <a:fld id="{22FE4AF9-07EF-443D-BE82-C94682AF8413}" type="slidenum">
              <a:rPr lang="en-US" smtClean="0"/>
              <a:t>15</a:t>
            </a:fld>
            <a:endParaRPr lang="en-US"/>
          </a:p>
        </p:txBody>
      </p:sp>
    </p:spTree>
    <p:extLst>
      <p:ext uri="{BB962C8B-B14F-4D97-AF65-F5344CB8AC3E}">
        <p14:creationId xmlns:p14="http://schemas.microsoft.com/office/powerpoint/2010/main" val="2945460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C50B0-6B07-39E2-79DB-40D878B0F3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03A77-CFDB-FD42-1C16-4008AC461D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C8184-CDB4-633F-BBF1-008391C4D4F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equimarginal</a:t>
            </a:r>
            <a:r>
              <a:rPr lang="en-US" sz="1200" b="0" i="0" kern="1200" dirty="0">
                <a:solidFill>
                  <a:schemeClr val="tx1"/>
                </a:solidFill>
                <a:effectLst/>
                <a:latin typeface="+mn-lt"/>
                <a:ea typeface="+mn-ea"/>
                <a:cs typeface="+mn-cs"/>
              </a:rPr>
              <a:t> principle states that emissions reduction is most efficient when all firms cut pollution until their marginal abatement costs are equal. If firms are forced to reduce the same amount regardless of costs, total costs rise because cheaper reductions aren’t fully utilized. Market-based policies like cap and trade allow firms to adjust abatement levels, achieving emission goals at minimum total cost by equalizing marginal costs. This principle underlies the cost-effectiveness of such policies.</a:t>
            </a:r>
          </a:p>
        </p:txBody>
      </p:sp>
      <p:sp>
        <p:nvSpPr>
          <p:cNvPr id="4" name="Slide Number Placeholder 3">
            <a:extLst>
              <a:ext uri="{FF2B5EF4-FFF2-40B4-BE49-F238E27FC236}">
                <a16:creationId xmlns:a16="http://schemas.microsoft.com/office/drawing/2014/main" id="{0607577F-40E5-4F62-F36D-5EE9DE499E1E}"/>
              </a:ext>
            </a:extLst>
          </p:cNvPr>
          <p:cNvSpPr>
            <a:spLocks noGrp="1"/>
          </p:cNvSpPr>
          <p:nvPr>
            <p:ph type="sldNum" sz="quarter" idx="5"/>
          </p:nvPr>
        </p:nvSpPr>
        <p:spPr/>
        <p:txBody>
          <a:bodyPr/>
          <a:lstStyle/>
          <a:p>
            <a:fld id="{22FE4AF9-07EF-443D-BE82-C94682AF8413}" type="slidenum">
              <a:rPr lang="en-US" smtClean="0"/>
              <a:t>16</a:t>
            </a:fld>
            <a:endParaRPr lang="en-US"/>
          </a:p>
        </p:txBody>
      </p:sp>
    </p:spTree>
    <p:extLst>
      <p:ext uri="{BB962C8B-B14F-4D97-AF65-F5344CB8AC3E}">
        <p14:creationId xmlns:p14="http://schemas.microsoft.com/office/powerpoint/2010/main" val="16169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AC720-DD37-2DA1-0269-94F4FC50A2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C2B32-EDC1-57D1-4D84-FDD31CDE3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330CE4-1382-B53A-7B40-2E2738F42C5B}"/>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After explaining the </a:t>
            </a:r>
            <a:r>
              <a:rPr lang="en-US" sz="1200" b="0" i="0" kern="1200" dirty="0" err="1">
                <a:solidFill>
                  <a:schemeClr val="tx1"/>
                </a:solidFill>
                <a:effectLst/>
                <a:latin typeface="+mn-lt"/>
                <a:ea typeface="+mn-ea"/>
                <a:cs typeface="+mn-cs"/>
              </a:rPr>
              <a:t>equimarginal</a:t>
            </a:r>
            <a:r>
              <a:rPr lang="en-US" sz="1200" b="0" i="0" kern="1200" dirty="0">
                <a:solidFill>
                  <a:schemeClr val="tx1"/>
                </a:solidFill>
                <a:effectLst/>
                <a:latin typeface="+mn-lt"/>
                <a:ea typeface="+mn-ea"/>
                <a:cs typeface="+mn-cs"/>
              </a:rPr>
              <a:t> principle and cost-effectiveness, it’s important to consider fairness between firms—how climate policy costs and obligations are shared.</a:t>
            </a:r>
          </a:p>
          <a:p>
            <a:r>
              <a:rPr lang="en-US" sz="1200" b="0" i="0" kern="1200" dirty="0">
                <a:solidFill>
                  <a:schemeClr val="tx1"/>
                </a:solidFill>
                <a:effectLst/>
                <a:latin typeface="+mn-lt"/>
                <a:ea typeface="+mn-ea"/>
                <a:cs typeface="+mn-cs"/>
              </a:rPr>
              <a:t>The Renewable Portfolio Standard (RPS) can advantage firms with better renewable access; tradable RECs help but don’t fully equalize regional differences.</a:t>
            </a:r>
          </a:p>
          <a:p>
            <a:r>
              <a:rPr lang="en-US" sz="1200" b="0" i="0" kern="1200" dirty="0">
                <a:solidFill>
                  <a:schemeClr val="tx1"/>
                </a:solidFill>
                <a:effectLst/>
                <a:latin typeface="+mn-lt"/>
                <a:ea typeface="+mn-ea"/>
                <a:cs typeface="+mn-cs"/>
              </a:rPr>
              <a:t>The Low Carbon Fuel Standard (LCFS) favors those able to supply low-carbon fuels; credit trading adds flexibility but benefits some firms more.</a:t>
            </a:r>
          </a:p>
          <a:p>
            <a:r>
              <a:rPr lang="en-US" sz="1200" b="0" i="0" kern="1200" dirty="0">
                <a:solidFill>
                  <a:schemeClr val="tx1"/>
                </a:solidFill>
                <a:effectLst/>
                <a:latin typeface="+mn-lt"/>
                <a:ea typeface="+mn-ea"/>
                <a:cs typeface="+mn-cs"/>
              </a:rPr>
              <a:t>In Cap-and-Trade, fairness depends on allowance allocation—free allocation protects some firms but may disadvantage newer or smaller ones; auctions treat emitters equally but impose costs proportional to emissions.</a:t>
            </a:r>
          </a:p>
          <a:p>
            <a:r>
              <a:rPr lang="en-US" sz="1200" b="0" i="0" kern="1200" dirty="0">
                <a:solidFill>
                  <a:schemeClr val="tx1"/>
                </a:solidFill>
                <a:effectLst/>
                <a:latin typeface="+mn-lt"/>
                <a:ea typeface="+mn-ea"/>
                <a:cs typeface="+mn-cs"/>
              </a:rPr>
              <a:t>Balancing fairness and efficiency is key to maintaining competitive markets and broad participation. Understanding equity among firms helps us evaluate these policies beyond just emissions and costs.</a:t>
            </a:r>
          </a:p>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91A4EEB2-1269-8C14-3F6E-FEB433D53605}"/>
              </a:ext>
            </a:extLst>
          </p:cNvPr>
          <p:cNvSpPr>
            <a:spLocks noGrp="1"/>
          </p:cNvSpPr>
          <p:nvPr>
            <p:ph type="sldNum" sz="quarter" idx="5"/>
          </p:nvPr>
        </p:nvSpPr>
        <p:spPr/>
        <p:txBody>
          <a:bodyPr/>
          <a:lstStyle/>
          <a:p>
            <a:fld id="{22FE4AF9-07EF-443D-BE82-C94682AF8413}" type="slidenum">
              <a:rPr lang="en-US" smtClean="0"/>
              <a:t>17</a:t>
            </a:fld>
            <a:endParaRPr lang="en-US"/>
          </a:p>
        </p:txBody>
      </p:sp>
    </p:spTree>
    <p:extLst>
      <p:ext uri="{BB962C8B-B14F-4D97-AF65-F5344CB8AC3E}">
        <p14:creationId xmlns:p14="http://schemas.microsoft.com/office/powerpoint/2010/main" val="153098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18D8C-1071-B167-00F4-AAE01A96DC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20F14-2FE2-4C7C-9021-D9ACE3BB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8AF39-032D-66B0-FFD2-C0273E8E90F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We’ve reviewed the science, social costs, and key policy tools and how they address externalities. Now, let’s examine evidence from existing studies on their real-world performance.</a:t>
            </a:r>
          </a:p>
          <a:p>
            <a:r>
              <a:rPr lang="en-US" sz="1200" b="0" i="0" kern="1200" dirty="0">
                <a:solidFill>
                  <a:schemeClr val="tx1"/>
                </a:solidFill>
                <a:effectLst/>
                <a:latin typeface="+mn-lt"/>
                <a:ea typeface="+mn-ea"/>
                <a:cs typeface="+mn-cs"/>
              </a:rPr>
              <a:t>Our analysis focuses on three key aspects:</a:t>
            </a:r>
          </a:p>
          <a:p>
            <a:r>
              <a:rPr lang="en-US" sz="1200" b="0" i="0" kern="1200" dirty="0">
                <a:solidFill>
                  <a:schemeClr val="tx1"/>
                </a:solidFill>
                <a:effectLst/>
                <a:latin typeface="+mn-lt"/>
                <a:ea typeface="+mn-ea"/>
                <a:cs typeface="+mn-cs"/>
              </a:rPr>
              <a:t>Effectiveness – Has the policy led to measurable emission reductions?</a:t>
            </a:r>
          </a:p>
          <a:p>
            <a:r>
              <a:rPr lang="en-US" sz="1200" b="0" i="0" kern="1200" dirty="0">
                <a:solidFill>
                  <a:schemeClr val="tx1"/>
                </a:solidFill>
                <a:effectLst/>
                <a:latin typeface="+mn-lt"/>
                <a:ea typeface="+mn-ea"/>
                <a:cs typeface="+mn-cs"/>
              </a:rPr>
              <a:t>Economic efficiency – What was the cost of achieving those reductions?</a:t>
            </a:r>
          </a:p>
          <a:p>
            <a:r>
              <a:rPr lang="en-US" sz="1200" b="0" i="0" kern="1200" dirty="0">
                <a:solidFill>
                  <a:schemeClr val="tx1"/>
                </a:solidFill>
                <a:effectLst/>
                <a:latin typeface="+mn-lt"/>
                <a:ea typeface="+mn-ea"/>
                <a:cs typeface="+mn-cs"/>
              </a:rPr>
              <a:t>Equity – How fairly are costs and obligations distributed among firms affected by the policy?</a:t>
            </a:r>
          </a:p>
        </p:txBody>
      </p:sp>
      <p:sp>
        <p:nvSpPr>
          <p:cNvPr id="4" name="Slide Number Placeholder 3">
            <a:extLst>
              <a:ext uri="{FF2B5EF4-FFF2-40B4-BE49-F238E27FC236}">
                <a16:creationId xmlns:a16="http://schemas.microsoft.com/office/drawing/2014/main" id="{C78434C9-89BC-C34A-4A94-AA8880041F61}"/>
              </a:ext>
            </a:extLst>
          </p:cNvPr>
          <p:cNvSpPr>
            <a:spLocks noGrp="1"/>
          </p:cNvSpPr>
          <p:nvPr>
            <p:ph type="sldNum" sz="quarter" idx="5"/>
          </p:nvPr>
        </p:nvSpPr>
        <p:spPr/>
        <p:txBody>
          <a:bodyPr/>
          <a:lstStyle/>
          <a:p>
            <a:fld id="{22FE4AF9-07EF-443D-BE82-C94682AF8413}" type="slidenum">
              <a:rPr lang="en-US" smtClean="0"/>
              <a:t>18</a:t>
            </a:fld>
            <a:endParaRPr lang="en-US"/>
          </a:p>
        </p:txBody>
      </p:sp>
    </p:spTree>
    <p:extLst>
      <p:ext uri="{BB962C8B-B14F-4D97-AF65-F5344CB8AC3E}">
        <p14:creationId xmlns:p14="http://schemas.microsoft.com/office/powerpoint/2010/main" val="2569234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DBC06-EDAB-3840-7DB2-A762C21274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9D92C-9CAE-58EE-946A-E1E1F5C14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CB963-8067-542C-3856-C4EE50E78012}"/>
              </a:ext>
            </a:extLst>
          </p:cNvPr>
          <p:cNvSpPr>
            <a:spLocks noGrp="1"/>
          </p:cNvSpPr>
          <p:nvPr>
            <p:ph type="body" idx="1"/>
          </p:nvPr>
        </p:nvSpPr>
        <p:spPr/>
        <p:txBody>
          <a:bodyPr/>
          <a:lstStyle/>
          <a:p>
            <a:r>
              <a:rPr lang="en-US" dirty="0"/>
              <a:t>Evidence across multiple studies shows that Renewable Portfolio Standards are effective at expanding clean energy generation — particularly wind and solar.</a:t>
            </a:r>
            <a:br>
              <a:rPr lang="en-US" dirty="0"/>
            </a:br>
            <a:r>
              <a:rPr lang="en-US" dirty="0"/>
              <a:t>This has led to measurable declines in CO₂ emissions, especially from coal-burning sources.</a:t>
            </a:r>
            <a:br>
              <a:rPr lang="en-US" dirty="0"/>
            </a:br>
            <a:r>
              <a:rPr lang="en-US" dirty="0"/>
              <a:t>Beyond emissions, RPS policies improve </a:t>
            </a:r>
            <a:r>
              <a:rPr lang="en-US" b="1" dirty="0"/>
              <a:t>air quality</a:t>
            </a:r>
            <a:r>
              <a:rPr lang="en-US" dirty="0"/>
              <a:t> and reduce </a:t>
            </a:r>
            <a:r>
              <a:rPr lang="en-US" b="1" dirty="0"/>
              <a:t>water consumption</a:t>
            </a:r>
            <a:r>
              <a:rPr lang="en-US" dirty="0"/>
              <a:t>, which matters in drought-prone regions.</a:t>
            </a:r>
            <a:br>
              <a:rPr lang="en-US" dirty="0"/>
            </a:br>
            <a:r>
              <a:rPr lang="en-US" dirty="0"/>
              <a:t>However, when RPS overlaps with other poorly designed policies, it can reduce its effectiveness or even backfire by shifting emissions elsewhere.  For example, a RPS may have no impact on carbon emissions if implemented in a region with carbon cap and trade system already in place</a:t>
            </a:r>
          </a:p>
        </p:txBody>
      </p:sp>
      <p:sp>
        <p:nvSpPr>
          <p:cNvPr id="4" name="Slide Number Placeholder 3">
            <a:extLst>
              <a:ext uri="{FF2B5EF4-FFF2-40B4-BE49-F238E27FC236}">
                <a16:creationId xmlns:a16="http://schemas.microsoft.com/office/drawing/2014/main" id="{D76008F7-E3CC-7B2E-B535-65C5E9FADFB3}"/>
              </a:ext>
            </a:extLst>
          </p:cNvPr>
          <p:cNvSpPr>
            <a:spLocks noGrp="1"/>
          </p:cNvSpPr>
          <p:nvPr>
            <p:ph type="sldNum" sz="quarter" idx="5"/>
          </p:nvPr>
        </p:nvSpPr>
        <p:spPr/>
        <p:txBody>
          <a:bodyPr/>
          <a:lstStyle/>
          <a:p>
            <a:fld id="{22FE4AF9-07EF-443D-BE82-C94682AF8413}" type="slidenum">
              <a:rPr lang="en-US" smtClean="0"/>
              <a:t>19</a:t>
            </a:fld>
            <a:endParaRPr lang="en-US"/>
          </a:p>
        </p:txBody>
      </p:sp>
    </p:spTree>
    <p:extLst>
      <p:ext uri="{BB962C8B-B14F-4D97-AF65-F5344CB8AC3E}">
        <p14:creationId xmlns:p14="http://schemas.microsoft.com/office/powerpoint/2010/main" val="340999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Greenhouse gas emissions create significant negative externalities, harming ecosystems, health, agriculture, and economic stability. These social costs aren’t reflected in market prices, causing over-pollution and heightened climate-related damages. Economists and policymakers must understand these costs to fairly assess and design effective environmental policies.</a:t>
            </a:r>
          </a:p>
        </p:txBody>
      </p:sp>
      <p:sp>
        <p:nvSpPr>
          <p:cNvPr id="4" name="Slide Number Placeholder 3"/>
          <p:cNvSpPr>
            <a:spLocks noGrp="1"/>
          </p:cNvSpPr>
          <p:nvPr>
            <p:ph type="sldNum" sz="quarter" idx="5"/>
          </p:nvPr>
        </p:nvSpPr>
        <p:spPr/>
        <p:txBody>
          <a:bodyPr/>
          <a:lstStyle/>
          <a:p>
            <a:fld id="{22FE4AF9-07EF-443D-BE82-C94682AF8413}" type="slidenum">
              <a:rPr lang="en-US" smtClean="0"/>
              <a:t>2</a:t>
            </a:fld>
            <a:endParaRPr lang="en-US"/>
          </a:p>
        </p:txBody>
      </p:sp>
    </p:spTree>
    <p:extLst>
      <p:ext uri="{BB962C8B-B14F-4D97-AF65-F5344CB8AC3E}">
        <p14:creationId xmlns:p14="http://schemas.microsoft.com/office/powerpoint/2010/main" val="3569760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43A3-35E6-0729-1E71-1682F9519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EE130-CEC1-5036-ABFF-D62127A780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E251C-FD15-B9BC-E555-D3924A45EBF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Greenstone and Nath find that RPS programs reduce emissions but can have high, uncertain costs—especially from grid integration and infrastructure. Falling renewable costs don’t guarantee cost-effective emission cuts; grid flexibility investments are crucial.</a:t>
            </a:r>
          </a:p>
          <a:p>
            <a:r>
              <a:rPr lang="en-US" sz="1200" b="0" i="0" kern="1200" dirty="0">
                <a:solidFill>
                  <a:schemeClr val="tx1"/>
                </a:solidFill>
                <a:effectLst/>
                <a:latin typeface="+mn-lt"/>
                <a:ea typeface="+mn-ea"/>
                <a:cs typeface="+mn-cs"/>
              </a:rPr>
              <a:t>Wiser et al. find The overall benefits of RPS, including improved air quality and avoided climate damages, outweigh the costs. While not always the most cost-efficient compared to carbon pricing, RPS is still societally cost-effective.</a:t>
            </a:r>
          </a:p>
          <a:p>
            <a:r>
              <a:rPr lang="en-US" sz="1200" b="0" i="0" kern="1200" dirty="0">
                <a:solidFill>
                  <a:schemeClr val="tx1"/>
                </a:solidFill>
                <a:effectLst/>
                <a:latin typeface="+mn-lt"/>
                <a:ea typeface="+mn-ea"/>
                <a:cs typeface="+mn-cs"/>
              </a:rPr>
              <a:t>Lyon finds RPS effectiveness and cost-efficiency vary by context, depending on local resources, markets, and policy mix. Tailored, context-specific implementation is key.</a:t>
            </a:r>
          </a:p>
        </p:txBody>
      </p:sp>
      <p:sp>
        <p:nvSpPr>
          <p:cNvPr id="4" name="Slide Number Placeholder 3">
            <a:extLst>
              <a:ext uri="{FF2B5EF4-FFF2-40B4-BE49-F238E27FC236}">
                <a16:creationId xmlns:a16="http://schemas.microsoft.com/office/drawing/2014/main" id="{763CFECD-319A-6FB4-74CC-D7F1B05A0CF3}"/>
              </a:ext>
            </a:extLst>
          </p:cNvPr>
          <p:cNvSpPr>
            <a:spLocks noGrp="1"/>
          </p:cNvSpPr>
          <p:nvPr>
            <p:ph type="sldNum" sz="quarter" idx="5"/>
          </p:nvPr>
        </p:nvSpPr>
        <p:spPr/>
        <p:txBody>
          <a:bodyPr/>
          <a:lstStyle/>
          <a:p>
            <a:fld id="{22FE4AF9-07EF-443D-BE82-C94682AF8413}" type="slidenum">
              <a:rPr lang="en-US" smtClean="0"/>
              <a:t>20</a:t>
            </a:fld>
            <a:endParaRPr lang="en-US"/>
          </a:p>
        </p:txBody>
      </p:sp>
    </p:spTree>
    <p:extLst>
      <p:ext uri="{BB962C8B-B14F-4D97-AF65-F5344CB8AC3E}">
        <p14:creationId xmlns:p14="http://schemas.microsoft.com/office/powerpoint/2010/main" val="1570467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F2CA2-E0CE-4133-EA57-A30D99ED2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F41AA-0054-799D-CC68-AB0A4CE73A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B7D7A2-4E5C-584E-DCF2-00512AAE25FE}"/>
              </a:ext>
            </a:extLst>
          </p:cNvPr>
          <p:cNvSpPr>
            <a:spLocks noGrp="1"/>
          </p:cNvSpPr>
          <p:nvPr>
            <p:ph type="body" idx="1"/>
          </p:nvPr>
        </p:nvSpPr>
        <p:spPr/>
        <p:txBody>
          <a:bodyPr/>
          <a:lstStyle/>
          <a:p>
            <a:r>
              <a:rPr lang="en-US" dirty="0"/>
              <a:t>Low Carbon Fuel Standards (LCFS) aim to reduce the carbon intensity of transportation fuels by incentivizing cleaner alternatives like biofuels and electricity.</a:t>
            </a:r>
          </a:p>
          <a:p>
            <a:r>
              <a:rPr lang="en-US" dirty="0"/>
              <a:t>Evidence from California, as shown in Huseynov (2022), indicates that LCFS policies can reduce transportation-sector emissions. But the scale of these reductions depends on how stringent the standard is and how fuel producers and consumers respond.</a:t>
            </a:r>
          </a:p>
          <a:p>
            <a:r>
              <a:rPr lang="en-US" dirty="0"/>
              <a:t>Holland, Hughes, and Knittel (2009) caution that LCFS policies don’t always lead to lower emissions. If demand for high-carbon fuels is inelastic, the policy can unintentionally raise emissions.  This means that if consumers and producers do not significantly decrease their use of high carbon fuels even as regulations make these fuels more expensive, then the policy may not achieve much, if anything. Under certain scenarios, it may make emissions worse.  If demand remains inelastic for high carbon fuels, firms can comply with regulations by increasing production of low carbon fuels rather than reducing production of high carbon fuels, leading to an overall increase in emissions.</a:t>
            </a:r>
          </a:p>
        </p:txBody>
      </p:sp>
      <p:sp>
        <p:nvSpPr>
          <p:cNvPr id="4" name="Slide Number Placeholder 3">
            <a:extLst>
              <a:ext uri="{FF2B5EF4-FFF2-40B4-BE49-F238E27FC236}">
                <a16:creationId xmlns:a16="http://schemas.microsoft.com/office/drawing/2014/main" id="{A61F1A7B-E0B8-AAEF-DB0F-B0D0DF8D7A7E}"/>
              </a:ext>
            </a:extLst>
          </p:cNvPr>
          <p:cNvSpPr>
            <a:spLocks noGrp="1"/>
          </p:cNvSpPr>
          <p:nvPr>
            <p:ph type="sldNum" sz="quarter" idx="5"/>
          </p:nvPr>
        </p:nvSpPr>
        <p:spPr/>
        <p:txBody>
          <a:bodyPr/>
          <a:lstStyle/>
          <a:p>
            <a:fld id="{22FE4AF9-07EF-443D-BE82-C94682AF8413}" type="slidenum">
              <a:rPr lang="en-US" smtClean="0"/>
              <a:t>21</a:t>
            </a:fld>
            <a:endParaRPr lang="en-US"/>
          </a:p>
        </p:txBody>
      </p:sp>
    </p:spTree>
    <p:extLst>
      <p:ext uri="{BB962C8B-B14F-4D97-AF65-F5344CB8AC3E}">
        <p14:creationId xmlns:p14="http://schemas.microsoft.com/office/powerpoint/2010/main" val="1151461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A5855-D43A-3082-E287-8A5D2B0295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DA766-2EFF-76B9-54B8-D8636D678F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7296A-8954-D578-2AA0-B243266E2430}"/>
              </a:ext>
            </a:extLst>
          </p:cNvPr>
          <p:cNvSpPr>
            <a:spLocks noGrp="1"/>
          </p:cNvSpPr>
          <p:nvPr>
            <p:ph type="body" idx="1"/>
          </p:nvPr>
        </p:nvSpPr>
        <p:spPr/>
        <p:txBody>
          <a:bodyPr/>
          <a:lstStyle/>
          <a:p>
            <a:r>
              <a:rPr lang="en-US" dirty="0"/>
              <a:t>Cap-and-trade systems have proven to be both </a:t>
            </a:r>
            <a:r>
              <a:rPr lang="en-US" b="1" dirty="0"/>
              <a:t>cost-effective</a:t>
            </a:r>
            <a:r>
              <a:rPr lang="en-US" dirty="0"/>
              <a:t> and </a:t>
            </a:r>
            <a:r>
              <a:rPr lang="en-US" b="1" dirty="0"/>
              <a:t>efficient</a:t>
            </a:r>
            <a:r>
              <a:rPr lang="en-US" dirty="0"/>
              <a:t>. Peace and Juliani, along with Holland et al., find that the </a:t>
            </a:r>
            <a:r>
              <a:rPr lang="en-US" b="1" dirty="0"/>
              <a:t>overall costs are minimal</a:t>
            </a:r>
            <a:r>
              <a:rPr lang="en-US" dirty="0"/>
              <a:t>, especially compared to alternatives. </a:t>
            </a:r>
          </a:p>
          <a:p>
            <a:r>
              <a:rPr lang="en-US" dirty="0"/>
              <a:t> Well-designed carbon markets also </a:t>
            </a:r>
            <a:r>
              <a:rPr lang="en-US" b="1" dirty="0"/>
              <a:t>drive innovation</a:t>
            </a:r>
            <a:r>
              <a:rPr lang="en-US" dirty="0"/>
              <a:t> by giving firms the flexibility to reduce emissions in the most efficient way. </a:t>
            </a:r>
          </a:p>
          <a:p>
            <a:r>
              <a:rPr lang="en-US" dirty="0"/>
              <a:t> Compared to RPS and LCFS, cap-and-trade offers </a:t>
            </a:r>
            <a:r>
              <a:rPr lang="en-US" b="1" dirty="0"/>
              <a:t>greater accuracy in emissions assignment</a:t>
            </a:r>
            <a:r>
              <a:rPr lang="en-US" dirty="0"/>
              <a:t> and avoids unintended impacts like </a:t>
            </a:r>
            <a:r>
              <a:rPr lang="en-US" b="1" dirty="0"/>
              <a:t>land-use intensification</a:t>
            </a:r>
            <a:r>
              <a:rPr lang="en-US" dirty="0"/>
              <a:t>. </a:t>
            </a:r>
          </a:p>
          <a:p>
            <a:r>
              <a:rPr lang="en-US" dirty="0"/>
              <a:t> Finally, studies like Schmalensee and Stavins (2015) show that cap-and-trade leads to </a:t>
            </a:r>
            <a:r>
              <a:rPr lang="en-US" b="1" dirty="0"/>
              <a:t>faster and more efficient emissions reductions</a:t>
            </a:r>
            <a:r>
              <a:rPr lang="en-US" dirty="0"/>
              <a:t> than other major policies.</a:t>
            </a:r>
          </a:p>
          <a:p>
            <a:endParaRPr lang="en-US" dirty="0"/>
          </a:p>
        </p:txBody>
      </p:sp>
      <p:sp>
        <p:nvSpPr>
          <p:cNvPr id="4" name="Slide Number Placeholder 3">
            <a:extLst>
              <a:ext uri="{FF2B5EF4-FFF2-40B4-BE49-F238E27FC236}">
                <a16:creationId xmlns:a16="http://schemas.microsoft.com/office/drawing/2014/main" id="{E4D26150-EE03-2E21-B2A4-21152E13B8E9}"/>
              </a:ext>
            </a:extLst>
          </p:cNvPr>
          <p:cNvSpPr>
            <a:spLocks noGrp="1"/>
          </p:cNvSpPr>
          <p:nvPr>
            <p:ph type="sldNum" sz="quarter" idx="5"/>
          </p:nvPr>
        </p:nvSpPr>
        <p:spPr/>
        <p:txBody>
          <a:bodyPr/>
          <a:lstStyle/>
          <a:p>
            <a:fld id="{22FE4AF9-07EF-443D-BE82-C94682AF8413}" type="slidenum">
              <a:rPr lang="en-US" smtClean="0"/>
              <a:t>22</a:t>
            </a:fld>
            <a:endParaRPr lang="en-US"/>
          </a:p>
        </p:txBody>
      </p:sp>
    </p:spTree>
    <p:extLst>
      <p:ext uri="{BB962C8B-B14F-4D97-AF65-F5344CB8AC3E}">
        <p14:creationId xmlns:p14="http://schemas.microsoft.com/office/powerpoint/2010/main" val="3258520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79D80-891D-F1B4-C046-143E529A4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66069-36CA-7BC0-1EE0-7B65CFB2B8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30F292-E26E-F833-A5C4-0F6553F7B22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Cap-and-trade systems, while effective in many cases, come with several commonly recognized challenges:</a:t>
            </a:r>
          </a:p>
          <a:p>
            <a:r>
              <a:rPr lang="en-US" sz="1200" b="0" i="0" kern="1200" dirty="0">
                <a:solidFill>
                  <a:schemeClr val="tx1"/>
                </a:solidFill>
                <a:effectLst/>
                <a:latin typeface="+mn-lt"/>
                <a:ea typeface="+mn-ea"/>
                <a:cs typeface="+mn-cs"/>
              </a:rPr>
              <a:t>The market can experience allowance price volatility, especially if program rules are unclear or trading activity is low—making planning difficult for firms.</a:t>
            </a:r>
          </a:p>
          <a:p>
            <a:r>
              <a:rPr lang="en-US" sz="1200" b="0" i="0" kern="1200" dirty="0">
                <a:solidFill>
                  <a:schemeClr val="tx1"/>
                </a:solidFill>
                <a:effectLst/>
                <a:latin typeface="+mn-lt"/>
                <a:ea typeface="+mn-ea"/>
                <a:cs typeface="+mn-cs"/>
              </a:rPr>
              <a:t>When the program’s scope is limited, emissions can “leak” to unregulated sectors or regions, reducing environmental gains.</a:t>
            </a:r>
          </a:p>
          <a:p>
            <a:r>
              <a:rPr lang="en-US" sz="1200" b="0" i="0" kern="1200" dirty="0">
                <a:solidFill>
                  <a:schemeClr val="tx1"/>
                </a:solidFill>
                <a:effectLst/>
                <a:latin typeface="+mn-lt"/>
                <a:ea typeface="+mn-ea"/>
                <a:cs typeface="+mn-cs"/>
              </a:rPr>
              <a:t>Political compromises often lead to free allocation of allowances, resulting in windfall profits for some companies and concerns about fairness among competitors.</a:t>
            </a:r>
          </a:p>
          <a:p>
            <a:r>
              <a:rPr lang="en-US" sz="1200" b="0" i="0" kern="1200" dirty="0">
                <a:solidFill>
                  <a:schemeClr val="tx1"/>
                </a:solidFill>
                <a:effectLst/>
                <a:latin typeface="+mn-lt"/>
                <a:ea typeface="+mn-ea"/>
                <a:cs typeface="+mn-cs"/>
              </a:rPr>
              <a:t>Overlapping regulations, such as mandated renewables or efficiency rules, can drive up costs without achieving additional emissions reductions.</a:t>
            </a:r>
          </a:p>
          <a:p>
            <a:r>
              <a:rPr lang="en-US" sz="1200" b="0" i="0" kern="1200" dirty="0">
                <a:solidFill>
                  <a:schemeClr val="tx1"/>
                </a:solidFill>
                <a:effectLst/>
                <a:latin typeface="+mn-lt"/>
                <a:ea typeface="+mn-ea"/>
                <a:cs typeface="+mn-cs"/>
              </a:rPr>
              <a:t>Finally, these systems require extensive administration and enforcement to ensure accurate reporting and prevent gaming or non-compliance, which adds complexity and cost.</a:t>
            </a:r>
          </a:p>
        </p:txBody>
      </p:sp>
      <p:sp>
        <p:nvSpPr>
          <p:cNvPr id="4" name="Slide Number Placeholder 3">
            <a:extLst>
              <a:ext uri="{FF2B5EF4-FFF2-40B4-BE49-F238E27FC236}">
                <a16:creationId xmlns:a16="http://schemas.microsoft.com/office/drawing/2014/main" id="{4CBE1812-CAE3-D24A-9E40-3A568F63E609}"/>
              </a:ext>
            </a:extLst>
          </p:cNvPr>
          <p:cNvSpPr>
            <a:spLocks noGrp="1"/>
          </p:cNvSpPr>
          <p:nvPr>
            <p:ph type="sldNum" sz="quarter" idx="5"/>
          </p:nvPr>
        </p:nvSpPr>
        <p:spPr/>
        <p:txBody>
          <a:bodyPr/>
          <a:lstStyle/>
          <a:p>
            <a:fld id="{22FE4AF9-07EF-443D-BE82-C94682AF8413}" type="slidenum">
              <a:rPr lang="en-US" smtClean="0"/>
              <a:t>23</a:t>
            </a:fld>
            <a:endParaRPr lang="en-US"/>
          </a:p>
        </p:txBody>
      </p:sp>
    </p:spTree>
    <p:extLst>
      <p:ext uri="{BB962C8B-B14F-4D97-AF65-F5344CB8AC3E}">
        <p14:creationId xmlns:p14="http://schemas.microsoft.com/office/powerpoint/2010/main" val="3433606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144D3-8727-1D39-D97A-D793802DB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D8FE2-B773-E94F-77BA-B881F36B24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CA410-9920-A1A6-C6BB-85AC8ACD6130}"/>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results of the analysis comes down to two main concepts, determining if a policy is efficient and determining if a policy is equitable.</a:t>
            </a:r>
          </a:p>
        </p:txBody>
      </p:sp>
      <p:sp>
        <p:nvSpPr>
          <p:cNvPr id="4" name="Slide Number Placeholder 3">
            <a:extLst>
              <a:ext uri="{FF2B5EF4-FFF2-40B4-BE49-F238E27FC236}">
                <a16:creationId xmlns:a16="http://schemas.microsoft.com/office/drawing/2014/main" id="{6CB4E934-DF8B-8D36-BF29-874E7CE5B482}"/>
              </a:ext>
            </a:extLst>
          </p:cNvPr>
          <p:cNvSpPr>
            <a:spLocks noGrp="1"/>
          </p:cNvSpPr>
          <p:nvPr>
            <p:ph type="sldNum" sz="quarter" idx="5"/>
          </p:nvPr>
        </p:nvSpPr>
        <p:spPr/>
        <p:txBody>
          <a:bodyPr/>
          <a:lstStyle/>
          <a:p>
            <a:fld id="{22FE4AF9-07EF-443D-BE82-C94682AF8413}" type="slidenum">
              <a:rPr lang="en-US" smtClean="0"/>
              <a:t>24</a:t>
            </a:fld>
            <a:endParaRPr lang="en-US"/>
          </a:p>
        </p:txBody>
      </p:sp>
    </p:spTree>
    <p:extLst>
      <p:ext uri="{BB962C8B-B14F-4D97-AF65-F5344CB8AC3E}">
        <p14:creationId xmlns:p14="http://schemas.microsoft.com/office/powerpoint/2010/main" val="2779061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A3938-4A27-003C-65D8-99816A1BDC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6F779-1E3F-187A-D6A1-978E1FA31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2B87F-5B86-4666-0074-1021815F5513}"/>
              </a:ext>
            </a:extLst>
          </p:cNvPr>
          <p:cNvSpPr>
            <a:spLocks noGrp="1"/>
          </p:cNvSpPr>
          <p:nvPr>
            <p:ph type="body" idx="1"/>
          </p:nvPr>
        </p:nvSpPr>
        <p:spPr/>
        <p:txBody>
          <a:bodyPr/>
          <a:lstStyle/>
          <a:p>
            <a:r>
              <a:rPr lang="en-US" dirty="0" err="1"/>
              <a:t>Heres</a:t>
            </a:r>
            <a:r>
              <a:rPr lang="en-US" dirty="0"/>
              <a:t> how each is defined.  A policy is deemed efficient when it achieves emissions reductions at the lowest possible social cost, whereas equity is about how fairly costs and benefits are distributed.</a:t>
            </a:r>
          </a:p>
        </p:txBody>
      </p:sp>
      <p:sp>
        <p:nvSpPr>
          <p:cNvPr id="4" name="Slide Number Placeholder 3">
            <a:extLst>
              <a:ext uri="{FF2B5EF4-FFF2-40B4-BE49-F238E27FC236}">
                <a16:creationId xmlns:a16="http://schemas.microsoft.com/office/drawing/2014/main" id="{000E3AD1-5708-6B4B-6786-3BE3231F4F93}"/>
              </a:ext>
            </a:extLst>
          </p:cNvPr>
          <p:cNvSpPr>
            <a:spLocks noGrp="1"/>
          </p:cNvSpPr>
          <p:nvPr>
            <p:ph type="sldNum" sz="quarter" idx="5"/>
          </p:nvPr>
        </p:nvSpPr>
        <p:spPr/>
        <p:txBody>
          <a:bodyPr/>
          <a:lstStyle/>
          <a:p>
            <a:fld id="{22FE4AF9-07EF-443D-BE82-C94682AF8413}" type="slidenum">
              <a:rPr lang="en-US" smtClean="0"/>
              <a:t>25</a:t>
            </a:fld>
            <a:endParaRPr lang="en-US"/>
          </a:p>
        </p:txBody>
      </p:sp>
    </p:spTree>
    <p:extLst>
      <p:ext uri="{BB962C8B-B14F-4D97-AF65-F5344CB8AC3E}">
        <p14:creationId xmlns:p14="http://schemas.microsoft.com/office/powerpoint/2010/main" val="4139181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43DDE-7B98-A283-DC61-77891D61E6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8CF8E-7A4D-7936-3FB3-DE3D392E8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EA4B8-E018-4058-FF14-32108DD16BE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table summarizes the main efficiency pros and cons of these three key climate policies.</a:t>
            </a:r>
          </a:p>
          <a:p>
            <a:r>
              <a:rPr lang="en-US" sz="1200" b="0" i="0" kern="1200" dirty="0">
                <a:solidFill>
                  <a:schemeClr val="tx1"/>
                </a:solidFill>
                <a:effectLst/>
                <a:latin typeface="+mn-lt"/>
                <a:ea typeface="+mn-ea"/>
                <a:cs typeface="+mn-cs"/>
              </a:rPr>
              <a:t>RPS drives renewable energy growth and reduces emissions in electricity, with relatively low monitoring costs. However, it can be costly and inefficient because it doesn’t ensure reductions where cheapest and may limit innovation.</a:t>
            </a:r>
          </a:p>
          <a:p>
            <a:r>
              <a:rPr lang="en-US" sz="1200" b="0" i="0" kern="1200" dirty="0">
                <a:solidFill>
                  <a:schemeClr val="tx1"/>
                </a:solidFill>
                <a:effectLst/>
                <a:latin typeface="+mn-lt"/>
                <a:ea typeface="+mn-ea"/>
                <a:cs typeface="+mn-cs"/>
              </a:rPr>
              <a:t>LCFS encourages cleaner fuels and innovation through flexible credit trading, but its effectiveness depends on market responses, and it can sometimes unintentionally increase emissions. Costs vary widely.</a:t>
            </a:r>
          </a:p>
          <a:p>
            <a:r>
              <a:rPr lang="en-US" sz="1200" b="0" i="0" kern="1200" dirty="0">
                <a:solidFill>
                  <a:schemeClr val="tx1"/>
                </a:solidFill>
                <a:effectLst/>
                <a:latin typeface="+mn-lt"/>
                <a:ea typeface="+mn-ea"/>
                <a:cs typeface="+mn-cs"/>
              </a:rPr>
              <a:t>Cap-and-Trade often achieves cost-effective reductions by equalizing marginal abatement costs and driving innovation, but allowance price volatility and overlapping policies can reduce efficiency if not carefully managed.</a:t>
            </a:r>
          </a:p>
          <a:p>
            <a:r>
              <a:rPr lang="en-US" sz="1200" b="0" i="0" kern="1200" dirty="0">
                <a:solidFill>
                  <a:schemeClr val="tx1"/>
                </a:solidFill>
                <a:effectLst/>
                <a:latin typeface="+mn-lt"/>
                <a:ea typeface="+mn-ea"/>
                <a:cs typeface="+mn-cs"/>
              </a:rPr>
              <a:t>Overall, each policy has advantages, but their efficiency and effectiveness strongly depend on design and implementation.</a:t>
            </a:r>
          </a:p>
          <a:p>
            <a:endParaRPr lang="en-US" dirty="0"/>
          </a:p>
        </p:txBody>
      </p:sp>
      <p:sp>
        <p:nvSpPr>
          <p:cNvPr id="4" name="Slide Number Placeholder 3">
            <a:extLst>
              <a:ext uri="{FF2B5EF4-FFF2-40B4-BE49-F238E27FC236}">
                <a16:creationId xmlns:a16="http://schemas.microsoft.com/office/drawing/2014/main" id="{666C7F1B-4B4F-27BB-01D5-CB194ABA4977}"/>
              </a:ext>
            </a:extLst>
          </p:cNvPr>
          <p:cNvSpPr>
            <a:spLocks noGrp="1"/>
          </p:cNvSpPr>
          <p:nvPr>
            <p:ph type="sldNum" sz="quarter" idx="5"/>
          </p:nvPr>
        </p:nvSpPr>
        <p:spPr/>
        <p:txBody>
          <a:bodyPr/>
          <a:lstStyle/>
          <a:p>
            <a:fld id="{22FE4AF9-07EF-443D-BE82-C94682AF8413}" type="slidenum">
              <a:rPr lang="en-US" smtClean="0"/>
              <a:t>26</a:t>
            </a:fld>
            <a:endParaRPr lang="en-US"/>
          </a:p>
        </p:txBody>
      </p:sp>
    </p:spTree>
    <p:extLst>
      <p:ext uri="{BB962C8B-B14F-4D97-AF65-F5344CB8AC3E}">
        <p14:creationId xmlns:p14="http://schemas.microsoft.com/office/powerpoint/2010/main" val="734717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B2610-10F7-6201-C521-FC070879A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7FC33-8508-C84B-9F57-6904446FC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DD8AAB-C13C-986F-70B3-E8DFFA5AE448}"/>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table highlights key equity advantages and challenges of the three policies.</a:t>
            </a:r>
          </a:p>
          <a:p>
            <a:r>
              <a:rPr lang="en-US" sz="1200" b="0" i="0" kern="1200" dirty="0">
                <a:solidFill>
                  <a:schemeClr val="tx1"/>
                </a:solidFill>
                <a:effectLst/>
                <a:latin typeface="+mn-lt"/>
                <a:ea typeface="+mn-ea"/>
                <a:cs typeface="+mn-cs"/>
              </a:rPr>
              <a:t>RPS: Tradable credits help with flexibility, but firms in areas with poor renewables face higher costs. Costs can disproportionately hit low-income consumers through higher rates.</a:t>
            </a:r>
          </a:p>
          <a:p>
            <a:r>
              <a:rPr lang="en-US" sz="1200" b="0" i="0" kern="1200" dirty="0">
                <a:solidFill>
                  <a:schemeClr val="tx1"/>
                </a:solidFill>
                <a:effectLst/>
                <a:latin typeface="+mn-lt"/>
                <a:ea typeface="+mn-ea"/>
                <a:cs typeface="+mn-cs"/>
              </a:rPr>
              <a:t>LCFS: Firms with early low-carbon fuel access benefit; traditional fuel providers and fossil-fuel–dependent regions bear higher costs.</a:t>
            </a:r>
          </a:p>
          <a:p>
            <a:r>
              <a:rPr lang="en-US" sz="1200" b="0" i="0" kern="1200" dirty="0">
                <a:solidFill>
                  <a:schemeClr val="tx1"/>
                </a:solidFill>
                <a:effectLst/>
                <a:latin typeface="+mn-lt"/>
                <a:ea typeface="+mn-ea"/>
                <a:cs typeface="+mn-cs"/>
              </a:rPr>
              <a:t>Cap-and-Trade: Auctions distribute obligations fairly, and revenues can support compensation. However, free allocations favor incumbents, while high-emission sectors bear more costs.</a:t>
            </a:r>
          </a:p>
          <a:p>
            <a:endParaRPr lang="en-US" dirty="0"/>
          </a:p>
        </p:txBody>
      </p:sp>
      <p:sp>
        <p:nvSpPr>
          <p:cNvPr id="4" name="Slide Number Placeholder 3">
            <a:extLst>
              <a:ext uri="{FF2B5EF4-FFF2-40B4-BE49-F238E27FC236}">
                <a16:creationId xmlns:a16="http://schemas.microsoft.com/office/drawing/2014/main" id="{CDEBD0E8-3165-B11D-C16F-DFBF4F1209F8}"/>
              </a:ext>
            </a:extLst>
          </p:cNvPr>
          <p:cNvSpPr>
            <a:spLocks noGrp="1"/>
          </p:cNvSpPr>
          <p:nvPr>
            <p:ph type="sldNum" sz="quarter" idx="5"/>
          </p:nvPr>
        </p:nvSpPr>
        <p:spPr/>
        <p:txBody>
          <a:bodyPr/>
          <a:lstStyle/>
          <a:p>
            <a:fld id="{22FE4AF9-07EF-443D-BE82-C94682AF8413}" type="slidenum">
              <a:rPr lang="en-US" smtClean="0"/>
              <a:t>27</a:t>
            </a:fld>
            <a:endParaRPr lang="en-US"/>
          </a:p>
        </p:txBody>
      </p:sp>
    </p:spTree>
    <p:extLst>
      <p:ext uri="{BB962C8B-B14F-4D97-AF65-F5344CB8AC3E}">
        <p14:creationId xmlns:p14="http://schemas.microsoft.com/office/powerpoint/2010/main" val="2222151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F0867-E4F6-37F6-3644-1AE6E2FEDA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4E826C-9F30-4B27-5B5F-263066D306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C8164-17A7-9404-8ED2-D8A6EB28036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based on theory, what do I conclude to be the most efficient and most equitable.  I believe that Cap-and-Trade is the best of both worlds.  Using markets for emissions permits allows for firms to decide for themselves where and how to cut emissions, and incentivizes firms to cut sooner and to greater degrees to extract all the value from their permits that they can.  And because firms can choose when and where to cut, it inherently leverages the </a:t>
            </a:r>
            <a:r>
              <a:rPr lang="en-US" sz="1200" b="0" i="0" kern="1200" dirty="0" err="1">
                <a:solidFill>
                  <a:schemeClr val="tx1"/>
                </a:solidFill>
                <a:effectLst/>
                <a:latin typeface="+mn-lt"/>
                <a:ea typeface="+mn-ea"/>
                <a:cs typeface="+mn-cs"/>
              </a:rPr>
              <a:t>equimarginal</a:t>
            </a:r>
            <a:r>
              <a:rPr lang="en-US" sz="1200" b="0" i="0" kern="1200" dirty="0">
                <a:solidFill>
                  <a:schemeClr val="tx1"/>
                </a:solidFill>
                <a:effectLst/>
                <a:latin typeface="+mn-lt"/>
                <a:ea typeface="+mn-ea"/>
                <a:cs typeface="+mn-cs"/>
              </a:rPr>
              <a:t> principle to result in the lowest total cost of abatement.  Furthermore, unlike RPS and LCFS, cap and trade systems do not require specific technologies or actions. They can innovate or choose the best solutions that fit their circumstances best, decreasing the cost of compliance.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Cap-and-trade offers strong potential for fairness among firms, but actual equity depends on how emission permits are allocated. Auctioning allowances ensures all firms pay the same carbon price, creating a level playing field. Conversely, freely giving permits—especially based on past emissions—can benefit large, established firms and disadvantage newcomers or smaller companies. The fairest systems use clear, performance-based allocation methods to treat similar firms equally and avoid locking in existing market advantages. Proper permit allocation is essential to ensure fair competition and broad participation.</a:t>
            </a:r>
            <a:endParaRPr lang="en-US" dirty="0"/>
          </a:p>
        </p:txBody>
      </p:sp>
      <p:sp>
        <p:nvSpPr>
          <p:cNvPr id="4" name="Slide Number Placeholder 3">
            <a:extLst>
              <a:ext uri="{FF2B5EF4-FFF2-40B4-BE49-F238E27FC236}">
                <a16:creationId xmlns:a16="http://schemas.microsoft.com/office/drawing/2014/main" id="{F9EA319C-9539-8268-E824-6308FEA654F4}"/>
              </a:ext>
            </a:extLst>
          </p:cNvPr>
          <p:cNvSpPr>
            <a:spLocks noGrp="1"/>
          </p:cNvSpPr>
          <p:nvPr>
            <p:ph type="sldNum" sz="quarter" idx="5"/>
          </p:nvPr>
        </p:nvSpPr>
        <p:spPr/>
        <p:txBody>
          <a:bodyPr/>
          <a:lstStyle/>
          <a:p>
            <a:fld id="{22FE4AF9-07EF-443D-BE82-C94682AF8413}" type="slidenum">
              <a:rPr lang="en-US" smtClean="0"/>
              <a:t>28</a:t>
            </a:fld>
            <a:endParaRPr lang="en-US"/>
          </a:p>
        </p:txBody>
      </p:sp>
    </p:spTree>
    <p:extLst>
      <p:ext uri="{BB962C8B-B14F-4D97-AF65-F5344CB8AC3E}">
        <p14:creationId xmlns:p14="http://schemas.microsoft.com/office/powerpoint/2010/main" val="1391620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85DCE-3587-E72B-D88E-B5E6275D2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8636B-03BA-3E7D-943A-D6A352B6F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D5D468-1B64-11EE-8CEB-9985C6DFD949}"/>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How do theoretical policies compare to what is currently being used as a part of Assembly Bill 32?</a:t>
            </a:r>
          </a:p>
        </p:txBody>
      </p:sp>
      <p:sp>
        <p:nvSpPr>
          <p:cNvPr id="4" name="Slide Number Placeholder 3">
            <a:extLst>
              <a:ext uri="{FF2B5EF4-FFF2-40B4-BE49-F238E27FC236}">
                <a16:creationId xmlns:a16="http://schemas.microsoft.com/office/drawing/2014/main" id="{86614F8A-D1EC-5903-B73B-BBC1AAB4B9BD}"/>
              </a:ext>
            </a:extLst>
          </p:cNvPr>
          <p:cNvSpPr>
            <a:spLocks noGrp="1"/>
          </p:cNvSpPr>
          <p:nvPr>
            <p:ph type="sldNum" sz="quarter" idx="5"/>
          </p:nvPr>
        </p:nvSpPr>
        <p:spPr/>
        <p:txBody>
          <a:bodyPr/>
          <a:lstStyle/>
          <a:p>
            <a:fld id="{22FE4AF9-07EF-443D-BE82-C94682AF8413}" type="slidenum">
              <a:rPr lang="en-US" smtClean="0"/>
              <a:t>29</a:t>
            </a:fld>
            <a:endParaRPr lang="en-US"/>
          </a:p>
        </p:txBody>
      </p:sp>
    </p:spTree>
    <p:extLst>
      <p:ext uri="{BB962C8B-B14F-4D97-AF65-F5344CB8AC3E}">
        <p14:creationId xmlns:p14="http://schemas.microsoft.com/office/powerpoint/2010/main" val="195875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2483C-1173-C6C3-4802-01A3454D3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B49180-46A8-77DA-7A73-A7E009F85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F257E-1496-1470-2F73-53DC092382C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When we say </a:t>
            </a:r>
            <a:r>
              <a:rPr lang="en-US" sz="1200" b="0" i="1" kern="1200" dirty="0">
                <a:solidFill>
                  <a:schemeClr val="tx1"/>
                </a:solidFill>
                <a:effectLst/>
                <a:latin typeface="+mn-lt"/>
                <a:ea typeface="+mn-ea"/>
                <a:cs typeface="+mn-cs"/>
              </a:rPr>
              <a:t>externalities</a:t>
            </a:r>
            <a:r>
              <a:rPr lang="en-US" sz="1200" b="0" i="0" kern="1200" dirty="0">
                <a:solidFill>
                  <a:schemeClr val="tx1"/>
                </a:solidFill>
                <a:effectLst/>
                <a:latin typeface="+mn-lt"/>
                <a:ea typeface="+mn-ea"/>
                <a:cs typeface="+mn-cs"/>
              </a:rPr>
              <a:t>, we mean costs or benefits from economic activities that affect people not directly involved.</a:t>
            </a:r>
          </a:p>
          <a:p>
            <a:r>
              <a:rPr lang="en-US" sz="1200" b="0" i="0" kern="1200" dirty="0">
                <a:solidFill>
                  <a:schemeClr val="tx1"/>
                </a:solidFill>
                <a:effectLst/>
                <a:latin typeface="+mn-lt"/>
                <a:ea typeface="+mn-ea"/>
                <a:cs typeface="+mn-cs"/>
              </a:rPr>
              <a:t>There are two main types: Negative externalities create costs for others, like air pollution or construction noise. Positive externalities provide broader benefits, such as vaccination protecting not just the individual but the community too.</a:t>
            </a:r>
          </a:p>
          <a:p>
            <a:r>
              <a:rPr lang="en-US" sz="1200" b="0" i="0" kern="1200" dirty="0">
                <a:solidFill>
                  <a:schemeClr val="tx1"/>
                </a:solidFill>
                <a:effectLst/>
                <a:latin typeface="+mn-lt"/>
                <a:ea typeface="+mn-ea"/>
                <a:cs typeface="+mn-cs"/>
              </a:rPr>
              <a:t>These external effects cause market failure because market prices don’t capture these spillover costs or benefits. As a result:</a:t>
            </a:r>
          </a:p>
          <a:p>
            <a:pPr lvl="1"/>
            <a:r>
              <a:rPr lang="en-US" sz="1200" b="0" i="0" kern="1200" dirty="0">
                <a:solidFill>
                  <a:schemeClr val="tx1"/>
                </a:solidFill>
                <a:effectLst/>
                <a:latin typeface="+mn-lt"/>
                <a:ea typeface="+mn-ea"/>
                <a:cs typeface="+mn-cs"/>
              </a:rPr>
              <a:t>Goods with negative externalities tend to be overproduced (like pollution-heavy goods), and</a:t>
            </a:r>
          </a:p>
          <a:p>
            <a:pPr lvl="1"/>
            <a:r>
              <a:rPr lang="en-US" sz="1200" b="0" i="0" kern="1200" dirty="0">
                <a:solidFill>
                  <a:schemeClr val="tx1"/>
                </a:solidFill>
                <a:effectLst/>
                <a:latin typeface="+mn-lt"/>
                <a:ea typeface="+mn-ea"/>
                <a:cs typeface="+mn-cs"/>
              </a:rPr>
              <a:t>Goods with positive externalities tend to be underproduced (like education or public health measures).</a:t>
            </a:r>
          </a:p>
          <a:p>
            <a:r>
              <a:rPr lang="en-US" sz="1200" b="0" i="0" kern="1200" dirty="0">
                <a:solidFill>
                  <a:schemeClr val="tx1"/>
                </a:solidFill>
                <a:effectLst/>
                <a:latin typeface="+mn-lt"/>
                <a:ea typeface="+mn-ea"/>
                <a:cs typeface="+mn-cs"/>
              </a:rPr>
              <a:t>Looking at this chart, the competitive equilibrium (where supply meets demand) ignores external costs, leading to too high a quantity. When we factor in the social cost (the full cost to society), the supply curve shifts left, lowering the equilibrium quantity and raising the price leading to the socially optimal equilibrium.</a:t>
            </a:r>
          </a:p>
          <a:p>
            <a:r>
              <a:rPr lang="en-US" sz="1200" b="0" i="0" kern="1200" dirty="0">
                <a:solidFill>
                  <a:schemeClr val="tx1"/>
                </a:solidFill>
                <a:effectLst/>
                <a:latin typeface="+mn-lt"/>
                <a:ea typeface="+mn-ea"/>
                <a:cs typeface="+mn-cs"/>
              </a:rPr>
              <a:t>The deadweight loss area illustrates the welfare loss from this gap—society bears unnecessary harm or forgone benefits because the market outcome is inefficient.</a:t>
            </a:r>
          </a:p>
          <a:p>
            <a:r>
              <a:rPr lang="en-US" sz="1200" b="0" i="0" kern="1200" dirty="0">
                <a:solidFill>
                  <a:schemeClr val="tx1"/>
                </a:solidFill>
                <a:effectLst/>
                <a:latin typeface="+mn-lt"/>
                <a:ea typeface="+mn-ea"/>
                <a:cs typeface="+mn-cs"/>
              </a:rPr>
              <a:t>To fix this, policies are necessary to align private incentives with social costs. While many mechanisms exist, this presentation focuses on three key approaches:</a:t>
            </a:r>
          </a:p>
          <a:p>
            <a:pPr lvl="1"/>
            <a:r>
              <a:rPr lang="en-US" sz="1200" b="0" i="0" kern="1200" dirty="0">
                <a:solidFill>
                  <a:schemeClr val="tx1"/>
                </a:solidFill>
                <a:effectLst/>
                <a:latin typeface="+mn-lt"/>
                <a:ea typeface="+mn-ea"/>
                <a:cs typeface="+mn-cs"/>
              </a:rPr>
              <a:t>Renewable Portfolio Standards,</a:t>
            </a:r>
          </a:p>
          <a:p>
            <a:pPr lvl="1"/>
            <a:r>
              <a:rPr lang="en-US" sz="1200" b="0" i="0" kern="1200" dirty="0">
                <a:solidFill>
                  <a:schemeClr val="tx1"/>
                </a:solidFill>
                <a:effectLst/>
                <a:latin typeface="+mn-lt"/>
                <a:ea typeface="+mn-ea"/>
                <a:cs typeface="+mn-cs"/>
              </a:rPr>
              <a:t>Low Carbon Fuel Standards, and</a:t>
            </a:r>
          </a:p>
          <a:p>
            <a:pPr lvl="1"/>
            <a:r>
              <a:rPr lang="en-US" sz="1200" b="0" i="0" kern="1200" dirty="0">
                <a:solidFill>
                  <a:schemeClr val="tx1"/>
                </a:solidFill>
                <a:effectLst/>
                <a:latin typeface="+mn-lt"/>
                <a:ea typeface="+mn-ea"/>
                <a:cs typeface="+mn-cs"/>
              </a:rPr>
              <a:t>Carbon Cap-and-Trade systems.</a:t>
            </a:r>
          </a:p>
        </p:txBody>
      </p:sp>
      <p:sp>
        <p:nvSpPr>
          <p:cNvPr id="4" name="Slide Number Placeholder 3">
            <a:extLst>
              <a:ext uri="{FF2B5EF4-FFF2-40B4-BE49-F238E27FC236}">
                <a16:creationId xmlns:a16="http://schemas.microsoft.com/office/drawing/2014/main" id="{84CB7A63-5E6A-61E4-9362-A2ECE82A42F1}"/>
              </a:ext>
            </a:extLst>
          </p:cNvPr>
          <p:cNvSpPr>
            <a:spLocks noGrp="1"/>
          </p:cNvSpPr>
          <p:nvPr>
            <p:ph type="sldNum" sz="quarter" idx="5"/>
          </p:nvPr>
        </p:nvSpPr>
        <p:spPr/>
        <p:txBody>
          <a:bodyPr/>
          <a:lstStyle/>
          <a:p>
            <a:fld id="{22FE4AF9-07EF-443D-BE82-C94682AF8413}" type="slidenum">
              <a:rPr lang="en-US" smtClean="0"/>
              <a:t>3</a:t>
            </a:fld>
            <a:endParaRPr lang="en-US"/>
          </a:p>
        </p:txBody>
      </p:sp>
    </p:spTree>
    <p:extLst>
      <p:ext uri="{BB962C8B-B14F-4D97-AF65-F5344CB8AC3E}">
        <p14:creationId xmlns:p14="http://schemas.microsoft.com/office/powerpoint/2010/main" val="18224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1356D-A42A-276B-F36D-6D50DCC761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C7093-009F-B735-2A41-AC7E3EE36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E82A5-557C-060E-9F06-75EA34C85913}"/>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AB-32 established California’s comprehensive, long-term approach to addressing climate change and set a pioneering example in climate policy. The law centers around a carbon cap-and-trade program administered by the California Air Resources Board, which introduced a steadily declining statewide emissions cap for all major sources of greenhouse gases.</a:t>
            </a:r>
          </a:p>
          <a:p>
            <a:r>
              <a:rPr lang="en-US" sz="1200" b="0" i="0" kern="1200" dirty="0">
                <a:solidFill>
                  <a:schemeClr val="tx1"/>
                </a:solidFill>
                <a:effectLst/>
                <a:latin typeface="+mn-lt"/>
                <a:ea typeface="+mn-ea"/>
                <a:cs typeface="+mn-cs"/>
              </a:rPr>
              <a:t>AB-32 requires all covered entities to monitor and report their emissions in a standardized manner, supporting robust data collection and transparent tracking of progress. The law includes mechanisms for enforcement through strict compliance procedures and defined penalties.</a:t>
            </a:r>
          </a:p>
          <a:p>
            <a:r>
              <a:rPr lang="en-US" sz="1200" b="0" i="0" kern="1200" dirty="0">
                <a:solidFill>
                  <a:schemeClr val="tx1"/>
                </a:solidFill>
                <a:effectLst/>
                <a:latin typeface="+mn-lt"/>
                <a:ea typeface="+mn-ea"/>
                <a:cs typeface="+mn-cs"/>
              </a:rPr>
              <a:t>Allowance allocation under AB-32 is a balanced mix: a portion of permits is distributed for free to support key sectors, and the remaining allowances are auctioned to participants. This structure facilitates a market for carbon pricing and continuous emissions reductions in line with the state’s targets.</a:t>
            </a:r>
          </a:p>
        </p:txBody>
      </p:sp>
      <p:sp>
        <p:nvSpPr>
          <p:cNvPr id="4" name="Slide Number Placeholder 3">
            <a:extLst>
              <a:ext uri="{FF2B5EF4-FFF2-40B4-BE49-F238E27FC236}">
                <a16:creationId xmlns:a16="http://schemas.microsoft.com/office/drawing/2014/main" id="{9BF5CCC4-E6BD-92F7-3D6B-ACC89C6E9750}"/>
              </a:ext>
            </a:extLst>
          </p:cNvPr>
          <p:cNvSpPr>
            <a:spLocks noGrp="1"/>
          </p:cNvSpPr>
          <p:nvPr>
            <p:ph type="sldNum" sz="quarter" idx="5"/>
          </p:nvPr>
        </p:nvSpPr>
        <p:spPr/>
        <p:txBody>
          <a:bodyPr/>
          <a:lstStyle/>
          <a:p>
            <a:fld id="{22FE4AF9-07EF-443D-BE82-C94682AF8413}" type="slidenum">
              <a:rPr lang="en-US" smtClean="0"/>
              <a:t>30</a:t>
            </a:fld>
            <a:endParaRPr lang="en-US"/>
          </a:p>
        </p:txBody>
      </p:sp>
    </p:spTree>
    <p:extLst>
      <p:ext uri="{BB962C8B-B14F-4D97-AF65-F5344CB8AC3E}">
        <p14:creationId xmlns:p14="http://schemas.microsoft.com/office/powerpoint/2010/main" val="2253511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92B93-0246-C6F3-C978-98256E449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FE001-D72E-8570-1DA2-D1D0302DE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761616-80D0-3D54-1FD5-C0E987FD047E}"/>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slide summarizes key research findings on AB-32’s cap-and-trade program and related policies.</a:t>
            </a:r>
          </a:p>
          <a:p>
            <a:r>
              <a:rPr lang="en-US" sz="1200" b="0" i="0" kern="1200" dirty="0">
                <a:solidFill>
                  <a:schemeClr val="tx1"/>
                </a:solidFill>
                <a:effectLst/>
                <a:latin typeface="+mn-lt"/>
                <a:ea typeface="+mn-ea"/>
                <a:cs typeface="+mn-cs"/>
              </a:rPr>
              <a:t>AB-32 significantly reduced power sector emissions—about 48% below a no-policy scenario—but industrial emissions did not decline. Complementary policies like the RPS helped cut power emissions but may have shifted emissions to industry, limiting overall efficiency.</a:t>
            </a:r>
          </a:p>
          <a:p>
            <a:r>
              <a:rPr lang="en-US" sz="1200" b="0" i="0" kern="1200" dirty="0">
                <a:solidFill>
                  <a:schemeClr val="tx1"/>
                </a:solidFill>
                <a:effectLst/>
                <a:latin typeface="+mn-lt"/>
                <a:ea typeface="+mn-ea"/>
                <a:cs typeface="+mn-cs"/>
              </a:rPr>
              <a:t>Free permit allocation to incumbent firms reduced incentives for broader emissions cuts and impacted equity. Despite statewide reductions, many low-income and minority communities near polluters experienced increased emissions, raising environmental justice concerns.</a:t>
            </a:r>
          </a:p>
          <a:p>
            <a:r>
              <a:rPr lang="en-US" sz="1200" b="0" i="0" kern="1200" dirty="0">
                <a:solidFill>
                  <a:schemeClr val="tx1"/>
                </a:solidFill>
                <a:effectLst/>
                <a:latin typeface="+mn-lt"/>
                <a:ea typeface="+mn-ea"/>
                <a:cs typeface="+mn-cs"/>
              </a:rPr>
              <a:t>Finally, efficiency and equity outcomes depend heavily on policy design, especially permit allocation and how overlapping policies interact. These factors shape whether emission reductions are broad, cost-effective, and fairly distributed.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overall, AB-32 seems to have been relatively favorable for reducing emissions reductions in the power sector, but its overall efficiency and equity outcomes are mixed at best.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0C1CB011-2435-B402-1058-F8F4BB17CA18}"/>
              </a:ext>
            </a:extLst>
          </p:cNvPr>
          <p:cNvSpPr>
            <a:spLocks noGrp="1"/>
          </p:cNvSpPr>
          <p:nvPr>
            <p:ph type="sldNum" sz="quarter" idx="5"/>
          </p:nvPr>
        </p:nvSpPr>
        <p:spPr/>
        <p:txBody>
          <a:bodyPr/>
          <a:lstStyle/>
          <a:p>
            <a:fld id="{22FE4AF9-07EF-443D-BE82-C94682AF8413}" type="slidenum">
              <a:rPr lang="en-US" smtClean="0"/>
              <a:t>31</a:t>
            </a:fld>
            <a:endParaRPr lang="en-US"/>
          </a:p>
        </p:txBody>
      </p:sp>
    </p:spTree>
    <p:extLst>
      <p:ext uri="{BB962C8B-B14F-4D97-AF65-F5344CB8AC3E}">
        <p14:creationId xmlns:p14="http://schemas.microsoft.com/office/powerpoint/2010/main" val="2540636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42F9-4133-F926-81AE-0BD5DA20E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3B8B47-9C91-FA2C-99A3-DE518E96BA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B92089-EA2D-6486-CADA-DEF175A77682}"/>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5A63E549-4F3F-BA2D-E731-BB9DECC42F68}"/>
              </a:ext>
            </a:extLst>
          </p:cNvPr>
          <p:cNvSpPr>
            <a:spLocks noGrp="1"/>
          </p:cNvSpPr>
          <p:nvPr>
            <p:ph type="sldNum" sz="quarter" idx="5"/>
          </p:nvPr>
        </p:nvSpPr>
        <p:spPr/>
        <p:txBody>
          <a:bodyPr/>
          <a:lstStyle/>
          <a:p>
            <a:fld id="{22FE4AF9-07EF-443D-BE82-C94682AF8413}" type="slidenum">
              <a:rPr lang="en-US" smtClean="0"/>
              <a:t>32</a:t>
            </a:fld>
            <a:endParaRPr lang="en-US"/>
          </a:p>
        </p:txBody>
      </p:sp>
    </p:spTree>
    <p:extLst>
      <p:ext uri="{BB962C8B-B14F-4D97-AF65-F5344CB8AC3E}">
        <p14:creationId xmlns:p14="http://schemas.microsoft.com/office/powerpoint/2010/main" val="1263036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66ADE-C6A5-A0F7-6A29-A38673D12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601EB-1A4D-7982-409F-E204755030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06D97-CAC8-8133-08D0-663489D782B1}"/>
              </a:ext>
            </a:extLst>
          </p:cNvPr>
          <p:cNvSpPr>
            <a:spLocks noGrp="1"/>
          </p:cNvSpPr>
          <p:nvPr>
            <p:ph type="body" idx="1"/>
          </p:nvPr>
        </p:nvSpPr>
        <p:spPr/>
        <p:txBody>
          <a:bodyPr/>
          <a:lstStyle/>
          <a:p>
            <a:r>
              <a:rPr lang="en-US" dirty="0"/>
              <a:t>A significant issue with AB-32 is the </a:t>
            </a:r>
            <a:r>
              <a:rPr lang="en-US" b="1" dirty="0"/>
              <a:t>broad, uniform reach of its cap-and-trade program</a:t>
            </a:r>
            <a:r>
              <a:rPr lang="en-US" dirty="0"/>
              <a:t>. As it stands, the system applies a </a:t>
            </a:r>
            <a:r>
              <a:rPr lang="en-US" b="1" dirty="0"/>
              <a:t>“one-size-fits-all” carbon market</a:t>
            </a:r>
            <a:r>
              <a:rPr lang="en-US" dirty="0"/>
              <a:t> across the entire state, without regard for the </a:t>
            </a:r>
            <a:r>
              <a:rPr lang="en-US" b="1" dirty="0"/>
              <a:t>vast differences in regional pollution burdens, industrial composition, and community vulnerability</a:t>
            </a:r>
            <a:r>
              <a:rPr lang="en-US" dirty="0"/>
              <a:t>. While this statewide scope makes administrative sense and ensures market liquidity, it also </a:t>
            </a:r>
            <a:r>
              <a:rPr lang="en-US" b="1" dirty="0"/>
              <a:t>dilutes the program’s impact</a:t>
            </a:r>
            <a:r>
              <a:rPr lang="en-US" dirty="0"/>
              <a:t> in areas where environmental harm is concentrated—such as the Central Valley or parts of the South Coast air basin.</a:t>
            </a:r>
          </a:p>
          <a:p>
            <a:r>
              <a:rPr lang="en-US" dirty="0"/>
              <a:t>To improve both the </a:t>
            </a:r>
            <a:r>
              <a:rPr lang="en-US" b="1" dirty="0"/>
              <a:t>equity and effectiveness</a:t>
            </a:r>
            <a:r>
              <a:rPr lang="en-US" dirty="0"/>
              <a:t> of the program, I propose a shift toward a </a:t>
            </a:r>
            <a:r>
              <a:rPr lang="en-US" b="1" dirty="0"/>
              <a:t>nested market system</a:t>
            </a:r>
            <a:r>
              <a:rPr lang="en-US" dirty="0"/>
              <a:t> within the current AB-32 framework.</a:t>
            </a:r>
          </a:p>
          <a:p>
            <a:r>
              <a:rPr lang="en-US" dirty="0"/>
              <a:t>Under this design, </a:t>
            </a:r>
            <a:r>
              <a:rPr lang="en-US" b="1" dirty="0"/>
              <a:t>the total statewide emissions cap would remain intact</a:t>
            </a:r>
            <a:r>
              <a:rPr lang="en-US" dirty="0"/>
              <a:t>, but a portion of allowances would be </a:t>
            </a:r>
            <a:r>
              <a:rPr lang="en-US" b="1" dirty="0"/>
              <a:t>allocated into regional sub-caps</a:t>
            </a:r>
            <a:r>
              <a:rPr lang="en-US" dirty="0"/>
              <a:t>. These sub-caps would apply to areas with particularly </a:t>
            </a:r>
            <a:r>
              <a:rPr lang="en-US" b="1" dirty="0"/>
              <a:t>high industrial emissions or vulnerable populations</a:t>
            </a:r>
            <a:r>
              <a:rPr lang="en-US" dirty="0"/>
              <a:t>. Allowances within each sub-cap would be </a:t>
            </a:r>
            <a:r>
              <a:rPr lang="en-US" b="1" dirty="0"/>
              <a:t>tradable only within that region</a:t>
            </a:r>
            <a:r>
              <a:rPr lang="en-US" dirty="0"/>
              <a:t>, while the rest of the market would remain fully statewide.</a:t>
            </a:r>
          </a:p>
          <a:p>
            <a:r>
              <a:rPr lang="en-US" dirty="0"/>
              <a:t>This hybrid approach would:</a:t>
            </a:r>
          </a:p>
          <a:p>
            <a:r>
              <a:rPr lang="en-US" dirty="0"/>
              <a:t>Allow regions with large industrial footprints to </a:t>
            </a:r>
            <a:r>
              <a:rPr lang="en-US" b="1" dirty="0"/>
              <a:t>feel a stronger price signal</a:t>
            </a:r>
            <a:r>
              <a:rPr lang="en-US" dirty="0"/>
              <a:t>, encouraging localized mitigation.</a:t>
            </a:r>
          </a:p>
          <a:p>
            <a:r>
              <a:rPr lang="en-US" dirty="0"/>
              <a:t>Create space for more </a:t>
            </a:r>
            <a:r>
              <a:rPr lang="en-US" b="1" dirty="0"/>
              <a:t>place-based environmental justice solutions</a:t>
            </a:r>
            <a:r>
              <a:rPr lang="en-US" dirty="0"/>
              <a:t>, without fragmenting the entire market.</a:t>
            </a:r>
          </a:p>
          <a:p>
            <a:r>
              <a:rPr lang="en-US" dirty="0"/>
              <a:t>Preserve the </a:t>
            </a:r>
            <a:r>
              <a:rPr lang="en-US" b="1" dirty="0"/>
              <a:t>core strengths of AB-32</a:t>
            </a:r>
            <a:r>
              <a:rPr lang="en-US" dirty="0"/>
              <a:t>—cost-effectiveness, statewide coordination, and administrative efficiency.</a:t>
            </a:r>
          </a:p>
          <a:p>
            <a:r>
              <a:rPr lang="en-US" dirty="0"/>
              <a:t>Admittedly, setting up regional sub-caps would introduce </a:t>
            </a:r>
            <a:r>
              <a:rPr lang="en-US" b="1" dirty="0"/>
              <a:t>some additional complexity and cost</a:t>
            </a:r>
            <a:r>
              <a:rPr lang="en-US" dirty="0"/>
              <a:t>, especially in emissions tracking and allowance administration. But these costs could be minimized by building on the </a:t>
            </a:r>
            <a:r>
              <a:rPr lang="en-US" b="1" dirty="0"/>
              <a:t>existing CARB infrastructure</a:t>
            </a:r>
            <a:r>
              <a:rPr lang="en-US" dirty="0"/>
              <a:t> and emissions reporting system. And importantly, the benefits—</a:t>
            </a:r>
            <a:r>
              <a:rPr lang="en-US" b="1" dirty="0"/>
              <a:t>more targeted pollution reduction, stronger local air quality improvements, and greater fairness</a:t>
            </a:r>
            <a:r>
              <a:rPr lang="en-US" dirty="0"/>
              <a:t>—could make California’s climate policy a more equitable and scalable model for others to follow.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333FACCB-5EAB-8766-FB62-6B7CF1E5BEB4}"/>
              </a:ext>
            </a:extLst>
          </p:cNvPr>
          <p:cNvSpPr>
            <a:spLocks noGrp="1"/>
          </p:cNvSpPr>
          <p:nvPr>
            <p:ph type="sldNum" sz="quarter" idx="5"/>
          </p:nvPr>
        </p:nvSpPr>
        <p:spPr/>
        <p:txBody>
          <a:bodyPr/>
          <a:lstStyle/>
          <a:p>
            <a:fld id="{22FE4AF9-07EF-443D-BE82-C94682AF8413}" type="slidenum">
              <a:rPr lang="en-US" smtClean="0"/>
              <a:t>33</a:t>
            </a:fld>
            <a:endParaRPr lang="en-US"/>
          </a:p>
        </p:txBody>
      </p:sp>
    </p:spTree>
    <p:extLst>
      <p:ext uri="{BB962C8B-B14F-4D97-AF65-F5344CB8AC3E}">
        <p14:creationId xmlns:p14="http://schemas.microsoft.com/office/powerpoint/2010/main" val="3656549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690DF-FEA2-395A-F186-1926A060B3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905722-81CC-C533-50BD-265F24F08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65ED81-2225-E3E9-8CAF-86FECC504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C6E18A-99A3-2336-89C2-52FEE4FA4926}"/>
              </a:ext>
            </a:extLst>
          </p:cNvPr>
          <p:cNvSpPr>
            <a:spLocks noGrp="1"/>
          </p:cNvSpPr>
          <p:nvPr>
            <p:ph type="sldNum" sz="quarter" idx="5"/>
          </p:nvPr>
        </p:nvSpPr>
        <p:spPr/>
        <p:txBody>
          <a:bodyPr/>
          <a:lstStyle/>
          <a:p>
            <a:fld id="{22FE4AF9-07EF-443D-BE82-C94682AF8413}" type="slidenum">
              <a:rPr lang="en-US" smtClean="0"/>
              <a:t>34</a:t>
            </a:fld>
            <a:endParaRPr lang="en-US"/>
          </a:p>
        </p:txBody>
      </p:sp>
    </p:spTree>
    <p:extLst>
      <p:ext uri="{BB962C8B-B14F-4D97-AF65-F5344CB8AC3E}">
        <p14:creationId xmlns:p14="http://schemas.microsoft.com/office/powerpoint/2010/main" val="2127898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E7078-9502-4BE4-C1CC-0D1A47A14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EB0C2-E22F-7490-8B75-71372794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0E9A6-C8CA-8C6E-6DF4-8424902BAD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2C6CA7-553B-614C-5827-0CDA91D6BB03}"/>
              </a:ext>
            </a:extLst>
          </p:cNvPr>
          <p:cNvSpPr>
            <a:spLocks noGrp="1"/>
          </p:cNvSpPr>
          <p:nvPr>
            <p:ph type="sldNum" sz="quarter" idx="5"/>
          </p:nvPr>
        </p:nvSpPr>
        <p:spPr/>
        <p:txBody>
          <a:bodyPr/>
          <a:lstStyle/>
          <a:p>
            <a:fld id="{22FE4AF9-07EF-443D-BE82-C94682AF8413}" type="slidenum">
              <a:rPr lang="en-US" smtClean="0"/>
              <a:t>35</a:t>
            </a:fld>
            <a:endParaRPr lang="en-US"/>
          </a:p>
        </p:txBody>
      </p:sp>
    </p:spTree>
    <p:extLst>
      <p:ext uri="{BB962C8B-B14F-4D97-AF65-F5344CB8AC3E}">
        <p14:creationId xmlns:p14="http://schemas.microsoft.com/office/powerpoint/2010/main" val="416075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D81E0-9884-6D59-1033-FBD569EB9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625C23-A97F-7D57-8B38-A37D7F5871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1BC28-E127-FB03-EA08-69E015018356}"/>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Building on our understanding of externalities—the unpriced costs that lead to over-pollution—we can now put a dollar value on those costs. The Social Cost of Greenhouse Gases quantifies the estimated global damages caused by emitting one additional ton of these gases, capturing the very harms we discussed earlier like health impacts, property damage, and ecosystem losses. This economic valuation makes the consequences of externalities tangible and underscores why policy interventions are both necessary and urgent.</a:t>
            </a:r>
          </a:p>
        </p:txBody>
      </p:sp>
      <p:sp>
        <p:nvSpPr>
          <p:cNvPr id="4" name="Slide Number Placeholder 3">
            <a:extLst>
              <a:ext uri="{FF2B5EF4-FFF2-40B4-BE49-F238E27FC236}">
                <a16:creationId xmlns:a16="http://schemas.microsoft.com/office/drawing/2014/main" id="{552387B1-4587-E726-481B-BEC922779DA7}"/>
              </a:ext>
            </a:extLst>
          </p:cNvPr>
          <p:cNvSpPr>
            <a:spLocks noGrp="1"/>
          </p:cNvSpPr>
          <p:nvPr>
            <p:ph type="sldNum" sz="quarter" idx="5"/>
          </p:nvPr>
        </p:nvSpPr>
        <p:spPr/>
        <p:txBody>
          <a:bodyPr/>
          <a:lstStyle/>
          <a:p>
            <a:fld id="{22FE4AF9-07EF-443D-BE82-C94682AF8413}" type="slidenum">
              <a:rPr lang="en-US" smtClean="0"/>
              <a:t>4</a:t>
            </a:fld>
            <a:endParaRPr lang="en-US"/>
          </a:p>
        </p:txBody>
      </p:sp>
    </p:spTree>
    <p:extLst>
      <p:ext uri="{BB962C8B-B14F-4D97-AF65-F5344CB8AC3E}">
        <p14:creationId xmlns:p14="http://schemas.microsoft.com/office/powerpoint/2010/main" val="320099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3881B-F6A8-811C-6948-4D9436E3C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AA3E9-6B43-9D36-4B5F-EE36C5DFC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0A07E-99FF-CCF8-F23E-7073364E6761}"/>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chart shows projected global average temperature changes through 2100 under four RCP scenarios—from strong climate action (RCP2.6, blue) to very high emissions (RCP8.5, red).</a:t>
            </a:r>
          </a:p>
          <a:p>
            <a:r>
              <a:rPr lang="en-US" sz="1200" b="0" i="0" kern="1200" dirty="0">
                <a:solidFill>
                  <a:schemeClr val="tx1"/>
                </a:solidFill>
                <a:effectLst/>
                <a:latin typeface="+mn-lt"/>
                <a:ea typeface="+mn-ea"/>
                <a:cs typeface="+mn-cs"/>
              </a:rPr>
              <a:t>RCP2.6 shows the least warming, likely staying under 2°C if strong mitigation continues.</a:t>
            </a:r>
          </a:p>
          <a:p>
            <a:r>
              <a:rPr lang="en-US" sz="1200" b="0" i="0" kern="1200" dirty="0">
                <a:solidFill>
                  <a:schemeClr val="tx1"/>
                </a:solidFill>
                <a:effectLst/>
                <a:latin typeface="+mn-lt"/>
                <a:ea typeface="+mn-ea"/>
                <a:cs typeface="+mn-cs"/>
              </a:rPr>
              <a:t>RCP8.5 projects severe warming—over 4°C by 2100—if emissions keep rising.</a:t>
            </a:r>
          </a:p>
          <a:p>
            <a:r>
              <a:rPr lang="en-US" sz="1200" b="0" i="0" kern="1200" dirty="0">
                <a:solidFill>
                  <a:schemeClr val="tx1"/>
                </a:solidFill>
                <a:effectLst/>
                <a:latin typeface="+mn-lt"/>
                <a:ea typeface="+mn-ea"/>
                <a:cs typeface="+mn-cs"/>
              </a:rPr>
              <a:t>Intermediate scenarios (RCP4.5, RCP6.0) fall between these extremes.</a:t>
            </a:r>
          </a:p>
          <a:p>
            <a:r>
              <a:rPr lang="en-US" sz="1200" b="0" i="0" kern="1200" dirty="0">
                <a:solidFill>
                  <a:schemeClr val="tx1"/>
                </a:solidFill>
                <a:effectLst/>
                <a:latin typeface="+mn-lt"/>
                <a:ea typeface="+mn-ea"/>
                <a:cs typeface="+mn-cs"/>
              </a:rPr>
              <a:t>Shaded areas represent uncertainty in model projections.  The bars on the right summarize average warming at century’s end for each scenario.</a:t>
            </a:r>
          </a:p>
        </p:txBody>
      </p:sp>
      <p:sp>
        <p:nvSpPr>
          <p:cNvPr id="4" name="Slide Number Placeholder 3">
            <a:extLst>
              <a:ext uri="{FF2B5EF4-FFF2-40B4-BE49-F238E27FC236}">
                <a16:creationId xmlns:a16="http://schemas.microsoft.com/office/drawing/2014/main" id="{3C4F5A23-5CD9-C914-C749-B43DFC77E5AA}"/>
              </a:ext>
            </a:extLst>
          </p:cNvPr>
          <p:cNvSpPr>
            <a:spLocks noGrp="1"/>
          </p:cNvSpPr>
          <p:nvPr>
            <p:ph type="sldNum" sz="quarter" idx="5"/>
          </p:nvPr>
        </p:nvSpPr>
        <p:spPr/>
        <p:txBody>
          <a:bodyPr/>
          <a:lstStyle/>
          <a:p>
            <a:fld id="{22FE4AF9-07EF-443D-BE82-C94682AF8413}" type="slidenum">
              <a:rPr lang="en-US" smtClean="0"/>
              <a:t>5</a:t>
            </a:fld>
            <a:endParaRPr lang="en-US"/>
          </a:p>
        </p:txBody>
      </p:sp>
    </p:spTree>
    <p:extLst>
      <p:ext uri="{BB962C8B-B14F-4D97-AF65-F5344CB8AC3E}">
        <p14:creationId xmlns:p14="http://schemas.microsoft.com/office/powerpoint/2010/main" val="112262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A1964-C249-FD89-CDE9-4E039CE34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CF7EF6-19A6-9EE7-39EB-E2B7D5C90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D31111-38A4-B2B6-8F6C-7BA4BE94AD9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Environmental damage from greenhouse gas emissions is extremely costly—not only in economic terms but also through impacts on public health, infrastructure resilience, and long-term economic stability.</a:t>
            </a:r>
          </a:p>
          <a:p>
            <a:r>
              <a:rPr lang="en-US" sz="1200" b="0" i="0" kern="1200" dirty="0">
                <a:solidFill>
                  <a:schemeClr val="tx1"/>
                </a:solidFill>
                <a:effectLst/>
                <a:latin typeface="+mn-lt"/>
                <a:ea typeface="+mn-ea"/>
                <a:cs typeface="+mn-cs"/>
              </a:rPr>
              <a:t>Since public resources are limited, simply reducing emissions isn’t enough; we need to reduce them efficiently—maximizing benefits while minimizing costs.</a:t>
            </a:r>
          </a:p>
          <a:p>
            <a:r>
              <a:rPr lang="en-US" sz="1200" b="0" i="0" kern="1200" dirty="0">
                <a:solidFill>
                  <a:schemeClr val="tx1"/>
                </a:solidFill>
                <a:effectLst/>
                <a:latin typeface="+mn-lt"/>
                <a:ea typeface="+mn-ea"/>
                <a:cs typeface="+mn-cs"/>
              </a:rPr>
              <a:t>Evaluating the effectiveness (real emissions reductions achieved) and efficiency (cost per unit of reduction) of policies like Renewable Portfolio Standards (RPS), Low Carbon Fuel Standards (LCFS), and Carbon Cap-and-Trade systems is essential.</a:t>
            </a:r>
          </a:p>
          <a:p>
            <a:r>
              <a:rPr lang="en-US" sz="1200" b="0" i="0" kern="1200" dirty="0">
                <a:solidFill>
                  <a:schemeClr val="tx1"/>
                </a:solidFill>
                <a:effectLst/>
                <a:latin typeface="+mn-lt"/>
                <a:ea typeface="+mn-ea"/>
                <a:cs typeface="+mn-cs"/>
              </a:rPr>
              <a:t>This evaluation helps decision-makers prioritize policies that deliver the greatest social benefits for each dollar spent, and guides the refinement or combination of tools needed to best approach the socially optimal emissions level.</a:t>
            </a:r>
          </a:p>
          <a:p>
            <a:r>
              <a:rPr lang="en-US" sz="1200" b="0" i="0" kern="1200" dirty="0">
                <a:solidFill>
                  <a:schemeClr val="tx1"/>
                </a:solidFill>
                <a:effectLst/>
                <a:latin typeface="+mn-lt"/>
                <a:ea typeface="+mn-ea"/>
                <a:cs typeface="+mn-cs"/>
              </a:rPr>
              <a:t>Ultimately, this ensures climate action is not only impactful but also economically sound, improving welfare while addressing greenhouse gas externalities.</a:t>
            </a:r>
          </a:p>
        </p:txBody>
      </p:sp>
      <p:sp>
        <p:nvSpPr>
          <p:cNvPr id="4" name="Slide Number Placeholder 3">
            <a:extLst>
              <a:ext uri="{FF2B5EF4-FFF2-40B4-BE49-F238E27FC236}">
                <a16:creationId xmlns:a16="http://schemas.microsoft.com/office/drawing/2014/main" id="{0F49D817-EAE7-2778-7247-7130C540C67D}"/>
              </a:ext>
            </a:extLst>
          </p:cNvPr>
          <p:cNvSpPr>
            <a:spLocks noGrp="1"/>
          </p:cNvSpPr>
          <p:nvPr>
            <p:ph type="sldNum" sz="quarter" idx="5"/>
          </p:nvPr>
        </p:nvSpPr>
        <p:spPr/>
        <p:txBody>
          <a:bodyPr/>
          <a:lstStyle/>
          <a:p>
            <a:fld id="{22FE4AF9-07EF-443D-BE82-C94682AF8413}" type="slidenum">
              <a:rPr lang="en-US" smtClean="0"/>
              <a:t>6</a:t>
            </a:fld>
            <a:endParaRPr lang="en-US"/>
          </a:p>
        </p:txBody>
      </p:sp>
    </p:spTree>
    <p:extLst>
      <p:ext uri="{BB962C8B-B14F-4D97-AF65-F5344CB8AC3E}">
        <p14:creationId xmlns:p14="http://schemas.microsoft.com/office/powerpoint/2010/main" val="418170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analyze the effectiveness of emissions policies, we need to understand two key things:</a:t>
            </a:r>
          </a:p>
          <a:p>
            <a:r>
              <a:rPr lang="en-US" dirty="0"/>
              <a:t>First, </a:t>
            </a:r>
            <a:r>
              <a:rPr lang="en-US" b="1" dirty="0"/>
              <a:t>what greenhouse gases actually do</a:t>
            </a:r>
            <a:r>
              <a:rPr lang="en-US" dirty="0"/>
              <a:t> - the basic science behind how they trap heat and contribute to climate change.</a:t>
            </a:r>
          </a:p>
          <a:p>
            <a:r>
              <a:rPr lang="en-US" dirty="0"/>
              <a:t>And second, </a:t>
            </a:r>
            <a:r>
              <a:rPr lang="en-US" b="1" dirty="0"/>
              <a:t>where they come from</a:t>
            </a:r>
            <a:r>
              <a:rPr lang="en-US" dirty="0"/>
              <a:t> — the major sources of these emissions across the economy.</a:t>
            </a:r>
          </a:p>
        </p:txBody>
      </p:sp>
      <p:sp>
        <p:nvSpPr>
          <p:cNvPr id="4" name="Slide Number Placeholder 3"/>
          <p:cNvSpPr>
            <a:spLocks noGrp="1"/>
          </p:cNvSpPr>
          <p:nvPr>
            <p:ph type="sldNum" sz="quarter" idx="5"/>
          </p:nvPr>
        </p:nvSpPr>
        <p:spPr/>
        <p:txBody>
          <a:bodyPr/>
          <a:lstStyle/>
          <a:p>
            <a:fld id="{22FE4AF9-07EF-443D-BE82-C94682AF8413}" type="slidenum">
              <a:rPr lang="en-US" smtClean="0"/>
              <a:t>7</a:t>
            </a:fld>
            <a:endParaRPr lang="en-US"/>
          </a:p>
        </p:txBody>
      </p:sp>
    </p:spTree>
    <p:extLst>
      <p:ext uri="{BB962C8B-B14F-4D97-AF65-F5344CB8AC3E}">
        <p14:creationId xmlns:p14="http://schemas.microsoft.com/office/powerpoint/2010/main" val="339145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EF5D4-376C-14A4-6321-D4F86CBE4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06053-ABED-1E74-936B-B9CD49B9C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05EE4E-2E52-A68E-A223-B42960D552E2}"/>
              </a:ext>
            </a:extLst>
          </p:cNvPr>
          <p:cNvSpPr>
            <a:spLocks noGrp="1"/>
          </p:cNvSpPr>
          <p:nvPr>
            <p:ph type="body" idx="1"/>
          </p:nvPr>
        </p:nvSpPr>
        <p:spPr/>
        <p:txBody>
          <a:bodyPr/>
          <a:lstStyle/>
          <a:p>
            <a:r>
              <a:rPr lang="en-US" dirty="0"/>
              <a:t>Greenhouse gases are gases in the atmosphere that </a:t>
            </a:r>
            <a:r>
              <a:rPr lang="en-US" b="1" dirty="0"/>
              <a:t>trap heat</a:t>
            </a:r>
            <a:r>
              <a:rPr lang="en-US" dirty="0"/>
              <a:t> by absorbing and re-emitting infrared radiation.</a:t>
            </a:r>
          </a:p>
          <a:p>
            <a:r>
              <a:rPr lang="en-US" dirty="0"/>
              <a:t>This is what’s known as the </a:t>
            </a:r>
            <a:r>
              <a:rPr lang="en-US" b="1" dirty="0"/>
              <a:t>greenhouse effect</a:t>
            </a:r>
            <a:r>
              <a:rPr lang="en-US" dirty="0"/>
              <a:t>.</a:t>
            </a:r>
          </a:p>
          <a:p>
            <a:r>
              <a:rPr lang="en-US" dirty="0"/>
              <a:t>During the day, sunlight passes through the atmosphere and heats Earth’s surface.</a:t>
            </a:r>
          </a:p>
          <a:p>
            <a:r>
              <a:rPr lang="en-US" dirty="0"/>
              <a:t>At night, the Earth cools down by releasing that energy as </a:t>
            </a:r>
            <a:r>
              <a:rPr lang="en-US" b="1" dirty="0"/>
              <a:t>infrared radiation</a:t>
            </a:r>
            <a:r>
              <a:rPr lang="en-US" dirty="0"/>
              <a:t> — a form of heat.</a:t>
            </a:r>
          </a:p>
          <a:p>
            <a:r>
              <a:rPr lang="en-US" dirty="0"/>
              <a:t>But </a:t>
            </a:r>
            <a:r>
              <a:rPr lang="en-US" b="1" dirty="0"/>
              <a:t>greenhouse gases</a:t>
            </a:r>
            <a:r>
              <a:rPr lang="en-US" dirty="0"/>
              <a:t> — like carbon dioxide, methane, and nitrous oxide — absorb much of that outgoing infrared radiation.</a:t>
            </a:r>
          </a:p>
          <a:p>
            <a:r>
              <a:rPr lang="en-US" dirty="0"/>
              <a:t>Gases like oxygen and nitrogen don’t absorb infrared, but greenhouse gases do.</a:t>
            </a:r>
          </a:p>
          <a:p>
            <a:r>
              <a:rPr lang="en-US" dirty="0"/>
              <a:t>And once they absorb it, they radiate some of it </a:t>
            </a:r>
            <a:r>
              <a:rPr lang="en-US" b="1" dirty="0"/>
              <a:t>back down to the surface</a:t>
            </a:r>
            <a:r>
              <a:rPr lang="en-US" dirty="0"/>
              <a:t>, effectively trapping heat in the atmosphere.</a:t>
            </a:r>
          </a:p>
          <a:p>
            <a:r>
              <a:rPr lang="en-US" dirty="0"/>
              <a:t>This warming cycle is natural and necessary because it allows for life to thrive on Earth — but when human activity increases greenhouse gas levels too much, </a:t>
            </a:r>
            <a:r>
              <a:rPr lang="en-US" b="1" dirty="0"/>
              <a:t>too much heat is trapped</a:t>
            </a:r>
            <a:r>
              <a:rPr lang="en-US" dirty="0"/>
              <a:t>, which leads to </a:t>
            </a:r>
            <a:r>
              <a:rPr lang="en-US" b="1" dirty="0"/>
              <a:t>global warming</a:t>
            </a:r>
            <a:r>
              <a:rPr lang="en-US" dirty="0"/>
              <a:t> and broader </a:t>
            </a:r>
            <a:r>
              <a:rPr lang="en-US" b="1" dirty="0"/>
              <a:t>climate disruption</a:t>
            </a:r>
            <a:r>
              <a:rPr lang="en-US" dirty="0"/>
              <a:t>.</a:t>
            </a:r>
          </a:p>
        </p:txBody>
      </p:sp>
      <p:sp>
        <p:nvSpPr>
          <p:cNvPr id="4" name="Slide Number Placeholder 3">
            <a:extLst>
              <a:ext uri="{FF2B5EF4-FFF2-40B4-BE49-F238E27FC236}">
                <a16:creationId xmlns:a16="http://schemas.microsoft.com/office/drawing/2014/main" id="{98F7A63A-14C7-4830-FF55-81BDD790F0B8}"/>
              </a:ext>
            </a:extLst>
          </p:cNvPr>
          <p:cNvSpPr>
            <a:spLocks noGrp="1"/>
          </p:cNvSpPr>
          <p:nvPr>
            <p:ph type="sldNum" sz="quarter" idx="5"/>
          </p:nvPr>
        </p:nvSpPr>
        <p:spPr/>
        <p:txBody>
          <a:bodyPr/>
          <a:lstStyle/>
          <a:p>
            <a:fld id="{22FE4AF9-07EF-443D-BE82-C94682AF8413}" type="slidenum">
              <a:rPr lang="en-US" smtClean="0"/>
              <a:t>8</a:t>
            </a:fld>
            <a:endParaRPr lang="en-US"/>
          </a:p>
        </p:txBody>
      </p:sp>
    </p:spTree>
    <p:extLst>
      <p:ext uri="{BB962C8B-B14F-4D97-AF65-F5344CB8AC3E}">
        <p14:creationId xmlns:p14="http://schemas.microsoft.com/office/powerpoint/2010/main" val="304383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8D39A-BA7C-C8CD-FD8D-993DA1498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E1D849-4B74-7C52-6C7B-360E891D6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065989-5BAF-C958-DE0B-359AB521946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Carbon dioxide (CO₂): ~80% of U.S. emissions; mostly from burning fossil fuels.</a:t>
            </a:r>
          </a:p>
          <a:p>
            <a:pPr lvl="1"/>
            <a:r>
              <a:rPr lang="en-US" sz="1200" b="0" i="0" kern="1200" dirty="0">
                <a:solidFill>
                  <a:schemeClr val="tx1"/>
                </a:solidFill>
                <a:effectLst/>
                <a:latin typeface="+mn-lt"/>
                <a:ea typeface="+mn-ea"/>
                <a:cs typeface="+mn-cs"/>
              </a:rPr>
              <a:t>Biggest sources: transportation (~⅓), electricity (~30%), and the rest from industry, buildings, and other fuel uses.</a:t>
            </a:r>
          </a:p>
          <a:p>
            <a:r>
              <a:rPr lang="en-US" sz="1200" b="0" i="0" kern="1200" dirty="0">
                <a:solidFill>
                  <a:schemeClr val="tx1"/>
                </a:solidFill>
                <a:effectLst/>
                <a:latin typeface="+mn-lt"/>
                <a:ea typeface="+mn-ea"/>
                <a:cs typeface="+mn-cs"/>
              </a:rPr>
              <a:t>Methane (CH₄): ~11%.</a:t>
            </a:r>
          </a:p>
          <a:p>
            <a:pPr lvl="1"/>
            <a:r>
              <a:rPr lang="en-US" sz="1200" b="0" i="0" kern="1200" dirty="0">
                <a:solidFill>
                  <a:schemeClr val="tx1"/>
                </a:solidFill>
                <a:effectLst/>
                <a:latin typeface="+mn-lt"/>
                <a:ea typeface="+mn-ea"/>
                <a:cs typeface="+mn-cs"/>
              </a:rPr>
              <a:t>Main contributors: oil and gas industry, then agriculture (especially livestock), and landfills.</a:t>
            </a:r>
          </a:p>
          <a:p>
            <a:r>
              <a:rPr lang="en-US" sz="1200" b="0" i="0" kern="1200" dirty="0">
                <a:solidFill>
                  <a:schemeClr val="tx1"/>
                </a:solidFill>
                <a:effectLst/>
                <a:latin typeface="+mn-lt"/>
                <a:ea typeface="+mn-ea"/>
                <a:cs typeface="+mn-cs"/>
              </a:rPr>
              <a:t>Nitrous oxide (N₂O): ~6%.</a:t>
            </a:r>
          </a:p>
          <a:p>
            <a:pPr lvl="1"/>
            <a:r>
              <a:rPr lang="en-US" sz="1200" b="0" i="0" kern="1200" dirty="0">
                <a:solidFill>
                  <a:schemeClr val="tx1"/>
                </a:solidFill>
                <a:effectLst/>
                <a:latin typeface="+mn-lt"/>
                <a:ea typeface="+mn-ea"/>
                <a:cs typeface="+mn-cs"/>
              </a:rPr>
              <a:t>Almost three-quarters from agricultural soils (mainly fertilizers), plus some from combustion and waste.</a:t>
            </a:r>
          </a:p>
          <a:p>
            <a:r>
              <a:rPr lang="en-US" sz="1200" b="0" i="0" kern="1200" dirty="0">
                <a:solidFill>
                  <a:schemeClr val="tx1"/>
                </a:solidFill>
                <a:effectLst/>
                <a:latin typeface="+mn-lt"/>
                <a:ea typeface="+mn-ea"/>
                <a:cs typeface="+mn-cs"/>
              </a:rPr>
              <a:t>Fluorinated gases: ~3%, but highly potent.</a:t>
            </a:r>
          </a:p>
          <a:p>
            <a:pPr lvl="1"/>
            <a:r>
              <a:rPr lang="en-US" sz="1200" b="0" i="0" kern="1200" dirty="0">
                <a:solidFill>
                  <a:schemeClr val="tx1"/>
                </a:solidFill>
                <a:effectLst/>
                <a:latin typeface="+mn-lt"/>
                <a:ea typeface="+mn-ea"/>
                <a:cs typeface="+mn-cs"/>
              </a:rPr>
              <a:t>Mostly from replacing ozone-depleting substances; also from refrigerants and industry.</a:t>
            </a:r>
          </a:p>
        </p:txBody>
      </p:sp>
      <p:sp>
        <p:nvSpPr>
          <p:cNvPr id="4" name="Slide Number Placeholder 3">
            <a:extLst>
              <a:ext uri="{FF2B5EF4-FFF2-40B4-BE49-F238E27FC236}">
                <a16:creationId xmlns:a16="http://schemas.microsoft.com/office/drawing/2014/main" id="{5A0CECC8-3FE7-AC9F-A17B-2FFC8B4786DA}"/>
              </a:ext>
            </a:extLst>
          </p:cNvPr>
          <p:cNvSpPr>
            <a:spLocks noGrp="1"/>
          </p:cNvSpPr>
          <p:nvPr>
            <p:ph type="sldNum" sz="quarter" idx="5"/>
          </p:nvPr>
        </p:nvSpPr>
        <p:spPr/>
        <p:txBody>
          <a:bodyPr/>
          <a:lstStyle/>
          <a:p>
            <a:fld id="{22FE4AF9-07EF-443D-BE82-C94682AF8413}" type="slidenum">
              <a:rPr lang="en-US" smtClean="0"/>
              <a:t>9</a:t>
            </a:fld>
            <a:endParaRPr lang="en-US"/>
          </a:p>
        </p:txBody>
      </p:sp>
    </p:spTree>
    <p:extLst>
      <p:ext uri="{BB962C8B-B14F-4D97-AF65-F5344CB8AC3E}">
        <p14:creationId xmlns:p14="http://schemas.microsoft.com/office/powerpoint/2010/main" val="340146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4EA7-C4E1-0864-A099-C0AE8B5B1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DE5C4-9874-31E5-CB72-2111A9003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2EC86-F53C-6F17-7C5B-6AFC97B9FBF9}"/>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540BDF67-1F8E-C086-0E8C-103EC0632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9468D-21E7-0B82-EEE1-3FF28EB8AFCA}"/>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4195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E3D-8DF8-BFB9-9D68-CE95D8EE8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04557-D747-B70B-CD4F-E5C5F7839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08CD5-6D37-177C-FB2B-9EF3F35FDD07}"/>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773F124C-4F7F-6891-C93C-E4ED0DAC3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A565A-A6F0-7176-AC62-2BFC97B9F572}"/>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8743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FEA43-3FD8-6809-7C90-2F271603BE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5A312-5402-A71C-B0D2-B51599147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8D5F6-7759-48CC-A1FE-6D510FF5EC5F}"/>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3A16E6D4-187E-6559-5905-5AEB5A7D2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5C839-E4B9-33F4-8BE4-7B2AD46085C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83691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83AD-3AF6-F19E-A69E-6264649AF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6D97A1-E0B9-7A8D-BF72-BB45D9EAD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33B92-8165-E2DB-4E24-DD994DBBA9B2}"/>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541AD9CA-BF6E-0B9A-F2A3-9A6FB0EEA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63458-04D4-3FF5-46D8-5DD25FC3F8E6}"/>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9365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2079-6758-1B12-2046-53AEE91CD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B821D1-1A38-6956-877B-3398298455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76D15-8F77-34CF-5A74-322EC4BE03CA}"/>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033BC895-2399-3514-18EC-57757A685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0A948-1146-ADE4-FF26-0B0C8381C876}"/>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06102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EA88-D789-32CA-08C0-E50CA4F28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A9D80-DD68-FACF-26DF-2BB128D04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6649B-490B-F6FD-06A4-037DD843E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3A581-B90E-5A92-EF6F-A184663EFF8B}"/>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6" name="Footer Placeholder 5">
            <a:extLst>
              <a:ext uri="{FF2B5EF4-FFF2-40B4-BE49-F238E27FC236}">
                <a16:creationId xmlns:a16="http://schemas.microsoft.com/office/drawing/2014/main" id="{9EF1693D-2ACD-9F21-8CE0-3A55634FC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04BB1-FA34-721B-D291-A277978FB114}"/>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0706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938-4925-2C4F-030F-1740C58E5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49B7C-EEBD-0CB6-6017-5911C9BF2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89DC8-7B48-915C-4A10-4F5578235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C9661-6531-BF01-74F2-3668A6DFB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6E921-BADD-3385-8221-8532B83B8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5E3D-1324-BF10-CE2B-63D8ED0596AB}"/>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8" name="Footer Placeholder 7">
            <a:extLst>
              <a:ext uri="{FF2B5EF4-FFF2-40B4-BE49-F238E27FC236}">
                <a16:creationId xmlns:a16="http://schemas.microsoft.com/office/drawing/2014/main" id="{25BAF9D0-D2D2-0F5F-59CB-82E4141AD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7170B9-AC52-D49E-049E-0F4EAB6B774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08873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9941-B69B-F95D-6268-475D467F3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6AD6EE-CFFE-EFA2-DA31-50EF0A26D11E}"/>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4" name="Footer Placeholder 3">
            <a:extLst>
              <a:ext uri="{FF2B5EF4-FFF2-40B4-BE49-F238E27FC236}">
                <a16:creationId xmlns:a16="http://schemas.microsoft.com/office/drawing/2014/main" id="{C988C253-16F4-8B48-4EF6-62AFF60AE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00F18-74B7-8961-DE37-2BADA5396721}"/>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49107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2C4A3-DF22-C54A-4CE8-23EC221761B8}"/>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3" name="Footer Placeholder 2">
            <a:extLst>
              <a:ext uri="{FF2B5EF4-FFF2-40B4-BE49-F238E27FC236}">
                <a16:creationId xmlns:a16="http://schemas.microsoft.com/office/drawing/2014/main" id="{E54C3B2B-E75B-87B0-8811-D3B6A1C740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208396-A40B-38A7-312B-0AC5D15C590F}"/>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31888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8BF6-D1A4-6703-77C8-69C9B038F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ED2755-E21E-5336-82C6-C4A8D2979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60FAB-2B06-1C79-575C-DA2802743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22798-76B2-AAB0-A7C7-3ED21E0D183E}"/>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6" name="Footer Placeholder 5">
            <a:extLst>
              <a:ext uri="{FF2B5EF4-FFF2-40B4-BE49-F238E27FC236}">
                <a16:creationId xmlns:a16="http://schemas.microsoft.com/office/drawing/2014/main" id="{F1D64F8B-D81A-DDDA-195E-3D5EA59EE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82CB1-5E6C-15F7-8ABC-9CE75DC6812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56202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D281-DDCB-C3E4-22B7-7956A5134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55003-536D-5256-2CCA-4BB623A83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37EE7B-63C2-E6B1-5F91-8C11DE268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728B0-127C-90F3-2FD7-8111B36CA810}"/>
              </a:ext>
            </a:extLst>
          </p:cNvPr>
          <p:cNvSpPr>
            <a:spLocks noGrp="1"/>
          </p:cNvSpPr>
          <p:nvPr>
            <p:ph type="dt" sz="half" idx="10"/>
          </p:nvPr>
        </p:nvSpPr>
        <p:spPr/>
        <p:txBody>
          <a:bodyPr/>
          <a:lstStyle/>
          <a:p>
            <a:fld id="{ED0B6900-F21D-48CB-9BD6-10812443998A}" type="datetimeFigureOut">
              <a:rPr lang="en-US" smtClean="0"/>
              <a:t>8/7/2025</a:t>
            </a:fld>
            <a:endParaRPr lang="en-US"/>
          </a:p>
        </p:txBody>
      </p:sp>
      <p:sp>
        <p:nvSpPr>
          <p:cNvPr id="6" name="Footer Placeholder 5">
            <a:extLst>
              <a:ext uri="{FF2B5EF4-FFF2-40B4-BE49-F238E27FC236}">
                <a16:creationId xmlns:a16="http://schemas.microsoft.com/office/drawing/2014/main" id="{C6AC39C0-BCC3-A143-5230-545A59006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B0088-934F-B94D-87D2-DA0CC2C8BDEB}"/>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408542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D7D05-63B0-3ED6-4566-F0B2C7DC5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3A4BC-EE09-792E-A36A-6245EC362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0DDC0-417C-33C8-174E-21CF220DD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0B6900-F21D-48CB-9BD6-10812443998A}" type="datetimeFigureOut">
              <a:rPr lang="en-US" smtClean="0"/>
              <a:t>8/7/2025</a:t>
            </a:fld>
            <a:endParaRPr lang="en-US"/>
          </a:p>
        </p:txBody>
      </p:sp>
      <p:sp>
        <p:nvSpPr>
          <p:cNvPr id="5" name="Footer Placeholder 4">
            <a:extLst>
              <a:ext uri="{FF2B5EF4-FFF2-40B4-BE49-F238E27FC236}">
                <a16:creationId xmlns:a16="http://schemas.microsoft.com/office/drawing/2014/main" id="{304D15C4-2442-C917-5FE8-D2AF653BA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6C9406-2F23-D878-DCDF-60C9CDA17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4E3854-A97A-472A-88BF-DBAE20789D2F}" type="slidenum">
              <a:rPr lang="en-US" smtClean="0"/>
              <a:t>‹#›</a:t>
            </a:fld>
            <a:endParaRPr lang="en-US"/>
          </a:p>
        </p:txBody>
      </p:sp>
    </p:spTree>
    <p:extLst>
      <p:ext uri="{BB962C8B-B14F-4D97-AF65-F5344CB8AC3E}">
        <p14:creationId xmlns:p14="http://schemas.microsoft.com/office/powerpoint/2010/main" val="233996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E427-FD22-9D77-5EAD-8861AB0800C1}"/>
              </a:ext>
            </a:extLst>
          </p:cNvPr>
          <p:cNvSpPr>
            <a:spLocks noGrp="1"/>
          </p:cNvSpPr>
          <p:nvPr>
            <p:ph type="ctrTitle"/>
          </p:nvPr>
        </p:nvSpPr>
        <p:spPr>
          <a:xfrm>
            <a:off x="1523998" y="558478"/>
            <a:ext cx="9144000" cy="1766375"/>
          </a:xfrm>
        </p:spPr>
        <p:txBody>
          <a:bodyPr>
            <a:normAutofit fontScale="90000"/>
          </a:bodyPr>
          <a:lstStyle/>
          <a:p>
            <a:r>
              <a:rPr lang="en-US" sz="6000" dirty="0">
                <a:solidFill>
                  <a:srgbClr val="3B2360"/>
                </a:solidFill>
                <a:latin typeface="Cambria" panose="02040503050406030204" pitchFamily="18" charset="0"/>
                <a:ea typeface="Cambria" panose="02040503050406030204" pitchFamily="18" charset="0"/>
              </a:rPr>
              <a:t>Targeting Emissions:  Comparing US Climate Policy Effectiveness</a:t>
            </a:r>
          </a:p>
        </p:txBody>
      </p:sp>
      <p:sp>
        <p:nvSpPr>
          <p:cNvPr id="3" name="Subtitle 2">
            <a:extLst>
              <a:ext uri="{FF2B5EF4-FFF2-40B4-BE49-F238E27FC236}">
                <a16:creationId xmlns:a16="http://schemas.microsoft.com/office/drawing/2014/main" id="{B0DF32BA-2759-1252-27B1-36CE592BB6F0}"/>
              </a:ext>
            </a:extLst>
          </p:cNvPr>
          <p:cNvSpPr>
            <a:spLocks noGrp="1"/>
          </p:cNvSpPr>
          <p:nvPr>
            <p:ph type="subTitle" idx="1"/>
          </p:nvPr>
        </p:nvSpPr>
        <p:spPr>
          <a:xfrm>
            <a:off x="5001490" y="2517296"/>
            <a:ext cx="2189016" cy="419356"/>
          </a:xfrm>
        </p:spPr>
        <p:txBody>
          <a:bodyPr>
            <a:normAutofit/>
          </a:bodyPr>
          <a:lstStyle/>
          <a:p>
            <a:r>
              <a:rPr lang="en-US" sz="1800" dirty="0">
                <a:solidFill>
                  <a:srgbClr val="3B2360"/>
                </a:solidFill>
                <a:latin typeface="Cambria" panose="02040503050406030204" pitchFamily="18" charset="0"/>
                <a:ea typeface="Cambria" panose="02040503050406030204" pitchFamily="18" charset="0"/>
              </a:rPr>
              <a:t>By Shaun Levenson</a:t>
            </a:r>
          </a:p>
        </p:txBody>
      </p:sp>
      <p:cxnSp>
        <p:nvCxnSpPr>
          <p:cNvPr id="5" name="Straight Connector 4">
            <a:extLst>
              <a:ext uri="{FF2B5EF4-FFF2-40B4-BE49-F238E27FC236}">
                <a16:creationId xmlns:a16="http://schemas.microsoft.com/office/drawing/2014/main" id="{0E47FA4A-9FC6-E8AB-B910-E16F017722F3}"/>
              </a:ext>
            </a:extLst>
          </p:cNvPr>
          <p:cNvCxnSpPr/>
          <p:nvPr/>
        </p:nvCxnSpPr>
        <p:spPr>
          <a:xfrm>
            <a:off x="1524000" y="240213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A34255-AF1B-F218-EB3F-D234B57EB793}"/>
              </a:ext>
            </a:extLst>
          </p:cNvPr>
          <p:cNvSpPr txBox="1"/>
          <p:nvPr/>
        </p:nvSpPr>
        <p:spPr>
          <a:xfrm>
            <a:off x="2369572" y="6262992"/>
            <a:ext cx="7452852"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Master of Science in Quantitative Economics</a:t>
            </a:r>
          </a:p>
        </p:txBody>
      </p:sp>
      <p:cxnSp>
        <p:nvCxnSpPr>
          <p:cNvPr id="10" name="Straight Connector 9">
            <a:extLst>
              <a:ext uri="{FF2B5EF4-FFF2-40B4-BE49-F238E27FC236}">
                <a16:creationId xmlns:a16="http://schemas.microsoft.com/office/drawing/2014/main" id="{51E8BC71-6149-6904-ACB4-D4CF16BCC5D8}"/>
              </a:ext>
            </a:extLst>
          </p:cNvPr>
          <p:cNvCxnSpPr/>
          <p:nvPr/>
        </p:nvCxnSpPr>
        <p:spPr>
          <a:xfrm>
            <a:off x="1779637" y="625012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898DA0A-9F0A-1B3E-A3C9-C6D47E0A637F}"/>
              </a:ext>
            </a:extLst>
          </p:cNvPr>
          <p:cNvSpPr txBox="1"/>
          <p:nvPr/>
        </p:nvSpPr>
        <p:spPr>
          <a:xfrm>
            <a:off x="4135057" y="5076551"/>
            <a:ext cx="3921886"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ECON 555: Environmental Economics</a:t>
            </a:r>
          </a:p>
        </p:txBody>
      </p:sp>
      <p:sp>
        <p:nvSpPr>
          <p:cNvPr id="7" name="TextBox 6">
            <a:extLst>
              <a:ext uri="{FF2B5EF4-FFF2-40B4-BE49-F238E27FC236}">
                <a16:creationId xmlns:a16="http://schemas.microsoft.com/office/drawing/2014/main" id="{5EDFD0C9-5B2B-BAF7-C155-E91DEA98D999}"/>
              </a:ext>
            </a:extLst>
          </p:cNvPr>
          <p:cNvSpPr txBox="1"/>
          <p:nvPr/>
        </p:nvSpPr>
        <p:spPr>
          <a:xfrm>
            <a:off x="4771100" y="5569076"/>
            <a:ext cx="264979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Matthew </a:t>
            </a:r>
            <a:r>
              <a:rPr lang="en-US" sz="1200" dirty="0" err="1">
                <a:solidFill>
                  <a:srgbClr val="3B2360"/>
                </a:solidFill>
                <a:latin typeface="Cambria" panose="02040503050406030204" pitchFamily="18" charset="0"/>
                <a:ea typeface="Cambria" panose="02040503050406030204" pitchFamily="18" charset="0"/>
              </a:rPr>
              <a:t>Fienup</a:t>
            </a:r>
            <a:endParaRPr lang="en-US" sz="1200" dirty="0">
              <a:solidFill>
                <a:srgbClr val="3B236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EA61B534-2775-FBE0-D78D-80A645EFB2E4}"/>
              </a:ext>
            </a:extLst>
          </p:cNvPr>
          <p:cNvSpPr txBox="1"/>
          <p:nvPr/>
        </p:nvSpPr>
        <p:spPr>
          <a:xfrm>
            <a:off x="4548645" y="5813458"/>
            <a:ext cx="309470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Summer 2025</a:t>
            </a:r>
          </a:p>
        </p:txBody>
      </p:sp>
    </p:spTree>
    <p:extLst>
      <p:ext uri="{BB962C8B-B14F-4D97-AF65-F5344CB8AC3E}">
        <p14:creationId xmlns:p14="http://schemas.microsoft.com/office/powerpoint/2010/main" val="223375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106C0-EA13-5B8B-94A4-F5E92AA19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7CE9A-7EDF-7246-AC91-07E090936D4B}"/>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CD4DF4C3-340F-CF19-DF2F-578E184032A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56AFBAF-D5C8-ED5A-217A-913EA6629259}"/>
              </a:ext>
            </a:extLst>
          </p:cNvPr>
          <p:cNvSpPr txBox="1"/>
          <p:nvPr/>
        </p:nvSpPr>
        <p:spPr>
          <a:xfrm>
            <a:off x="838198" y="1238865"/>
            <a:ext cx="753493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Major sources of each greenhouse gas (2022 Data)</a:t>
            </a:r>
          </a:p>
        </p:txBody>
      </p:sp>
      <p:cxnSp>
        <p:nvCxnSpPr>
          <p:cNvPr id="9" name="Straight Connector 8">
            <a:extLst>
              <a:ext uri="{FF2B5EF4-FFF2-40B4-BE49-F238E27FC236}">
                <a16:creationId xmlns:a16="http://schemas.microsoft.com/office/drawing/2014/main" id="{201EF69C-1065-31DA-087A-ED775B096B29}"/>
              </a:ext>
            </a:extLst>
          </p:cNvPr>
          <p:cNvCxnSpPr>
            <a:cxnSpLocks/>
          </p:cNvCxnSpPr>
          <p:nvPr/>
        </p:nvCxnSpPr>
        <p:spPr>
          <a:xfrm>
            <a:off x="838200" y="1700530"/>
            <a:ext cx="723097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2217CB2A-F92E-9345-35E7-FD524EB5E979}"/>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Cambria" panose="02040503050406030204" pitchFamily="18" charset="0"/>
                <a:ea typeface="Cambria" panose="02040503050406030204" pitchFamily="18" charset="0"/>
              </a:rPr>
              <a:t>US Source: https://www.epa.gov/ghgemissions/inventory-us-greenhouse-gas-emissions-and-sinks</a:t>
            </a:r>
          </a:p>
        </p:txBody>
      </p:sp>
      <p:sp>
        <p:nvSpPr>
          <p:cNvPr id="12" name="Rectangle 11">
            <a:extLst>
              <a:ext uri="{FF2B5EF4-FFF2-40B4-BE49-F238E27FC236}">
                <a16:creationId xmlns:a16="http://schemas.microsoft.com/office/drawing/2014/main" id="{76609465-DFE0-732B-188B-B01981E3A3D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CA Source: https://ww2.arb.ca.gov/ghg-inventory-graphs</a:t>
            </a:r>
          </a:p>
        </p:txBody>
      </p:sp>
      <p:pic>
        <p:nvPicPr>
          <p:cNvPr id="10" name="Picture 9">
            <a:extLst>
              <a:ext uri="{FF2B5EF4-FFF2-40B4-BE49-F238E27FC236}">
                <a16:creationId xmlns:a16="http://schemas.microsoft.com/office/drawing/2014/main" id="{F318EDE9-A1E5-50EC-E0FD-4E58ADD670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pic>
        <p:nvPicPr>
          <p:cNvPr id="19" name="Picture 18" descr="A pie chart of energy consumption&#10;&#10;AI-generated content may be incorrect.">
            <a:extLst>
              <a:ext uri="{FF2B5EF4-FFF2-40B4-BE49-F238E27FC236}">
                <a16:creationId xmlns:a16="http://schemas.microsoft.com/office/drawing/2014/main" id="{F3E5D8C3-A3B1-D1EE-4D59-E4158DEE3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712816"/>
            <a:ext cx="6139815" cy="4452938"/>
          </a:xfrm>
          <a:prstGeom prst="rect">
            <a:avLst/>
          </a:prstGeom>
        </p:spPr>
      </p:pic>
      <p:pic>
        <p:nvPicPr>
          <p:cNvPr id="21" name="Picture 20" descr="A graph showing the amount of emission in the company with Crust in the background&#10;&#10;AI-generated content may be incorrect.">
            <a:extLst>
              <a:ext uri="{FF2B5EF4-FFF2-40B4-BE49-F238E27FC236}">
                <a16:creationId xmlns:a16="http://schemas.microsoft.com/office/drawing/2014/main" id="{C548CEC4-C683-B3D1-2E9A-EE3855CDBB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737" y="1701289"/>
            <a:ext cx="6139815" cy="4452938"/>
          </a:xfrm>
          <a:prstGeom prst="rect">
            <a:avLst/>
          </a:prstGeom>
        </p:spPr>
      </p:pic>
    </p:spTree>
    <p:extLst>
      <p:ext uri="{BB962C8B-B14F-4D97-AF65-F5344CB8AC3E}">
        <p14:creationId xmlns:p14="http://schemas.microsoft.com/office/powerpoint/2010/main" val="313682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25ED6-9940-4BAE-33B4-91DE532FC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98E52A-A3A3-6B91-8A4B-286EA662BCBA}"/>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AEC2A2C1-C0B5-432E-609D-D1990A5E218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B19F77A-433B-F60F-8FD0-D23B60440458}"/>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Policy Tools</a:t>
            </a:r>
          </a:p>
        </p:txBody>
      </p:sp>
      <p:cxnSp>
        <p:nvCxnSpPr>
          <p:cNvPr id="9" name="Straight Connector 8">
            <a:extLst>
              <a:ext uri="{FF2B5EF4-FFF2-40B4-BE49-F238E27FC236}">
                <a16:creationId xmlns:a16="http://schemas.microsoft.com/office/drawing/2014/main" id="{1FA3F2FC-E94C-8B55-1505-7266A23C1FA1}"/>
              </a:ext>
            </a:extLst>
          </p:cNvPr>
          <p:cNvCxnSpPr/>
          <p:nvPr/>
        </p:nvCxnSpPr>
        <p:spPr>
          <a:xfrm>
            <a:off x="838200" y="3288188"/>
            <a:ext cx="341916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3BC03C8-693A-2C35-203B-CC18605487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76039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6D636-9C33-60E4-1093-B9D744C8A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38D83-0462-060C-94C1-DEDCC8D7540A}"/>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1FD6B66F-097D-B58B-2DCB-3EAFFE0DE30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D4A81499-CF33-7026-468A-3725197645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12AACE41-4C69-4649-2C8A-9E861581F576}"/>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6903E69C-CAB3-C927-101B-DF062BB70FA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graphicFrame>
        <p:nvGraphicFramePr>
          <p:cNvPr id="13" name="Table 12">
            <a:extLst>
              <a:ext uri="{FF2B5EF4-FFF2-40B4-BE49-F238E27FC236}">
                <a16:creationId xmlns:a16="http://schemas.microsoft.com/office/drawing/2014/main" id="{F7B35D6F-6F4B-D978-20D9-A18330FDFE3E}"/>
              </a:ext>
            </a:extLst>
          </p:cNvPr>
          <p:cNvGraphicFramePr>
            <a:graphicFrameLocks noGrp="1"/>
          </p:cNvGraphicFramePr>
          <p:nvPr>
            <p:extLst>
              <p:ext uri="{D42A27DB-BD31-4B8C-83A1-F6EECF244321}">
                <p14:modId xmlns:p14="http://schemas.microsoft.com/office/powerpoint/2010/main" val="2776571776"/>
              </p:ext>
            </p:extLst>
          </p:nvPr>
        </p:nvGraphicFramePr>
        <p:xfrm>
          <a:off x="838197" y="1372242"/>
          <a:ext cx="10515600" cy="4624842"/>
        </p:xfrm>
        <a:graphic>
          <a:graphicData uri="http://schemas.openxmlformats.org/drawingml/2006/table">
            <a:tbl>
              <a:tblPr firstRow="1" bandRow="1">
                <a:tableStyleId>{5C22544A-7EE6-4342-B048-85BDC9FD1C3A}</a:tableStyleId>
              </a:tblPr>
              <a:tblGrid>
                <a:gridCol w="2662087">
                  <a:extLst>
                    <a:ext uri="{9D8B030D-6E8A-4147-A177-3AD203B41FA5}">
                      <a16:colId xmlns:a16="http://schemas.microsoft.com/office/drawing/2014/main" val="3412740646"/>
                    </a:ext>
                  </a:extLst>
                </a:gridCol>
                <a:gridCol w="7853513">
                  <a:extLst>
                    <a:ext uri="{9D8B030D-6E8A-4147-A177-3AD203B41FA5}">
                      <a16:colId xmlns:a16="http://schemas.microsoft.com/office/drawing/2014/main" val="3670678106"/>
                    </a:ext>
                  </a:extLst>
                </a:gridCol>
              </a:tblGrid>
              <a:tr h="568962">
                <a:tc>
                  <a:txBody>
                    <a:bodyPr/>
                    <a:lstStyle/>
                    <a:p>
                      <a:r>
                        <a:rPr lang="en-US" sz="2600" b="1" dirty="0"/>
                        <a:t>Tool</a:t>
                      </a:r>
                    </a:p>
                  </a:txBody>
                  <a:tcPr>
                    <a:solidFill>
                      <a:srgbClr val="3B2360"/>
                    </a:solidFill>
                  </a:tcPr>
                </a:tc>
                <a:tc>
                  <a:txBody>
                    <a:bodyPr/>
                    <a:lstStyle/>
                    <a:p>
                      <a:r>
                        <a:rPr lang="en-US" sz="2600" dirty="0"/>
                        <a:t>What It Does</a:t>
                      </a:r>
                    </a:p>
                  </a:txBody>
                  <a:tcPr>
                    <a:solidFill>
                      <a:srgbClr val="3B2360"/>
                    </a:solidFill>
                  </a:tcPr>
                </a:tc>
                <a:extLst>
                  <a:ext uri="{0D108BD9-81ED-4DB2-BD59-A6C34878D82A}">
                    <a16:rowId xmlns:a16="http://schemas.microsoft.com/office/drawing/2014/main" val="48452763"/>
                  </a:ext>
                </a:extLst>
              </a:tr>
              <a:tr h="1479300">
                <a:tc>
                  <a:txBody>
                    <a:bodyPr/>
                    <a:lstStyle/>
                    <a:p>
                      <a:pPr algn="l"/>
                      <a:r>
                        <a:rPr lang="en-US" sz="2200" dirty="0"/>
                        <a:t>Renewable Portfolio Standards (RPS)</a:t>
                      </a:r>
                    </a:p>
                  </a:txBody>
                  <a:tcPr/>
                </a:tc>
                <a:tc>
                  <a:txBody>
                    <a:bodyPr/>
                    <a:lstStyle/>
                    <a:p>
                      <a:pPr>
                        <a:buNone/>
                      </a:pPr>
                      <a:r>
                        <a:rPr lang="en-US" sz="2200" dirty="0"/>
                        <a:t>Requires that a minimum percentage of electricity sold by utilities comes from renewable sources, such as wind, solar, or hydroelectric.</a:t>
                      </a:r>
                    </a:p>
                  </a:txBody>
                  <a:tcPr anchor="ctr"/>
                </a:tc>
                <a:extLst>
                  <a:ext uri="{0D108BD9-81ED-4DB2-BD59-A6C34878D82A}">
                    <a16:rowId xmlns:a16="http://schemas.microsoft.com/office/drawing/2014/main" val="2020293883"/>
                  </a:ext>
                </a:extLst>
              </a:tr>
              <a:tr h="1024131">
                <a:tc>
                  <a:txBody>
                    <a:bodyPr/>
                    <a:lstStyle/>
                    <a:p>
                      <a:r>
                        <a:rPr lang="en-US" sz="2200" dirty="0"/>
                        <a:t>Low Carbon Fuel Standards (LCFS)</a:t>
                      </a:r>
                    </a:p>
                  </a:txBody>
                  <a:tcPr/>
                </a:tc>
                <a:tc>
                  <a:txBody>
                    <a:bodyPr/>
                    <a:lstStyle/>
                    <a:p>
                      <a:r>
                        <a:rPr lang="en-US" sz="2200" dirty="0"/>
                        <a:t>Sets a declining annual standard for the carbon intensity of transportation fuels, requiring fuel providers to lower the average emissions per unit of energy produced</a:t>
                      </a:r>
                    </a:p>
                  </a:txBody>
                  <a:tcPr/>
                </a:tc>
                <a:extLst>
                  <a:ext uri="{0D108BD9-81ED-4DB2-BD59-A6C34878D82A}">
                    <a16:rowId xmlns:a16="http://schemas.microsoft.com/office/drawing/2014/main" val="4015673356"/>
                  </a:ext>
                </a:extLst>
              </a:tr>
              <a:tr h="1479300">
                <a:tc>
                  <a:txBody>
                    <a:bodyPr/>
                    <a:lstStyle/>
                    <a:p>
                      <a:pPr algn="l"/>
                      <a:r>
                        <a:rPr lang="en-US" sz="2200" dirty="0"/>
                        <a:t>Carbon Cap-and-Trade</a:t>
                      </a:r>
                    </a:p>
                  </a:txBody>
                  <a:tcPr/>
                </a:tc>
                <a:tc>
                  <a:txBody>
                    <a:bodyPr/>
                    <a:lstStyle/>
                    <a:p>
                      <a:r>
                        <a:rPr lang="en-US" sz="2200" dirty="0"/>
                        <a:t>Sets an overall limit (cap) on emissions and distributes (often through auction or free allocation) emission allowances. Emitters must hold enough allowances to cover their emissions, and they can trade allowances with others</a:t>
                      </a:r>
                    </a:p>
                  </a:txBody>
                  <a:tcPr/>
                </a:tc>
                <a:extLst>
                  <a:ext uri="{0D108BD9-81ED-4DB2-BD59-A6C34878D82A}">
                    <a16:rowId xmlns:a16="http://schemas.microsoft.com/office/drawing/2014/main" val="3952985041"/>
                  </a:ext>
                </a:extLst>
              </a:tr>
            </a:tbl>
          </a:graphicData>
        </a:graphic>
      </p:graphicFrame>
    </p:spTree>
    <p:extLst>
      <p:ext uri="{BB962C8B-B14F-4D97-AF65-F5344CB8AC3E}">
        <p14:creationId xmlns:p14="http://schemas.microsoft.com/office/powerpoint/2010/main" val="275402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46825-3E8A-093D-A625-F010C1BC1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624A1-8646-26B5-26B2-C7DBD2717CA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386F6280-F836-9538-44B2-F19005E358E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2CEF87D-CB2D-5CAB-AE1C-798AB620AD82}"/>
              </a:ext>
            </a:extLst>
          </p:cNvPr>
          <p:cNvSpPr txBox="1"/>
          <p:nvPr/>
        </p:nvSpPr>
        <p:spPr>
          <a:xfrm>
            <a:off x="838198" y="1238865"/>
            <a:ext cx="10515600"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Renewable Portfolio Standard (RPS) – Mechanism Overview</a:t>
            </a:r>
          </a:p>
        </p:txBody>
      </p:sp>
      <p:cxnSp>
        <p:nvCxnSpPr>
          <p:cNvPr id="9" name="Straight Connector 8">
            <a:extLst>
              <a:ext uri="{FF2B5EF4-FFF2-40B4-BE49-F238E27FC236}">
                <a16:creationId xmlns:a16="http://schemas.microsoft.com/office/drawing/2014/main" id="{3954F5D4-FFAB-2704-AF39-95D9D122A0FA}"/>
              </a:ext>
            </a:extLst>
          </p:cNvPr>
          <p:cNvCxnSpPr>
            <a:cxnSpLocks/>
          </p:cNvCxnSpPr>
          <p:nvPr/>
        </p:nvCxnSpPr>
        <p:spPr>
          <a:xfrm>
            <a:off x="838200" y="1700530"/>
            <a:ext cx="886623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2183734-82BD-4945-6A81-8EED6A4550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3C170A15-3AE1-D497-DE40-4C04EA9CB6B4}"/>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865371EA-E30B-3865-36B6-55DDB538B3B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2717FB5F-B668-37EF-8C1F-C6A93C6C5D34}"/>
              </a:ext>
            </a:extLst>
          </p:cNvPr>
          <p:cNvSpPr>
            <a:spLocks noGrp="1"/>
          </p:cNvSpPr>
          <p:nvPr>
            <p:ph idx="1"/>
          </p:nvPr>
        </p:nvSpPr>
        <p:spPr>
          <a:xfrm>
            <a:off x="838200" y="1825625"/>
            <a:ext cx="7070558" cy="4351338"/>
          </a:xfrm>
        </p:spPr>
        <p:txBody>
          <a:bodyPr>
            <a:normAutofit/>
          </a:bodyPr>
          <a:lstStyle/>
          <a:p>
            <a:r>
              <a:rPr lang="en-US" sz="2400" dirty="0">
                <a:latin typeface="Cambria" panose="02040503050406030204" pitchFamily="18" charset="0"/>
                <a:ea typeface="Cambria" panose="02040503050406030204" pitchFamily="18" charset="0"/>
              </a:rPr>
              <a:t>Mandates that a minimum percentage of electricity comes from renewable sources (wind, solar, hydro, etc.).</a:t>
            </a:r>
          </a:p>
          <a:p>
            <a:r>
              <a:rPr lang="en-US" sz="2400" b="1" dirty="0">
                <a:latin typeface="Cambria" panose="02040503050406030204" pitchFamily="18" charset="0"/>
                <a:ea typeface="Cambria" panose="02040503050406030204" pitchFamily="18" charset="0"/>
              </a:rPr>
              <a:t>How it works:</a:t>
            </a:r>
          </a:p>
          <a:p>
            <a:pPr lvl="1"/>
            <a:r>
              <a:rPr lang="en-US" dirty="0">
                <a:latin typeface="Cambria" panose="02040503050406030204" pitchFamily="18" charset="0"/>
                <a:ea typeface="Cambria" panose="02040503050406030204" pitchFamily="18" charset="0"/>
              </a:rPr>
              <a:t>Utilities must source a set share of electricity from renewables.</a:t>
            </a:r>
          </a:p>
          <a:p>
            <a:pPr lvl="1"/>
            <a:r>
              <a:rPr lang="en-US" dirty="0">
                <a:latin typeface="Cambria" panose="02040503050406030204" pitchFamily="18" charset="0"/>
                <a:ea typeface="Cambria" panose="02040503050406030204" pitchFamily="18" charset="0"/>
              </a:rPr>
              <a:t>Compliance is tracked through Renewable Energy Certificates (RECs).</a:t>
            </a:r>
          </a:p>
          <a:p>
            <a:pPr lvl="1"/>
            <a:r>
              <a:rPr lang="en-US" dirty="0">
                <a:latin typeface="Cambria" panose="02040503050406030204" pitchFamily="18" charset="0"/>
                <a:ea typeface="Cambria" panose="02040503050406030204" pitchFamily="18" charset="0"/>
              </a:rPr>
              <a:t>Non-compliant utilities may have to buy RECs or pay penalties.</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699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B27EA-62B9-C147-6BD9-AA54AAB79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D1A65-7E95-2F1B-5155-5167B4609A46}"/>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87F15791-74C5-0A99-D8A0-F5EB820BC7E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9D7ADDE-7D4C-D2DC-DC99-7103ABF98C7D}"/>
              </a:ext>
            </a:extLst>
          </p:cNvPr>
          <p:cNvSpPr txBox="1"/>
          <p:nvPr/>
        </p:nvSpPr>
        <p:spPr>
          <a:xfrm>
            <a:off x="838198" y="1238865"/>
            <a:ext cx="10515600"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Low Carbon Fuel Standard (LCFS) – Mechanism Overview</a:t>
            </a:r>
          </a:p>
        </p:txBody>
      </p:sp>
      <p:cxnSp>
        <p:nvCxnSpPr>
          <p:cNvPr id="9" name="Straight Connector 8">
            <a:extLst>
              <a:ext uri="{FF2B5EF4-FFF2-40B4-BE49-F238E27FC236}">
                <a16:creationId xmlns:a16="http://schemas.microsoft.com/office/drawing/2014/main" id="{A71EE97D-A264-380E-611F-661D88B0412E}"/>
              </a:ext>
            </a:extLst>
          </p:cNvPr>
          <p:cNvCxnSpPr>
            <a:cxnSpLocks/>
          </p:cNvCxnSpPr>
          <p:nvPr/>
        </p:nvCxnSpPr>
        <p:spPr>
          <a:xfrm>
            <a:off x="838200" y="1700530"/>
            <a:ext cx="886623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D1475C0-925E-3E56-BAB0-C38C0B24FE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9949D606-1DC2-5ABC-487C-2BC4317E8956}"/>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16F8520E-F6B6-7045-8ADF-BC4849C14D6C}"/>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3002B46C-9C45-558C-13CF-B34EA1BD1C36}"/>
              </a:ext>
            </a:extLst>
          </p:cNvPr>
          <p:cNvSpPr>
            <a:spLocks noGrp="1"/>
          </p:cNvSpPr>
          <p:nvPr>
            <p:ph idx="1"/>
          </p:nvPr>
        </p:nvSpPr>
        <p:spPr>
          <a:xfrm>
            <a:off x="838200" y="1825625"/>
            <a:ext cx="7070558" cy="4351338"/>
          </a:xfrm>
        </p:spPr>
        <p:txBody>
          <a:bodyPr>
            <a:normAutofit/>
          </a:bodyPr>
          <a:lstStyle/>
          <a:p>
            <a:r>
              <a:rPr lang="en-US" sz="2400" dirty="0">
                <a:latin typeface="Cambria" panose="02040503050406030204" pitchFamily="18" charset="0"/>
                <a:ea typeface="Cambria" panose="02040503050406030204" pitchFamily="18" charset="0"/>
              </a:rPr>
              <a:t>Requires fuel providers to decrease the average carbon intensity (CI) of transportation fuels over time.</a:t>
            </a:r>
          </a:p>
          <a:p>
            <a:r>
              <a:rPr lang="en-US" sz="2400" b="1" dirty="0">
                <a:latin typeface="Cambria" panose="02040503050406030204" pitchFamily="18" charset="0"/>
                <a:ea typeface="Cambria" panose="02040503050406030204" pitchFamily="18" charset="0"/>
              </a:rPr>
              <a:t>How it works:</a:t>
            </a:r>
            <a:endParaRPr lang="en-US" sz="2400" dirty="0">
              <a:latin typeface="Cambria" panose="02040503050406030204" pitchFamily="18" charset="0"/>
              <a:ea typeface="Cambria" panose="02040503050406030204" pitchFamily="18" charset="0"/>
            </a:endParaRPr>
          </a:p>
          <a:p>
            <a:pPr lvl="1"/>
            <a:r>
              <a:rPr lang="en-US" dirty="0">
                <a:latin typeface="Cambria" panose="02040503050406030204" pitchFamily="18" charset="0"/>
                <a:ea typeface="Cambria" panose="02040503050406030204" pitchFamily="18" charset="0"/>
              </a:rPr>
              <a:t>Sets a declining annual CI target for fuel mix.</a:t>
            </a:r>
          </a:p>
          <a:p>
            <a:pPr lvl="1"/>
            <a:r>
              <a:rPr lang="en-US" dirty="0">
                <a:latin typeface="Cambria" panose="02040503050406030204" pitchFamily="18" charset="0"/>
                <a:ea typeface="Cambria" panose="02040503050406030204" pitchFamily="18" charset="0"/>
              </a:rPr>
              <a:t>Credits are awarded for low-carbon fuels (biofuels, electricity, hydrogen).</a:t>
            </a:r>
          </a:p>
          <a:p>
            <a:pPr lvl="1"/>
            <a:r>
              <a:rPr lang="en-US" dirty="0">
                <a:latin typeface="Cambria" panose="02040503050406030204" pitchFamily="18" charset="0"/>
                <a:ea typeface="Cambria" panose="02040503050406030204" pitchFamily="18" charset="0"/>
              </a:rPr>
              <a:t>Providers of high-carbon fuels must purchase credits or blend cleaner fuels.</a:t>
            </a:r>
          </a:p>
        </p:txBody>
      </p:sp>
    </p:spTree>
    <p:extLst>
      <p:ext uri="{BB962C8B-B14F-4D97-AF65-F5344CB8AC3E}">
        <p14:creationId xmlns:p14="http://schemas.microsoft.com/office/powerpoint/2010/main" val="239329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B52C4-602C-D9FE-46BC-E50F70E95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1C73B-63C4-4DC2-D9BE-AE1BCCB470E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D22276E6-BA94-8F63-A4F4-43AC532C10D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58A563D-3B3E-356D-B135-3C6CC9AB9E22}"/>
              </a:ext>
            </a:extLst>
          </p:cNvPr>
          <p:cNvSpPr txBox="1"/>
          <p:nvPr/>
        </p:nvSpPr>
        <p:spPr>
          <a:xfrm>
            <a:off x="838198" y="1238865"/>
            <a:ext cx="10515600"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Carbon Cap and Trade – Mechanism Overview</a:t>
            </a:r>
          </a:p>
        </p:txBody>
      </p:sp>
      <p:cxnSp>
        <p:nvCxnSpPr>
          <p:cNvPr id="9" name="Straight Connector 8">
            <a:extLst>
              <a:ext uri="{FF2B5EF4-FFF2-40B4-BE49-F238E27FC236}">
                <a16:creationId xmlns:a16="http://schemas.microsoft.com/office/drawing/2014/main" id="{BD59EA22-9035-840F-7AFB-AD8A3F222138}"/>
              </a:ext>
            </a:extLst>
          </p:cNvPr>
          <p:cNvCxnSpPr>
            <a:cxnSpLocks/>
          </p:cNvCxnSpPr>
          <p:nvPr/>
        </p:nvCxnSpPr>
        <p:spPr>
          <a:xfrm>
            <a:off x="838200" y="1700530"/>
            <a:ext cx="886623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30C607A-9E45-D5B1-7F1E-A75478F930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F5CAA235-9748-A95B-20C2-FC579E402460}"/>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52815307-3741-0403-D2A4-21BA0940475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BB7E2EF5-6BC3-AABF-6E56-7A04EA19D7BA}"/>
              </a:ext>
            </a:extLst>
          </p:cNvPr>
          <p:cNvSpPr>
            <a:spLocks noGrp="1"/>
          </p:cNvSpPr>
          <p:nvPr>
            <p:ph idx="1"/>
          </p:nvPr>
        </p:nvSpPr>
        <p:spPr>
          <a:xfrm>
            <a:off x="838200" y="1825625"/>
            <a:ext cx="7070558" cy="4351338"/>
          </a:xfrm>
        </p:spPr>
        <p:txBody>
          <a:bodyPr>
            <a:noAutofit/>
          </a:bodyPr>
          <a:lstStyle/>
          <a:p>
            <a:r>
              <a:rPr lang="en-US" sz="2400" dirty="0">
                <a:latin typeface="Cambria" panose="02040503050406030204" pitchFamily="18" charset="0"/>
                <a:ea typeface="Cambria" panose="02040503050406030204" pitchFamily="18" charset="0"/>
              </a:rPr>
              <a:t>Imposes a firm limit ("cap") on total greenhouse gas emissions from covered entities.</a:t>
            </a:r>
          </a:p>
          <a:p>
            <a:r>
              <a:rPr lang="en-US" sz="2400" b="1" dirty="0">
                <a:latin typeface="Cambria" panose="02040503050406030204" pitchFamily="18" charset="0"/>
                <a:ea typeface="Cambria" panose="02040503050406030204" pitchFamily="18" charset="0"/>
              </a:rPr>
              <a:t>How it works:</a:t>
            </a:r>
          </a:p>
          <a:p>
            <a:pPr lvl="1"/>
            <a:r>
              <a:rPr lang="en-US" dirty="0">
                <a:latin typeface="Cambria" panose="02040503050406030204" pitchFamily="18" charset="0"/>
                <a:ea typeface="Cambria" panose="02040503050406030204" pitchFamily="18" charset="0"/>
              </a:rPr>
              <a:t>Issues a fixed number of emission allowances.</a:t>
            </a:r>
          </a:p>
          <a:p>
            <a:pPr lvl="1"/>
            <a:r>
              <a:rPr lang="en-US" dirty="0">
                <a:latin typeface="Cambria" panose="02040503050406030204" pitchFamily="18" charset="0"/>
                <a:ea typeface="Cambria" panose="02040503050406030204" pitchFamily="18" charset="0"/>
              </a:rPr>
              <a:t>Companies must hold allowances equal to their emissions.</a:t>
            </a:r>
          </a:p>
          <a:p>
            <a:pPr lvl="1"/>
            <a:r>
              <a:rPr lang="en-US" dirty="0">
                <a:latin typeface="Cambria" panose="02040503050406030204" pitchFamily="18" charset="0"/>
                <a:ea typeface="Cambria" panose="02040503050406030204" pitchFamily="18" charset="0"/>
              </a:rPr>
              <a:t>Allowances can be traded, creating a carbon price.</a:t>
            </a:r>
          </a:p>
        </p:txBody>
      </p:sp>
    </p:spTree>
    <p:extLst>
      <p:ext uri="{BB962C8B-B14F-4D97-AF65-F5344CB8AC3E}">
        <p14:creationId xmlns:p14="http://schemas.microsoft.com/office/powerpoint/2010/main" val="198345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4845B-F123-BC92-922C-6D3589229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F8900-50C1-0F32-AF06-43A65D35A2C9}"/>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1B559D38-B080-85D1-75FC-CB9BF87F8DA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A101615-AFFF-0190-E1C6-2E1C89935EDE}"/>
              </a:ext>
            </a:extLst>
          </p:cNvPr>
          <p:cNvSpPr txBox="1"/>
          <p:nvPr/>
        </p:nvSpPr>
        <p:spPr>
          <a:xfrm>
            <a:off x="838198" y="1238865"/>
            <a:ext cx="753493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Policy and the </a:t>
            </a:r>
            <a:r>
              <a:rPr lang="en-US" sz="2400" b="1" dirty="0" err="1">
                <a:latin typeface="Cambria" panose="02040503050406030204" pitchFamily="18" charset="0"/>
                <a:ea typeface="Cambria" panose="02040503050406030204" pitchFamily="18" charset="0"/>
              </a:rPr>
              <a:t>Equimarginal</a:t>
            </a:r>
            <a:r>
              <a:rPr lang="en-US" sz="2400" b="1" dirty="0">
                <a:latin typeface="Cambria" panose="02040503050406030204" pitchFamily="18" charset="0"/>
                <a:ea typeface="Cambria" panose="02040503050406030204" pitchFamily="18" charset="0"/>
              </a:rPr>
              <a:t> Principle</a:t>
            </a:r>
          </a:p>
        </p:txBody>
      </p:sp>
      <p:cxnSp>
        <p:nvCxnSpPr>
          <p:cNvPr id="9" name="Straight Connector 8">
            <a:extLst>
              <a:ext uri="{FF2B5EF4-FFF2-40B4-BE49-F238E27FC236}">
                <a16:creationId xmlns:a16="http://schemas.microsoft.com/office/drawing/2014/main" id="{0B76AF50-7671-571E-3DE7-0AEE65628488}"/>
              </a:ext>
            </a:extLst>
          </p:cNvPr>
          <p:cNvCxnSpPr>
            <a:cxnSpLocks/>
          </p:cNvCxnSpPr>
          <p:nvPr/>
        </p:nvCxnSpPr>
        <p:spPr>
          <a:xfrm>
            <a:off x="838200" y="1700530"/>
            <a:ext cx="723097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04D6852D-7433-7733-B476-F627B8D3C0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B959719D-59D3-D37B-F252-EE041ECD1E8D}"/>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13DDB7B8-06A4-5DAE-58F1-58A2C8479577}"/>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pic>
        <p:nvPicPr>
          <p:cNvPr id="29" name="Content Placeholder 28" descr="A graph of a diagram&#10;&#10;AI-generated content may be incorrect.">
            <a:extLst>
              <a:ext uri="{FF2B5EF4-FFF2-40B4-BE49-F238E27FC236}">
                <a16:creationId xmlns:a16="http://schemas.microsoft.com/office/drawing/2014/main" id="{72298D6B-9EB8-A334-A6ED-288F0E5976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1963" y="1849230"/>
            <a:ext cx="5845714" cy="4240000"/>
          </a:xfrm>
        </p:spPr>
      </p:pic>
      <p:pic>
        <p:nvPicPr>
          <p:cNvPr id="35" name="Picture 34" descr="A graph of a line and a line&#10;&#10;AI-generated content may be incorrect.">
            <a:extLst>
              <a:ext uri="{FF2B5EF4-FFF2-40B4-BE49-F238E27FC236}">
                <a16:creationId xmlns:a16="http://schemas.microsoft.com/office/drawing/2014/main" id="{9C5343FC-AFF8-D3F7-C3D5-866292242B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49230"/>
            <a:ext cx="5845714" cy="4394285"/>
          </a:xfrm>
          <a:prstGeom prst="rect">
            <a:avLst/>
          </a:prstGeom>
        </p:spPr>
      </p:pic>
    </p:spTree>
    <p:extLst>
      <p:ext uri="{BB962C8B-B14F-4D97-AF65-F5344CB8AC3E}">
        <p14:creationId xmlns:p14="http://schemas.microsoft.com/office/powerpoint/2010/main" val="251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BDB06-BF47-4DC4-C06F-5D163B87D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955CA-8F89-7F04-4AC7-0834E1D7E55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040CE6B8-8A56-A7DD-BCB4-C79C6DA91BA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6DD1221-42B4-31C5-92E9-6EBF8318EC8A}"/>
              </a:ext>
            </a:extLst>
          </p:cNvPr>
          <p:cNvSpPr txBox="1"/>
          <p:nvPr/>
        </p:nvSpPr>
        <p:spPr>
          <a:xfrm>
            <a:off x="838198" y="1238865"/>
            <a:ext cx="753493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Policy and Equity</a:t>
            </a:r>
          </a:p>
        </p:txBody>
      </p:sp>
      <p:cxnSp>
        <p:nvCxnSpPr>
          <p:cNvPr id="9" name="Straight Connector 8">
            <a:extLst>
              <a:ext uri="{FF2B5EF4-FFF2-40B4-BE49-F238E27FC236}">
                <a16:creationId xmlns:a16="http://schemas.microsoft.com/office/drawing/2014/main" id="{CB087A9C-ADCA-B5DC-4889-E44B65C8B842}"/>
              </a:ext>
            </a:extLst>
          </p:cNvPr>
          <p:cNvCxnSpPr>
            <a:cxnSpLocks/>
          </p:cNvCxnSpPr>
          <p:nvPr/>
        </p:nvCxnSpPr>
        <p:spPr>
          <a:xfrm>
            <a:off x="838200" y="1700530"/>
            <a:ext cx="723097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AD76ED07-DC47-0CE9-7B50-047E835783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87CC73D9-AB9B-6158-DCB8-6B54498F73B4}"/>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67F2B11D-C9F2-CE97-7F4E-165F196AB36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3C8C6BAA-DC9D-CCC6-593B-FCA27A98137A}"/>
              </a:ext>
            </a:extLst>
          </p:cNvPr>
          <p:cNvSpPr>
            <a:spLocks noGrp="1"/>
          </p:cNvSpPr>
          <p:nvPr>
            <p:ph idx="1"/>
          </p:nvPr>
        </p:nvSpPr>
        <p:spPr/>
        <p:txBody>
          <a:bodyPr>
            <a:noAutofit/>
          </a:bodyPr>
          <a:lstStyle/>
          <a:p>
            <a:r>
              <a:rPr lang="en-US" sz="2400" dirty="0">
                <a:latin typeface="Cambria" panose="02040503050406030204" pitchFamily="18" charset="0"/>
                <a:ea typeface="Cambria" panose="02040503050406030204" pitchFamily="18" charset="0"/>
              </a:rPr>
              <a:t>Ensures fair distribution of costs and obligations across companies of different sizes and emissions profiles.</a:t>
            </a:r>
          </a:p>
          <a:p>
            <a:r>
              <a:rPr lang="en-US" sz="2400" b="1" dirty="0">
                <a:latin typeface="Cambria" panose="02040503050406030204" pitchFamily="18" charset="0"/>
                <a:ea typeface="Cambria" panose="02040503050406030204" pitchFamily="18" charset="0"/>
              </a:rPr>
              <a:t>RPS:</a:t>
            </a:r>
            <a:r>
              <a:rPr lang="en-US" sz="2400" dirty="0">
                <a:latin typeface="Cambria" panose="02040503050406030204" pitchFamily="18" charset="0"/>
                <a:ea typeface="Cambria" panose="02040503050406030204" pitchFamily="18" charset="0"/>
              </a:rPr>
              <a:t> Compliance costs vary by access to renewables; tradable Renewable Energy </a:t>
            </a:r>
            <a:r>
              <a:rPr lang="en-US" sz="2400" dirty="0" err="1">
                <a:latin typeface="Cambria" panose="02040503050406030204" pitchFamily="18" charset="0"/>
                <a:ea typeface="Cambria" panose="02040503050406030204" pitchFamily="18" charset="0"/>
              </a:rPr>
              <a:t>Creditss</a:t>
            </a:r>
            <a:r>
              <a:rPr lang="en-US" sz="2400" dirty="0">
                <a:latin typeface="Cambria" panose="02040503050406030204" pitchFamily="18" charset="0"/>
                <a:ea typeface="Cambria" panose="02040503050406030204" pitchFamily="18" charset="0"/>
              </a:rPr>
              <a:t> help but regional disparities remain.</a:t>
            </a:r>
          </a:p>
          <a:p>
            <a:r>
              <a:rPr lang="en-US" sz="2400" b="1" dirty="0">
                <a:latin typeface="Cambria" panose="02040503050406030204" pitchFamily="18" charset="0"/>
                <a:ea typeface="Cambria" panose="02040503050406030204" pitchFamily="18" charset="0"/>
              </a:rPr>
              <a:t>LCFS: </a:t>
            </a:r>
            <a:r>
              <a:rPr lang="en-US" sz="2400" dirty="0">
                <a:latin typeface="Cambria" panose="02040503050406030204" pitchFamily="18" charset="0"/>
                <a:ea typeface="Cambria" panose="02040503050406030204" pitchFamily="18" charset="0"/>
              </a:rPr>
              <a:t>Firms with low-carbon fuel options benefit; trading credits adds flexibility but may favor early movers.</a:t>
            </a:r>
          </a:p>
          <a:p>
            <a:r>
              <a:rPr lang="en-US" sz="2400" b="1" dirty="0">
                <a:latin typeface="Cambria" panose="02040503050406030204" pitchFamily="18" charset="0"/>
                <a:ea typeface="Cambria" panose="02040503050406030204" pitchFamily="18" charset="0"/>
              </a:rPr>
              <a:t>Cap-and-Trade:</a:t>
            </a:r>
            <a:r>
              <a:rPr lang="en-US" sz="2400" dirty="0">
                <a:latin typeface="Cambria" panose="02040503050406030204" pitchFamily="18" charset="0"/>
                <a:ea typeface="Cambria" panose="02040503050406030204" pitchFamily="18" charset="0"/>
              </a:rPr>
              <a:t> Equity depends on allowance allocation; free allocation protects some but can disadvantage new or smaller firms.</a:t>
            </a:r>
          </a:p>
          <a:p>
            <a:r>
              <a:rPr lang="en-US" sz="2400" dirty="0">
                <a:latin typeface="Cambria" panose="02040503050406030204" pitchFamily="18" charset="0"/>
                <a:ea typeface="Cambria" panose="02040503050406030204" pitchFamily="18" charset="0"/>
              </a:rPr>
              <a:t>Fair policies minimize competitive distortions by aligning obligations with emissions and providing balanced compliance options</a:t>
            </a:r>
          </a:p>
        </p:txBody>
      </p:sp>
    </p:spTree>
    <p:extLst>
      <p:ext uri="{BB962C8B-B14F-4D97-AF65-F5344CB8AC3E}">
        <p14:creationId xmlns:p14="http://schemas.microsoft.com/office/powerpoint/2010/main" val="332603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E75B0-3164-35BE-EFC8-7C33F0132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1A5C1-9FE1-D71D-315B-F598CD0F375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FF9B2929-E5E2-5E88-7EB4-BA4CF633B30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68FBA36-F688-04E1-1B0C-2F9198480975}"/>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Evidence from the Literature</a:t>
            </a:r>
          </a:p>
        </p:txBody>
      </p:sp>
      <p:cxnSp>
        <p:nvCxnSpPr>
          <p:cNvPr id="9" name="Straight Connector 8">
            <a:extLst>
              <a:ext uri="{FF2B5EF4-FFF2-40B4-BE49-F238E27FC236}">
                <a16:creationId xmlns:a16="http://schemas.microsoft.com/office/drawing/2014/main" id="{67E4E0C5-0D5D-107F-84C7-56B86FBF1FD8}"/>
              </a:ext>
            </a:extLst>
          </p:cNvPr>
          <p:cNvCxnSpPr>
            <a:cxnSpLocks/>
          </p:cNvCxnSpPr>
          <p:nvPr/>
        </p:nvCxnSpPr>
        <p:spPr>
          <a:xfrm>
            <a:off x="838200" y="3288188"/>
            <a:ext cx="43273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B840DB3A-5697-95ED-7D0F-DDC59842484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45576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02F57-8FCF-C180-9BF2-CADA4ACFA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67C4C-FB10-6CFA-DD62-D7E4B234D92F}"/>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E590C966-0BFB-C34B-8679-23DF0E130531}"/>
              </a:ext>
            </a:extLst>
          </p:cNvPr>
          <p:cNvSpPr>
            <a:spLocks noGrp="1"/>
          </p:cNvSpPr>
          <p:nvPr>
            <p:ph idx="1"/>
          </p:nvPr>
        </p:nvSpPr>
        <p:spPr>
          <a:xfrm>
            <a:off x="838200" y="1825625"/>
            <a:ext cx="10515600" cy="4351338"/>
          </a:xfrm>
        </p:spPr>
        <p:txBody>
          <a:bodyPr>
            <a:normAutofit fontScale="92500" lnSpcReduction="10000"/>
          </a:bodyPr>
          <a:lstStyle/>
          <a:p>
            <a:r>
              <a:rPr lang="en-US" sz="2200" dirty="0">
                <a:latin typeface="Cambria" panose="02040503050406030204" pitchFamily="18" charset="0"/>
                <a:ea typeface="Cambria" panose="02040503050406030204" pitchFamily="18" charset="0"/>
              </a:rPr>
              <a:t>RPS programs significantly increase renewable energy adoption (Lyon, 2017; Wiser et al., 2017; Greenstone &amp; Nath, 2021)</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Coal-fired CO₂ emissions decline most strongly under RPS mandates (Wiser et al., 2017)</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Meaningful reductions in total CO₂ emissions have been observed (Wiser et al., 2017; Greenstone &amp; Nath, 2021)</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Co-benefits include improved air quality and lower water use (Wiser et al., 2017)</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Overlapping or poorly coordinated policies can reduce effectiveness </a:t>
            </a:r>
            <a:r>
              <a:rPr lang="en-US" sz="2000" dirty="0">
                <a:latin typeface="Cambria" panose="02040503050406030204" pitchFamily="18" charset="0"/>
                <a:ea typeface="Cambria" panose="02040503050406030204" pitchFamily="18" charset="0"/>
              </a:rPr>
              <a:t>(Lyon, 2017; Goulder &amp; Stavins 2011; Goulder et al, 2012; Moore et al, 2010)</a:t>
            </a:r>
          </a:p>
        </p:txBody>
      </p:sp>
      <p:cxnSp>
        <p:nvCxnSpPr>
          <p:cNvPr id="5" name="Straight Connector 4">
            <a:extLst>
              <a:ext uri="{FF2B5EF4-FFF2-40B4-BE49-F238E27FC236}">
                <a16:creationId xmlns:a16="http://schemas.microsoft.com/office/drawing/2014/main" id="{EAFF907A-1657-A9AB-5A15-153332DB633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20690E2-8B91-E7EE-7C34-D8255AB4CC2C}"/>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Renewable Portfolio Standards – Are they effective?</a:t>
            </a:r>
          </a:p>
        </p:txBody>
      </p:sp>
      <p:cxnSp>
        <p:nvCxnSpPr>
          <p:cNvPr id="9" name="Straight Connector 8">
            <a:extLst>
              <a:ext uri="{FF2B5EF4-FFF2-40B4-BE49-F238E27FC236}">
                <a16:creationId xmlns:a16="http://schemas.microsoft.com/office/drawing/2014/main" id="{F6AFE497-655A-537F-5771-AFBB01845AE2}"/>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DCF70BA-C90B-F766-ABFD-8605500768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BF1D5BEC-A78B-DBD9-C8AE-9884C4D3A38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BA39DBFA-6DEF-F45B-0289-84381ECA1539}"/>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70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425EC-BD5E-F081-AD70-0E738D434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F7791-8A52-5E87-E935-C35EBC5D0AB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093684F9-E1F2-831A-3D29-09AA0A3609A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4B49FDE-3506-9E07-1154-50A81C316C0F}"/>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Why do we care?</a:t>
            </a:r>
          </a:p>
        </p:txBody>
      </p:sp>
      <p:cxnSp>
        <p:nvCxnSpPr>
          <p:cNvPr id="9" name="Straight Connector 8">
            <a:extLst>
              <a:ext uri="{FF2B5EF4-FFF2-40B4-BE49-F238E27FC236}">
                <a16:creationId xmlns:a16="http://schemas.microsoft.com/office/drawing/2014/main" id="{1E2930F9-A75C-D708-1033-7E5350E8BF1D}"/>
              </a:ext>
            </a:extLst>
          </p:cNvPr>
          <p:cNvCxnSpPr/>
          <p:nvPr/>
        </p:nvCxnSpPr>
        <p:spPr>
          <a:xfrm>
            <a:off x="838200" y="3288188"/>
            <a:ext cx="341916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095CC91-DDAA-1C54-2CDE-5EBBAAC3EC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45070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0B713-9D70-70B0-399F-3813078BD36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479F101-A39B-25CF-E2D1-E3628AAF9F6C}"/>
              </a:ext>
            </a:extLst>
          </p:cNvPr>
          <p:cNvGraphicFramePr>
            <a:graphicFrameLocks noGrp="1"/>
          </p:cNvGraphicFramePr>
          <p:nvPr>
            <p:ph idx="1"/>
            <p:extLst>
              <p:ext uri="{D42A27DB-BD31-4B8C-83A1-F6EECF244321}">
                <p14:modId xmlns:p14="http://schemas.microsoft.com/office/powerpoint/2010/main" val="3041272080"/>
              </p:ext>
            </p:extLst>
          </p:nvPr>
        </p:nvGraphicFramePr>
        <p:xfrm>
          <a:off x="838200" y="1825625"/>
          <a:ext cx="10515600" cy="4340960"/>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783935761"/>
                    </a:ext>
                  </a:extLst>
                </a:gridCol>
                <a:gridCol w="2628900">
                  <a:extLst>
                    <a:ext uri="{9D8B030D-6E8A-4147-A177-3AD203B41FA5}">
                      <a16:colId xmlns:a16="http://schemas.microsoft.com/office/drawing/2014/main" val="156944205"/>
                    </a:ext>
                  </a:extLst>
                </a:gridCol>
                <a:gridCol w="2628900">
                  <a:extLst>
                    <a:ext uri="{9D8B030D-6E8A-4147-A177-3AD203B41FA5}">
                      <a16:colId xmlns:a16="http://schemas.microsoft.com/office/drawing/2014/main" val="1714589255"/>
                    </a:ext>
                  </a:extLst>
                </a:gridCol>
                <a:gridCol w="2628900">
                  <a:extLst>
                    <a:ext uri="{9D8B030D-6E8A-4147-A177-3AD203B41FA5}">
                      <a16:colId xmlns:a16="http://schemas.microsoft.com/office/drawing/2014/main" val="187170922"/>
                    </a:ext>
                  </a:extLst>
                </a:gridCol>
              </a:tblGrid>
              <a:tr h="500480">
                <a:tc>
                  <a:txBody>
                    <a:bodyPr/>
                    <a:lstStyle/>
                    <a:p>
                      <a:r>
                        <a:rPr lang="en-US" dirty="0">
                          <a:latin typeface="Cambria" panose="02040503050406030204" pitchFamily="18" charset="0"/>
                          <a:ea typeface="Cambria" panose="02040503050406030204" pitchFamily="18" charset="0"/>
                        </a:rPr>
                        <a:t>Study</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Costs</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Benefits</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Conclusion</a:t>
                      </a:r>
                    </a:p>
                  </a:txBody>
                  <a:tcPr>
                    <a:solidFill>
                      <a:srgbClr val="3B2360"/>
                    </a:solidFill>
                  </a:tcPr>
                </a:tc>
                <a:extLst>
                  <a:ext uri="{0D108BD9-81ED-4DB2-BD59-A6C34878D82A}">
                    <a16:rowId xmlns:a16="http://schemas.microsoft.com/office/drawing/2014/main" val="3295164309"/>
                  </a:ext>
                </a:extLst>
              </a:tr>
              <a:tr h="819662">
                <a:tc>
                  <a:txBody>
                    <a:bodyPr/>
                    <a:lstStyle/>
                    <a:p>
                      <a:r>
                        <a:rPr lang="en-US" dirty="0">
                          <a:latin typeface="Cambria" panose="02040503050406030204" pitchFamily="18" charset="0"/>
                          <a:ea typeface="Cambria" panose="02040503050406030204" pitchFamily="18" charset="0"/>
                        </a:rPr>
                        <a:t>Greenstone and Nath, 2021</a:t>
                      </a:r>
                    </a:p>
                  </a:txBody>
                  <a:tcPr/>
                </a:tc>
                <a:tc>
                  <a:txBody>
                    <a:bodyPr/>
                    <a:lstStyle/>
                    <a:p>
                      <a:r>
                        <a:rPr lang="en-US" dirty="0">
                          <a:latin typeface="Cambria" panose="02040503050406030204" pitchFamily="18" charset="0"/>
                          <a:ea typeface="Cambria" panose="02040503050406030204" pitchFamily="18" charset="0"/>
                        </a:rPr>
                        <a:t>$60-$300/ton of CO2 abated; 11-17% increase in retail electricity prices</a:t>
                      </a:r>
                    </a:p>
                  </a:txBody>
                  <a:tcPr/>
                </a:tc>
                <a:tc>
                  <a:txBody>
                    <a:bodyPr/>
                    <a:lstStyle/>
                    <a:p>
                      <a:r>
                        <a:rPr lang="en-US" dirty="0">
                          <a:latin typeface="Cambria" panose="02040503050406030204" pitchFamily="18" charset="0"/>
                          <a:ea typeface="Cambria" panose="02040503050406030204" pitchFamily="18" charset="0"/>
                        </a:rPr>
                        <a:t>10-36% CO2 reduction; structural changes to electricity mix</a:t>
                      </a:r>
                    </a:p>
                  </a:txBody>
                  <a:tcPr/>
                </a:tc>
                <a:tc>
                  <a:txBody>
                    <a:bodyPr/>
                    <a:lstStyle/>
                    <a:p>
                      <a:r>
                        <a:rPr lang="en-US" dirty="0">
                          <a:latin typeface="Cambria" panose="02040503050406030204" pitchFamily="18" charset="0"/>
                          <a:ea typeface="Cambria" panose="02040503050406030204" pitchFamily="18" charset="0"/>
                        </a:rPr>
                        <a:t>Emissions drop, but costs are high and uncertain; grid integration is key</a:t>
                      </a:r>
                    </a:p>
                  </a:txBody>
                  <a:tcPr/>
                </a:tc>
                <a:extLst>
                  <a:ext uri="{0D108BD9-81ED-4DB2-BD59-A6C34878D82A}">
                    <a16:rowId xmlns:a16="http://schemas.microsoft.com/office/drawing/2014/main" val="2201822473"/>
                  </a:ext>
                </a:extLst>
              </a:tr>
              <a:tr h="819662">
                <a:tc>
                  <a:txBody>
                    <a:bodyPr/>
                    <a:lstStyle/>
                    <a:p>
                      <a:r>
                        <a:rPr lang="en-US" dirty="0">
                          <a:latin typeface="Cambria" panose="02040503050406030204" pitchFamily="18" charset="0"/>
                          <a:ea typeface="Cambria" panose="02040503050406030204" pitchFamily="18" charset="0"/>
                        </a:rPr>
                        <a:t>Wiser et al, 2017</a:t>
                      </a:r>
                    </a:p>
                  </a:txBody>
                  <a:tcPr/>
                </a:tc>
                <a:tc>
                  <a:txBody>
                    <a:bodyPr/>
                    <a:lstStyle/>
                    <a:p>
                      <a:r>
                        <a:rPr lang="en-US" dirty="0">
                          <a:latin typeface="Cambria" panose="02040503050406030204" pitchFamily="18" charset="0"/>
                          <a:ea typeface="Cambria" panose="02040503050406030204" pitchFamily="18" charset="0"/>
                        </a:rPr>
                        <a:t>Existing Policy: $31b</a:t>
                      </a:r>
                    </a:p>
                    <a:p>
                      <a:r>
                        <a:rPr lang="en-US" dirty="0">
                          <a:latin typeface="Cambria" panose="02040503050406030204" pitchFamily="18" charset="0"/>
                          <a:ea typeface="Cambria" panose="02040503050406030204" pitchFamily="18" charset="0"/>
                        </a:rPr>
                        <a:t>Expanded Policy: $23b-$194b</a:t>
                      </a:r>
                    </a:p>
                    <a:p>
                      <a:endParaRPr lang="en-US"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Existing Policy: $258b</a:t>
                      </a:r>
                    </a:p>
                    <a:p>
                      <a:r>
                        <a:rPr lang="en-US" dirty="0">
                          <a:latin typeface="Cambria" panose="02040503050406030204" pitchFamily="18" charset="0"/>
                          <a:ea typeface="Cambria" panose="02040503050406030204" pitchFamily="18" charset="0"/>
                        </a:rPr>
                        <a:t>Expanded Policy: $1157b</a:t>
                      </a:r>
                    </a:p>
                    <a:p>
                      <a:endParaRPr lang="en-US"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RPS is cost-effective when including externalities, but may not be the lowest-cost option.</a:t>
                      </a:r>
                    </a:p>
                  </a:txBody>
                  <a:tcPr/>
                </a:tc>
                <a:extLst>
                  <a:ext uri="{0D108BD9-81ED-4DB2-BD59-A6C34878D82A}">
                    <a16:rowId xmlns:a16="http://schemas.microsoft.com/office/drawing/2014/main" val="165654083"/>
                  </a:ext>
                </a:extLst>
              </a:tr>
              <a:tr h="819662">
                <a:tc>
                  <a:txBody>
                    <a:bodyPr/>
                    <a:lstStyle/>
                    <a:p>
                      <a:r>
                        <a:rPr lang="en-US" dirty="0">
                          <a:latin typeface="Cambria" panose="02040503050406030204" pitchFamily="18" charset="0"/>
                          <a:ea typeface="Cambria" panose="02040503050406030204" pitchFamily="18" charset="0"/>
                        </a:rPr>
                        <a:t>Lyon, 2017</a:t>
                      </a:r>
                    </a:p>
                  </a:txBody>
                  <a:tcPr/>
                </a:tc>
                <a:tc>
                  <a:txBody>
                    <a:bodyPr/>
                    <a:lstStyle/>
                    <a:p>
                      <a:r>
                        <a:rPr lang="en-US" dirty="0">
                          <a:latin typeface="Cambria" panose="02040503050406030204" pitchFamily="18" charset="0"/>
                          <a:ea typeface="Cambria" panose="02040503050406030204" pitchFamily="18" charset="0"/>
                        </a:rPr>
                        <a:t>Varies widely; depends on geography, grid needs, and overlaps</a:t>
                      </a:r>
                    </a:p>
                  </a:txBody>
                  <a:tcPr/>
                </a:tc>
                <a:tc>
                  <a:txBody>
                    <a:bodyPr/>
                    <a:lstStyle/>
                    <a:p>
                      <a:r>
                        <a:rPr lang="en-US" dirty="0">
                          <a:latin typeface="Cambria" panose="02040503050406030204" pitchFamily="18" charset="0"/>
                          <a:ea typeface="Cambria" panose="02040503050406030204" pitchFamily="18" charset="0"/>
                        </a:rPr>
                        <a:t>Emissions reductions; renewable adoption; innovation</a:t>
                      </a:r>
                    </a:p>
                  </a:txBody>
                  <a:tcPr/>
                </a:tc>
                <a:tc>
                  <a:txBody>
                    <a:bodyPr/>
                    <a:lstStyle/>
                    <a:p>
                      <a:r>
                        <a:rPr lang="en-US" dirty="0">
                          <a:latin typeface="Cambria" panose="02040503050406030204" pitchFamily="18" charset="0"/>
                          <a:ea typeface="Cambria" panose="02040503050406030204" pitchFamily="18" charset="0"/>
                        </a:rPr>
                        <a:t>RPS effectiveness and efficiency depend on policy design and local conditions</a:t>
                      </a:r>
                    </a:p>
                  </a:txBody>
                  <a:tcPr/>
                </a:tc>
                <a:extLst>
                  <a:ext uri="{0D108BD9-81ED-4DB2-BD59-A6C34878D82A}">
                    <a16:rowId xmlns:a16="http://schemas.microsoft.com/office/drawing/2014/main" val="404256106"/>
                  </a:ext>
                </a:extLst>
              </a:tr>
            </a:tbl>
          </a:graphicData>
        </a:graphic>
      </p:graphicFrame>
      <p:pic>
        <p:nvPicPr>
          <p:cNvPr id="10" name="Picture 9">
            <a:extLst>
              <a:ext uri="{FF2B5EF4-FFF2-40B4-BE49-F238E27FC236}">
                <a16:creationId xmlns:a16="http://schemas.microsoft.com/office/drawing/2014/main" id="{16712E41-EF5A-B709-D13D-4FFC40285B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2" name="Title 1">
            <a:extLst>
              <a:ext uri="{FF2B5EF4-FFF2-40B4-BE49-F238E27FC236}">
                <a16:creationId xmlns:a16="http://schemas.microsoft.com/office/drawing/2014/main" id="{DFA61A06-1265-D91E-E7D8-D9E6D3DED707}"/>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B05F4213-F8DD-CC40-B524-65F8944916F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7F8C7F4-BBE8-468C-C06D-6CB3D42DFC38}"/>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Renewable Portfolio Standards – Are they efficient?</a:t>
            </a:r>
          </a:p>
        </p:txBody>
      </p:sp>
      <p:cxnSp>
        <p:nvCxnSpPr>
          <p:cNvPr id="9" name="Straight Connector 8">
            <a:extLst>
              <a:ext uri="{FF2B5EF4-FFF2-40B4-BE49-F238E27FC236}">
                <a16:creationId xmlns:a16="http://schemas.microsoft.com/office/drawing/2014/main" id="{9C2FD631-62DD-EF36-3FF8-9B3E1BA3BBB5}"/>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4161488C-3328-078E-92A6-19D4A01C183F}"/>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5A9E5132-7826-D2A1-824C-5D76BA9808F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475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C153-DCA1-45B7-C0B6-46F3A0008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BE6B3-C533-15B6-A2A6-5B0C969C308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2D27F10B-75DD-EEC4-2E2D-B96F996CC462}"/>
              </a:ext>
            </a:extLst>
          </p:cNvPr>
          <p:cNvSpPr>
            <a:spLocks noGrp="1"/>
          </p:cNvSpPr>
          <p:nvPr>
            <p:ph idx="1"/>
          </p:nvPr>
        </p:nvSpPr>
        <p:spPr>
          <a:xfrm>
            <a:off x="838200" y="1825625"/>
            <a:ext cx="10515600" cy="4351338"/>
          </a:xfrm>
        </p:spPr>
        <p:txBody>
          <a:bodyPr>
            <a:normAutofit/>
          </a:bodyPr>
          <a:lstStyle/>
          <a:p>
            <a:r>
              <a:rPr lang="en-US" sz="2200" dirty="0">
                <a:latin typeface="Cambria" panose="02040503050406030204" pitchFamily="18" charset="0"/>
                <a:ea typeface="Cambria" panose="02040503050406030204" pitchFamily="18" charset="0"/>
              </a:rPr>
              <a:t> Transportation CO₂ emissions have declined following LCFS implementation (Huseynov, 2022)</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The effectiveness of LCFS depends heavily on policy stringency and market responsiveness (Holland, Hughes &amp; Knittel, 2009)</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Inelastic demand for high-carbon fuels can reduce or even reverse emissions reductions (Holland, Hughes &amp; Knittel, 2009)</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Fuel-switching incentives under LCFS can drive cleaner fuel adoption, but impact varies by region and baseline fuel mix (Huseynov, 2022)</a:t>
            </a:r>
          </a:p>
        </p:txBody>
      </p:sp>
      <p:cxnSp>
        <p:nvCxnSpPr>
          <p:cNvPr id="5" name="Straight Connector 4">
            <a:extLst>
              <a:ext uri="{FF2B5EF4-FFF2-40B4-BE49-F238E27FC236}">
                <a16:creationId xmlns:a16="http://schemas.microsoft.com/office/drawing/2014/main" id="{CC91F031-ACFB-ED7E-F823-12E68D5C44A5}"/>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EDADC96-2727-9BAC-2C35-2FAEE7B8729B}"/>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Low Carbon Fuel Standards – Are they effective?</a:t>
            </a:r>
          </a:p>
        </p:txBody>
      </p:sp>
      <p:cxnSp>
        <p:nvCxnSpPr>
          <p:cNvPr id="9" name="Straight Connector 8">
            <a:extLst>
              <a:ext uri="{FF2B5EF4-FFF2-40B4-BE49-F238E27FC236}">
                <a16:creationId xmlns:a16="http://schemas.microsoft.com/office/drawing/2014/main" id="{7A3AA368-79AD-CE04-5917-60A27D7D7872}"/>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8B2F17C-7065-FDE0-FDCD-02544E6E2C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4806D35F-8A9E-7011-1EDA-4F36CF3A47BE}"/>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8EFD0415-5202-ED69-020F-4DF6AEA11E98}"/>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1453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E0FCD-C7A4-532E-222E-7EB87E08B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014EB-E3B0-B309-BA75-DD7FD723A1D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D3C43E6A-AB03-902C-E191-09C655A3D3C4}"/>
              </a:ext>
            </a:extLst>
          </p:cNvPr>
          <p:cNvSpPr>
            <a:spLocks noGrp="1"/>
          </p:cNvSpPr>
          <p:nvPr>
            <p:ph idx="1"/>
          </p:nvPr>
        </p:nvSpPr>
        <p:spPr>
          <a:xfrm>
            <a:off x="838200" y="1825625"/>
            <a:ext cx="10515600" cy="4351338"/>
          </a:xfrm>
        </p:spPr>
        <p:txBody>
          <a:bodyPr>
            <a:normAutofit/>
          </a:bodyPr>
          <a:lstStyle/>
          <a:p>
            <a:r>
              <a:rPr lang="en-US" sz="2200" dirty="0">
                <a:latin typeface="Cambria" panose="02040503050406030204" pitchFamily="18" charset="0"/>
                <a:ea typeface="Cambria" panose="02040503050406030204" pitchFamily="18" charset="0"/>
              </a:rPr>
              <a:t>Costs of carbon cap and trade systems are insignificant (Peace and Juliani, 2009; Holland et al, 2015)</a:t>
            </a:r>
          </a:p>
          <a:p>
            <a:r>
              <a:rPr lang="en-US" sz="2200" dirty="0">
                <a:latin typeface="Cambria" panose="02040503050406030204" pitchFamily="18" charset="0"/>
                <a:ea typeface="Cambria" panose="02040503050406030204" pitchFamily="18" charset="0"/>
              </a:rPr>
              <a:t>Well designed carbon markets are vital for lowering costs and driving innovation (Peace and Juliani, 2009; Holland et al, 2015; Schmalensee and Stavins, 2015)</a:t>
            </a:r>
          </a:p>
          <a:p>
            <a:r>
              <a:rPr lang="en-US" sz="2200" dirty="0">
                <a:latin typeface="Cambria" panose="02040503050406030204" pitchFamily="18" charset="0"/>
                <a:ea typeface="Cambria" panose="02040503050406030204" pitchFamily="18" charset="0"/>
              </a:rPr>
              <a:t>Cap and Trade systems provide reduced errors in assigning emissions rates and provides greater incentives to innovate compared to the alternatives of RPS and LCFS (Holland et al., 2015)</a:t>
            </a:r>
          </a:p>
          <a:p>
            <a:r>
              <a:rPr lang="en-US" sz="2200" dirty="0">
                <a:latin typeface="Cambria" panose="02040503050406030204" pitchFamily="18" charset="0"/>
                <a:ea typeface="Cambria" panose="02040503050406030204" pitchFamily="18" charset="0"/>
              </a:rPr>
              <a:t>Carbon Cap and Trade does not suffer the same land use intensification drawback that RPS and LCFS do (Holland et al., 2015)</a:t>
            </a:r>
          </a:p>
          <a:p>
            <a:r>
              <a:rPr lang="en-US" sz="2200" dirty="0">
                <a:latin typeface="Cambria" panose="02040503050406030204" pitchFamily="18" charset="0"/>
                <a:ea typeface="Cambria" panose="02040503050406030204" pitchFamily="18" charset="0"/>
              </a:rPr>
              <a:t>Cap and Trade systems lead to not only more efficient emissions reductions, but also quicker emissions reductions than the alternatives (Schmalensee and Stavins, 2015)</a:t>
            </a:r>
          </a:p>
          <a:p>
            <a:endParaRPr lang="en-US" sz="20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2684527C-6EBD-E757-60B8-30E8734FFE9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977CA24-C414-55B0-A069-510F2C3521AA}"/>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Carbon Cap and Trades – Are they effective?</a:t>
            </a:r>
          </a:p>
        </p:txBody>
      </p:sp>
      <p:cxnSp>
        <p:nvCxnSpPr>
          <p:cNvPr id="9" name="Straight Connector 8">
            <a:extLst>
              <a:ext uri="{FF2B5EF4-FFF2-40B4-BE49-F238E27FC236}">
                <a16:creationId xmlns:a16="http://schemas.microsoft.com/office/drawing/2014/main" id="{34F8BDC3-CAF5-6D86-DF24-851F3877C014}"/>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3677726-30DF-2A5F-71FE-24B5962AAC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E55F6088-5770-D9F7-4145-436B91A09DE1}"/>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9F4FAD77-4166-84D9-200C-30774B3CDC4F}"/>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210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D27BA-D247-19D3-D411-9616F44D4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04B56-B49F-29FC-8502-6111B6EADD7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D8E3157B-F50B-71BD-421E-CC18021BF480}"/>
              </a:ext>
            </a:extLst>
          </p:cNvPr>
          <p:cNvSpPr>
            <a:spLocks noGrp="1"/>
          </p:cNvSpPr>
          <p:nvPr>
            <p:ph idx="1"/>
          </p:nvPr>
        </p:nvSpPr>
        <p:spPr>
          <a:xfrm>
            <a:off x="838200" y="1825625"/>
            <a:ext cx="10515600" cy="4351338"/>
          </a:xfrm>
        </p:spPr>
        <p:txBody>
          <a:bodyPr>
            <a:normAutofit/>
          </a:bodyPr>
          <a:lstStyle/>
          <a:p>
            <a:r>
              <a:rPr lang="en-US" sz="2000" dirty="0">
                <a:latin typeface="Cambria" panose="02040503050406030204" pitchFamily="18" charset="0"/>
                <a:ea typeface="Cambria" panose="02040503050406030204" pitchFamily="18" charset="0"/>
              </a:rPr>
              <a:t>Cap-and-trade can create allowance price volatility, especially if program rules are unclear, markets are thin, or banking is not allowed (Schmalensee &amp; Stavins, 2015).</a:t>
            </a:r>
          </a:p>
          <a:p>
            <a:r>
              <a:rPr lang="en-US" sz="2000" dirty="0">
                <a:latin typeface="Cambria" panose="02040503050406030204" pitchFamily="18" charset="0"/>
                <a:ea typeface="Cambria" panose="02040503050406030204" pitchFamily="18" charset="0"/>
              </a:rPr>
              <a:t>Limited coverage or regional boundaries risk emissions "leakage," where pollution shifts to unregulated sectors or locations (Schmalensee &amp; Stavins, 2015)</a:t>
            </a:r>
          </a:p>
          <a:p>
            <a:r>
              <a:rPr lang="en-US" sz="2000" dirty="0">
                <a:latin typeface="Cambria" panose="02040503050406030204" pitchFamily="18" charset="0"/>
                <a:ea typeface="Cambria" panose="02040503050406030204" pitchFamily="18" charset="0"/>
              </a:rPr>
              <a:t>Political pressures often lead to free allocation of allowances, which can cause windfall profits for some firms and reduce perceived fairness (Schmalensee &amp; Stavins, 2015; Grainger &amp; Costello, 2015)</a:t>
            </a:r>
          </a:p>
          <a:p>
            <a:r>
              <a:rPr lang="en-US" sz="2000" dirty="0">
                <a:latin typeface="Cambria" panose="02040503050406030204" pitchFamily="18" charset="0"/>
                <a:ea typeface="Cambria" panose="02040503050406030204" pitchFamily="18" charset="0"/>
              </a:rPr>
              <a:t>Overlapping regulations under the cap can undermine market efficiency, raising costs without further reducing emissions (Schmalensee &amp; Stavins 2015)</a:t>
            </a:r>
          </a:p>
          <a:p>
            <a:r>
              <a:rPr lang="en-US" sz="2000" dirty="0">
                <a:latin typeface="Cambria" panose="02040503050406030204" pitchFamily="18" charset="0"/>
                <a:ea typeface="Cambria" panose="02040503050406030204" pitchFamily="18" charset="0"/>
              </a:rPr>
              <a:t>High administrative needs for monitoring, reporting, and enforcement are crucial to prevent gaming or non-compliance (Breetz et al, 2005; Schmalensee &amp; Stavins, 2015)</a:t>
            </a:r>
          </a:p>
        </p:txBody>
      </p:sp>
      <p:cxnSp>
        <p:nvCxnSpPr>
          <p:cNvPr id="5" name="Straight Connector 4">
            <a:extLst>
              <a:ext uri="{FF2B5EF4-FFF2-40B4-BE49-F238E27FC236}">
                <a16:creationId xmlns:a16="http://schemas.microsoft.com/office/drawing/2014/main" id="{A3DF0B04-F508-FB05-9C84-2EA5A94DFCD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8211FF8-B243-D7B2-D719-6AFA4FCAA222}"/>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Carbon Cap and Trades – Not all that they seem to be?</a:t>
            </a:r>
          </a:p>
        </p:txBody>
      </p:sp>
      <p:cxnSp>
        <p:nvCxnSpPr>
          <p:cNvPr id="9" name="Straight Connector 8">
            <a:extLst>
              <a:ext uri="{FF2B5EF4-FFF2-40B4-BE49-F238E27FC236}">
                <a16:creationId xmlns:a16="http://schemas.microsoft.com/office/drawing/2014/main" id="{EA269095-23DC-E66F-6275-C56C68ABF6CE}"/>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5E570E1-881E-0F14-1C8D-77C579C746E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6DD4AF0E-536C-950A-FF3C-315925CB9E1E}"/>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8E052B73-EE1A-F536-3326-C270054FEB89}"/>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847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44B96-4410-770D-1BDF-3B632C9CA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C558D-EECA-2B90-4FC4-2CC59CA32E0A}"/>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Comparison of Policies</a:t>
            </a:r>
          </a:p>
        </p:txBody>
      </p:sp>
      <p:cxnSp>
        <p:nvCxnSpPr>
          <p:cNvPr id="5" name="Straight Connector 4">
            <a:extLst>
              <a:ext uri="{FF2B5EF4-FFF2-40B4-BE49-F238E27FC236}">
                <a16:creationId xmlns:a16="http://schemas.microsoft.com/office/drawing/2014/main" id="{D3F6976C-6F26-92C5-F11C-412DD67B3CB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358296C-AB6D-2F7A-CAAC-A4474B9235F9}"/>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Efficiency and Equity</a:t>
            </a:r>
          </a:p>
        </p:txBody>
      </p:sp>
      <p:cxnSp>
        <p:nvCxnSpPr>
          <p:cNvPr id="9" name="Straight Connector 8">
            <a:extLst>
              <a:ext uri="{FF2B5EF4-FFF2-40B4-BE49-F238E27FC236}">
                <a16:creationId xmlns:a16="http://schemas.microsoft.com/office/drawing/2014/main" id="{495011F8-7AED-A7CB-0E65-8F5121E7090C}"/>
              </a:ext>
            </a:extLst>
          </p:cNvPr>
          <p:cNvCxnSpPr>
            <a:cxnSpLocks/>
          </p:cNvCxnSpPr>
          <p:nvPr/>
        </p:nvCxnSpPr>
        <p:spPr>
          <a:xfrm flipV="1">
            <a:off x="838200" y="3280814"/>
            <a:ext cx="3276600"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492E152-10E9-0E84-F399-169A5680B1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93428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72C80-5B4C-AB6C-134B-55D0E9986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0DDBC-3A78-D857-B753-DD4A09D4D0CB}"/>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Comparison of Policies</a:t>
            </a:r>
          </a:p>
        </p:txBody>
      </p:sp>
      <p:sp>
        <p:nvSpPr>
          <p:cNvPr id="3" name="Content Placeholder 2">
            <a:extLst>
              <a:ext uri="{FF2B5EF4-FFF2-40B4-BE49-F238E27FC236}">
                <a16:creationId xmlns:a16="http://schemas.microsoft.com/office/drawing/2014/main" id="{41924929-C8D1-D0D1-FA2D-E98E69357166}"/>
              </a:ext>
            </a:extLst>
          </p:cNvPr>
          <p:cNvSpPr>
            <a:spLocks noGrp="1"/>
          </p:cNvSpPr>
          <p:nvPr>
            <p:ph idx="1"/>
          </p:nvPr>
        </p:nvSpPr>
        <p:spPr>
          <a:xfrm>
            <a:off x="838200" y="1825625"/>
            <a:ext cx="10515600" cy="4351338"/>
          </a:xfrm>
        </p:spPr>
        <p:txBody>
          <a:bodyPr>
            <a:normAutofit/>
          </a:bodyPr>
          <a:lstStyle/>
          <a:p>
            <a:r>
              <a:rPr lang="en-US" b="1" dirty="0">
                <a:latin typeface="Cambria" panose="02040503050406030204" pitchFamily="18" charset="0"/>
                <a:ea typeface="Cambria" panose="02040503050406030204" pitchFamily="18" charset="0"/>
              </a:rPr>
              <a:t>Definitions</a:t>
            </a:r>
          </a:p>
          <a:p>
            <a:pPr lvl="1"/>
            <a:r>
              <a:rPr lang="en-US" sz="2800" b="1" dirty="0">
                <a:latin typeface="Cambria" panose="02040503050406030204" pitchFamily="18" charset="0"/>
                <a:ea typeface="Cambria" panose="02040503050406030204" pitchFamily="18" charset="0"/>
              </a:rPr>
              <a:t>Efficiency</a:t>
            </a:r>
          </a:p>
          <a:p>
            <a:pPr lvl="2"/>
            <a:r>
              <a:rPr lang="en-US" sz="2800" dirty="0">
                <a:latin typeface="Cambria" panose="02040503050406030204" pitchFamily="18" charset="0"/>
                <a:ea typeface="Cambria" panose="02040503050406030204" pitchFamily="18" charset="0"/>
              </a:rPr>
              <a:t>Achieving abatement at the lowest possible cost to society</a:t>
            </a:r>
          </a:p>
          <a:p>
            <a:pPr lvl="2"/>
            <a:endParaRPr lang="en-US" sz="2800" dirty="0">
              <a:latin typeface="Cambria" panose="02040503050406030204" pitchFamily="18" charset="0"/>
              <a:ea typeface="Cambria" panose="02040503050406030204" pitchFamily="18" charset="0"/>
            </a:endParaRPr>
          </a:p>
          <a:p>
            <a:pPr lvl="1"/>
            <a:r>
              <a:rPr lang="en-US" sz="2800" b="1" dirty="0">
                <a:latin typeface="Cambria" panose="02040503050406030204" pitchFamily="18" charset="0"/>
                <a:ea typeface="Cambria" panose="02040503050406030204" pitchFamily="18" charset="0"/>
              </a:rPr>
              <a:t>Equity</a:t>
            </a:r>
          </a:p>
          <a:p>
            <a:pPr lvl="2"/>
            <a:r>
              <a:rPr lang="en-US" sz="2800" dirty="0">
                <a:latin typeface="Cambria" panose="02040503050406030204" pitchFamily="18" charset="0"/>
                <a:ea typeface="Cambria" panose="02040503050406030204" pitchFamily="18" charset="0"/>
              </a:rPr>
              <a:t>How fairly costs and benefits are distributed</a:t>
            </a:r>
          </a:p>
        </p:txBody>
      </p:sp>
      <p:cxnSp>
        <p:nvCxnSpPr>
          <p:cNvPr id="5" name="Straight Connector 4">
            <a:extLst>
              <a:ext uri="{FF2B5EF4-FFF2-40B4-BE49-F238E27FC236}">
                <a16:creationId xmlns:a16="http://schemas.microsoft.com/office/drawing/2014/main" id="{D5CCA398-1DD9-49B2-D16C-68B264B87D5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0A9CC56-A9BC-172E-C218-8B84537BE0C0}"/>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Efficiency and Equity</a:t>
            </a:r>
          </a:p>
        </p:txBody>
      </p:sp>
      <p:cxnSp>
        <p:nvCxnSpPr>
          <p:cNvPr id="9" name="Straight Connector 8">
            <a:extLst>
              <a:ext uri="{FF2B5EF4-FFF2-40B4-BE49-F238E27FC236}">
                <a16:creationId xmlns:a16="http://schemas.microsoft.com/office/drawing/2014/main" id="{A6D8AB2C-8F96-8D7F-7FB5-6F96360AD5BF}"/>
              </a:ext>
            </a:extLst>
          </p:cNvPr>
          <p:cNvCxnSpPr>
            <a:cxnSpLocks/>
          </p:cNvCxnSpPr>
          <p:nvPr/>
        </p:nvCxnSpPr>
        <p:spPr>
          <a:xfrm>
            <a:off x="838200" y="1700530"/>
            <a:ext cx="3156284"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948A792-E780-A469-25AA-91045349EE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E8DA29AC-2FAD-C5CF-C724-1AF391C70C6E}"/>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CE971B4B-147B-C59C-A806-33ACD6D123B1}"/>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3063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1DE2C-4B9C-D19E-52EE-2E0ED8752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E2CC9-772D-E322-1666-A9CA8FBA99A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Comparison of Policies</a:t>
            </a:r>
          </a:p>
        </p:txBody>
      </p:sp>
      <p:cxnSp>
        <p:nvCxnSpPr>
          <p:cNvPr id="5" name="Straight Connector 4">
            <a:extLst>
              <a:ext uri="{FF2B5EF4-FFF2-40B4-BE49-F238E27FC236}">
                <a16:creationId xmlns:a16="http://schemas.microsoft.com/office/drawing/2014/main" id="{9EC3CAC5-23F0-59FC-FC68-D3B9023312C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986D9ED-D22C-AF0F-0315-46F80F9FD7CD}"/>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Direct Comparison - Efficiency</a:t>
            </a:r>
          </a:p>
        </p:txBody>
      </p:sp>
      <p:cxnSp>
        <p:nvCxnSpPr>
          <p:cNvPr id="9" name="Straight Connector 8">
            <a:extLst>
              <a:ext uri="{FF2B5EF4-FFF2-40B4-BE49-F238E27FC236}">
                <a16:creationId xmlns:a16="http://schemas.microsoft.com/office/drawing/2014/main" id="{8DB13EAC-EBE7-1B6D-5C4C-8218A9F022BC}"/>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B1536E63-97F7-9501-867E-66BA5D63B6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4EDCB8CF-3495-6ACA-5B5E-DD484F4A9593}"/>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C33587EA-9E90-9926-B640-E7243AF54C3E}"/>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C74DA472-4A67-FDBF-E0FE-C2EB01DC7483}"/>
              </a:ext>
            </a:extLst>
          </p:cNvPr>
          <p:cNvSpPr>
            <a:spLocks noGrp="1"/>
          </p:cNvSpPr>
          <p:nvPr>
            <p:ph idx="1"/>
          </p:nvPr>
        </p:nvSpPr>
        <p:spPr/>
        <p:txBody>
          <a:bodyPr/>
          <a:lstStyle/>
          <a:p>
            <a:endParaRPr lang="en-US" dirty="0"/>
          </a:p>
        </p:txBody>
      </p:sp>
      <p:cxnSp>
        <p:nvCxnSpPr>
          <p:cNvPr id="14" name="Straight Connector 13">
            <a:extLst>
              <a:ext uri="{FF2B5EF4-FFF2-40B4-BE49-F238E27FC236}">
                <a16:creationId xmlns:a16="http://schemas.microsoft.com/office/drawing/2014/main" id="{367B2C0B-EB79-EE83-30A1-FCDC9A6BE6E6}"/>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16" name="Content Placeholder 3">
            <a:extLst>
              <a:ext uri="{FF2B5EF4-FFF2-40B4-BE49-F238E27FC236}">
                <a16:creationId xmlns:a16="http://schemas.microsoft.com/office/drawing/2014/main" id="{93E18887-F223-E3D5-B248-845BF2F9C224}"/>
              </a:ext>
            </a:extLst>
          </p:cNvPr>
          <p:cNvGraphicFramePr>
            <a:graphicFrameLocks/>
          </p:cNvGraphicFramePr>
          <p:nvPr>
            <p:extLst>
              <p:ext uri="{D42A27DB-BD31-4B8C-83A1-F6EECF244321}">
                <p14:modId xmlns:p14="http://schemas.microsoft.com/office/powerpoint/2010/main" val="790188809"/>
              </p:ext>
            </p:extLst>
          </p:nvPr>
        </p:nvGraphicFramePr>
        <p:xfrm>
          <a:off x="838200" y="1825624"/>
          <a:ext cx="10515600" cy="4353585"/>
        </p:xfrm>
        <a:graphic>
          <a:graphicData uri="http://schemas.openxmlformats.org/drawingml/2006/table">
            <a:tbl>
              <a:tblPr firstRow="1" bandRow="1">
                <a:tableStyleId>{793D81CF-94F2-401A-BA57-92F5A7B2D0C5}</a:tableStyleId>
              </a:tblPr>
              <a:tblGrid>
                <a:gridCol w="846221">
                  <a:extLst>
                    <a:ext uri="{9D8B030D-6E8A-4147-A177-3AD203B41FA5}">
                      <a16:colId xmlns:a16="http://schemas.microsoft.com/office/drawing/2014/main" val="783935761"/>
                    </a:ext>
                  </a:extLst>
                </a:gridCol>
                <a:gridCol w="4588042">
                  <a:extLst>
                    <a:ext uri="{9D8B030D-6E8A-4147-A177-3AD203B41FA5}">
                      <a16:colId xmlns:a16="http://schemas.microsoft.com/office/drawing/2014/main" val="156944205"/>
                    </a:ext>
                  </a:extLst>
                </a:gridCol>
                <a:gridCol w="5081337">
                  <a:extLst>
                    <a:ext uri="{9D8B030D-6E8A-4147-A177-3AD203B41FA5}">
                      <a16:colId xmlns:a16="http://schemas.microsoft.com/office/drawing/2014/main" val="1714589255"/>
                    </a:ext>
                  </a:extLst>
                </a:gridCol>
              </a:tblGrid>
              <a:tr h="654788">
                <a:tc>
                  <a:txBody>
                    <a:bodyPr/>
                    <a:lstStyle/>
                    <a:p>
                      <a:r>
                        <a:rPr lang="en-US" dirty="0">
                          <a:latin typeface="Cambria" panose="02040503050406030204" pitchFamily="18" charset="0"/>
                          <a:ea typeface="Cambria" panose="02040503050406030204" pitchFamily="18" charset="0"/>
                        </a:rPr>
                        <a:t>Policy</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Pros</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Cons</a:t>
                      </a:r>
                    </a:p>
                  </a:txBody>
                  <a:tcPr>
                    <a:solidFill>
                      <a:srgbClr val="3B2360"/>
                    </a:solidFill>
                  </a:tcPr>
                </a:tc>
                <a:extLst>
                  <a:ext uri="{0D108BD9-81ED-4DB2-BD59-A6C34878D82A}">
                    <a16:rowId xmlns:a16="http://schemas.microsoft.com/office/drawing/2014/main" val="3295164309"/>
                  </a:ext>
                </a:extLst>
              </a:tr>
              <a:tr h="1186471">
                <a:tc>
                  <a:txBody>
                    <a:bodyPr/>
                    <a:lstStyle/>
                    <a:p>
                      <a:r>
                        <a:rPr lang="en-US" dirty="0">
                          <a:latin typeface="Cambria" panose="02040503050406030204" pitchFamily="18" charset="0"/>
                          <a:ea typeface="Cambria" panose="02040503050406030204" pitchFamily="18" charset="0"/>
                        </a:rPr>
                        <a:t>RPS</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Drives measurable renewables growth</a:t>
                      </a:r>
                    </a:p>
                    <a:p>
                      <a:pPr marL="285750" indent="-285750">
                        <a:buFontTx/>
                        <a:buChar char="-"/>
                      </a:pPr>
                      <a:r>
                        <a:rPr lang="en-US" dirty="0">
                          <a:latin typeface="Cambria" panose="02040503050406030204" pitchFamily="18" charset="0"/>
                          <a:ea typeface="Cambria" panose="02040503050406030204" pitchFamily="18" charset="0"/>
                        </a:rPr>
                        <a:t>Can reduce emissions in the electricity sector</a:t>
                      </a:r>
                    </a:p>
                    <a:p>
                      <a:pPr marL="285750" indent="-285750">
                        <a:buFontTx/>
                        <a:buChar char="-"/>
                      </a:pPr>
                      <a:r>
                        <a:rPr lang="en-US" dirty="0">
                          <a:latin typeface="Cambria" panose="02040503050406030204" pitchFamily="18" charset="0"/>
                          <a:ea typeface="Cambria" panose="02040503050406030204" pitchFamily="18" charset="0"/>
                        </a:rPr>
                        <a:t>Monitoring costs are fairly low</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Costly to achieve the </a:t>
                      </a:r>
                      <a:r>
                        <a:rPr lang="en-US" dirty="0" err="1">
                          <a:latin typeface="Cambria" panose="02040503050406030204" pitchFamily="18" charset="0"/>
                          <a:ea typeface="Cambria" panose="02040503050406030204" pitchFamily="18" charset="0"/>
                        </a:rPr>
                        <a:t>equimarginal</a:t>
                      </a:r>
                      <a:r>
                        <a:rPr lang="en-US" dirty="0">
                          <a:latin typeface="Cambria" panose="02040503050406030204" pitchFamily="18" charset="0"/>
                          <a:ea typeface="Cambria" panose="02040503050406030204" pitchFamily="18" charset="0"/>
                        </a:rPr>
                        <a:t> principle</a:t>
                      </a:r>
                    </a:p>
                    <a:p>
                      <a:pPr marL="285750" indent="-285750">
                        <a:buFontTx/>
                        <a:buChar char="-"/>
                      </a:pPr>
                      <a:r>
                        <a:rPr lang="en-US" dirty="0">
                          <a:latin typeface="Cambria" panose="02040503050406030204" pitchFamily="18" charset="0"/>
                          <a:ea typeface="Cambria" panose="02040503050406030204" pitchFamily="18" charset="0"/>
                        </a:rPr>
                        <a:t>Reduces incentives to innovate</a:t>
                      </a:r>
                    </a:p>
                    <a:p>
                      <a:pPr marL="285750" indent="-285750">
                        <a:buFontTx/>
                        <a:buChar char="-"/>
                      </a:pPr>
                      <a:r>
                        <a:rPr lang="en-US" dirty="0">
                          <a:latin typeface="Cambria" panose="02040503050406030204" pitchFamily="18" charset="0"/>
                          <a:ea typeface="Cambria" panose="02040503050406030204" pitchFamily="18" charset="0"/>
                        </a:rPr>
                        <a:t>Can be inefficient if renewables are expensive locally</a:t>
                      </a:r>
                    </a:p>
                  </a:txBody>
                  <a:tcPr/>
                </a:tc>
                <a:extLst>
                  <a:ext uri="{0D108BD9-81ED-4DB2-BD59-A6C34878D82A}">
                    <a16:rowId xmlns:a16="http://schemas.microsoft.com/office/drawing/2014/main" val="2201822473"/>
                  </a:ext>
                </a:extLst>
              </a:tr>
              <a:tr h="1323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LCFS</a:t>
                      </a:r>
                    </a:p>
                    <a:p>
                      <a:endParaRPr lang="en-US"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Incentivizes innovation and cleaner fuels</a:t>
                      </a:r>
                    </a:p>
                    <a:p>
                      <a:pPr marL="285750" indent="-285750">
                        <a:buFontTx/>
                        <a:buChar char="-"/>
                      </a:pPr>
                      <a:r>
                        <a:rPr lang="en-US" dirty="0">
                          <a:latin typeface="Cambria" panose="02040503050406030204" pitchFamily="18" charset="0"/>
                          <a:ea typeface="Cambria" panose="02040503050406030204" pitchFamily="18" charset="0"/>
                        </a:rPr>
                        <a:t>Flexible compliance via credit trading</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Effectiveness is limited depending on market conditions</a:t>
                      </a:r>
                    </a:p>
                    <a:p>
                      <a:pPr marL="285750" indent="-285750">
                        <a:buFontTx/>
                        <a:buChar char="-"/>
                      </a:pPr>
                      <a:r>
                        <a:rPr lang="en-US" dirty="0">
                          <a:latin typeface="Cambria" panose="02040503050406030204" pitchFamily="18" charset="0"/>
                          <a:ea typeface="Cambria" panose="02040503050406030204" pitchFamily="18" charset="0"/>
                        </a:rPr>
                        <a:t>Can unintentionally raise fuel emissions</a:t>
                      </a:r>
                    </a:p>
                    <a:p>
                      <a:pPr marL="285750" indent="-285750">
                        <a:buFontTx/>
                        <a:buChar char="-"/>
                      </a:pPr>
                      <a:r>
                        <a:rPr lang="en-US" dirty="0">
                          <a:latin typeface="Cambria" panose="02040503050406030204" pitchFamily="18" charset="0"/>
                          <a:ea typeface="Cambria" panose="02040503050406030204" pitchFamily="18" charset="0"/>
                        </a:rPr>
                        <a:t>Cost effectiveness is highly variable</a:t>
                      </a:r>
                    </a:p>
                  </a:txBody>
                  <a:tcPr/>
                </a:tc>
                <a:extLst>
                  <a:ext uri="{0D108BD9-81ED-4DB2-BD59-A6C34878D82A}">
                    <a16:rowId xmlns:a16="http://schemas.microsoft.com/office/drawing/2014/main" val="165654083"/>
                  </a:ext>
                </a:extLst>
              </a:tr>
              <a:tr h="1186471">
                <a:tc>
                  <a:txBody>
                    <a:bodyPr/>
                    <a:lstStyle/>
                    <a:p>
                      <a:r>
                        <a:rPr lang="en-US" dirty="0" err="1">
                          <a:latin typeface="Cambria" panose="02040503050406030204" pitchFamily="18" charset="0"/>
                          <a:ea typeface="Cambria" panose="02040503050406030204" pitchFamily="18" charset="0"/>
                        </a:rPr>
                        <a:t>CnT</a:t>
                      </a:r>
                      <a:endParaRPr lang="en-US"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Frequently satisfies the </a:t>
                      </a:r>
                      <a:r>
                        <a:rPr lang="en-US" dirty="0" err="1">
                          <a:latin typeface="Cambria" panose="02040503050406030204" pitchFamily="18" charset="0"/>
                          <a:ea typeface="Cambria" panose="02040503050406030204" pitchFamily="18" charset="0"/>
                        </a:rPr>
                        <a:t>equimarginal</a:t>
                      </a:r>
                      <a:r>
                        <a:rPr lang="en-US" dirty="0">
                          <a:latin typeface="Cambria" panose="02040503050406030204" pitchFamily="18" charset="0"/>
                          <a:ea typeface="Cambria" panose="02040503050406030204" pitchFamily="18" charset="0"/>
                        </a:rPr>
                        <a:t> principle when implemented well</a:t>
                      </a:r>
                    </a:p>
                    <a:p>
                      <a:pPr marL="285750" indent="-285750">
                        <a:buFontTx/>
                        <a:buChar char="-"/>
                      </a:pPr>
                      <a:r>
                        <a:rPr lang="en-US" dirty="0">
                          <a:latin typeface="Cambria" panose="02040503050406030204" pitchFamily="18" charset="0"/>
                          <a:ea typeface="Cambria" panose="02040503050406030204" pitchFamily="18" charset="0"/>
                        </a:rPr>
                        <a:t>Drives rapid innovation</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Allowance price volatility if not designed well</a:t>
                      </a:r>
                    </a:p>
                    <a:p>
                      <a:pPr marL="285750" indent="-285750">
                        <a:buFontTx/>
                        <a:buChar char="-"/>
                      </a:pPr>
                      <a:r>
                        <a:rPr lang="en-US" dirty="0">
                          <a:latin typeface="Cambria" panose="02040503050406030204" pitchFamily="18" charset="0"/>
                          <a:ea typeface="Cambria" panose="02040503050406030204" pitchFamily="18" charset="0"/>
                        </a:rPr>
                        <a:t>Overlapping policies can dilute returns</a:t>
                      </a:r>
                    </a:p>
                  </a:txBody>
                  <a:tcPr/>
                </a:tc>
                <a:extLst>
                  <a:ext uri="{0D108BD9-81ED-4DB2-BD59-A6C34878D82A}">
                    <a16:rowId xmlns:a16="http://schemas.microsoft.com/office/drawing/2014/main" val="404256106"/>
                  </a:ext>
                </a:extLst>
              </a:tr>
            </a:tbl>
          </a:graphicData>
        </a:graphic>
      </p:graphicFrame>
    </p:spTree>
    <p:extLst>
      <p:ext uri="{BB962C8B-B14F-4D97-AF65-F5344CB8AC3E}">
        <p14:creationId xmlns:p14="http://schemas.microsoft.com/office/powerpoint/2010/main" val="3379517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E9DDD-8EC4-9A5D-5F27-84B4FF80C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A7A75-2106-0BF6-ED9D-C41EA0D6F81F}"/>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Comparison of Policies</a:t>
            </a:r>
          </a:p>
        </p:txBody>
      </p:sp>
      <p:cxnSp>
        <p:nvCxnSpPr>
          <p:cNvPr id="5" name="Straight Connector 4">
            <a:extLst>
              <a:ext uri="{FF2B5EF4-FFF2-40B4-BE49-F238E27FC236}">
                <a16:creationId xmlns:a16="http://schemas.microsoft.com/office/drawing/2014/main" id="{CDCFA095-82D8-C881-FD0A-F1FFEC3A073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22F6038-7DC0-5C98-71B5-3FEA7E255D48}"/>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Direct Comparison - Equity</a:t>
            </a:r>
          </a:p>
        </p:txBody>
      </p:sp>
      <p:cxnSp>
        <p:nvCxnSpPr>
          <p:cNvPr id="9" name="Straight Connector 8">
            <a:extLst>
              <a:ext uri="{FF2B5EF4-FFF2-40B4-BE49-F238E27FC236}">
                <a16:creationId xmlns:a16="http://schemas.microsoft.com/office/drawing/2014/main" id="{4DC27668-DFBE-455D-BF59-29653B9338A6}"/>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414C613-7A3A-62FC-84A9-5670CFDF2C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2DF1C56B-682A-D42B-BF7F-12B5CBB08263}"/>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E0EA1AB7-3683-FE2A-3CEB-734C03048ABE}"/>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F2B13D1C-BEEC-6942-3C98-B7B46F12D2E4}"/>
              </a:ext>
            </a:extLst>
          </p:cNvPr>
          <p:cNvSpPr>
            <a:spLocks noGrp="1"/>
          </p:cNvSpPr>
          <p:nvPr>
            <p:ph idx="1"/>
          </p:nvPr>
        </p:nvSpPr>
        <p:spPr/>
        <p:txBody>
          <a:bodyPr/>
          <a:lstStyle/>
          <a:p>
            <a:endParaRPr lang="en-US" dirty="0"/>
          </a:p>
        </p:txBody>
      </p:sp>
      <p:cxnSp>
        <p:nvCxnSpPr>
          <p:cNvPr id="14" name="Straight Connector 13">
            <a:extLst>
              <a:ext uri="{FF2B5EF4-FFF2-40B4-BE49-F238E27FC236}">
                <a16:creationId xmlns:a16="http://schemas.microsoft.com/office/drawing/2014/main" id="{39B9DC4C-1AD4-7179-98E6-662D27134373}"/>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16" name="Content Placeholder 3">
            <a:extLst>
              <a:ext uri="{FF2B5EF4-FFF2-40B4-BE49-F238E27FC236}">
                <a16:creationId xmlns:a16="http://schemas.microsoft.com/office/drawing/2014/main" id="{BCECF3FD-AFA0-5E40-5DCA-5967D1859B8E}"/>
              </a:ext>
            </a:extLst>
          </p:cNvPr>
          <p:cNvGraphicFramePr>
            <a:graphicFrameLocks/>
          </p:cNvGraphicFramePr>
          <p:nvPr>
            <p:extLst>
              <p:ext uri="{D42A27DB-BD31-4B8C-83A1-F6EECF244321}">
                <p14:modId xmlns:p14="http://schemas.microsoft.com/office/powerpoint/2010/main" val="2370382594"/>
              </p:ext>
            </p:extLst>
          </p:nvPr>
        </p:nvGraphicFramePr>
        <p:xfrm>
          <a:off x="838200" y="1825624"/>
          <a:ext cx="10515600" cy="4257542"/>
        </p:xfrm>
        <a:graphic>
          <a:graphicData uri="http://schemas.openxmlformats.org/drawingml/2006/table">
            <a:tbl>
              <a:tblPr firstRow="1" bandRow="1">
                <a:tableStyleId>{793D81CF-94F2-401A-BA57-92F5A7B2D0C5}</a:tableStyleId>
              </a:tblPr>
              <a:tblGrid>
                <a:gridCol w="846221">
                  <a:extLst>
                    <a:ext uri="{9D8B030D-6E8A-4147-A177-3AD203B41FA5}">
                      <a16:colId xmlns:a16="http://schemas.microsoft.com/office/drawing/2014/main" val="783935761"/>
                    </a:ext>
                  </a:extLst>
                </a:gridCol>
                <a:gridCol w="4588042">
                  <a:extLst>
                    <a:ext uri="{9D8B030D-6E8A-4147-A177-3AD203B41FA5}">
                      <a16:colId xmlns:a16="http://schemas.microsoft.com/office/drawing/2014/main" val="156944205"/>
                    </a:ext>
                  </a:extLst>
                </a:gridCol>
                <a:gridCol w="5081337">
                  <a:extLst>
                    <a:ext uri="{9D8B030D-6E8A-4147-A177-3AD203B41FA5}">
                      <a16:colId xmlns:a16="http://schemas.microsoft.com/office/drawing/2014/main" val="1714589255"/>
                    </a:ext>
                  </a:extLst>
                </a:gridCol>
              </a:tblGrid>
              <a:tr h="654788">
                <a:tc>
                  <a:txBody>
                    <a:bodyPr/>
                    <a:lstStyle/>
                    <a:p>
                      <a:r>
                        <a:rPr lang="en-US" dirty="0">
                          <a:latin typeface="Cambria" panose="02040503050406030204" pitchFamily="18" charset="0"/>
                          <a:ea typeface="Cambria" panose="02040503050406030204" pitchFamily="18" charset="0"/>
                        </a:rPr>
                        <a:t>Policy</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Pros</a:t>
                      </a:r>
                    </a:p>
                  </a:txBody>
                  <a:tcPr>
                    <a:solidFill>
                      <a:srgbClr val="3B2360"/>
                    </a:solidFill>
                  </a:tcPr>
                </a:tc>
                <a:tc>
                  <a:txBody>
                    <a:bodyPr/>
                    <a:lstStyle/>
                    <a:p>
                      <a:r>
                        <a:rPr lang="en-US" dirty="0">
                          <a:latin typeface="Cambria" panose="02040503050406030204" pitchFamily="18" charset="0"/>
                          <a:ea typeface="Cambria" panose="02040503050406030204" pitchFamily="18" charset="0"/>
                        </a:rPr>
                        <a:t>Cons</a:t>
                      </a:r>
                    </a:p>
                  </a:txBody>
                  <a:tcPr>
                    <a:solidFill>
                      <a:srgbClr val="3B2360"/>
                    </a:solidFill>
                  </a:tcPr>
                </a:tc>
                <a:extLst>
                  <a:ext uri="{0D108BD9-81ED-4DB2-BD59-A6C34878D82A}">
                    <a16:rowId xmlns:a16="http://schemas.microsoft.com/office/drawing/2014/main" val="3295164309"/>
                  </a:ext>
                </a:extLst>
              </a:tr>
              <a:tr h="1186471">
                <a:tc>
                  <a:txBody>
                    <a:bodyPr/>
                    <a:lstStyle/>
                    <a:p>
                      <a:r>
                        <a:rPr lang="en-US" dirty="0">
                          <a:latin typeface="Cambria" panose="02040503050406030204" pitchFamily="18" charset="0"/>
                          <a:ea typeface="Cambria" panose="02040503050406030204" pitchFamily="18" charset="0"/>
                        </a:rPr>
                        <a:t>RPS</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Tradable Renewable Energy Credits add some level of compliance flexibility</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Firms in regions with poor renewables pay more</a:t>
                      </a:r>
                    </a:p>
                    <a:p>
                      <a:pPr marL="285750" indent="-285750">
                        <a:buFontTx/>
                        <a:buChar char="-"/>
                      </a:pPr>
                      <a:r>
                        <a:rPr lang="en-US" dirty="0">
                          <a:latin typeface="Cambria" panose="02040503050406030204" pitchFamily="18" charset="0"/>
                          <a:ea typeface="Cambria" panose="02040503050406030204" pitchFamily="18" charset="0"/>
                        </a:rPr>
                        <a:t>Regressive, particularly burdensome on low income users</a:t>
                      </a:r>
                    </a:p>
                  </a:txBody>
                  <a:tcPr/>
                </a:tc>
                <a:extLst>
                  <a:ext uri="{0D108BD9-81ED-4DB2-BD59-A6C34878D82A}">
                    <a16:rowId xmlns:a16="http://schemas.microsoft.com/office/drawing/2014/main" val="2201822473"/>
                  </a:ext>
                </a:extLst>
              </a:tr>
              <a:tr h="950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LCFS</a:t>
                      </a:r>
                    </a:p>
                    <a:p>
                      <a:endParaRPr lang="en-US"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Providers with early/cheap access to low carbon intensity fuels benefit</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Traditional fuel providers and regions dependent on fossil fuels face higher costs</a:t>
                      </a:r>
                    </a:p>
                  </a:txBody>
                  <a:tcPr/>
                </a:tc>
                <a:extLst>
                  <a:ext uri="{0D108BD9-81ED-4DB2-BD59-A6C34878D82A}">
                    <a16:rowId xmlns:a16="http://schemas.microsoft.com/office/drawing/2014/main" val="165654083"/>
                  </a:ext>
                </a:extLst>
              </a:tr>
              <a:tr h="1186471">
                <a:tc>
                  <a:txBody>
                    <a:bodyPr/>
                    <a:lstStyle/>
                    <a:p>
                      <a:r>
                        <a:rPr lang="en-US" dirty="0" err="1">
                          <a:latin typeface="Cambria" panose="02040503050406030204" pitchFamily="18" charset="0"/>
                          <a:ea typeface="Cambria" panose="02040503050406030204" pitchFamily="18" charset="0"/>
                        </a:rPr>
                        <a:t>CnT</a:t>
                      </a:r>
                      <a:endParaRPr lang="en-US"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Auctions can distribute obligations fairly among emitters</a:t>
                      </a:r>
                    </a:p>
                    <a:p>
                      <a:pPr marL="285750" indent="-285750">
                        <a:buFontTx/>
                        <a:buChar char="-"/>
                      </a:pPr>
                      <a:r>
                        <a:rPr lang="en-US" dirty="0">
                          <a:latin typeface="Cambria" panose="02040503050406030204" pitchFamily="18" charset="0"/>
                          <a:ea typeface="Cambria" panose="02040503050406030204" pitchFamily="18" charset="0"/>
                        </a:rPr>
                        <a:t>Permit revenue enables compensation for abatement</a:t>
                      </a:r>
                    </a:p>
                  </a:txBody>
                  <a:tcPr/>
                </a:tc>
                <a:tc>
                  <a:txBody>
                    <a:bodyPr/>
                    <a:lstStyle/>
                    <a:p>
                      <a:pPr marL="285750" indent="-285750">
                        <a:buFontTx/>
                        <a:buChar char="-"/>
                      </a:pPr>
                      <a:r>
                        <a:rPr lang="en-US" dirty="0">
                          <a:latin typeface="Cambria" panose="02040503050406030204" pitchFamily="18" charset="0"/>
                          <a:ea typeface="Cambria" panose="02040503050406030204" pitchFamily="18" charset="0"/>
                        </a:rPr>
                        <a:t>Free allocation can favor incumbents and disadvantage new/small firms, especially when allocation is based on history</a:t>
                      </a:r>
                    </a:p>
                    <a:p>
                      <a:pPr marL="285750" indent="-285750">
                        <a:buFontTx/>
                        <a:buChar char="-"/>
                      </a:pPr>
                      <a:r>
                        <a:rPr lang="en-US" dirty="0">
                          <a:latin typeface="Cambria" panose="02040503050406030204" pitchFamily="18" charset="0"/>
                          <a:ea typeface="Cambria" panose="02040503050406030204" pitchFamily="18" charset="0"/>
                        </a:rPr>
                        <a:t>Cost burden falls disproportionately on sectors with high emissions</a:t>
                      </a:r>
                    </a:p>
                  </a:txBody>
                  <a:tcPr/>
                </a:tc>
                <a:extLst>
                  <a:ext uri="{0D108BD9-81ED-4DB2-BD59-A6C34878D82A}">
                    <a16:rowId xmlns:a16="http://schemas.microsoft.com/office/drawing/2014/main" val="404256106"/>
                  </a:ext>
                </a:extLst>
              </a:tr>
            </a:tbl>
          </a:graphicData>
        </a:graphic>
      </p:graphicFrame>
    </p:spTree>
    <p:extLst>
      <p:ext uri="{BB962C8B-B14F-4D97-AF65-F5344CB8AC3E}">
        <p14:creationId xmlns:p14="http://schemas.microsoft.com/office/powerpoint/2010/main" val="294979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28955-31C3-1279-5786-D85281C9F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7C537-DAB5-23E2-1C11-B0A404A680D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Comparison of Policies</a:t>
            </a:r>
          </a:p>
        </p:txBody>
      </p:sp>
      <p:cxnSp>
        <p:nvCxnSpPr>
          <p:cNvPr id="5" name="Straight Connector 4">
            <a:extLst>
              <a:ext uri="{FF2B5EF4-FFF2-40B4-BE49-F238E27FC236}">
                <a16:creationId xmlns:a16="http://schemas.microsoft.com/office/drawing/2014/main" id="{3CDD0072-29B0-2317-3D47-235367887AC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2D04B7E-EE7C-1B4B-11DB-9FF5C9AEC971}"/>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Direct Comparison - Conclusion</a:t>
            </a:r>
          </a:p>
        </p:txBody>
      </p:sp>
      <p:cxnSp>
        <p:nvCxnSpPr>
          <p:cNvPr id="9" name="Straight Connector 8">
            <a:extLst>
              <a:ext uri="{FF2B5EF4-FFF2-40B4-BE49-F238E27FC236}">
                <a16:creationId xmlns:a16="http://schemas.microsoft.com/office/drawing/2014/main" id="{BBE33A13-CDD3-A9BE-A34A-85BCF7BA19AC}"/>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A5C70E1-2379-72DF-CD0E-8F1BA9B452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45292727-1735-9254-5432-4A0CBC946E8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C94B340A-497B-0B0A-7311-87E1FF813B22}"/>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65342694-01FD-292E-3A23-35399C921133}"/>
              </a:ext>
            </a:extLst>
          </p:cNvPr>
          <p:cNvSpPr>
            <a:spLocks noGrp="1"/>
          </p:cNvSpPr>
          <p:nvPr>
            <p:ph idx="1"/>
          </p:nvPr>
        </p:nvSpPr>
        <p:spPr/>
        <p:txBody>
          <a:bodyPr/>
          <a:lstStyle/>
          <a:p>
            <a:r>
              <a:rPr lang="en-US" b="1" dirty="0">
                <a:latin typeface="Cambria" panose="02040503050406030204" pitchFamily="18" charset="0"/>
                <a:ea typeface="Cambria" panose="02040503050406030204" pitchFamily="18" charset="0"/>
              </a:rPr>
              <a:t>Most Economically Efficient?</a:t>
            </a:r>
          </a:p>
          <a:p>
            <a:pPr lvl="1"/>
            <a:r>
              <a:rPr lang="en-US" sz="2800" b="1" dirty="0">
                <a:latin typeface="Cambria" panose="02040503050406030204" pitchFamily="18" charset="0"/>
                <a:ea typeface="Cambria" panose="02040503050406030204" pitchFamily="18" charset="0"/>
              </a:rPr>
              <a:t>Cap and Trade systems</a:t>
            </a:r>
          </a:p>
          <a:p>
            <a:pPr lvl="1"/>
            <a:endParaRPr lang="en-US" sz="2800" b="1" dirty="0">
              <a:latin typeface="Cambria" panose="02040503050406030204" pitchFamily="18" charset="0"/>
              <a:ea typeface="Cambria" panose="02040503050406030204" pitchFamily="18" charset="0"/>
            </a:endParaRPr>
          </a:p>
          <a:p>
            <a:pPr marL="457200" lvl="1" indent="0">
              <a:buNone/>
            </a:pPr>
            <a:endParaRPr lang="en-US" sz="2800" b="1"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Most Equitable?</a:t>
            </a:r>
          </a:p>
          <a:p>
            <a:pPr lvl="1"/>
            <a:r>
              <a:rPr lang="en-US" sz="2800" b="1" dirty="0">
                <a:latin typeface="Cambria" panose="02040503050406030204" pitchFamily="18" charset="0"/>
                <a:ea typeface="Cambria" panose="02040503050406030204" pitchFamily="18" charset="0"/>
              </a:rPr>
              <a:t>Also cap and trade… but with stipulations:</a:t>
            </a:r>
            <a:r>
              <a:rPr lang="en-US" sz="2800" dirty="0">
                <a:latin typeface="Cambria" panose="02040503050406030204" pitchFamily="18" charset="0"/>
                <a:ea typeface="Cambria" panose="02040503050406030204" pitchFamily="18" charset="0"/>
              </a:rPr>
              <a:t> </a:t>
            </a:r>
          </a:p>
          <a:p>
            <a:pPr lvl="1"/>
            <a:endParaRPr lang="en-US" sz="2800" dirty="0">
              <a:latin typeface="Cambria" panose="02040503050406030204" pitchFamily="18" charset="0"/>
              <a:ea typeface="Cambria" panose="02040503050406030204" pitchFamily="18" charset="0"/>
            </a:endParaRPr>
          </a:p>
          <a:p>
            <a:pPr lvl="1"/>
            <a:endParaRPr lang="en-US" b="1" dirty="0">
              <a:latin typeface="Cambria" panose="02040503050406030204" pitchFamily="18" charset="0"/>
              <a:ea typeface="Cambria" panose="02040503050406030204" pitchFamily="18" charset="0"/>
            </a:endParaRPr>
          </a:p>
        </p:txBody>
      </p:sp>
      <p:cxnSp>
        <p:nvCxnSpPr>
          <p:cNvPr id="14" name="Straight Connector 13">
            <a:extLst>
              <a:ext uri="{FF2B5EF4-FFF2-40B4-BE49-F238E27FC236}">
                <a16:creationId xmlns:a16="http://schemas.microsoft.com/office/drawing/2014/main" id="{894BF721-406A-9184-7C27-5B55629DFCFD}"/>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5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32C2-9DBF-8972-721C-005EE3D32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46D4F-E8DB-CF81-BD55-F5160A8CE17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AB-32</a:t>
            </a:r>
          </a:p>
        </p:txBody>
      </p:sp>
      <p:cxnSp>
        <p:nvCxnSpPr>
          <p:cNvPr id="5" name="Straight Connector 4">
            <a:extLst>
              <a:ext uri="{FF2B5EF4-FFF2-40B4-BE49-F238E27FC236}">
                <a16:creationId xmlns:a16="http://schemas.microsoft.com/office/drawing/2014/main" id="{69772EBF-48EA-B4E2-8A3C-102CABB0967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EF0E05B-659C-C4C1-07F1-8EC1ABF5FE5A}"/>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Policy Comparison to AB 32</a:t>
            </a:r>
          </a:p>
        </p:txBody>
      </p:sp>
      <p:cxnSp>
        <p:nvCxnSpPr>
          <p:cNvPr id="9" name="Straight Connector 8">
            <a:extLst>
              <a:ext uri="{FF2B5EF4-FFF2-40B4-BE49-F238E27FC236}">
                <a16:creationId xmlns:a16="http://schemas.microsoft.com/office/drawing/2014/main" id="{BB6C80B1-C08D-A93A-D1F5-E67CC4A281A0}"/>
              </a:ext>
            </a:extLst>
          </p:cNvPr>
          <p:cNvCxnSpPr>
            <a:cxnSpLocks/>
          </p:cNvCxnSpPr>
          <p:nvPr/>
        </p:nvCxnSpPr>
        <p:spPr>
          <a:xfrm>
            <a:off x="838200" y="3288188"/>
            <a:ext cx="43273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CE99B25-1CA4-E17B-553D-8698F71B10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5162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ABE86-5508-7F5E-1261-910836A9C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4E8CA-2548-DA33-D54B-DBA043F2869E}"/>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BF0AAF30-7088-84E1-E697-D1553CF9C273}"/>
              </a:ext>
            </a:extLst>
          </p:cNvPr>
          <p:cNvSpPr>
            <a:spLocks noGrp="1"/>
          </p:cNvSpPr>
          <p:nvPr>
            <p:ph idx="1"/>
          </p:nvPr>
        </p:nvSpPr>
        <p:spPr>
          <a:xfrm>
            <a:off x="838200" y="1825625"/>
            <a:ext cx="5837903" cy="4351334"/>
          </a:xfrm>
        </p:spPr>
        <p:txBody>
          <a:bodyPr>
            <a:normAutofit/>
          </a:bodyPr>
          <a:lstStyle/>
          <a:p>
            <a:r>
              <a:rPr lang="en-US" sz="1800" b="1" dirty="0">
                <a:latin typeface="Cambria" panose="02040503050406030204" pitchFamily="18" charset="0"/>
                <a:ea typeface="Cambria" panose="02040503050406030204" pitchFamily="18" charset="0"/>
              </a:rPr>
              <a:t>Definition</a:t>
            </a:r>
            <a:r>
              <a:rPr lang="en-US" sz="1800" dirty="0">
                <a:latin typeface="Cambria" panose="02040503050406030204" pitchFamily="18" charset="0"/>
                <a:ea typeface="Cambria" panose="02040503050406030204" pitchFamily="18" charset="0"/>
              </a:rPr>
              <a:t>: An externality is a cost or benefit from an economic activity that affects third parties who did not choose to incur that effect.</a:t>
            </a:r>
          </a:p>
          <a:p>
            <a:r>
              <a:rPr lang="en-US" sz="1800" b="1" dirty="0">
                <a:latin typeface="Cambria" panose="02040503050406030204" pitchFamily="18" charset="0"/>
                <a:ea typeface="Cambria" panose="02040503050406030204" pitchFamily="18" charset="0"/>
              </a:rPr>
              <a:t>Types</a:t>
            </a:r>
            <a:r>
              <a:rPr lang="en-US" sz="1800" dirty="0">
                <a:latin typeface="Cambria" panose="02040503050406030204" pitchFamily="18" charset="0"/>
                <a:ea typeface="Cambria" panose="02040503050406030204" pitchFamily="18" charset="0"/>
              </a:rPr>
              <a:t>:</a:t>
            </a:r>
          </a:p>
          <a:p>
            <a:pPr lvl="1"/>
            <a:r>
              <a:rPr lang="en-US" sz="1800" i="1" dirty="0">
                <a:latin typeface="Cambria" panose="02040503050406030204" pitchFamily="18" charset="0"/>
                <a:ea typeface="Cambria" panose="02040503050406030204" pitchFamily="18" charset="0"/>
              </a:rPr>
              <a:t>Negative externalities</a:t>
            </a:r>
            <a:r>
              <a:rPr lang="en-US" sz="1800" dirty="0">
                <a:latin typeface="Cambria" panose="02040503050406030204" pitchFamily="18" charset="0"/>
                <a:ea typeface="Cambria" panose="02040503050406030204" pitchFamily="18" charset="0"/>
              </a:rPr>
              <a:t> (e.g., pollution, noise) impose costs on others.</a:t>
            </a:r>
          </a:p>
          <a:p>
            <a:pPr lvl="1"/>
            <a:r>
              <a:rPr lang="en-US" sz="1800" i="1" dirty="0">
                <a:latin typeface="Cambria" panose="02040503050406030204" pitchFamily="18" charset="0"/>
                <a:ea typeface="Cambria" panose="02040503050406030204" pitchFamily="18" charset="0"/>
              </a:rPr>
              <a:t>Positive externalities</a:t>
            </a:r>
            <a:r>
              <a:rPr lang="en-US" sz="1800" dirty="0">
                <a:latin typeface="Cambria" panose="02040503050406030204" pitchFamily="18" charset="0"/>
                <a:ea typeface="Cambria" panose="02040503050406030204" pitchFamily="18" charset="0"/>
              </a:rPr>
              <a:t> (e.g., vaccination, education) create benefits beyond the individual or business.</a:t>
            </a:r>
          </a:p>
          <a:p>
            <a:r>
              <a:rPr lang="en-US" sz="1800" b="1" dirty="0">
                <a:latin typeface="Cambria" panose="02040503050406030204" pitchFamily="18" charset="0"/>
                <a:ea typeface="Cambria" panose="02040503050406030204" pitchFamily="18" charset="0"/>
              </a:rPr>
              <a:t>Market Failure</a:t>
            </a:r>
            <a:r>
              <a:rPr lang="en-US" sz="1800" dirty="0">
                <a:latin typeface="Cambria" panose="02040503050406030204" pitchFamily="18" charset="0"/>
                <a:ea typeface="Cambria" panose="02040503050406030204" pitchFamily="18" charset="0"/>
              </a:rPr>
              <a:t>: When externalities are present, the market price does not reflect the true social cost or benefit, leading to inefficient outcomes.</a:t>
            </a:r>
          </a:p>
          <a:p>
            <a:r>
              <a:rPr lang="en-US" sz="1800" b="1" dirty="0">
                <a:latin typeface="Cambria" panose="02040503050406030204" pitchFamily="18" charset="0"/>
                <a:ea typeface="Cambria" panose="02040503050406030204" pitchFamily="18" charset="0"/>
              </a:rPr>
              <a:t>Policy Solutions</a:t>
            </a:r>
            <a:r>
              <a:rPr lang="en-US" sz="1800" dirty="0">
                <a:latin typeface="Cambria" panose="02040503050406030204" pitchFamily="18" charset="0"/>
                <a:ea typeface="Cambria" panose="02040503050406030204" pitchFamily="18" charset="0"/>
              </a:rPr>
              <a:t>: Governments may intervene with taxes, subsidies, regulations, or property rights to internalize externalities—aligning private incentives with social welfare.</a:t>
            </a:r>
          </a:p>
        </p:txBody>
      </p:sp>
      <p:cxnSp>
        <p:nvCxnSpPr>
          <p:cNvPr id="5" name="Straight Connector 4">
            <a:extLst>
              <a:ext uri="{FF2B5EF4-FFF2-40B4-BE49-F238E27FC236}">
                <a16:creationId xmlns:a16="http://schemas.microsoft.com/office/drawing/2014/main" id="{3C1093A4-4420-C849-0EC9-BB9DC714623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AFB7A-7CFA-176D-7EF2-246996CFD0BA}"/>
              </a:ext>
            </a:extLst>
          </p:cNvPr>
          <p:cNvSpPr txBox="1"/>
          <p:nvPr/>
        </p:nvSpPr>
        <p:spPr>
          <a:xfrm>
            <a:off x="838198" y="1238865"/>
            <a:ext cx="867942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Production of Greenhouse Gases Creates Externalities</a:t>
            </a:r>
          </a:p>
        </p:txBody>
      </p:sp>
      <p:cxnSp>
        <p:nvCxnSpPr>
          <p:cNvPr id="9" name="Straight Connector 8">
            <a:extLst>
              <a:ext uri="{FF2B5EF4-FFF2-40B4-BE49-F238E27FC236}">
                <a16:creationId xmlns:a16="http://schemas.microsoft.com/office/drawing/2014/main" id="{F0B5CC50-7AE0-071E-0345-3A970E514B21}"/>
              </a:ext>
            </a:extLst>
          </p:cNvPr>
          <p:cNvCxnSpPr>
            <a:cxnSpLocks/>
          </p:cNvCxnSpPr>
          <p:nvPr/>
        </p:nvCxnSpPr>
        <p:spPr>
          <a:xfrm>
            <a:off x="838200" y="1700530"/>
            <a:ext cx="76801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8F3946A-42A8-9430-21BE-740E35CC40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AEAE0B38-5E89-3D70-9FF3-E4339D4C281B}"/>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C7FEAD8C-3099-3E88-FB54-74ACD100A298}"/>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pic>
        <p:nvPicPr>
          <p:cNvPr id="13" name="Picture 12" descr="A graph with lines and a triangle&#10;&#10;AI-generated content may be incorrect.">
            <a:extLst>
              <a:ext uri="{FF2B5EF4-FFF2-40B4-BE49-F238E27FC236}">
                <a16:creationId xmlns:a16="http://schemas.microsoft.com/office/drawing/2014/main" id="{1AAF7140-6D7B-4C9D-0EBB-BDD6F3D49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575" y="2027144"/>
            <a:ext cx="5552764" cy="3701842"/>
          </a:xfrm>
          <a:prstGeom prst="rect">
            <a:avLst/>
          </a:prstGeom>
        </p:spPr>
      </p:pic>
    </p:spTree>
    <p:extLst>
      <p:ext uri="{BB962C8B-B14F-4D97-AF65-F5344CB8AC3E}">
        <p14:creationId xmlns:p14="http://schemas.microsoft.com/office/powerpoint/2010/main" val="2443085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CF0A-9CC5-29EB-4719-EE63AEE43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A86AC-F0EF-1504-D315-E9783D581C76}"/>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AB-32</a:t>
            </a:r>
          </a:p>
        </p:txBody>
      </p:sp>
      <p:cxnSp>
        <p:nvCxnSpPr>
          <p:cNvPr id="5" name="Straight Connector 4">
            <a:extLst>
              <a:ext uri="{FF2B5EF4-FFF2-40B4-BE49-F238E27FC236}">
                <a16:creationId xmlns:a16="http://schemas.microsoft.com/office/drawing/2014/main" id="{E32A64F4-5C24-F79B-FDD6-3312D82E819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0C808BF-EC76-BD0A-3411-E2249A3083FC}"/>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What is AB-32?</a:t>
            </a:r>
          </a:p>
        </p:txBody>
      </p:sp>
      <p:cxnSp>
        <p:nvCxnSpPr>
          <p:cNvPr id="9" name="Straight Connector 8">
            <a:extLst>
              <a:ext uri="{FF2B5EF4-FFF2-40B4-BE49-F238E27FC236}">
                <a16:creationId xmlns:a16="http://schemas.microsoft.com/office/drawing/2014/main" id="{260D6394-88B9-4DA6-3F44-8DB9EE34F6E6}"/>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87FCA2E-FD83-8B97-A5CA-623BBF0F47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58DD5D52-EC04-FF00-0235-FE154600E565}"/>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F2478C5F-E31F-D2AA-5782-CB5C41EA865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7C9F517B-2CB0-1EB5-EF81-6B8D6BB7B45F}"/>
              </a:ext>
            </a:extLst>
          </p:cNvPr>
          <p:cNvSpPr>
            <a:spLocks noGrp="1"/>
          </p:cNvSpPr>
          <p:nvPr>
            <p:ph idx="1"/>
          </p:nvPr>
        </p:nvSpPr>
        <p:spPr/>
        <p:txBody>
          <a:bodyPr>
            <a:normAutofit lnSpcReduction="10000"/>
          </a:bodyPr>
          <a:lstStyle/>
          <a:p>
            <a:r>
              <a:rPr lang="en-US" b="1" dirty="0">
                <a:latin typeface="Cambria" panose="02040503050406030204" pitchFamily="18" charset="0"/>
                <a:ea typeface="Cambria" panose="02040503050406030204" pitchFamily="18" charset="0"/>
              </a:rPr>
              <a:t>AB-32 </a:t>
            </a:r>
            <a:r>
              <a:rPr lang="en-US" dirty="0">
                <a:latin typeface="Cambria" panose="02040503050406030204" pitchFamily="18" charset="0"/>
                <a:ea typeface="Cambria" panose="02040503050406030204" pitchFamily="18" charset="0"/>
              </a:rPr>
              <a:t>is the first ever enacted long term approach to addressing climate change</a:t>
            </a:r>
          </a:p>
          <a:p>
            <a:r>
              <a:rPr lang="en-US" b="1" dirty="0">
                <a:latin typeface="Cambria" panose="02040503050406030204" pitchFamily="18" charset="0"/>
                <a:ea typeface="Cambria" panose="02040503050406030204" pitchFamily="18" charset="0"/>
              </a:rPr>
              <a:t>Core of AB-32 </a:t>
            </a:r>
          </a:p>
          <a:p>
            <a:pPr lvl="1"/>
            <a:r>
              <a:rPr lang="en-US" b="1" dirty="0">
                <a:latin typeface="Cambria" panose="02040503050406030204" pitchFamily="18" charset="0"/>
                <a:ea typeface="Cambria" panose="02040503050406030204" pitchFamily="18" charset="0"/>
              </a:rPr>
              <a:t>Uses Carbon Cap and Trade </a:t>
            </a:r>
            <a:r>
              <a:rPr lang="en-US" dirty="0">
                <a:latin typeface="Cambria" panose="02040503050406030204" pitchFamily="18" charset="0"/>
                <a:ea typeface="Cambria" panose="02040503050406030204" pitchFamily="18" charset="0"/>
              </a:rPr>
              <a:t>authorized under the California Air Resources Board (CARB) </a:t>
            </a:r>
          </a:p>
          <a:p>
            <a:pPr lvl="1"/>
            <a:r>
              <a:rPr lang="en-US" b="1" dirty="0">
                <a:latin typeface="Cambria" panose="02040503050406030204" pitchFamily="18" charset="0"/>
                <a:ea typeface="Cambria" panose="02040503050406030204" pitchFamily="18" charset="0"/>
              </a:rPr>
              <a:t>Requires mandatory </a:t>
            </a:r>
            <a:r>
              <a:rPr lang="en-US" dirty="0">
                <a:latin typeface="Cambria" panose="02040503050406030204" pitchFamily="18" charset="0"/>
                <a:ea typeface="Cambria" panose="02040503050406030204" pitchFamily="18" charset="0"/>
              </a:rPr>
              <a:t>monitoring and reporting of emissions</a:t>
            </a:r>
          </a:p>
          <a:p>
            <a:pPr lvl="1"/>
            <a:r>
              <a:rPr lang="en-US" b="1" dirty="0">
                <a:latin typeface="Cambria" panose="02040503050406030204" pitchFamily="18" charset="0"/>
                <a:ea typeface="Cambria" panose="02040503050406030204" pitchFamily="18" charset="0"/>
              </a:rPr>
              <a:t>Enacts strict penalties</a:t>
            </a:r>
            <a:r>
              <a:rPr lang="en-US" dirty="0">
                <a:latin typeface="Cambria" panose="02040503050406030204" pitchFamily="18" charset="0"/>
                <a:ea typeface="Cambria" panose="02040503050406030204" pitchFamily="18" charset="0"/>
              </a:rPr>
              <a:t> for violators</a:t>
            </a:r>
            <a:endParaRPr lang="en-US" b="1"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Establishes declining limit on major source of GHG emissions throughout California</a:t>
            </a:r>
          </a:p>
          <a:p>
            <a:r>
              <a:rPr lang="en-US" dirty="0">
                <a:latin typeface="Cambria" panose="02040503050406030204" pitchFamily="18" charset="0"/>
                <a:ea typeface="Cambria" panose="02040503050406030204" pitchFamily="18" charset="0"/>
              </a:rPr>
              <a:t>Provides a portion of free allowances and an additional set left for auction</a:t>
            </a:r>
          </a:p>
        </p:txBody>
      </p:sp>
      <p:cxnSp>
        <p:nvCxnSpPr>
          <p:cNvPr id="14" name="Straight Connector 13">
            <a:extLst>
              <a:ext uri="{FF2B5EF4-FFF2-40B4-BE49-F238E27FC236}">
                <a16:creationId xmlns:a16="http://schemas.microsoft.com/office/drawing/2014/main" id="{3BD66394-EA9A-2A40-EC9C-B0B4FF825BC0}"/>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026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FD7B4-B7D9-698B-4395-F0ABA93EE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5AE23-F600-2B08-A72F-EBBD155DB5F6}"/>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AB-32</a:t>
            </a:r>
          </a:p>
        </p:txBody>
      </p:sp>
      <p:cxnSp>
        <p:nvCxnSpPr>
          <p:cNvPr id="5" name="Straight Connector 4">
            <a:extLst>
              <a:ext uri="{FF2B5EF4-FFF2-40B4-BE49-F238E27FC236}">
                <a16:creationId xmlns:a16="http://schemas.microsoft.com/office/drawing/2014/main" id="{B9769533-DD07-06AB-3642-4BCC5231C41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7C44992-6A23-8B67-0D09-9DE1041AC3C1}"/>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How does AB-32 fare regarding efficiency and equitability?</a:t>
            </a:r>
          </a:p>
        </p:txBody>
      </p:sp>
      <p:cxnSp>
        <p:nvCxnSpPr>
          <p:cNvPr id="9" name="Straight Connector 8">
            <a:extLst>
              <a:ext uri="{FF2B5EF4-FFF2-40B4-BE49-F238E27FC236}">
                <a16:creationId xmlns:a16="http://schemas.microsoft.com/office/drawing/2014/main" id="{5510C70B-44EB-E6E0-CFA3-5D240097B5FE}"/>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2AD1374-B80A-30F3-3230-87022249BA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EA0C928B-0BC4-4494-1E51-7312BB89CC6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B1FDC3AA-746A-16EC-01E9-97883F61EE16}"/>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B9FA9340-87F1-1C0E-00FF-A0DDE4D8C8C8}"/>
              </a:ext>
            </a:extLst>
          </p:cNvPr>
          <p:cNvSpPr>
            <a:spLocks noGrp="1"/>
          </p:cNvSpPr>
          <p:nvPr>
            <p:ph idx="1"/>
          </p:nvPr>
        </p:nvSpPr>
        <p:spPr/>
        <p:txBody>
          <a:bodyPr>
            <a:noAutofit/>
          </a:bodyPr>
          <a:lstStyle/>
          <a:p>
            <a:r>
              <a:rPr lang="en-US" sz="2300" dirty="0">
                <a:latin typeface="Cambria" panose="02040503050406030204" pitchFamily="18" charset="0"/>
                <a:ea typeface="Cambria" panose="02040503050406030204" pitchFamily="18" charset="0"/>
              </a:rPr>
              <a:t>AB-32’s cap-and-trade cut power sector emissions by nearly 50% compared to a no-policy scenario but did not reduce industrial emissions. (Lessman, 2024).</a:t>
            </a:r>
          </a:p>
          <a:p>
            <a:r>
              <a:rPr lang="en-US" sz="2300" dirty="0">
                <a:latin typeface="Cambria" panose="02040503050406030204" pitchFamily="18" charset="0"/>
                <a:ea typeface="Cambria" panose="02040503050406030204" pitchFamily="18" charset="0"/>
              </a:rPr>
              <a:t>Complementary policies like RPS aided power sector reductions but may have shifted emissions to industry, reducing overall efficiency. (Lessman, 2024).</a:t>
            </a:r>
          </a:p>
          <a:p>
            <a:r>
              <a:rPr lang="en-US" sz="2300" dirty="0">
                <a:latin typeface="Cambria" panose="02040503050406030204" pitchFamily="18" charset="0"/>
                <a:ea typeface="Cambria" panose="02040503050406030204" pitchFamily="18" charset="0"/>
              </a:rPr>
              <a:t>Free permit allocation favored incumbents, weakening incentives for broader emission cuts and equity. (Lessman, 2024).</a:t>
            </a:r>
          </a:p>
          <a:p>
            <a:r>
              <a:rPr lang="en-US" sz="2300" dirty="0">
                <a:latin typeface="Cambria" panose="02040503050406030204" pitchFamily="18" charset="0"/>
                <a:ea typeface="Cambria" panose="02040503050406030204" pitchFamily="18" charset="0"/>
              </a:rPr>
              <a:t>Despite statewide emission declines, many low-income and minority communities near polluters saw increased emissions, raising environmental justice concerns.(Lessman, 2024; Boyce 2018).</a:t>
            </a:r>
          </a:p>
          <a:p>
            <a:r>
              <a:rPr lang="en-US" sz="2300" dirty="0">
                <a:latin typeface="Cambria" panose="02040503050406030204" pitchFamily="18" charset="0"/>
                <a:ea typeface="Cambria" panose="02040503050406030204" pitchFamily="18" charset="0"/>
              </a:rPr>
              <a:t>Efficiency and equity outcomes depend strongly on policy design, especially permit allocation and coordination of overlapping policies. (Lessman, 2024; Boyce, 2018).</a:t>
            </a:r>
          </a:p>
        </p:txBody>
      </p:sp>
      <p:cxnSp>
        <p:nvCxnSpPr>
          <p:cNvPr id="14" name="Straight Connector 13">
            <a:extLst>
              <a:ext uri="{FF2B5EF4-FFF2-40B4-BE49-F238E27FC236}">
                <a16:creationId xmlns:a16="http://schemas.microsoft.com/office/drawing/2014/main" id="{28C1BAB7-6F26-63A0-3391-B2E6ABF444EF}"/>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779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081A1-1B83-4715-8A5B-E61C78AE2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B8338-D568-686E-4746-A416A831816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California Policy</a:t>
            </a:r>
          </a:p>
        </p:txBody>
      </p:sp>
      <p:cxnSp>
        <p:nvCxnSpPr>
          <p:cNvPr id="5" name="Straight Connector 4">
            <a:extLst>
              <a:ext uri="{FF2B5EF4-FFF2-40B4-BE49-F238E27FC236}">
                <a16:creationId xmlns:a16="http://schemas.microsoft.com/office/drawing/2014/main" id="{F1404181-CC98-380C-BD36-C093F3D0CFF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2A40893-7578-EE26-E74D-8ADCC5CB4DAF}"/>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Recommendations</a:t>
            </a:r>
          </a:p>
        </p:txBody>
      </p:sp>
      <p:cxnSp>
        <p:nvCxnSpPr>
          <p:cNvPr id="9" name="Straight Connector 8">
            <a:extLst>
              <a:ext uri="{FF2B5EF4-FFF2-40B4-BE49-F238E27FC236}">
                <a16:creationId xmlns:a16="http://schemas.microsoft.com/office/drawing/2014/main" id="{60DF06E1-BC0F-2F04-833D-EE26FD64DC87}"/>
              </a:ext>
            </a:extLst>
          </p:cNvPr>
          <p:cNvCxnSpPr>
            <a:cxnSpLocks/>
          </p:cNvCxnSpPr>
          <p:nvPr/>
        </p:nvCxnSpPr>
        <p:spPr>
          <a:xfrm>
            <a:off x="838200" y="3288188"/>
            <a:ext cx="43273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46459D6-5FF5-9837-11F9-AB1359ACD6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427652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5AB92-E48F-E760-9D6F-F5ADE10CE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7F869-2E04-E75E-C42A-F6EBF62EA94D}"/>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AB-32</a:t>
            </a:r>
          </a:p>
        </p:txBody>
      </p:sp>
      <p:cxnSp>
        <p:nvCxnSpPr>
          <p:cNvPr id="5" name="Straight Connector 4">
            <a:extLst>
              <a:ext uri="{FF2B5EF4-FFF2-40B4-BE49-F238E27FC236}">
                <a16:creationId xmlns:a16="http://schemas.microsoft.com/office/drawing/2014/main" id="{AE17624A-492D-28F2-4923-416397B333C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5C9AEB2-F5EA-38F2-34AA-AF81C1D32539}"/>
              </a:ext>
            </a:extLst>
          </p:cNvPr>
          <p:cNvSpPr txBox="1"/>
          <p:nvPr/>
        </p:nvSpPr>
        <p:spPr>
          <a:xfrm>
            <a:off x="838198" y="1238865"/>
            <a:ext cx="112771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Policy Adjustment Recommendations</a:t>
            </a:r>
          </a:p>
        </p:txBody>
      </p:sp>
      <p:cxnSp>
        <p:nvCxnSpPr>
          <p:cNvPr id="9" name="Straight Connector 8">
            <a:extLst>
              <a:ext uri="{FF2B5EF4-FFF2-40B4-BE49-F238E27FC236}">
                <a16:creationId xmlns:a16="http://schemas.microsoft.com/office/drawing/2014/main" id="{E9504AE6-973D-FB21-B2F2-706FA49EFFFC}"/>
              </a:ext>
            </a:extLst>
          </p:cNvPr>
          <p:cNvCxnSpPr>
            <a:cxnSpLocks/>
          </p:cNvCxnSpPr>
          <p:nvPr/>
        </p:nvCxnSpPr>
        <p:spPr>
          <a:xfrm>
            <a:off x="838200" y="1700530"/>
            <a:ext cx="3316705"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521782C-F7CA-E160-334F-F59A4BD000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73EECFF9-615D-61CC-AAF9-1F33BAB3A0D7}"/>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9C19B864-123C-05DF-8575-1A8BB1FCD446}"/>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3" name="Content Placeholder 12">
            <a:extLst>
              <a:ext uri="{FF2B5EF4-FFF2-40B4-BE49-F238E27FC236}">
                <a16:creationId xmlns:a16="http://schemas.microsoft.com/office/drawing/2014/main" id="{1FF2B7C0-B4FF-2937-78DF-737ACC008FF6}"/>
              </a:ext>
            </a:extLst>
          </p:cNvPr>
          <p:cNvSpPr>
            <a:spLocks noGrp="1"/>
          </p:cNvSpPr>
          <p:nvPr>
            <p:ph idx="1"/>
          </p:nvPr>
        </p:nvSpPr>
        <p:spPr/>
        <p:txBody>
          <a:bodyPr>
            <a:normAutofit fontScale="85000" lnSpcReduction="20000"/>
          </a:bodyPr>
          <a:lstStyle/>
          <a:p>
            <a:r>
              <a:rPr lang="en-US" b="1" dirty="0">
                <a:latin typeface="Cambria" panose="02040503050406030204" pitchFamily="18" charset="0"/>
                <a:ea typeface="Cambria" panose="02040503050406030204" pitchFamily="18" charset="0"/>
              </a:rPr>
              <a:t>Problem:</a:t>
            </a:r>
            <a:r>
              <a:rPr lang="en-US" dirty="0">
                <a:latin typeface="Cambria" panose="02040503050406030204" pitchFamily="18" charset="0"/>
                <a:ea typeface="Cambria" panose="02040503050406030204" pitchFamily="18" charset="0"/>
              </a:rPr>
              <a:t> Current system applies a </a:t>
            </a:r>
            <a:r>
              <a:rPr lang="en-US" b="1" dirty="0">
                <a:latin typeface="Cambria" panose="02040503050406030204" pitchFamily="18" charset="0"/>
                <a:ea typeface="Cambria" panose="02040503050406030204" pitchFamily="18" charset="0"/>
              </a:rPr>
              <a:t>uniform cap statewide</a:t>
            </a:r>
            <a:r>
              <a:rPr lang="en-US" dirty="0">
                <a:latin typeface="Cambria" panose="02040503050406030204" pitchFamily="18" charset="0"/>
                <a:ea typeface="Cambria" panose="02040503050406030204" pitchFamily="18" charset="0"/>
              </a:rPr>
              <a:t>, ignoring regional pollution burdens</a:t>
            </a:r>
          </a:p>
          <a:p>
            <a:r>
              <a:rPr lang="en-US" b="1" dirty="0">
                <a:latin typeface="Cambria" panose="02040503050406030204" pitchFamily="18" charset="0"/>
                <a:ea typeface="Cambria" panose="02040503050406030204" pitchFamily="18" charset="0"/>
              </a:rPr>
              <a:t>Impact:</a:t>
            </a:r>
            <a:r>
              <a:rPr lang="en-US" dirty="0">
                <a:latin typeface="Cambria" panose="02040503050406030204" pitchFamily="18" charset="0"/>
                <a:ea typeface="Cambria" panose="02040503050406030204" pitchFamily="18" charset="0"/>
              </a:rPr>
              <a:t> Dilutes environmental and equity outcomes—</a:t>
            </a:r>
            <a:r>
              <a:rPr lang="en-US" b="1" dirty="0">
                <a:latin typeface="Cambria" panose="02040503050406030204" pitchFamily="18" charset="0"/>
                <a:ea typeface="Cambria" panose="02040503050406030204" pitchFamily="18" charset="0"/>
              </a:rPr>
              <a:t>hotspot communities still face high exposure</a:t>
            </a:r>
          </a:p>
          <a:p>
            <a:r>
              <a:rPr lang="en-US" b="1" dirty="0">
                <a:latin typeface="Cambria" panose="02040503050406030204" pitchFamily="18" charset="0"/>
                <a:ea typeface="Cambria" panose="02040503050406030204" pitchFamily="18" charset="0"/>
              </a:rPr>
              <a:t>Proposal:</a:t>
            </a:r>
            <a:r>
              <a:rPr lang="en-US" dirty="0">
                <a:latin typeface="Cambria" panose="02040503050406030204" pitchFamily="18" charset="0"/>
                <a:ea typeface="Cambria" panose="02040503050406030204" pitchFamily="18" charset="0"/>
              </a:rPr>
              <a:t> Introduce </a:t>
            </a:r>
            <a:r>
              <a:rPr lang="en-US" b="1" dirty="0">
                <a:latin typeface="Cambria" panose="02040503050406030204" pitchFamily="18" charset="0"/>
                <a:ea typeface="Cambria" panose="02040503050406030204" pitchFamily="18" charset="0"/>
              </a:rPr>
              <a:t>nested regional sub-caps</a:t>
            </a:r>
            <a:r>
              <a:rPr lang="en-US" dirty="0">
                <a:latin typeface="Cambria" panose="02040503050406030204" pitchFamily="18" charset="0"/>
                <a:ea typeface="Cambria" panose="02040503050406030204" pitchFamily="18" charset="0"/>
              </a:rPr>
              <a:t> within the existing statewide market</a:t>
            </a:r>
          </a:p>
          <a:p>
            <a:r>
              <a:rPr lang="en-US" dirty="0">
                <a:latin typeface="Cambria" panose="02040503050406030204" pitchFamily="18" charset="0"/>
                <a:ea typeface="Cambria" panose="02040503050406030204" pitchFamily="18" charset="0"/>
              </a:rPr>
              <a:t>Design:</a:t>
            </a:r>
          </a:p>
          <a:p>
            <a:pPr lvl="1"/>
            <a:r>
              <a:rPr lang="en-US" dirty="0">
                <a:latin typeface="Cambria" panose="02040503050406030204" pitchFamily="18" charset="0"/>
                <a:ea typeface="Cambria" panose="02040503050406030204" pitchFamily="18" charset="0"/>
              </a:rPr>
              <a:t>Total GHG cap remains unchanged</a:t>
            </a:r>
          </a:p>
          <a:p>
            <a:pPr lvl="1"/>
            <a:r>
              <a:rPr lang="en-US" dirty="0">
                <a:latin typeface="Cambria" panose="02040503050406030204" pitchFamily="18" charset="0"/>
                <a:ea typeface="Cambria" panose="02040503050406030204" pitchFamily="18" charset="0"/>
              </a:rPr>
              <a:t>Some allowances </a:t>
            </a:r>
            <a:r>
              <a:rPr lang="en-US" b="1" dirty="0">
                <a:latin typeface="Cambria" panose="02040503050406030204" pitchFamily="18" charset="0"/>
                <a:ea typeface="Cambria" panose="02040503050406030204" pitchFamily="18" charset="0"/>
              </a:rPr>
              <a:t>reserved for specific regions</a:t>
            </a:r>
            <a:r>
              <a:rPr lang="en-US" dirty="0">
                <a:latin typeface="Cambria" panose="02040503050406030204" pitchFamily="18" charset="0"/>
                <a:ea typeface="Cambria" panose="02040503050406030204" pitchFamily="18" charset="0"/>
              </a:rPr>
              <a:t>, tradable only within those zones</a:t>
            </a:r>
          </a:p>
          <a:p>
            <a:r>
              <a:rPr lang="en-US" b="1" dirty="0">
                <a:latin typeface="Cambria" panose="02040503050406030204" pitchFamily="18" charset="0"/>
                <a:ea typeface="Cambria" panose="02040503050406030204" pitchFamily="18" charset="0"/>
              </a:rPr>
              <a:t>Benefits:</a:t>
            </a:r>
          </a:p>
          <a:p>
            <a:pPr lvl="1"/>
            <a:r>
              <a:rPr lang="en-US" b="1" dirty="0">
                <a:latin typeface="Cambria" panose="02040503050406030204" pitchFamily="18" charset="0"/>
                <a:ea typeface="Cambria" panose="02040503050406030204" pitchFamily="18" charset="0"/>
              </a:rPr>
              <a:t>Targets reductions</a:t>
            </a:r>
            <a:r>
              <a:rPr lang="en-US" dirty="0">
                <a:latin typeface="Cambria" panose="02040503050406030204" pitchFamily="18" charset="0"/>
                <a:ea typeface="Cambria" panose="02040503050406030204" pitchFamily="18" charset="0"/>
              </a:rPr>
              <a:t> where harm is greatest</a:t>
            </a:r>
          </a:p>
          <a:p>
            <a:pPr lvl="1"/>
            <a:r>
              <a:rPr lang="en-US" dirty="0">
                <a:latin typeface="Cambria" panose="02040503050406030204" pitchFamily="18" charset="0"/>
                <a:ea typeface="Cambria" panose="02040503050406030204" pitchFamily="18" charset="0"/>
              </a:rPr>
              <a:t>Preserves </a:t>
            </a:r>
            <a:r>
              <a:rPr lang="en-US" b="1" dirty="0">
                <a:latin typeface="Cambria" panose="02040503050406030204" pitchFamily="18" charset="0"/>
                <a:ea typeface="Cambria" panose="02040503050406030204" pitchFamily="18" charset="0"/>
              </a:rPr>
              <a:t>market efficiency and administrative structure</a:t>
            </a:r>
          </a:p>
          <a:p>
            <a:pPr lvl="1"/>
            <a:r>
              <a:rPr lang="en-US" dirty="0">
                <a:latin typeface="Cambria" panose="02040503050406030204" pitchFamily="18" charset="0"/>
                <a:ea typeface="Cambria" panose="02040503050406030204" pitchFamily="18" charset="0"/>
              </a:rPr>
              <a:t>Enhances </a:t>
            </a:r>
            <a:r>
              <a:rPr lang="en-US" b="1" dirty="0">
                <a:latin typeface="Cambria" panose="02040503050406030204" pitchFamily="18" charset="0"/>
                <a:ea typeface="Cambria" panose="02040503050406030204" pitchFamily="18" charset="0"/>
              </a:rPr>
              <a:t>local air quality and equity</a:t>
            </a:r>
            <a:r>
              <a:rPr lang="en-US" dirty="0">
                <a:latin typeface="Cambria" panose="02040503050406030204" pitchFamily="18" charset="0"/>
                <a:ea typeface="Cambria" panose="02040503050406030204" pitchFamily="18" charset="0"/>
              </a:rPr>
              <a:t> outcomes</a:t>
            </a:r>
          </a:p>
        </p:txBody>
      </p:sp>
      <p:cxnSp>
        <p:nvCxnSpPr>
          <p:cNvPr id="14" name="Straight Connector 13">
            <a:extLst>
              <a:ext uri="{FF2B5EF4-FFF2-40B4-BE49-F238E27FC236}">
                <a16:creationId xmlns:a16="http://schemas.microsoft.com/office/drawing/2014/main" id="{F7A3F736-6DF9-E16D-7B66-BC01682D5889}"/>
              </a:ext>
            </a:extLst>
          </p:cNvPr>
          <p:cNvCxnSpPr>
            <a:cxnSpLocks/>
          </p:cNvCxnSpPr>
          <p:nvPr/>
        </p:nvCxnSpPr>
        <p:spPr>
          <a:xfrm>
            <a:off x="838200" y="1700530"/>
            <a:ext cx="986796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532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0B12-10D3-39E1-FDF3-C7462ACB2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CE98E-B547-D621-238F-7F06866066D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4FDC1394-D416-0FDA-42B7-808C4729745D}"/>
              </a:ext>
            </a:extLst>
          </p:cNvPr>
          <p:cNvSpPr>
            <a:spLocks noGrp="1"/>
          </p:cNvSpPr>
          <p:nvPr>
            <p:ph idx="1"/>
          </p:nvPr>
        </p:nvSpPr>
        <p:spPr>
          <a:xfrm>
            <a:off x="838199" y="1074821"/>
            <a:ext cx="10515599" cy="5102142"/>
          </a:xfrm>
        </p:spPr>
        <p:txBody>
          <a:bodyPr>
            <a:normAutofit fontScale="47500" lnSpcReduction="20000"/>
          </a:bodyPr>
          <a:lstStyle/>
          <a:p>
            <a:r>
              <a:rPr lang="en-US" i="1" dirty="0"/>
              <a:t>2024 U.S. Emissions and Energy System Baselines</a:t>
            </a:r>
            <a:r>
              <a:rPr lang="en-US" dirty="0"/>
              <a:t>. (n.d.). Retrieved July 11, 2025, from https://www.epa.gov/system/files/documents/2025-01/2024-btr-summary.pdf</a:t>
            </a:r>
          </a:p>
          <a:p>
            <a:r>
              <a:rPr lang="en-US" dirty="0" err="1"/>
              <a:t>Axsen</a:t>
            </a:r>
            <a:r>
              <a:rPr lang="en-US" dirty="0"/>
              <a:t>, J., &amp; </a:t>
            </a:r>
            <a:r>
              <a:rPr lang="en-US" dirty="0" err="1"/>
              <a:t>Wolinetz</a:t>
            </a:r>
            <a:r>
              <a:rPr lang="en-US" dirty="0"/>
              <a:t>, M. (2023). What does a low-carbon fuel standard contribute to a policy mix? An interdisciplinary review of evidence and research gaps. </a:t>
            </a:r>
            <a:r>
              <a:rPr lang="en-US" i="1" dirty="0"/>
              <a:t>Transport Policy</a:t>
            </a:r>
            <a:r>
              <a:rPr lang="en-US" dirty="0"/>
              <a:t>, </a:t>
            </a:r>
            <a:r>
              <a:rPr lang="en-US" i="1" dirty="0"/>
              <a:t>133</a:t>
            </a:r>
            <a:r>
              <a:rPr lang="en-US" dirty="0"/>
              <a:t>, 54–63. https://doi.org/10.1016/j.tranpol.2023.01.008</a:t>
            </a:r>
          </a:p>
          <a:p>
            <a:r>
              <a:rPr lang="en-US" dirty="0"/>
              <a:t>Berck, P., &amp; Helfand, G. E. (2011). </a:t>
            </a:r>
            <a:r>
              <a:rPr lang="en-US" i="1" dirty="0"/>
              <a:t>The Economics of the Environment</a:t>
            </a:r>
            <a:r>
              <a:rPr lang="en-US" dirty="0"/>
              <a:t>. Pearson.</a:t>
            </a:r>
          </a:p>
          <a:p>
            <a:r>
              <a:rPr lang="en-US" dirty="0"/>
              <a:t>Boyce, J. K., &amp; Ash, M. (2018). Carbon pricing, co-pollutants, and climate policy: Evidence from California. </a:t>
            </a:r>
            <a:r>
              <a:rPr lang="en-US" i="1" dirty="0"/>
              <a:t>PLOS Medicine</a:t>
            </a:r>
            <a:r>
              <a:rPr lang="en-US" dirty="0"/>
              <a:t>, </a:t>
            </a:r>
            <a:r>
              <a:rPr lang="en-US" i="1" dirty="0"/>
              <a:t>15</a:t>
            </a:r>
            <a:r>
              <a:rPr lang="en-US" dirty="0"/>
              <a:t>(7), e1002610. https://doi.org/10.1371/journal.pmed.1002610</a:t>
            </a:r>
          </a:p>
          <a:p>
            <a:r>
              <a:rPr lang="en-US" dirty="0" err="1"/>
              <a:t>Bracmort</a:t>
            </a:r>
            <a:r>
              <a:rPr lang="en-US" dirty="0"/>
              <a:t>, K. (2021). </a:t>
            </a:r>
            <a:r>
              <a:rPr lang="en-US" i="1" dirty="0"/>
              <a:t>A Low Carbon Fuel Standard: In Brief</a:t>
            </a:r>
            <a:r>
              <a:rPr lang="en-US" dirty="0"/>
              <a:t>. Congressional Research Service.</a:t>
            </a:r>
          </a:p>
          <a:p>
            <a:r>
              <a:rPr lang="en-US" dirty="0"/>
              <a:t>California Air Resources Board. (2018). </a:t>
            </a:r>
            <a:r>
              <a:rPr lang="en-US" i="1" dirty="0"/>
              <a:t>AB 32 Global Warming Solutions Act of 2006 | California Air Resources Board</a:t>
            </a:r>
            <a:r>
              <a:rPr lang="en-US" dirty="0"/>
              <a:t>. Ww2.Arb.ca.gov. https://ww2.arb.ca.gov/resources/fact-sheets/ab-32-global-warming-solutions-act-2006</a:t>
            </a:r>
          </a:p>
          <a:p>
            <a:r>
              <a:rPr lang="en-US" i="1" dirty="0"/>
              <a:t>CLG-P2-ES3-Greenhouse Effect Diagram</a:t>
            </a:r>
            <a:r>
              <a:rPr lang="en-US" dirty="0"/>
              <a:t>. (2024). NOAA Climate.gov. https://www.climate.gov/media/16408</a:t>
            </a:r>
          </a:p>
          <a:p>
            <a:r>
              <a:rPr lang="en-US" i="1" dirty="0"/>
              <a:t>EPA Energy and Environment Guide to Action Renewable Portfolio Standards Policy Description and Objective Summary</a:t>
            </a:r>
            <a:r>
              <a:rPr lang="en-US" dirty="0"/>
              <a:t>. (n.d.).</a:t>
            </a:r>
          </a:p>
          <a:p>
            <a:r>
              <a:rPr lang="en-US" i="1" dirty="0"/>
              <a:t>GHG Emission Inventory Graphs | California Air Resources Board</a:t>
            </a:r>
            <a:r>
              <a:rPr lang="en-US" dirty="0"/>
              <a:t>. (n.d.). Ww2.Arb.ca.gov. https://ww2.arb.ca.gov/ghg-inventory-graphs</a:t>
            </a:r>
          </a:p>
          <a:p>
            <a:r>
              <a:rPr lang="en-US" dirty="0"/>
              <a:t>Goulder, L. H., Jacobsen, M. R., &amp; van Benthem, A. A. (2012). Unintended consequences from nested state and federal regulations: The case of the Pavley greenhouse-gas-per-mile limits. </a:t>
            </a:r>
            <a:r>
              <a:rPr lang="en-US" i="1" dirty="0"/>
              <a:t>Journal of Environmental Economics and Management</a:t>
            </a:r>
            <a:r>
              <a:rPr lang="en-US" dirty="0"/>
              <a:t>, </a:t>
            </a:r>
            <a:r>
              <a:rPr lang="en-US" i="1" dirty="0"/>
              <a:t>63</a:t>
            </a:r>
            <a:r>
              <a:rPr lang="en-US" dirty="0"/>
              <a:t>(2), 187–207. https://doi.org/10.1016/j.jeem.2011.07.003</a:t>
            </a:r>
          </a:p>
          <a:p>
            <a:r>
              <a:rPr lang="en-US" dirty="0"/>
              <a:t>Goulder, L. H., &amp; Stavins, R. N. (2011). Challenges from State-Federal Interactions in US Climate Change Policy. </a:t>
            </a:r>
            <a:r>
              <a:rPr lang="en-US" i="1" dirty="0"/>
              <a:t>American Economic Review</a:t>
            </a:r>
            <a:r>
              <a:rPr lang="en-US" dirty="0"/>
              <a:t>, </a:t>
            </a:r>
            <a:r>
              <a:rPr lang="en-US" i="1" dirty="0"/>
              <a:t>101</a:t>
            </a:r>
            <a:r>
              <a:rPr lang="en-US" dirty="0"/>
              <a:t>(3), 253–257. https://doi.org/10.1257/aer.101.3.253</a:t>
            </a:r>
          </a:p>
          <a:p>
            <a:r>
              <a:rPr lang="en-US" dirty="0"/>
              <a:t>Greenstone, M., &amp; Nath, I. (2019). Do Renewable Portfolio Standards Deliver? </a:t>
            </a:r>
            <a:r>
              <a:rPr lang="en-US" i="1" dirty="0"/>
              <a:t>SSRN Electronic Journal</a:t>
            </a:r>
            <a:r>
              <a:rPr lang="en-US" dirty="0"/>
              <a:t>. https://doi.org/10.2139/ssrn.3374942</a:t>
            </a:r>
          </a:p>
          <a:p>
            <a:r>
              <a:rPr lang="en-US" dirty="0"/>
              <a:t>Holland, S. P., Knittel, C. R., &amp; Hughes, J. E. (2007). Greenhouse Gas Reductions Under Low Carbon Fuel Standards? </a:t>
            </a:r>
            <a:r>
              <a:rPr lang="en-US" i="1" dirty="0"/>
              <a:t>SSRN Electronic Journal</a:t>
            </a:r>
            <a:r>
              <a:rPr lang="en-US" dirty="0"/>
              <a:t>. https://doi.org/10.2139/ssrn.987759</a:t>
            </a:r>
          </a:p>
          <a:p>
            <a:r>
              <a:rPr lang="en-US" dirty="0"/>
              <a:t>Holland, S., Hughes, J., Knittel, C., &amp; Parker, N. (2015). Unintended Consequences of Carbon Policies: Transportation Fuels, Land-Use, Emissions, and Innovation. </a:t>
            </a:r>
            <a:r>
              <a:rPr lang="en-US" i="1" dirty="0"/>
              <a:t>Source: The Energy Journal</a:t>
            </a:r>
            <a:r>
              <a:rPr lang="en-US" dirty="0"/>
              <a:t>, </a:t>
            </a:r>
            <a:r>
              <a:rPr lang="en-US" i="1" dirty="0"/>
              <a:t>36</a:t>
            </a:r>
            <a:r>
              <a:rPr lang="en-US" dirty="0"/>
              <a:t>(3), 35–74. https://doi.org/10.5547/01956574.36.3.sho!</a:t>
            </a:r>
          </a:p>
        </p:txBody>
      </p:sp>
      <p:cxnSp>
        <p:nvCxnSpPr>
          <p:cNvPr id="5" name="Straight Connector 4">
            <a:extLst>
              <a:ext uri="{FF2B5EF4-FFF2-40B4-BE49-F238E27FC236}">
                <a16:creationId xmlns:a16="http://schemas.microsoft.com/office/drawing/2014/main" id="{C99D7C4E-6EC1-C1BB-F2FB-7E3074436A6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1DE80DA-B110-53E1-826A-6DE25443A5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7FA48C67-7E88-F764-9B52-45A7F1169838}"/>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B5E64325-A670-10F4-472E-09605659EA2A}"/>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72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DD10D-8F8F-8946-5651-92F34F49A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A82BB-86FF-B588-F53C-58DC585A932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B77B3657-C17F-4461-651B-27C5123E19C8}"/>
              </a:ext>
            </a:extLst>
          </p:cNvPr>
          <p:cNvSpPr>
            <a:spLocks noGrp="1"/>
          </p:cNvSpPr>
          <p:nvPr>
            <p:ph idx="1"/>
          </p:nvPr>
        </p:nvSpPr>
        <p:spPr>
          <a:xfrm>
            <a:off x="838199" y="1074821"/>
            <a:ext cx="10515599" cy="5102142"/>
          </a:xfrm>
        </p:spPr>
        <p:txBody>
          <a:bodyPr>
            <a:normAutofit fontScale="40000" lnSpcReduction="20000"/>
          </a:bodyPr>
          <a:lstStyle/>
          <a:p>
            <a:r>
              <a:rPr lang="en-US" dirty="0"/>
              <a:t>Huseynov, S., &amp; Palma, M. (2017). </a:t>
            </a:r>
            <a:r>
              <a:rPr lang="en-US" i="1" dirty="0"/>
              <a:t>Does California’s Low Carbon Fuel Standards reduce carbon dioxide emissions?</a:t>
            </a:r>
            <a:endParaRPr lang="en-US" dirty="0"/>
          </a:p>
          <a:p>
            <a:r>
              <a:rPr lang="en-US" dirty="0"/>
              <a:t>Lee, H. (2023). </a:t>
            </a:r>
            <a:r>
              <a:rPr lang="en-US" i="1" dirty="0"/>
              <a:t>CLIMATE CHANGE 2023 Synthesis Report A Report of the Intergovernmental Panel on Climate Change</a:t>
            </a:r>
            <a:r>
              <a:rPr lang="en-US" dirty="0"/>
              <a:t>.</a:t>
            </a:r>
          </a:p>
          <a:p>
            <a:r>
              <a:rPr lang="en-US" dirty="0"/>
              <a:t>Lessmann, C., &amp; Kramer, N. (2024). The effect of cap-and-trade on sectoral emissions: Evidence from California. </a:t>
            </a:r>
            <a:r>
              <a:rPr lang="en-US" i="1" dirty="0"/>
              <a:t>Energy Policy</a:t>
            </a:r>
            <a:r>
              <a:rPr lang="en-US" dirty="0"/>
              <a:t>, </a:t>
            </a:r>
            <a:r>
              <a:rPr lang="en-US" i="1" dirty="0"/>
              <a:t>188</a:t>
            </a:r>
            <a:r>
              <a:rPr lang="en-US" dirty="0"/>
              <a:t>, 114066–114066. https://doi.org/10.1016/j.enpol.2024.114066</a:t>
            </a:r>
          </a:p>
          <a:p>
            <a:r>
              <a:rPr lang="en-US" dirty="0"/>
              <a:t>Lyon, T. P. (2016). Drivers and Impacts of Renewable Portfolio Standards. </a:t>
            </a:r>
            <a:r>
              <a:rPr lang="en-US" i="1" dirty="0"/>
              <a:t>Annual Review of Resource Economics</a:t>
            </a:r>
            <a:r>
              <a:rPr lang="en-US" dirty="0"/>
              <a:t>, </a:t>
            </a:r>
            <a:r>
              <a:rPr lang="en-US" i="1" dirty="0"/>
              <a:t>8</a:t>
            </a:r>
            <a:r>
              <a:rPr lang="en-US" dirty="0"/>
              <a:t>(1), 141–155. https://doi.org/10.1146/annurev-resource-100815-095432</a:t>
            </a:r>
          </a:p>
          <a:p>
            <a:r>
              <a:rPr lang="en-US" dirty="0" err="1"/>
              <a:t>Mandegari</a:t>
            </a:r>
            <a:r>
              <a:rPr lang="en-US" dirty="0"/>
              <a:t>, M., </a:t>
            </a:r>
            <a:r>
              <a:rPr lang="en-US" dirty="0" err="1"/>
              <a:t>Ebadian</a:t>
            </a:r>
            <a:r>
              <a:rPr lang="en-US" dirty="0"/>
              <a:t>, M., &amp; Saddler, J. (John). (2023). The need for effective life cycle assessment (LCA) to enhance the effectiveness of policies such as low carbon fuel standards (LCFS’s). </a:t>
            </a:r>
            <a:r>
              <a:rPr lang="en-US" i="1" dirty="0"/>
              <a:t>Energy Policy</a:t>
            </a:r>
            <a:r>
              <a:rPr lang="en-US" dirty="0"/>
              <a:t>, </a:t>
            </a:r>
            <a:r>
              <a:rPr lang="en-US" i="1" dirty="0"/>
              <a:t>181</a:t>
            </a:r>
            <a:r>
              <a:rPr lang="en-US" dirty="0"/>
              <a:t>, 113723. https://doi.org/10.1016/j.enpol.2023.113723</a:t>
            </a:r>
          </a:p>
          <a:p>
            <a:r>
              <a:rPr lang="en-US" dirty="0"/>
              <a:t>Moore, M. R., Lewis, G. </a:t>
            </a:r>
            <a:r>
              <a:rPr lang="en-US" dirty="0" err="1"/>
              <a:t>McD</a:t>
            </a:r>
            <a:r>
              <a:rPr lang="en-US" dirty="0"/>
              <a:t>., &amp; </a:t>
            </a:r>
            <a:r>
              <a:rPr lang="en-US" dirty="0" err="1"/>
              <a:t>Cepela</a:t>
            </a:r>
            <a:r>
              <a:rPr lang="en-US" dirty="0"/>
              <a:t>, D. J. (2010). Markets for renewable energy and pollution emissions: Environmental claims, emission-reduction accounting, and product decoupling. </a:t>
            </a:r>
            <a:r>
              <a:rPr lang="en-US" i="1" dirty="0"/>
              <a:t>Energy Policy</a:t>
            </a:r>
            <a:r>
              <a:rPr lang="en-US" dirty="0"/>
              <a:t>, </a:t>
            </a:r>
            <a:r>
              <a:rPr lang="en-US" i="1" dirty="0"/>
              <a:t>38</a:t>
            </a:r>
            <a:r>
              <a:rPr lang="en-US" dirty="0"/>
              <a:t>(10), 5956–5966. https://doi.org/10.1016/j.enpol.2010.05.051</a:t>
            </a:r>
          </a:p>
          <a:p>
            <a:r>
              <a:rPr lang="en-US" dirty="0"/>
              <a:t>Peace, J., &amp; Juliani, T. (2009). The coming carbon market and its impact on the American economy. </a:t>
            </a:r>
            <a:r>
              <a:rPr lang="en-US" i="1" dirty="0"/>
              <a:t>Policy and Society</a:t>
            </a:r>
            <a:r>
              <a:rPr lang="en-US" dirty="0"/>
              <a:t>, </a:t>
            </a:r>
            <a:r>
              <a:rPr lang="en-US" i="1" dirty="0"/>
              <a:t>27</a:t>
            </a:r>
            <a:r>
              <a:rPr lang="en-US" dirty="0"/>
              <a:t>(4), 305–316. https://doi.org/10.1016/j.polsoc.2009.01.002</a:t>
            </a:r>
          </a:p>
          <a:p>
            <a:r>
              <a:rPr lang="en-US" dirty="0"/>
              <a:t>Schmalensee, R., &amp; Stavins, R. N. (2015). Lessons Learned from Three Decades of Experience with Cap-and-Trade. </a:t>
            </a:r>
            <a:r>
              <a:rPr lang="en-US" i="1" dirty="0"/>
              <a:t>SSRN Electronic Journal</a:t>
            </a:r>
            <a:r>
              <a:rPr lang="en-US" dirty="0"/>
              <a:t>. https://doi.org/10.2139/ssrn.2690441</a:t>
            </a:r>
          </a:p>
          <a:p>
            <a:r>
              <a:rPr lang="en-US" i="1" dirty="0"/>
              <a:t>Supplementary Material for the Regulatory Impact Analysis for the Final Rulemaking, “Standards of Performance for New, Reconstructed, and Modified Sources and Emissions Guidelines for Existing Sources: Oil and Natural Gas Sector Climate Review” EPA Report on the Social Cost of Greenhouse Gases: Estimates Incorporating Recent Scientific Advances</a:t>
            </a:r>
            <a:r>
              <a:rPr lang="en-US" dirty="0"/>
              <a:t>. (2023). https://www.epa.gov/system/files/documents/2023-12/epa_scghg_2023_report_final.pdf</a:t>
            </a:r>
          </a:p>
          <a:p>
            <a:r>
              <a:rPr lang="en-US" dirty="0"/>
              <a:t>United States Environmental Protection Agency. (2025a, January 15). </a:t>
            </a:r>
            <a:r>
              <a:rPr lang="en-US" i="1" dirty="0"/>
              <a:t>Inventory of U.S. Greenhouse Gas Emissions and Sinks</a:t>
            </a:r>
            <a:r>
              <a:rPr lang="en-US" dirty="0"/>
              <a:t>. US EPA. https://www.epa.gov/ghgemissions/inventory-us-greenhouse-gas-emissions-and-sinks</a:t>
            </a:r>
          </a:p>
          <a:p>
            <a:r>
              <a:rPr lang="en-US" dirty="0"/>
              <a:t>United States Environmental Protection Agency. (2025b, January 16). </a:t>
            </a:r>
            <a:r>
              <a:rPr lang="en-US" i="1" dirty="0"/>
              <a:t>Overview of Greenhouse Gases</a:t>
            </a:r>
            <a:r>
              <a:rPr lang="en-US" dirty="0"/>
              <a:t>. US EPA. https://www.epa.gov/ghgemissions/overview-greenhouse-gases</a:t>
            </a:r>
          </a:p>
          <a:p>
            <a:r>
              <a:rPr lang="en-US" dirty="0"/>
              <a:t>Wiser et al., R. (2017). LETTER • OPEN ACCESS Research on novel hybrid structure AACMM based on 3-RPS parallel mechanism Can Active Galactic Nuclei Activity Be Enhanced by Ram Pressure Stripping?-X-Ray Perspective Assessing the costs and benefits of US renewable portfolio standards. </a:t>
            </a:r>
            <a:r>
              <a:rPr lang="en-US" i="1" dirty="0"/>
              <a:t>Environ. Res. Lett</a:t>
            </a:r>
            <a:r>
              <a:rPr lang="en-US" dirty="0"/>
              <a:t>, </a:t>
            </a:r>
            <a:r>
              <a:rPr lang="en-US" i="1" dirty="0"/>
              <a:t>12</a:t>
            </a:r>
            <a:r>
              <a:rPr lang="en-US" dirty="0"/>
              <a:t>, 94023. https://doi.org/10.1088/1748-9326/aa87bd</a:t>
            </a:r>
          </a:p>
          <a:p>
            <a:r>
              <a:rPr lang="en-US" dirty="0"/>
              <a:t>(2023). </a:t>
            </a:r>
            <a:r>
              <a:rPr lang="en-US" i="1" dirty="0"/>
              <a:t>Report on the Social Cost of Greenhouse Gases: Estimates Incorporating Recent Scientific Advances</a:t>
            </a:r>
            <a:r>
              <a:rPr lang="en-US" dirty="0"/>
              <a:t>. US EPA.</a:t>
            </a:r>
          </a:p>
        </p:txBody>
      </p:sp>
      <p:cxnSp>
        <p:nvCxnSpPr>
          <p:cNvPr id="5" name="Straight Connector 4">
            <a:extLst>
              <a:ext uri="{FF2B5EF4-FFF2-40B4-BE49-F238E27FC236}">
                <a16:creationId xmlns:a16="http://schemas.microsoft.com/office/drawing/2014/main" id="{67323A80-5D7D-8B0F-C151-9FCB729432D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818E9DC-E294-123A-C260-3B620B77A10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1" name="Rectangle 10">
            <a:extLst>
              <a:ext uri="{FF2B5EF4-FFF2-40B4-BE49-F238E27FC236}">
                <a16:creationId xmlns:a16="http://schemas.microsoft.com/office/drawing/2014/main" id="{40A6B364-8562-7945-B99C-9CC65F7EC190}"/>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0155D075-6693-31EB-493C-48EBD26E45DF}"/>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481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BC3E-F8C8-F142-E623-28BE46FF78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B8B38AE-A514-584F-CD18-5D5A1122A5C9}"/>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Graph Emissions Data: https://www.epa.gov/system/files/documents/2025-01/2024-btr-summary.pdf</a:t>
            </a:r>
          </a:p>
        </p:txBody>
      </p:sp>
      <p:sp>
        <p:nvSpPr>
          <p:cNvPr id="2" name="Title 1">
            <a:extLst>
              <a:ext uri="{FF2B5EF4-FFF2-40B4-BE49-F238E27FC236}">
                <a16:creationId xmlns:a16="http://schemas.microsoft.com/office/drawing/2014/main" id="{EF51443E-05CF-8CDE-12F7-D625150F7CF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37C9D17A-A2E9-9C09-678F-846AA9B1EE95}"/>
              </a:ext>
            </a:extLst>
          </p:cNvPr>
          <p:cNvSpPr>
            <a:spLocks noGrp="1"/>
          </p:cNvSpPr>
          <p:nvPr>
            <p:ph idx="1"/>
          </p:nvPr>
        </p:nvSpPr>
        <p:spPr>
          <a:xfrm>
            <a:off x="838200" y="1825625"/>
            <a:ext cx="6829926" cy="4351338"/>
          </a:xfrm>
        </p:spPr>
        <p:txBody>
          <a:bodyPr>
            <a:normAutofit/>
          </a:bodyPr>
          <a:lstStyle/>
          <a:p>
            <a:r>
              <a:rPr lang="en-US" sz="2400" b="1" dirty="0">
                <a:latin typeface="Cambria" panose="02040503050406030204" pitchFamily="18" charset="0"/>
                <a:ea typeface="Cambria" panose="02040503050406030204" pitchFamily="18" charset="0"/>
              </a:rPr>
              <a:t>High Social Costs</a:t>
            </a:r>
          </a:p>
          <a:p>
            <a:pPr lvl="1"/>
            <a:r>
              <a:rPr lang="en-US" sz="2000" b="1" dirty="0">
                <a:latin typeface="Cambria" panose="02040503050406030204" pitchFamily="18" charset="0"/>
                <a:ea typeface="Cambria" panose="02040503050406030204" pitchFamily="18" charset="0"/>
              </a:rPr>
              <a:t>Greenhouse gases </a:t>
            </a:r>
            <a:r>
              <a:rPr lang="en-US" sz="2000" dirty="0">
                <a:latin typeface="Cambria" panose="02040503050406030204" pitchFamily="18" charset="0"/>
                <a:ea typeface="Cambria" panose="02040503050406030204" pitchFamily="18" charset="0"/>
              </a:rPr>
              <a:t>impose estimated social costs of </a:t>
            </a:r>
            <a:r>
              <a:rPr lang="en-US" sz="2000" b="1" dirty="0">
                <a:latin typeface="Cambria" panose="02040503050406030204" pitchFamily="18" charset="0"/>
                <a:ea typeface="Cambria" panose="02040503050406030204" pitchFamily="18" charset="0"/>
              </a:rPr>
              <a:t>$190 (CO₂), $1,600 (CH₄), and $54,000 (N₂O) </a:t>
            </a:r>
            <a:r>
              <a:rPr lang="en-US" sz="2000" dirty="0">
                <a:latin typeface="Cambria" panose="02040503050406030204" pitchFamily="18" charset="0"/>
                <a:ea typeface="Cambria" panose="02040503050406030204" pitchFamily="18" charset="0"/>
              </a:rPr>
              <a:t>per metric ton (2020 dollars, 2% discount rate).</a:t>
            </a:r>
          </a:p>
          <a:p>
            <a:pPr lvl="1"/>
            <a:endParaRPr lang="en-US" sz="2000" dirty="0">
              <a:latin typeface="Cambria" panose="02040503050406030204" pitchFamily="18" charset="0"/>
              <a:ea typeface="Cambria" panose="02040503050406030204" pitchFamily="18" charset="0"/>
            </a:endParaRPr>
          </a:p>
          <a:p>
            <a:pPr lvl="1"/>
            <a:r>
              <a:rPr lang="en-US" sz="2000" dirty="0">
                <a:latin typeface="Cambria" panose="02040503050406030204" pitchFamily="18" charset="0"/>
                <a:ea typeface="Cambria" panose="02040503050406030204" pitchFamily="18" charset="0"/>
              </a:rPr>
              <a:t>By </a:t>
            </a:r>
            <a:r>
              <a:rPr lang="en-US" sz="2000" b="1" dirty="0">
                <a:latin typeface="Cambria" panose="02040503050406030204" pitchFamily="18" charset="0"/>
                <a:ea typeface="Cambria" panose="02040503050406030204" pitchFamily="18" charset="0"/>
              </a:rPr>
              <a:t>2025,</a:t>
            </a:r>
            <a:r>
              <a:rPr lang="en-US" sz="2000" dirty="0">
                <a:latin typeface="Cambria" panose="02040503050406030204" pitchFamily="18" charset="0"/>
                <a:ea typeface="Cambria" panose="02040503050406030204" pitchFamily="18" charset="0"/>
              </a:rPr>
              <a:t> these costs are projected to rise to </a:t>
            </a:r>
            <a:r>
              <a:rPr lang="en-US" sz="2000" b="1" dirty="0">
                <a:latin typeface="Cambria" panose="02040503050406030204" pitchFamily="18" charset="0"/>
                <a:ea typeface="Cambria" panose="02040503050406030204" pitchFamily="18" charset="0"/>
              </a:rPr>
              <a:t>$210, $2,000, </a:t>
            </a:r>
            <a:r>
              <a:rPr lang="en-US" sz="2000" dirty="0">
                <a:latin typeface="Cambria" panose="02040503050406030204" pitchFamily="18" charset="0"/>
                <a:ea typeface="Cambria" panose="02040503050406030204" pitchFamily="18" charset="0"/>
              </a:rPr>
              <a:t>and</a:t>
            </a:r>
            <a:r>
              <a:rPr lang="en-US" sz="2000" b="1" dirty="0">
                <a:latin typeface="Cambria" panose="02040503050406030204" pitchFamily="18" charset="0"/>
                <a:ea typeface="Cambria" panose="02040503050406030204" pitchFamily="18" charset="0"/>
              </a:rPr>
              <a:t> $60,000</a:t>
            </a:r>
            <a:r>
              <a:rPr lang="en-US" sz="2000" dirty="0">
                <a:latin typeface="Cambria" panose="02040503050406030204" pitchFamily="18" charset="0"/>
                <a:ea typeface="Cambria" panose="02040503050406030204" pitchFamily="18" charset="0"/>
              </a:rPr>
              <a:t>, respectively. By </a:t>
            </a:r>
            <a:r>
              <a:rPr lang="en-US" sz="2000" b="1" dirty="0">
                <a:latin typeface="Cambria" panose="02040503050406030204" pitchFamily="18" charset="0"/>
                <a:ea typeface="Cambria" panose="02040503050406030204" pitchFamily="18" charset="0"/>
              </a:rPr>
              <a:t>2080</a:t>
            </a:r>
            <a:r>
              <a:rPr lang="en-US" sz="2000" dirty="0">
                <a:latin typeface="Cambria" panose="02040503050406030204" pitchFamily="18" charset="0"/>
                <a:ea typeface="Cambria" panose="02040503050406030204" pitchFamily="18" charset="0"/>
              </a:rPr>
              <a:t>, these per-ton costs will nearly double.</a:t>
            </a:r>
          </a:p>
          <a:p>
            <a:pPr lvl="1"/>
            <a:endParaRPr lang="en-US" sz="2000" dirty="0">
              <a:latin typeface="Cambria" panose="02040503050406030204" pitchFamily="18" charset="0"/>
              <a:ea typeface="Cambria" panose="02040503050406030204" pitchFamily="18" charset="0"/>
            </a:endParaRPr>
          </a:p>
          <a:p>
            <a:pPr lvl="1"/>
            <a:r>
              <a:rPr lang="en-US" sz="2000" dirty="0">
                <a:latin typeface="Cambria" panose="02040503050406030204" pitchFamily="18" charset="0"/>
                <a:ea typeface="Cambria" panose="02040503050406030204" pitchFamily="18" charset="0"/>
              </a:rPr>
              <a:t>Based on projected U.S. emissions, this translates to an estimated </a:t>
            </a:r>
            <a:r>
              <a:rPr lang="en-US" sz="2000" b="1" dirty="0">
                <a:latin typeface="Cambria" panose="02040503050406030204" pitchFamily="18" charset="0"/>
                <a:ea typeface="Cambria" panose="02040503050406030204" pitchFamily="18" charset="0"/>
              </a:rPr>
              <a:t>$900 billion </a:t>
            </a:r>
            <a:r>
              <a:rPr lang="en-US" sz="2000" dirty="0">
                <a:latin typeface="Cambria" panose="02040503050406030204" pitchFamily="18" charset="0"/>
                <a:ea typeface="Cambria" panose="02040503050406030204" pitchFamily="18" charset="0"/>
              </a:rPr>
              <a:t>to</a:t>
            </a:r>
            <a:r>
              <a:rPr lang="en-US" sz="2000" b="1" dirty="0">
                <a:latin typeface="Cambria" panose="02040503050406030204" pitchFamily="18" charset="0"/>
                <a:ea typeface="Cambria" panose="02040503050406030204" pitchFamily="18" charset="0"/>
              </a:rPr>
              <a:t> $1.3 trillion </a:t>
            </a:r>
            <a:r>
              <a:rPr lang="en-US" sz="2000" dirty="0">
                <a:latin typeface="Cambria" panose="02040503050406030204" pitchFamily="18" charset="0"/>
                <a:ea typeface="Cambria" panose="02040503050406030204" pitchFamily="18" charset="0"/>
              </a:rPr>
              <a:t>in annual climate-related damages for 2025.</a:t>
            </a:r>
          </a:p>
        </p:txBody>
      </p:sp>
      <p:cxnSp>
        <p:nvCxnSpPr>
          <p:cNvPr id="5" name="Straight Connector 4">
            <a:extLst>
              <a:ext uri="{FF2B5EF4-FFF2-40B4-BE49-F238E27FC236}">
                <a16:creationId xmlns:a16="http://schemas.microsoft.com/office/drawing/2014/main" id="{3B12353F-5C38-151A-9E5B-3751BBC05A2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0E29641-5835-8EE8-4EDD-5862C63E9186}"/>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Environmental Damage and the Policy Puzzle</a:t>
            </a:r>
          </a:p>
        </p:txBody>
      </p:sp>
      <p:cxnSp>
        <p:nvCxnSpPr>
          <p:cNvPr id="9" name="Straight Connector 8">
            <a:extLst>
              <a:ext uri="{FF2B5EF4-FFF2-40B4-BE49-F238E27FC236}">
                <a16:creationId xmlns:a16="http://schemas.microsoft.com/office/drawing/2014/main" id="{23ABDB72-05F5-0A53-AC4A-11CB99DA3F34}"/>
              </a:ext>
            </a:extLst>
          </p:cNvPr>
          <p:cNvCxnSpPr>
            <a:cxnSpLocks/>
          </p:cNvCxnSpPr>
          <p:nvPr/>
        </p:nvCxnSpPr>
        <p:spPr>
          <a:xfrm>
            <a:off x="838200" y="1700530"/>
            <a:ext cx="64609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6E0A64D-38A8-B5C5-21C1-A1EF203697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graphicFrame>
        <p:nvGraphicFramePr>
          <p:cNvPr id="13" name="Chart 12">
            <a:extLst>
              <a:ext uri="{FF2B5EF4-FFF2-40B4-BE49-F238E27FC236}">
                <a16:creationId xmlns:a16="http://schemas.microsoft.com/office/drawing/2014/main" id="{E2C6F05E-54DF-98AD-C7D8-ABB8AE2F9DD5}"/>
              </a:ext>
            </a:extLst>
          </p:cNvPr>
          <p:cNvGraphicFramePr/>
          <p:nvPr>
            <p:extLst>
              <p:ext uri="{D42A27DB-BD31-4B8C-83A1-F6EECF244321}">
                <p14:modId xmlns:p14="http://schemas.microsoft.com/office/powerpoint/2010/main" val="3117491190"/>
              </p:ext>
            </p:extLst>
          </p:nvPr>
        </p:nvGraphicFramePr>
        <p:xfrm>
          <a:off x="7668126" y="1059159"/>
          <a:ext cx="4384842" cy="4864773"/>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13">
            <a:extLst>
              <a:ext uri="{FF2B5EF4-FFF2-40B4-BE49-F238E27FC236}">
                <a16:creationId xmlns:a16="http://schemas.microsoft.com/office/drawing/2014/main" id="{CB45A5A5-6E8B-22D6-5E06-43ABDA4ABD9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Graph Cost Data: https://www.epa.gov/system/files/documents/2023-12/epa_scghg_2023_report_final.pdf</a:t>
            </a:r>
          </a:p>
        </p:txBody>
      </p:sp>
    </p:spTree>
    <p:extLst>
      <p:ext uri="{BB962C8B-B14F-4D97-AF65-F5344CB8AC3E}">
        <p14:creationId xmlns:p14="http://schemas.microsoft.com/office/powerpoint/2010/main" val="396452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FF43-B7F7-4853-51FC-960874220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8147E-95FB-A17E-112F-067C1BD7377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672BF36B-EACD-5FB4-B089-580181A50C5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C16D1F6-C0AF-9C24-BBBC-44376D1CB8AC}"/>
              </a:ext>
            </a:extLst>
          </p:cNvPr>
          <p:cNvSpPr txBox="1"/>
          <p:nvPr/>
        </p:nvSpPr>
        <p:spPr>
          <a:xfrm>
            <a:off x="838198" y="1238865"/>
            <a:ext cx="753493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Representative Concentration Pathways (RCP)</a:t>
            </a:r>
          </a:p>
        </p:txBody>
      </p:sp>
      <p:sp>
        <p:nvSpPr>
          <p:cNvPr id="11" name="Rectangle 10">
            <a:extLst>
              <a:ext uri="{FF2B5EF4-FFF2-40B4-BE49-F238E27FC236}">
                <a16:creationId xmlns:a16="http://schemas.microsoft.com/office/drawing/2014/main" id="{F10B80E1-F6F3-085B-9886-9243B343AAB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Cambria" panose="02040503050406030204" pitchFamily="18" charset="0"/>
                <a:ea typeface="Cambria" panose="02040503050406030204" pitchFamily="18" charset="0"/>
              </a:rPr>
              <a:t>Chart Source: IPCC </a:t>
            </a:r>
            <a:r>
              <a:rPr lang="fr-FR" sz="1200" dirty="0" err="1">
                <a:solidFill>
                  <a:schemeClr val="tx1"/>
                </a:solidFill>
                <a:latin typeface="Cambria" panose="02040503050406030204" pitchFamily="18" charset="0"/>
                <a:ea typeface="Cambria" panose="02040503050406030204" pitchFamily="18" charset="0"/>
              </a:rPr>
              <a:t>Fifth</a:t>
            </a:r>
            <a:r>
              <a:rPr lang="fr-FR" sz="1200" dirty="0">
                <a:solidFill>
                  <a:schemeClr val="tx1"/>
                </a:solidFill>
                <a:latin typeface="Cambria" panose="02040503050406030204" pitchFamily="18" charset="0"/>
                <a:ea typeface="Cambria" panose="02040503050406030204" pitchFamily="18" charset="0"/>
              </a:rPr>
              <a:t> </a:t>
            </a:r>
            <a:r>
              <a:rPr lang="fr-FR" sz="1200" dirty="0" err="1">
                <a:solidFill>
                  <a:schemeClr val="tx1"/>
                </a:solidFill>
                <a:latin typeface="Cambria" panose="02040503050406030204" pitchFamily="18" charset="0"/>
                <a:ea typeface="Cambria" panose="02040503050406030204" pitchFamily="18" charset="0"/>
              </a:rPr>
              <a:t>Assessment</a:t>
            </a:r>
            <a:r>
              <a:rPr lang="fr-FR" sz="1200" dirty="0">
                <a:solidFill>
                  <a:schemeClr val="tx1"/>
                </a:solidFill>
                <a:latin typeface="Cambria" panose="02040503050406030204" pitchFamily="18" charset="0"/>
                <a:ea typeface="Cambria" panose="02040503050406030204" pitchFamily="18" charset="0"/>
              </a:rPr>
              <a:t> Report</a:t>
            </a:r>
          </a:p>
        </p:txBody>
      </p:sp>
      <p:sp>
        <p:nvSpPr>
          <p:cNvPr id="12" name="Rectangle 11">
            <a:extLst>
              <a:ext uri="{FF2B5EF4-FFF2-40B4-BE49-F238E27FC236}">
                <a16:creationId xmlns:a16="http://schemas.microsoft.com/office/drawing/2014/main" id="{AB8CE610-AAD7-F49F-49A6-27171671728F}"/>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69B55993-54DD-3508-37DF-DE69DAF2D917}"/>
              </a:ext>
            </a:extLst>
          </p:cNvPr>
          <p:cNvPicPr>
            <a:picLocks noChangeAspect="1"/>
          </p:cNvPicPr>
          <p:nvPr/>
        </p:nvPicPr>
        <p:blipFill>
          <a:blip r:embed="rId3"/>
          <a:stretch>
            <a:fillRect/>
          </a:stretch>
        </p:blipFill>
        <p:spPr>
          <a:xfrm>
            <a:off x="1941657" y="1700532"/>
            <a:ext cx="8308686" cy="4826872"/>
          </a:xfrm>
          <a:prstGeom prst="rect">
            <a:avLst/>
          </a:prstGeom>
        </p:spPr>
      </p:pic>
      <p:pic>
        <p:nvPicPr>
          <p:cNvPr id="10" name="Picture 9">
            <a:extLst>
              <a:ext uri="{FF2B5EF4-FFF2-40B4-BE49-F238E27FC236}">
                <a16:creationId xmlns:a16="http://schemas.microsoft.com/office/drawing/2014/main" id="{DEFF6B0A-0F25-7207-862C-3D6855E5576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cxnSp>
        <p:nvCxnSpPr>
          <p:cNvPr id="9" name="Straight Connector 8">
            <a:extLst>
              <a:ext uri="{FF2B5EF4-FFF2-40B4-BE49-F238E27FC236}">
                <a16:creationId xmlns:a16="http://schemas.microsoft.com/office/drawing/2014/main" id="{EC377686-8794-D1F0-6D30-8FC29D4B73FC}"/>
              </a:ext>
            </a:extLst>
          </p:cNvPr>
          <p:cNvCxnSpPr>
            <a:cxnSpLocks/>
          </p:cNvCxnSpPr>
          <p:nvPr/>
        </p:nvCxnSpPr>
        <p:spPr>
          <a:xfrm>
            <a:off x="838200" y="1700530"/>
            <a:ext cx="723097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76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6D88A-2BD0-EBBC-E22F-52BEB13137D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38F3E4B-532E-2841-5534-45CA11661520}"/>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A77A4D5A-999C-EB2B-6D14-21902125CB8A}"/>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40D86695-C362-14AD-013D-76651435E52C}"/>
              </a:ext>
            </a:extLst>
          </p:cNvPr>
          <p:cNvSpPr>
            <a:spLocks noGrp="1"/>
          </p:cNvSpPr>
          <p:nvPr>
            <p:ph idx="1"/>
          </p:nvPr>
        </p:nvSpPr>
        <p:spPr>
          <a:xfrm>
            <a:off x="838199" y="1825625"/>
            <a:ext cx="8835189" cy="4351338"/>
          </a:xfrm>
        </p:spPr>
        <p:txBody>
          <a:bodyPr>
            <a:normAutofit/>
          </a:bodyPr>
          <a:lstStyle/>
          <a:p>
            <a:r>
              <a:rPr lang="en-US" sz="2400" b="1" dirty="0">
                <a:latin typeface="Cambria" panose="02040503050406030204" pitchFamily="18" charset="0"/>
                <a:ea typeface="Cambria" panose="02040503050406030204" pitchFamily="18" charset="0"/>
              </a:rPr>
              <a:t>Why Evaluate Environmental Policy Effectiveness?</a:t>
            </a:r>
          </a:p>
          <a:p>
            <a:pPr lvl="1"/>
            <a:r>
              <a:rPr lang="en-US" sz="2200" dirty="0">
                <a:latin typeface="Cambria" panose="02040503050406030204" pitchFamily="18" charset="0"/>
                <a:ea typeface="Cambria" panose="02040503050406030204" pitchFamily="18" charset="0"/>
              </a:rPr>
              <a:t>Not all policies are equally effective</a:t>
            </a:r>
          </a:p>
          <a:p>
            <a:pPr lvl="1"/>
            <a:endParaRPr lang="en-US" sz="2200" dirty="0">
              <a:latin typeface="Cambria" panose="02040503050406030204" pitchFamily="18" charset="0"/>
              <a:ea typeface="Cambria" panose="02040503050406030204" pitchFamily="18" charset="0"/>
            </a:endParaRPr>
          </a:p>
          <a:p>
            <a:pPr lvl="1"/>
            <a:r>
              <a:rPr lang="en-US" sz="2200" dirty="0">
                <a:latin typeface="Cambria" panose="02040503050406030204" pitchFamily="18" charset="0"/>
                <a:ea typeface="Cambria" panose="02040503050406030204" pitchFamily="18" charset="0"/>
              </a:rPr>
              <a:t>Costs can vary dramatically</a:t>
            </a:r>
          </a:p>
          <a:p>
            <a:pPr lvl="1"/>
            <a:endParaRPr lang="en-US" sz="2200" dirty="0">
              <a:latin typeface="Cambria" panose="02040503050406030204" pitchFamily="18" charset="0"/>
              <a:ea typeface="Cambria" panose="02040503050406030204" pitchFamily="18" charset="0"/>
            </a:endParaRPr>
          </a:p>
          <a:p>
            <a:pPr lvl="1"/>
            <a:r>
              <a:rPr lang="en-US" sz="2200" dirty="0">
                <a:latin typeface="Cambria" panose="02040503050406030204" pitchFamily="18" charset="0"/>
                <a:ea typeface="Cambria" panose="02040503050406030204" pitchFamily="18" charset="0"/>
              </a:rPr>
              <a:t>Policy design informs future action</a:t>
            </a:r>
          </a:p>
          <a:p>
            <a:pPr lvl="1"/>
            <a:endParaRPr lang="en-US" sz="2200" dirty="0">
              <a:latin typeface="Cambria" panose="02040503050406030204" pitchFamily="18" charset="0"/>
              <a:ea typeface="Cambria" panose="02040503050406030204" pitchFamily="18" charset="0"/>
            </a:endParaRPr>
          </a:p>
          <a:p>
            <a:pPr lvl="1"/>
            <a:r>
              <a:rPr lang="en-US" sz="2200" dirty="0">
                <a:latin typeface="Cambria" panose="02040503050406030204" pitchFamily="18" charset="0"/>
                <a:ea typeface="Cambria" panose="02040503050406030204" pitchFamily="18" charset="0"/>
              </a:rPr>
              <a:t>Balancing Tradeoffs</a:t>
            </a:r>
          </a:p>
          <a:p>
            <a:pPr lvl="1"/>
            <a:endParaRPr lang="en-US" sz="20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ABF43415-4BD7-F081-FB7E-720A1A56E20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1B3903C-936B-6B55-3174-DCE22C7A4ECA}"/>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Environmental Damage and the Policy Puzzle</a:t>
            </a:r>
          </a:p>
        </p:txBody>
      </p:sp>
      <p:cxnSp>
        <p:nvCxnSpPr>
          <p:cNvPr id="9" name="Straight Connector 8">
            <a:extLst>
              <a:ext uri="{FF2B5EF4-FFF2-40B4-BE49-F238E27FC236}">
                <a16:creationId xmlns:a16="http://schemas.microsoft.com/office/drawing/2014/main" id="{21F663A0-8C94-06EC-37D0-7D6EC45AE081}"/>
              </a:ext>
            </a:extLst>
          </p:cNvPr>
          <p:cNvCxnSpPr>
            <a:cxnSpLocks/>
          </p:cNvCxnSpPr>
          <p:nvPr/>
        </p:nvCxnSpPr>
        <p:spPr>
          <a:xfrm>
            <a:off x="838199" y="1700530"/>
            <a:ext cx="64609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505D675-D287-68E2-A3DB-F56463EDB2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EA7655FC-7F35-396A-B748-4565D61C12CD}"/>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073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5C616-C52F-345A-8B96-BC896F7BB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9CE13-3550-F4DB-524B-2B5D9CB8C6B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E807C98E-7646-1964-6F59-0ED6AE92F35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9E3D86B-DA60-B0AF-3E01-12FF502C5E6C}"/>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Greenhouse Gas Effect</a:t>
            </a:r>
          </a:p>
        </p:txBody>
      </p:sp>
      <p:cxnSp>
        <p:nvCxnSpPr>
          <p:cNvPr id="9" name="Straight Connector 8">
            <a:extLst>
              <a:ext uri="{FF2B5EF4-FFF2-40B4-BE49-F238E27FC236}">
                <a16:creationId xmlns:a16="http://schemas.microsoft.com/office/drawing/2014/main" id="{013FCA47-5631-39F1-74DB-2F18793FE0F4}"/>
              </a:ext>
            </a:extLst>
          </p:cNvPr>
          <p:cNvCxnSpPr/>
          <p:nvPr/>
        </p:nvCxnSpPr>
        <p:spPr>
          <a:xfrm>
            <a:off x="838200" y="3288188"/>
            <a:ext cx="341916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B783DAE-DFA0-3593-973A-0FEB0F8196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75091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669F4-5F76-E675-F0D0-4132DA946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5E67F-ACD6-F136-3324-6EEB51F44725}"/>
              </a:ext>
            </a:extLst>
          </p:cNvPr>
          <p:cNvSpPr>
            <a:spLocks noGrp="1"/>
          </p:cNvSpPr>
          <p:nvPr>
            <p:ph type="title"/>
          </p:nvPr>
        </p:nvSpPr>
        <p:spPr>
          <a:xfrm>
            <a:off x="838199" y="3385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sp>
        <p:nvSpPr>
          <p:cNvPr id="3" name="Content Placeholder 2">
            <a:extLst>
              <a:ext uri="{FF2B5EF4-FFF2-40B4-BE49-F238E27FC236}">
                <a16:creationId xmlns:a16="http://schemas.microsoft.com/office/drawing/2014/main" id="{20B3D83C-7891-9C9F-9A5D-0A48BF061D4A}"/>
              </a:ext>
            </a:extLst>
          </p:cNvPr>
          <p:cNvSpPr>
            <a:spLocks noGrp="1"/>
          </p:cNvSpPr>
          <p:nvPr>
            <p:ph idx="1"/>
          </p:nvPr>
        </p:nvSpPr>
        <p:spPr>
          <a:xfrm>
            <a:off x="838200" y="1825625"/>
            <a:ext cx="6829926" cy="4351338"/>
          </a:xfrm>
        </p:spPr>
        <p:txBody>
          <a:bodyPr>
            <a:normAutofit/>
          </a:bodyPr>
          <a:lstStyle/>
          <a:p>
            <a:endParaRPr lang="en-US" sz="20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10F91B25-87E8-F485-ABE9-C3D29751CE65}"/>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42C6B43-31DC-8B58-BB8E-11030BDCB9F1}"/>
              </a:ext>
            </a:extLst>
          </p:cNvPr>
          <p:cNvSpPr txBox="1"/>
          <p:nvPr/>
        </p:nvSpPr>
        <p:spPr>
          <a:xfrm>
            <a:off x="838199" y="1238865"/>
            <a:ext cx="567489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Climate Change and the Policy Puzzle</a:t>
            </a:r>
          </a:p>
        </p:txBody>
      </p:sp>
      <p:cxnSp>
        <p:nvCxnSpPr>
          <p:cNvPr id="9" name="Straight Connector 8">
            <a:extLst>
              <a:ext uri="{FF2B5EF4-FFF2-40B4-BE49-F238E27FC236}">
                <a16:creationId xmlns:a16="http://schemas.microsoft.com/office/drawing/2014/main" id="{31F68742-D1F1-0D5F-7B80-81DC80983A1E}"/>
              </a:ext>
            </a:extLst>
          </p:cNvPr>
          <p:cNvCxnSpPr>
            <a:cxnSpLocks/>
          </p:cNvCxnSpPr>
          <p:nvPr/>
        </p:nvCxnSpPr>
        <p:spPr>
          <a:xfrm>
            <a:off x="838200" y="1700530"/>
            <a:ext cx="55465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738F1E9-F017-03AA-4AC0-A85CBD79B6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pic>
        <p:nvPicPr>
          <p:cNvPr id="1026" name="Picture 2" descr="The left panel shows the greenhouse effect, where heat is trapped near Earth’s surface by naturally occurring greenhouse gases. The right panel shows how humans are intensifying the greenhouse effect through processes that release greenhouse gases into the atmosphere, mainly burning fossil fuels for energy and transportation. ">
            <a:extLst>
              <a:ext uri="{FF2B5EF4-FFF2-40B4-BE49-F238E27FC236}">
                <a16:creationId xmlns:a16="http://schemas.microsoft.com/office/drawing/2014/main" id="{B78F2406-893F-6A53-602B-6E41F29A3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08038"/>
            <a:ext cx="12192000" cy="5368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D70C321-DD5F-51AC-EC69-50A17600E52E}"/>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Cambria" panose="02040503050406030204" pitchFamily="18" charset="0"/>
                <a:ea typeface="Cambria" panose="02040503050406030204" pitchFamily="18" charset="0"/>
              </a:rPr>
              <a:t>Image Source: https://www.climate.gov/media/16408</a:t>
            </a:r>
          </a:p>
        </p:txBody>
      </p:sp>
      <p:sp>
        <p:nvSpPr>
          <p:cNvPr id="12" name="Rectangle 11">
            <a:extLst>
              <a:ext uri="{FF2B5EF4-FFF2-40B4-BE49-F238E27FC236}">
                <a16:creationId xmlns:a16="http://schemas.microsoft.com/office/drawing/2014/main" id="{68140923-9D5E-5429-0021-631DE10A5C6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188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DD291-4A76-0A55-28FD-1EA6F366A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C98EC-A896-0F23-8DD3-8E220D51C09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sp>
        <p:nvSpPr>
          <p:cNvPr id="3" name="Content Placeholder 2">
            <a:extLst>
              <a:ext uri="{FF2B5EF4-FFF2-40B4-BE49-F238E27FC236}">
                <a16:creationId xmlns:a16="http://schemas.microsoft.com/office/drawing/2014/main" id="{58AB1388-4101-65F0-F9A0-F93A524E8A58}"/>
              </a:ext>
            </a:extLst>
          </p:cNvPr>
          <p:cNvSpPr>
            <a:spLocks noGrp="1"/>
          </p:cNvSpPr>
          <p:nvPr>
            <p:ph idx="1"/>
          </p:nvPr>
        </p:nvSpPr>
        <p:spPr>
          <a:xfrm>
            <a:off x="838200" y="1825625"/>
            <a:ext cx="7680158" cy="4351338"/>
          </a:xfrm>
        </p:spPr>
        <p:txBody>
          <a:bodyPr>
            <a:normAutofit fontScale="92500" lnSpcReduction="20000"/>
          </a:bodyPr>
          <a:lstStyle/>
          <a:p>
            <a:r>
              <a:rPr lang="en-US" sz="2000" b="1" dirty="0">
                <a:latin typeface="Cambria" panose="02040503050406030204" pitchFamily="18" charset="0"/>
                <a:ea typeface="Cambria" panose="02040503050406030204" pitchFamily="18" charset="0"/>
              </a:rPr>
              <a:t>CO2 (79.7% of all GHG emissions)</a:t>
            </a:r>
          </a:p>
          <a:p>
            <a:r>
              <a:rPr lang="en-US" sz="2000" dirty="0">
                <a:latin typeface="Cambria" panose="02040503050406030204" pitchFamily="18" charset="0"/>
                <a:ea typeface="Cambria" panose="02040503050406030204" pitchFamily="18" charset="0"/>
              </a:rPr>
              <a:t>35% Transportation, 30% Electricity, 16% Industrial, 12% Residential and Commercial, 5% Other, 2% Non-Energy Use of Fuels</a:t>
            </a:r>
          </a:p>
          <a:p>
            <a:r>
              <a:rPr lang="en-US" sz="2000" b="1" dirty="0">
                <a:latin typeface="Cambria" panose="02040503050406030204" pitchFamily="18" charset="0"/>
                <a:ea typeface="Cambria" panose="02040503050406030204" pitchFamily="18" charset="0"/>
              </a:rPr>
              <a:t>CH4 (11.1% of all GHG emissions)</a:t>
            </a:r>
          </a:p>
          <a:p>
            <a:r>
              <a:rPr lang="en-US" sz="2000" dirty="0">
                <a:latin typeface="Cambria" panose="02040503050406030204" pitchFamily="18" charset="0"/>
                <a:ea typeface="Cambria" panose="02040503050406030204" pitchFamily="18" charset="0"/>
              </a:rPr>
              <a:t>28% Natural Gas and Petroleum Systems, 25% Enteric Fermentation, 16% Landfills, 9% Manure Management, 6% Coal Mining, 6% Flooded Land, 9% Other, 2% Land Use, Land Use Change, and Forestry</a:t>
            </a:r>
          </a:p>
          <a:p>
            <a:r>
              <a:rPr lang="en-US" sz="2000" b="1" dirty="0">
                <a:latin typeface="Cambria" panose="02040503050406030204" pitchFamily="18" charset="0"/>
                <a:ea typeface="Cambria" panose="02040503050406030204" pitchFamily="18" charset="0"/>
              </a:rPr>
              <a:t>N2O (6.1% of all GHG emissions)</a:t>
            </a:r>
          </a:p>
          <a:p>
            <a:r>
              <a:rPr lang="en-US" sz="2000" dirty="0">
                <a:latin typeface="Cambria" panose="02040503050406030204" pitchFamily="18" charset="0"/>
                <a:ea typeface="Cambria" panose="02040503050406030204" pitchFamily="18" charset="0"/>
              </a:rPr>
              <a:t>75% Agricultural Soil Management, 6% Stationary Combustion, 6% Wastewater Treatment, 4% Manure Management, 4% Transportation, 2% Land Use, Land Use Change, and Forestry, 2% Other</a:t>
            </a:r>
          </a:p>
          <a:p>
            <a:r>
              <a:rPr lang="en-US" sz="2000" b="1" dirty="0">
                <a:latin typeface="Cambria" panose="02040503050406030204" pitchFamily="18" charset="0"/>
                <a:ea typeface="Cambria" panose="02040503050406030204" pitchFamily="18" charset="0"/>
              </a:rPr>
              <a:t>Fluorinated Gases - HFCs, PFCs, SF6, and NF3 (3.1% of all GHG emissions)</a:t>
            </a:r>
          </a:p>
          <a:p>
            <a:r>
              <a:rPr lang="en-US" sz="2000" dirty="0">
                <a:latin typeface="Cambria" panose="02040503050406030204" pitchFamily="18" charset="0"/>
                <a:ea typeface="Cambria" panose="02040503050406030204" pitchFamily="18" charset="0"/>
              </a:rPr>
              <a:t>90% Substitution of Ozone Depleting Substances, 4% Fluorochemical Production, 3% Electrical Equipment, 2% Electronics Industry, 1% Production and Processing of Aluminum and Magnesium</a:t>
            </a:r>
          </a:p>
        </p:txBody>
      </p:sp>
      <p:cxnSp>
        <p:nvCxnSpPr>
          <p:cNvPr id="5" name="Straight Connector 4">
            <a:extLst>
              <a:ext uri="{FF2B5EF4-FFF2-40B4-BE49-F238E27FC236}">
                <a16:creationId xmlns:a16="http://schemas.microsoft.com/office/drawing/2014/main" id="{8CBB3199-134B-098A-A305-D0D480BF254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B01A762-CEEE-2981-CD66-638E169784EA}"/>
              </a:ext>
            </a:extLst>
          </p:cNvPr>
          <p:cNvSpPr txBox="1"/>
          <p:nvPr/>
        </p:nvSpPr>
        <p:spPr>
          <a:xfrm>
            <a:off x="838198" y="1238865"/>
            <a:ext cx="753493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Major sources of each greenhouse gas (2022 Data)</a:t>
            </a:r>
          </a:p>
        </p:txBody>
      </p:sp>
      <p:cxnSp>
        <p:nvCxnSpPr>
          <p:cNvPr id="9" name="Straight Connector 8">
            <a:extLst>
              <a:ext uri="{FF2B5EF4-FFF2-40B4-BE49-F238E27FC236}">
                <a16:creationId xmlns:a16="http://schemas.microsoft.com/office/drawing/2014/main" id="{DCFC1741-7468-E616-B618-5F10075B4DB1}"/>
              </a:ext>
            </a:extLst>
          </p:cNvPr>
          <p:cNvCxnSpPr>
            <a:cxnSpLocks/>
          </p:cNvCxnSpPr>
          <p:nvPr/>
        </p:nvCxnSpPr>
        <p:spPr>
          <a:xfrm>
            <a:off x="838200" y="1700530"/>
            <a:ext cx="7230979"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9AE39D9-061A-702A-0539-9E10BAE1479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pic>
        <p:nvPicPr>
          <p:cNvPr id="6" name="Picture 5" descr="A pie chart with numbers and text&#10;&#10;AI-generated content may be incorrect.">
            <a:extLst>
              <a:ext uri="{FF2B5EF4-FFF2-40B4-BE49-F238E27FC236}">
                <a16:creationId xmlns:a16="http://schemas.microsoft.com/office/drawing/2014/main" id="{511F631C-7FE6-DE1D-C327-5AE153264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3134" y="1689816"/>
            <a:ext cx="3468853" cy="3994138"/>
          </a:xfrm>
          <a:prstGeom prst="rect">
            <a:avLst/>
          </a:prstGeom>
        </p:spPr>
      </p:pic>
      <p:sp>
        <p:nvSpPr>
          <p:cNvPr id="11" name="Rectangle 10">
            <a:extLst>
              <a:ext uri="{FF2B5EF4-FFF2-40B4-BE49-F238E27FC236}">
                <a16:creationId xmlns:a16="http://schemas.microsoft.com/office/drawing/2014/main" id="{7F86D446-4252-1E4A-1CF5-581AA4E76E9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latin typeface="Cambria" panose="02040503050406030204" pitchFamily="18" charset="0"/>
                <a:ea typeface="Cambria" panose="02040503050406030204" pitchFamily="18" charset="0"/>
              </a:rPr>
              <a:t>Chart Source: https://www.epa.gov/ghgemissions/overview-greenhouse-gases</a:t>
            </a:r>
          </a:p>
        </p:txBody>
      </p:sp>
      <p:sp>
        <p:nvSpPr>
          <p:cNvPr id="12" name="Rectangle 11">
            <a:extLst>
              <a:ext uri="{FF2B5EF4-FFF2-40B4-BE49-F238E27FC236}">
                <a16:creationId xmlns:a16="http://schemas.microsoft.com/office/drawing/2014/main" id="{34388A5E-B537-C985-8A1C-6001193DF5B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804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4354</TotalTime>
  <Words>7122</Words>
  <Application>Microsoft Office PowerPoint</Application>
  <PresentationFormat>Widescreen</PresentationFormat>
  <Paragraphs>424</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Cambria</vt:lpstr>
      <vt:lpstr>Office Theme</vt:lpstr>
      <vt:lpstr>Targeting Emissions:  Comparing US Climate Policy Effectiveness</vt:lpstr>
      <vt:lpstr>Motivation</vt:lpstr>
      <vt:lpstr>Motivation</vt:lpstr>
      <vt:lpstr>Motivation</vt:lpstr>
      <vt:lpstr>Motivation</vt:lpstr>
      <vt:lpstr>Motivation</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Literature</vt:lpstr>
      <vt:lpstr>Literature</vt:lpstr>
      <vt:lpstr>Literature</vt:lpstr>
      <vt:lpstr>Literature</vt:lpstr>
      <vt:lpstr>Literature</vt:lpstr>
      <vt:lpstr>Literature</vt:lpstr>
      <vt:lpstr>Comparison of Policies</vt:lpstr>
      <vt:lpstr>Comparison of Policies</vt:lpstr>
      <vt:lpstr>Comparison of Policies</vt:lpstr>
      <vt:lpstr>Comparison of Policies</vt:lpstr>
      <vt:lpstr>Comparison of Policies</vt:lpstr>
      <vt:lpstr>AB-32</vt:lpstr>
      <vt:lpstr>AB-32</vt:lpstr>
      <vt:lpstr>AB-32</vt:lpstr>
      <vt:lpstr>California Policy</vt:lpstr>
      <vt:lpstr>AB-32</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levenson</dc:creator>
  <cp:lastModifiedBy>shaun levenson</cp:lastModifiedBy>
  <cp:revision>54</cp:revision>
  <dcterms:created xsi:type="dcterms:W3CDTF">2025-07-08T17:53:27Z</dcterms:created>
  <dcterms:modified xsi:type="dcterms:W3CDTF">2025-08-07T23:10:29Z</dcterms:modified>
</cp:coreProperties>
</file>