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4" r:id="rId20"/>
    <p:sldId id="285" r:id="rId21"/>
    <p:sldId id="273" r:id="rId22"/>
    <p:sldId id="274" r:id="rId23"/>
    <p:sldId id="277" r:id="rId24"/>
    <p:sldId id="279" r:id="rId25"/>
    <p:sldId id="280" r:id="rId26"/>
    <p:sldId id="281" r:id="rId27"/>
    <p:sldId id="282" r:id="rId28"/>
    <p:sldId id="286" r:id="rId29"/>
    <p:sldId id="288" r:id="rId30"/>
    <p:sldId id="278" r:id="rId31"/>
    <p:sldId id="283" r:id="rId32"/>
  </p:sldIdLst>
  <p:sldSz cx="9144000" cy="6858000" type="screen4x3"/>
  <p:notesSz cx="6858000" cy="9144000"/>
  <p:embeddedFontLst>
    <p:embeddedFont>
      <p:font typeface="Aharoni" panose="02010803020104030203" pitchFamily="2" charset="-79"/>
      <p:bold r:id="rId34"/>
    </p:embeddedFont>
    <p:embeddedFont>
      <p:font typeface="Source Sans Pro" panose="020B0604020202020204" charset="0"/>
      <p:regular r:id="rId35"/>
      <p:bold r:id="rId36"/>
      <p:italic r:id="rId37"/>
      <p:boldItalic r:id="rId38"/>
    </p:embeddedFont>
    <p:embeddedFont>
      <p:font typeface="Arial Rounded MT Bold" panose="020F0704030504030204" pitchFamily="34" charset="0"/>
      <p:regular r:id="rId39"/>
    </p:embeddedFont>
    <p:embeddedFont>
      <p:font typeface="Stencil" panose="040409050D0802020404" pitchFamily="82" charset="0"/>
      <p:regular r:id="rId40"/>
    </p:embeddedFont>
    <p:embeddedFont>
      <p:font typeface="Snap ITC" panose="04040A07060A02020202" pitchFamily="8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159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29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74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774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49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31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536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179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96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105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726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334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678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587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6034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567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738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040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331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877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653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560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76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736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960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60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90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52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50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31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97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30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/>
            <a:rect l="0" t="0" r="0" b="0"/>
            <a:pathLst>
              <a:path w="3352800" h="2002901" extrusionOk="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 rot="-2460000">
            <a:off x="817112" y="1730403"/>
            <a:ext cx="5648623" cy="12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 rot="-2460000">
            <a:off x="1212277" y="2470925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25" rIns="91425" bIns="45700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793506" y="-869917"/>
            <a:ext cx="3579849" cy="752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5318919" y="1585120"/>
            <a:ext cx="467836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1127919" y="-396080"/>
            <a:ext cx="467836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/>
            <a:rect l="0" t="0" r="0" b="0"/>
            <a:pathLst>
              <a:path w="3352800" h="2002901" extrusionOk="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 rot="-2460000">
            <a:off x="819399" y="1726737"/>
            <a:ext cx="5650992" cy="120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 rot="-2460000">
            <a:off x="1216152" y="2468304"/>
            <a:ext cx="651052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22960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700016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19150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700016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700016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9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 rot="-2460000">
            <a:off x="784930" y="1576103"/>
            <a:ext cx="5212080" cy="108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749552" y="2618912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 rot="-2460000">
            <a:off x="1297954" y="2253385"/>
            <a:ext cx="5794760" cy="62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182875" bIns="45700" anchor="ctr" anchorCtr="0"/>
          <a:lstStyle>
            <a:lvl1pPr marR="0" lvl="0" algn="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/>
            <a:rect l="0" t="0" r="0" b="0"/>
            <a:pathLst>
              <a:path w="3571875" h="1809750" extrusionOk="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 rot="-2460000">
            <a:off x="671197" y="1717501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 rot="-2460000">
            <a:off x="1143479" y="2180529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2382" y="5050633"/>
            <a:ext cx="3574257" cy="1807368"/>
          </a:xfrm>
          <a:custGeom>
            <a:avLst/>
            <a:gdLst/>
            <a:ahLst/>
            <a:cxnLst/>
            <a:rect l="0" t="0" r="0" b="0"/>
            <a:pathLst>
              <a:path w="3574257" h="1807368" extrusionOk="0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/>
            <a:rect l="0" t="0" r="0" b="0"/>
            <a:pathLst>
              <a:path w="3352800" h="527584" extrusionOk="0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hyperlink" Target="https://sites.google.com/site/marbux/home/where-lua-is-used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love2d.or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hyperlink" Target="https://love2d.org/wiki/Getting_Start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TuringClub/Fall-In-Love-With-Lua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qubodup.itch.io/startgamedev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stabyourself.ne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urce_code_editor" TargetMode="External"/><Relationship Id="rId3" Type="http://schemas.openxmlformats.org/officeDocument/2006/relationships/hyperlink" Target="https://www.sublimetext.com/" TargetMode="External"/><Relationship Id="rId7" Type="http://schemas.openxmlformats.org/officeDocument/2006/relationships/hyperlink" Target="https://en.wikipedia.org/wiki/Cross-platfor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s://en.wikipedia.org/wiki/Application_programming_interface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en.wikipedia.org/wiki/Python_(programming_language)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bhattsameer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3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4.jpg"/><Relationship Id="rId5" Type="http://schemas.openxmlformats.org/officeDocument/2006/relationships/image" Target="../media/image1.png"/><Relationship Id="rId10" Type="http://schemas.openxmlformats.org/officeDocument/2006/relationships/image" Target="../media/image33.jpg"/><Relationship Id="rId4" Type="http://schemas.openxmlformats.org/officeDocument/2006/relationships/hyperlink" Target="https://www.linkedin.com/in/bhatt-sameer/" TargetMode="External"/><Relationship Id="rId9" Type="http://schemas.openxmlformats.org/officeDocument/2006/relationships/image" Target="../media/image3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luaforwindows/download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lua.org/downloa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4.jpg"/><Relationship Id="rId18" Type="http://schemas.openxmlformats.org/officeDocument/2006/relationships/image" Target="../media/image18.jp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12" Type="http://schemas.openxmlformats.org/officeDocument/2006/relationships/image" Target="../media/image13.jp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2.png"/><Relationship Id="rId5" Type="http://schemas.openxmlformats.org/officeDocument/2006/relationships/image" Target="../media/image7.jpg"/><Relationship Id="rId15" Type="http://schemas.openxmlformats.org/officeDocument/2006/relationships/hyperlink" Target="https://sites.google.com/site/marbux/home/where-lua-is-used" TargetMode="External"/><Relationship Id="rId10" Type="http://schemas.openxmlformats.org/officeDocument/2006/relationships/image" Target="../media/image3.png"/><Relationship Id="rId19" Type="http://schemas.openxmlformats.org/officeDocument/2006/relationships/image" Target="../media/image19.gif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 rot="-2460000">
            <a:off x="921472" y="2010013"/>
            <a:ext cx="5648623" cy="12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CC3399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LOVE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 WITH </a:t>
            </a:r>
            <a:r>
              <a:rPr lang="en-US" sz="5400" b="0" i="0" u="none" strike="noStrike" cap="none" dirty="0" err="1">
                <a:solidFill>
                  <a:srgbClr val="002F8E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Lua</a:t>
            </a:r>
            <a:endParaRPr sz="5400" b="0" i="0" u="none" strike="noStrike" cap="none" dirty="0">
              <a:solidFill>
                <a:srgbClr val="002F8E"/>
              </a:solidFill>
              <a:latin typeface="Aharoni" panose="02010803020104030203" pitchFamily="2" charset="-79"/>
              <a:ea typeface="Arial"/>
              <a:cs typeface="Aharoni" panose="02010803020104030203" pitchFamily="2" charset="-79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 rot="-2460000">
            <a:off x="604848" y="1866861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FALL IN</a:t>
            </a:r>
            <a:endParaRPr sz="2000" b="0" i="0" u="none" strike="noStrike" cap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3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4632976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4402" y="2372882"/>
            <a:ext cx="1678536" cy="167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 descr="C:\Users\Administrator\Desktop\logo-quantum-high-res.cfd87a8f62a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428" y="43672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F8E"/>
              </a:buClr>
              <a:buSzPts val="2800"/>
              <a:buFont typeface="Source Sans Pro"/>
              <a:buNone/>
            </a:pPr>
            <a:r>
              <a:rPr lang="en-US" dirty="0" smtClean="0">
                <a:solidFill>
                  <a:srgbClr val="002F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Game Engines</a:t>
            </a:r>
            <a:endParaRPr sz="2800" b="0" i="0" u="none" strike="noStrike" cap="none" dirty="0">
              <a:solidFill>
                <a:srgbClr val="002F8E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pic>
        <p:nvPicPr>
          <p:cNvPr id="200" name="Google Shape;200;p21" descr="C:\Users\Administrator\Desktop\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 descr="C:\Users\Administrator\Desktop\cyber-hunc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 descr="Image result for adobe photoshop lightroom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21" descr="Image result for adobe photoshop lightroom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21" descr="Image result for adobe photoshop lightroom logo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p21" descr="Image result for adobe photoshop lightroom logo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Google Shape;206;p21" descr="Image result for angry birds logo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Google Shape;207;p21" descr="Image result for apache http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1" descr="Image result for apache http"/>
          <p:cNvSpPr/>
          <p:nvPr/>
        </p:nvSpPr>
        <p:spPr>
          <a:xfrm>
            <a:off x="1069975" y="769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1" descr="Image result for apache http"/>
          <p:cNvSpPr/>
          <p:nvPr/>
        </p:nvSpPr>
        <p:spPr>
          <a:xfrm>
            <a:off x="1222375" y="922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0" name="Google Shape;210;p21" descr="C:\Users\Administrator\Desktop\logo-quantum-high-res.cfd87a8f62a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863" y="67781"/>
            <a:ext cx="747712" cy="74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9" y="2740214"/>
            <a:ext cx="1930203" cy="1545182"/>
          </a:xfrm>
          <a:prstGeom prst="rect">
            <a:avLst/>
          </a:prstGeom>
        </p:spPr>
      </p:pic>
      <p:pic>
        <p:nvPicPr>
          <p:cNvPr id="16" name="Google Shape;218;p22" descr="C:\Users\Administrator\Desktop\love2d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05285" y="2803476"/>
            <a:ext cx="1329032" cy="127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11" y="1201951"/>
            <a:ext cx="3319439" cy="1008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57" y="2290692"/>
            <a:ext cx="2393903" cy="2393903"/>
          </a:xfrm>
          <a:prstGeom prst="rect">
            <a:avLst/>
          </a:prstGeom>
        </p:spPr>
      </p:pic>
      <p:sp>
        <p:nvSpPr>
          <p:cNvPr id="19" name="Google Shape;164;p18"/>
          <p:cNvSpPr txBox="1"/>
          <p:nvPr/>
        </p:nvSpPr>
        <p:spPr>
          <a:xfrm>
            <a:off x="2195914" y="4642424"/>
            <a:ext cx="5026026" cy="42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n-US" sz="1400" b="0" u="sng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https://sites.google.com/site/marbux/home/where-lua-is-used</a:t>
            </a:r>
            <a:r>
              <a:rPr lang="en-US" sz="1400" b="0" u="non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u="none" cap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28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rgbClr val="CC3399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INSTALLATION</a:t>
            </a:r>
            <a:endParaRPr sz="2800" b="0" i="0" u="none" strike="noStrike" cap="none" dirty="0">
              <a:solidFill>
                <a:srgbClr val="CC3399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900112" y="1371600"/>
            <a:ext cx="7287711" cy="164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https://love2d.org/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https://love2d.org/wiki/Getting_Started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2" descr="C:\Users\Administrator\Desktop\love2d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1071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 descr="C:\Users\Administrator\Desktop\cyber-hunch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 descr="Related 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568" y="3886200"/>
            <a:ext cx="1079339" cy="99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 descr="C:\Users\Administrator\Desktop\logo-quantum-high-res.cfd87a8f62a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rgbClr val="CC3399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WHAT IS         </a:t>
            </a:r>
            <a:r>
              <a:rPr lang="en-US" sz="2800" b="0" i="0" u="none" strike="noStrike" cap="none" dirty="0" smtClean="0">
                <a:solidFill>
                  <a:srgbClr val="CC3399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   ?</a:t>
            </a:r>
            <a:endParaRPr sz="2800" b="0" i="0" u="none" strike="noStrike" cap="none" dirty="0">
              <a:solidFill>
                <a:srgbClr val="CC3399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sym typeface="Source Sans Pro"/>
              </a:rPr>
              <a:t>fast and easy to use 2d game development framework written in C++.</a:t>
            </a:r>
            <a:endParaRPr dirty="0">
              <a:latin typeface="+mj-lt"/>
            </a:endParaRPr>
          </a:p>
          <a:p>
            <a: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sym typeface="Source Sans Pro"/>
              </a:rPr>
              <a:t>Uses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j-lt"/>
                <a:sym typeface="Source Sans Pro"/>
              </a:rPr>
              <a:t>Lua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sym typeface="Source Sans Pro"/>
              </a:rPr>
              <a:t> as its scripting language.</a:t>
            </a:r>
            <a:endParaRPr dirty="0">
              <a:latin typeface="+mj-lt"/>
            </a:endParaRPr>
          </a:p>
          <a:p>
            <a: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sym typeface="Source Sans Pro"/>
              </a:rPr>
              <a:t>Contains so many modules which help us to create our 2d game easily i.e. graphics, physics, math, audio, keyboard and much more.</a:t>
            </a:r>
            <a:endParaRPr dirty="0">
              <a:latin typeface="+mj-lt"/>
            </a:endParaRPr>
          </a:p>
          <a:p>
            <a: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sym typeface="Source Sans Pro"/>
              </a:rPr>
              <a:t>Completely free and portable to all major desktops and Android/OS.</a:t>
            </a:r>
            <a:endParaRPr dirty="0">
              <a:latin typeface="+mj-lt"/>
            </a:endParaRPr>
          </a:p>
          <a:p>
            <a: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sym typeface="Source Sans Pro"/>
              </a:rPr>
              <a:t>Great for prototyping! 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sym typeface="Source Sans Pro"/>
            </a:endParaRPr>
          </a:p>
          <a:p>
            <a: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8" name="Google Shape;228;p23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1071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 descr="C:\Users\Administrator\Desktop\cyber-hunc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 descr="Related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8200" y="228600"/>
            <a:ext cx="914400" cy="84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GAME LOOP</a:t>
            </a:r>
            <a:endParaRPr sz="2800" b="0" i="0" u="none" strike="noStrike" cap="none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pic>
        <p:nvPicPr>
          <p:cNvPr id="237" name="Google Shape;237;p24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 descr="C:\Users\Administrator\Downloads\Untitled drawing (1)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2920" y="1447800"/>
            <a:ext cx="76581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 descr="C:\Users\Administrator\Desktop\logo-quantum-high-res.cfd87a8f62ae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40" y="43316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PROCESS INPUT</a:t>
            </a:r>
            <a:endParaRPr sz="2800" b="0" i="0" u="none" strike="noStrike" cap="none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sp>
        <p:nvSpPr>
          <p:cNvPr id="247" name="Google Shape;247;p25"/>
          <p:cNvSpPr txBox="1">
            <a:spLocks noGrp="1"/>
          </p:cNvSpPr>
          <p:nvPr>
            <p:ph type="body" idx="1"/>
          </p:nvPr>
        </p:nvSpPr>
        <p:spPr>
          <a:xfrm>
            <a:off x="2362200" y="1600200"/>
            <a:ext cx="4953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function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43D32B"/>
                </a:solidFill>
                <a:latin typeface="+mj-lt"/>
                <a:ea typeface="Arial"/>
                <a:cs typeface="Arial"/>
                <a:sym typeface="Arial"/>
              </a:rPr>
              <a:t>love.load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()</a:t>
            </a:r>
            <a:endParaRPr dirty="0">
              <a:latin typeface="+mj-lt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	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x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=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893BC3"/>
                </a:solidFill>
                <a:latin typeface="+mj-lt"/>
                <a:ea typeface="Arial"/>
                <a:cs typeface="Arial"/>
                <a:sym typeface="Arial"/>
              </a:rPr>
              <a:t>0</a:t>
            </a:r>
            <a:endParaRPr dirty="0">
              <a:latin typeface="+mj-lt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	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y </a:t>
            </a: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=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893BC3"/>
                </a:solidFill>
                <a:latin typeface="+mj-lt"/>
                <a:ea typeface="Arial"/>
                <a:cs typeface="Arial"/>
                <a:sym typeface="Arial"/>
              </a:rPr>
              <a:t>0</a:t>
            </a:r>
            <a:endParaRPr sz="2400" b="1" i="0" u="none" strike="noStrike" cap="none" dirty="0">
              <a:solidFill>
                <a:srgbClr val="893BC3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end</a:t>
            </a:r>
            <a:endParaRPr sz="2400" b="1" i="0" u="none" strike="noStrike" cap="none" dirty="0">
              <a:solidFill>
                <a:srgbClr val="CC339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5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794" y="59506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UPDATE GAME</a:t>
            </a:r>
            <a:endParaRPr sz="2800" b="0" i="0" u="none" strike="noStrike" cap="none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sp>
        <p:nvSpPr>
          <p:cNvPr id="257" name="Google Shape;257;p26"/>
          <p:cNvSpPr txBox="1">
            <a:spLocks noGrp="1"/>
          </p:cNvSpPr>
          <p:nvPr>
            <p:ph type="body" idx="1"/>
          </p:nvPr>
        </p:nvSpPr>
        <p:spPr>
          <a:xfrm>
            <a:off x="2362200" y="1600200"/>
            <a:ext cx="4953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function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43D32B"/>
                </a:solidFill>
                <a:latin typeface="+mj-lt"/>
                <a:ea typeface="Arial"/>
                <a:cs typeface="Arial"/>
                <a:sym typeface="Arial"/>
              </a:rPr>
              <a:t>love.update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(</a:t>
            </a:r>
            <a:r>
              <a:rPr lang="en-US" sz="2400" b="1" i="0" u="none" strike="noStrike" cap="none" dirty="0" err="1">
                <a:solidFill>
                  <a:srgbClr val="FBA575"/>
                </a:solidFill>
                <a:latin typeface="+mj-lt"/>
                <a:ea typeface="Arial"/>
                <a:cs typeface="Arial"/>
                <a:sym typeface="Arial"/>
              </a:rPr>
              <a:t>dt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dirty="0">
              <a:latin typeface="+mj-lt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	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x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=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x</a:t>
            </a:r>
            <a:r>
              <a:rPr lang="en-US" sz="2400" b="1" i="0" u="none" strike="noStrike" cap="none" dirty="0">
                <a:solidFill>
                  <a:srgbClr val="893BC3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+</a:t>
            </a:r>
            <a:r>
              <a:rPr lang="en-US" sz="2400" b="1" i="0" u="none" strike="noStrike" cap="none" dirty="0">
                <a:solidFill>
                  <a:srgbClr val="893BC3"/>
                </a:solidFill>
                <a:latin typeface="+mj-lt"/>
                <a:ea typeface="Arial"/>
                <a:cs typeface="Arial"/>
                <a:sym typeface="Arial"/>
              </a:rPr>
              <a:t> 1</a:t>
            </a:r>
            <a:endParaRPr dirty="0">
              <a:latin typeface="+mj-lt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	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y </a:t>
            </a: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=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y</a:t>
            </a:r>
            <a:r>
              <a:rPr lang="en-US" sz="2400" b="1" i="0" u="none" strike="noStrike" cap="none" dirty="0">
                <a:solidFill>
                  <a:srgbClr val="893BC3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+</a:t>
            </a:r>
            <a:r>
              <a:rPr lang="en-US" sz="2400" b="1" i="0" u="none" strike="noStrike" cap="none" dirty="0">
                <a:solidFill>
                  <a:srgbClr val="893BC3"/>
                </a:solidFill>
                <a:latin typeface="+mj-lt"/>
                <a:ea typeface="Arial"/>
                <a:cs typeface="Arial"/>
                <a:sym typeface="Arial"/>
              </a:rPr>
              <a:t> 1</a:t>
            </a:r>
            <a:endParaRPr sz="2400" b="1" i="0" u="none" strike="noStrike" cap="none" dirty="0">
              <a:solidFill>
                <a:srgbClr val="893BC3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end</a:t>
            </a:r>
            <a:endParaRPr sz="2400" b="1" i="0" u="none" strike="noStrike" cap="none" dirty="0">
              <a:solidFill>
                <a:srgbClr val="CC339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6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43316"/>
            <a:ext cx="747712" cy="74771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912931" y="3962400"/>
            <a:ext cx="7520940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 = delta time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 frames per second</a:t>
            </a:r>
            <a:endParaRPr sz="20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RENDER</a:t>
            </a:r>
            <a:endParaRPr sz="2800" b="0" i="0" u="none" strike="noStrike" cap="none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sp>
        <p:nvSpPr>
          <p:cNvPr id="268" name="Google Shape;268;p27"/>
          <p:cNvSpPr txBox="1">
            <a:spLocks noGrp="1"/>
          </p:cNvSpPr>
          <p:nvPr>
            <p:ph type="body" idx="1"/>
          </p:nvPr>
        </p:nvSpPr>
        <p:spPr>
          <a:xfrm>
            <a:off x="2362200" y="1600200"/>
            <a:ext cx="4953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function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43D32B"/>
                </a:solidFill>
                <a:latin typeface="+mj-lt"/>
                <a:ea typeface="Arial"/>
                <a:cs typeface="Arial"/>
                <a:sym typeface="Arial"/>
              </a:rPr>
              <a:t>love.draw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()</a:t>
            </a:r>
            <a:endParaRPr dirty="0">
              <a:latin typeface="+mj-lt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	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+mj-lt"/>
                <a:ea typeface="Arial"/>
                <a:cs typeface="Arial"/>
                <a:sym typeface="Arial"/>
              </a:rPr>
              <a:t>love.graphics.print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(</a:t>
            </a:r>
            <a:r>
              <a:rPr lang="en-US" sz="2400" b="1" i="0" u="none" strike="noStrike" cap="none" dirty="0">
                <a:solidFill>
                  <a:srgbClr val="FFC000"/>
                </a:solidFill>
                <a:latin typeface="+mj-lt"/>
                <a:ea typeface="Arial"/>
                <a:cs typeface="Arial"/>
                <a:sym typeface="Arial"/>
              </a:rPr>
              <a:t>“Hello World!”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, x, y)</a:t>
            </a:r>
            <a:endParaRPr sz="2400" b="1" i="0" u="none" strike="noStrike" cap="none" dirty="0">
              <a:solidFill>
                <a:srgbClr val="893BC3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end</a:t>
            </a:r>
            <a:endParaRPr sz="2400" b="1" i="0" u="none" strike="noStrike" cap="none" dirty="0">
              <a:solidFill>
                <a:srgbClr val="CC339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7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7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21658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Source Sans Pro"/>
              </a:rPr>
              <a:t>2D COORDINATE SYSTEM </a:t>
            </a:r>
            <a:endParaRPr sz="2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Source Sans Pro"/>
            </a:endParaRPr>
          </a:p>
        </p:txBody>
      </p:sp>
      <p:pic>
        <p:nvPicPr>
          <p:cNvPr id="278" name="Google Shape;278;p28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 descr="C:\Users\Administrator\Downloads\Untitled drawing (2)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62200" y="1447800"/>
            <a:ext cx="4495800" cy="2956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 descr="C:\Users\Administrator\Desktop\logo-quantum-high-res.cfd87a8f62ae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" y="21658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RENDER</a:t>
            </a:r>
            <a:endParaRPr sz="2800" b="0" i="0" u="none" strike="noStrike" cap="none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sp>
        <p:nvSpPr>
          <p:cNvPr id="288" name="Google Shape;288;p29"/>
          <p:cNvSpPr txBox="1">
            <a:spLocks noGrp="1"/>
          </p:cNvSpPr>
          <p:nvPr>
            <p:ph type="body" idx="1"/>
          </p:nvPr>
        </p:nvSpPr>
        <p:spPr>
          <a:xfrm>
            <a:off x="2362200" y="1600200"/>
            <a:ext cx="4953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function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43D32B"/>
                </a:solidFill>
                <a:latin typeface="+mj-lt"/>
                <a:ea typeface="Arial"/>
                <a:cs typeface="Arial"/>
                <a:sym typeface="Arial"/>
              </a:rPr>
              <a:t>love.draw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()</a:t>
            </a:r>
            <a:endParaRPr dirty="0">
              <a:latin typeface="+mj-lt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	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+mj-lt"/>
                <a:ea typeface="Arial"/>
                <a:cs typeface="Arial"/>
                <a:sym typeface="Arial"/>
              </a:rPr>
              <a:t>love.graphics.rectangle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(</a:t>
            </a:r>
            <a:r>
              <a:rPr lang="en-US" sz="2400" b="1" i="0" u="none" strike="noStrike" cap="none" dirty="0">
                <a:solidFill>
                  <a:srgbClr val="FFC000"/>
                </a:solidFill>
                <a:latin typeface="+mj-lt"/>
                <a:ea typeface="Arial"/>
                <a:cs typeface="Arial"/>
                <a:sym typeface="Arial"/>
              </a:rPr>
              <a:t>“fill”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, x, y, </a:t>
            </a:r>
            <a:r>
              <a:rPr lang="en-US" sz="2400" b="1" i="0" u="none" strike="noStrike" cap="none" dirty="0">
                <a:solidFill>
                  <a:srgbClr val="893BC3"/>
                </a:solidFill>
                <a:latin typeface="+mj-lt"/>
                <a:ea typeface="Arial"/>
                <a:cs typeface="Arial"/>
                <a:sym typeface="Arial"/>
              </a:rPr>
              <a:t>50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,</a:t>
            </a:r>
            <a:r>
              <a:rPr lang="en-US" sz="2400" b="1" i="0" u="none" strike="noStrike" cap="none" dirty="0">
                <a:solidFill>
                  <a:srgbClr val="893BC3"/>
                </a:solidFill>
                <a:latin typeface="+mj-lt"/>
                <a:ea typeface="Arial"/>
                <a:cs typeface="Arial"/>
                <a:sym typeface="Arial"/>
              </a:rPr>
              <a:t>50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893BC3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C3399"/>
                </a:solidFill>
                <a:latin typeface="+mj-lt"/>
                <a:ea typeface="Arial"/>
                <a:cs typeface="Arial"/>
                <a:sym typeface="Arial"/>
              </a:rPr>
              <a:t>end</a:t>
            </a:r>
            <a:endParaRPr sz="2400" b="1" i="0" u="none" strike="noStrike" cap="none" dirty="0">
              <a:solidFill>
                <a:srgbClr val="CC339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9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21658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21658"/>
            <a:ext cx="747712" cy="74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22" y="900753"/>
            <a:ext cx="3573396" cy="35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1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AGENDA</a:t>
            </a:r>
            <a:endParaRPr sz="2800" b="0" i="0" u="none" strike="noStrike" cap="none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50255" y="895912"/>
            <a:ext cx="7520940" cy="4017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Installation of Sublime Editor.</a:t>
            </a:r>
            <a:endParaRPr dirty="0">
              <a:latin typeface="+mn-lt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Installation of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n-lt"/>
                <a:sym typeface="Source Sans Pro"/>
              </a:rPr>
              <a:t>Lua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.</a:t>
            </a:r>
            <a:endParaRPr dirty="0">
              <a:latin typeface="+mn-lt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What is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n-lt"/>
                <a:sym typeface="Source Sans Pro"/>
              </a:rPr>
              <a:t>Lua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.</a:t>
            </a:r>
            <a:endParaRPr dirty="0">
              <a:latin typeface="+mn-lt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Installation of Love.</a:t>
            </a:r>
            <a:endParaRPr dirty="0">
              <a:latin typeface="+mn-lt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What is Love?.</a:t>
            </a:r>
            <a:endParaRPr dirty="0">
              <a:latin typeface="+mn-lt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Game Loop.</a:t>
            </a:r>
            <a:endParaRPr sz="2000" b="0" i="0" u="none" strike="noStrike" cap="none" dirty="0">
              <a:solidFill>
                <a:schemeClr val="dk1"/>
              </a:solidFill>
              <a:latin typeface="+mn-lt"/>
              <a:sym typeface="Source Sans Pro"/>
            </a:endParaRPr>
          </a:p>
          <a:p>
            <a:pPr marL="1211580" marR="0" lvl="5" indent="-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Process Input</a:t>
            </a:r>
            <a:endParaRPr dirty="0">
              <a:latin typeface="+mn-lt"/>
            </a:endParaRPr>
          </a:p>
          <a:p>
            <a:pPr marL="1211580" marR="0" lvl="5" indent="-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Update Game</a:t>
            </a:r>
            <a:endParaRPr dirty="0">
              <a:latin typeface="+mn-lt"/>
            </a:endParaRPr>
          </a:p>
          <a:p>
            <a:pPr marL="1211580" marR="0" lvl="5" indent="-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Render</a:t>
            </a:r>
            <a:endParaRPr sz="2000" b="0" i="0" u="none" strike="noStrike" cap="none" dirty="0">
              <a:solidFill>
                <a:schemeClr val="dk1"/>
              </a:solidFill>
              <a:latin typeface="+mn-lt"/>
              <a:sym typeface="Source Sans Pro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Lets Start Our Game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sym typeface="Source Sans Pro"/>
              </a:rPr>
              <a:t>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dirty="0" smtClean="0">
                <a:latin typeface="+mn-lt"/>
              </a:rPr>
              <a:t>Testing on Windows and Android.</a:t>
            </a:r>
            <a:endParaRPr dirty="0">
              <a:latin typeface="+mn-lt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1580" marR="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5" name="Google Shape;105;p14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43316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21658"/>
            <a:ext cx="747712" cy="74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87"/>
          <a:stretch/>
        </p:blipFill>
        <p:spPr>
          <a:xfrm>
            <a:off x="1286421" y="1760561"/>
            <a:ext cx="6523646" cy="18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6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905000" y="365760"/>
            <a:ext cx="5715000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BASIC PHASES OF GAME DEVELOPMENT</a:t>
            </a:r>
            <a:endParaRPr sz="2800" b="0" i="0" u="none" strike="noStrike" cap="none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1"/>
          </p:nvPr>
        </p:nvSpPr>
        <p:spPr>
          <a:xfrm>
            <a:off x="822960" y="1295400"/>
            <a:ext cx="7520940" cy="33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0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91282"/>
            <a:ext cx="747712" cy="74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 descr="C:\Users\Administrator\Downloads\Untitled drawing (4)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775443"/>
            <a:ext cx="7901137" cy="551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87"/>
          <a:stretch/>
        </p:blipFill>
        <p:spPr>
          <a:xfrm>
            <a:off x="2234685" y="2277827"/>
            <a:ext cx="4674630" cy="13422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 smtClean="0">
                <a:solidFill>
                  <a:srgbClr val="0070C0"/>
                </a:solidFill>
                <a:latin typeface="Stencil" panose="040409050D0802020404" pitchFamily="82" charset="0"/>
                <a:sym typeface="Source Sans Pro"/>
              </a:rPr>
              <a:t>Space War</a:t>
            </a:r>
            <a:endParaRPr sz="2800" b="0" i="0" u="none" strike="noStrike" cap="none" dirty="0">
              <a:solidFill>
                <a:srgbClr val="0070C0"/>
              </a:solidFill>
              <a:latin typeface="Stencil" panose="040409050D0802020404" pitchFamily="82" charset="0"/>
              <a:sym typeface="Source Sans Pro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1000381" y="2397166"/>
            <a:ext cx="7520940" cy="83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 are going to complete this game in some phases or steps.</a:t>
            </a:r>
          </a:p>
        </p:txBody>
      </p:sp>
      <p:pic>
        <p:nvPicPr>
          <p:cNvPr id="310" name="Google Shape;310;p31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 smtClean="0">
                <a:solidFill>
                  <a:srgbClr val="0070C0"/>
                </a:solidFill>
                <a:latin typeface="Stencil" panose="040409050D0802020404" pitchFamily="82" charset="0"/>
                <a:sym typeface="Source Sans Pro"/>
              </a:rPr>
              <a:t>Space War</a:t>
            </a:r>
            <a:endParaRPr sz="2800" b="0" i="0" u="none" strike="noStrike" cap="none" dirty="0">
              <a:solidFill>
                <a:srgbClr val="0070C0"/>
              </a:solidFill>
              <a:latin typeface="Stencil" panose="040409050D0802020404" pitchFamily="82" charset="0"/>
              <a:sym typeface="Source Sans Pro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904847" y="2206098"/>
            <a:ext cx="7520940" cy="83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https://github.com/TheTuringClub/Fall-In-Love-With-Lua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0" name="Google Shape;310;p31" descr="C:\Users\Administrator\Desktop\love2d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descr="C:\Users\Administrator\Desktop\a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 descr="C:\Users\Administrator\Desktop\cyber-hunch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 descr="C:\Users\Administrator\Desktop\logo-quantum-high-res.cfd87a8f62ae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782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 smtClean="0">
                <a:solidFill>
                  <a:srgbClr val="0070C0"/>
                </a:solidFill>
                <a:latin typeface="Stencil" panose="040409050D0802020404" pitchFamily="82" charset="0"/>
                <a:sym typeface="Source Sans Pro"/>
              </a:rPr>
              <a:t>Space War</a:t>
            </a:r>
            <a:endParaRPr sz="2800" b="0" i="0" u="none" strike="noStrike" cap="none" dirty="0">
              <a:solidFill>
                <a:srgbClr val="0070C0"/>
              </a:solidFill>
              <a:latin typeface="Stencil" panose="040409050D0802020404" pitchFamily="82" charset="0"/>
              <a:sym typeface="Source Sans Pro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836608" y="1318992"/>
            <a:ext cx="7520940" cy="254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Game Characters:</a:t>
            </a:r>
          </a:p>
          <a:p>
            <a:pPr marL="0" lvl="0" indent="0" algn="ctr">
              <a:spcBef>
                <a:spcPts val="0"/>
              </a:spcBef>
            </a:pPr>
            <a:endParaRPr lang="en-US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0" name="Google Shape;310;p31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4" b="51993"/>
          <a:stretch/>
        </p:blipFill>
        <p:spPr>
          <a:xfrm>
            <a:off x="1214573" y="2129050"/>
            <a:ext cx="6956828" cy="15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 smtClean="0">
                <a:solidFill>
                  <a:srgbClr val="0070C0"/>
                </a:solidFill>
                <a:latin typeface="Stencil" panose="040409050D0802020404" pitchFamily="82" charset="0"/>
                <a:sym typeface="Source Sans Pro"/>
              </a:rPr>
              <a:t>Space War</a:t>
            </a:r>
            <a:endParaRPr sz="2800" b="0" i="0" u="none" strike="noStrike" cap="none" dirty="0">
              <a:solidFill>
                <a:srgbClr val="0070C0"/>
              </a:solidFill>
              <a:latin typeface="Stencil" panose="040409050D0802020404" pitchFamily="82" charset="0"/>
              <a:sym typeface="Source Sans Pro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836608" y="1318992"/>
            <a:ext cx="7447583" cy="46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Controls:</a:t>
            </a:r>
          </a:p>
          <a:p>
            <a:pPr marL="0" lvl="0" indent="0" algn="ctr">
              <a:spcBef>
                <a:spcPts val="0"/>
              </a:spcBef>
            </a:pPr>
            <a:endParaRPr lang="en-US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0" name="Google Shape;310;p31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09;p31"/>
          <p:cNvSpPr txBox="1">
            <a:spLocks/>
          </p:cNvSpPr>
          <p:nvPr/>
        </p:nvSpPr>
        <p:spPr>
          <a:xfrm>
            <a:off x="1792231" y="2181075"/>
            <a:ext cx="5595479" cy="161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en-US" sz="3200" b="0" dirty="0" smtClean="0">
                <a:solidFill>
                  <a:schemeClr val="bg1"/>
                </a:solidFill>
                <a:latin typeface="Snap ITC" panose="04040A07060A02020202" pitchFamily="82" charset="0"/>
                <a:cs typeface="Arial" panose="020B0604020202020204" pitchFamily="34" charset="0"/>
              </a:rPr>
              <a:t>LEFT</a:t>
            </a:r>
          </a:p>
          <a:p>
            <a:pPr marL="0" indent="0" algn="ctr">
              <a:spcBef>
                <a:spcPts val="0"/>
              </a:spcBef>
            </a:pPr>
            <a:r>
              <a:rPr lang="en-US" sz="3200" b="0" dirty="0" smtClean="0">
                <a:solidFill>
                  <a:schemeClr val="bg1"/>
                </a:solidFill>
                <a:latin typeface="Snap ITC" panose="04040A07060A02020202" pitchFamily="82" charset="0"/>
                <a:cs typeface="Arial" panose="020B0604020202020204" pitchFamily="34" charset="0"/>
              </a:rPr>
              <a:t>RIGHT</a:t>
            </a:r>
          </a:p>
          <a:p>
            <a:pPr marL="0" indent="0" algn="ctr">
              <a:spcBef>
                <a:spcPts val="0"/>
              </a:spcBef>
            </a:pPr>
            <a:r>
              <a:rPr lang="en-US" sz="3200" b="0" dirty="0" smtClean="0">
                <a:solidFill>
                  <a:schemeClr val="bg1"/>
                </a:solidFill>
                <a:latin typeface="Snap ITC" panose="04040A07060A02020202" pitchFamily="82" charset="0"/>
                <a:cs typeface="Arial" panose="020B0604020202020204" pitchFamily="34" charset="0"/>
              </a:rPr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57156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 smtClean="0">
                <a:solidFill>
                  <a:srgbClr val="0070C0"/>
                </a:solidFill>
                <a:latin typeface="Stencil" panose="040409050D0802020404" pitchFamily="82" charset="0"/>
                <a:sym typeface="Source Sans Pro"/>
              </a:rPr>
              <a:t>Space War</a:t>
            </a:r>
            <a:endParaRPr sz="2800" b="0" i="0" u="none" strike="noStrike" cap="none" dirty="0">
              <a:solidFill>
                <a:srgbClr val="0070C0"/>
              </a:solidFill>
              <a:latin typeface="Stencil" panose="040409050D0802020404" pitchFamily="82" charset="0"/>
              <a:sym typeface="Source Sans Pro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836608" y="1318992"/>
            <a:ext cx="7447583" cy="46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0" lvl="0" indent="0" algn="ctr">
              <a:spcBef>
                <a:spcPts val="0"/>
              </a:spcBef>
            </a:pPr>
            <a:endParaRPr lang="en-US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0" name="Google Shape;310;p31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41" y="1882042"/>
            <a:ext cx="3034564" cy="30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06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 smtClean="0">
                <a:solidFill>
                  <a:srgbClr val="0070C0"/>
                </a:solidFill>
                <a:latin typeface="Stencil" panose="040409050D0802020404" pitchFamily="82" charset="0"/>
                <a:sym typeface="Source Sans Pro"/>
              </a:rPr>
              <a:t>Space War</a:t>
            </a:r>
            <a:endParaRPr sz="2800" b="0" i="0" u="none" strike="noStrike" cap="none" dirty="0">
              <a:solidFill>
                <a:srgbClr val="0070C0"/>
              </a:solidFill>
              <a:latin typeface="Stencil" panose="040409050D0802020404" pitchFamily="82" charset="0"/>
              <a:sym typeface="Source Sans Pro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822960" y="2247040"/>
            <a:ext cx="7447583" cy="87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sz="4000" b="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Lets Begin</a:t>
            </a:r>
          </a:p>
        </p:txBody>
      </p:sp>
      <p:pic>
        <p:nvPicPr>
          <p:cNvPr id="310" name="Google Shape;310;p31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02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 smtClean="0">
                <a:solidFill>
                  <a:srgbClr val="0070C0"/>
                </a:solidFill>
                <a:latin typeface="Stencil" panose="040409050D0802020404" pitchFamily="82" charset="0"/>
                <a:sym typeface="Source Sans Pro"/>
              </a:rPr>
              <a:t>Space War</a:t>
            </a:r>
            <a:endParaRPr sz="2800" b="0" i="0" u="none" strike="noStrike" cap="none" dirty="0">
              <a:solidFill>
                <a:srgbClr val="0070C0"/>
              </a:solidFill>
              <a:latin typeface="Stencil" panose="040409050D0802020404" pitchFamily="82" charset="0"/>
              <a:sym typeface="Source Sans Pro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768369" y="1264401"/>
            <a:ext cx="7447583" cy="28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sz="2400" b="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Testing On windows and android.</a:t>
            </a:r>
          </a:p>
          <a:p>
            <a:pPr marL="0" lvl="0" indent="0" algn="ctr">
              <a:spcBef>
                <a:spcPts val="0"/>
              </a:spcBef>
            </a:pPr>
            <a:endParaRPr lang="en-US" sz="2400" b="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0" lvl="0" indent="0" algn="ctr">
              <a:spcBef>
                <a:spcPts val="0"/>
              </a:spcBef>
            </a:pPr>
            <a:r>
              <a:rPr lang="en-US" sz="2400" b="0" dirty="0">
                <a:latin typeface="Arial Rounded MT Bold" panose="020F070403050403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b="0" dirty="0" smtClean="0">
                <a:latin typeface="Arial Rounded MT Bold" panose="020F0704030504030204" pitchFamily="34" charset="0"/>
                <a:cs typeface="Arial" panose="020B0604020202020204" pitchFamily="34" charset="0"/>
                <a:hlinkClick r:id="rId3"/>
              </a:rPr>
              <a:t>qubodup.itch.io/startgamedev</a:t>
            </a:r>
            <a:r>
              <a:rPr lang="en-US" sz="2400" b="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0" name="Google Shape;310;p31" descr="C:\Users\Administrator\Desktop\love2d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descr="C:\Users\Administrator\Desktop\a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 descr="C:\Users\Administrator\Desktop\cyber-hunch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 descr="C:\Users\Administrator\Desktop\logo-quantum-high-res.cfd87a8f62ae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624464" y="3275112"/>
            <a:ext cx="1895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http://stabyourself.net</a:t>
            </a:r>
          </a:p>
        </p:txBody>
      </p:sp>
    </p:spTree>
    <p:extLst>
      <p:ext uri="{BB962C8B-B14F-4D97-AF65-F5344CB8AC3E}">
        <p14:creationId xmlns:p14="http://schemas.microsoft.com/office/powerpoint/2010/main" val="8361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 smtClean="0">
                <a:solidFill>
                  <a:srgbClr val="0070C0"/>
                </a:solidFill>
                <a:latin typeface="Stencil" panose="040409050D0802020404" pitchFamily="82" charset="0"/>
                <a:sym typeface="Source Sans Pro"/>
              </a:rPr>
              <a:t>Space War</a:t>
            </a:r>
            <a:endParaRPr sz="2800" b="0" i="0" u="none" strike="noStrike" cap="none" dirty="0">
              <a:solidFill>
                <a:srgbClr val="0070C0"/>
              </a:solidFill>
              <a:latin typeface="Stencil" panose="040409050D0802020404" pitchFamily="82" charset="0"/>
              <a:sym typeface="Source Sans Pro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768369" y="1264401"/>
            <a:ext cx="7447583" cy="28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sz="2400" b="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Examples</a:t>
            </a:r>
            <a:endParaRPr lang="en-US" sz="2400" b="0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10" name="Google Shape;310;p31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037611" y="2306121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7"/>
              </a:rPr>
              <a:t>http://</a:t>
            </a:r>
            <a:r>
              <a:rPr lang="en-US" sz="2400" dirty="0" smtClean="0">
                <a:hlinkClick r:id="rId7"/>
              </a:rPr>
              <a:t>stabyourself.net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0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F8E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rgbClr val="002F8E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SUBLIME</a:t>
            </a:r>
            <a:endParaRPr sz="2800" b="0" i="0" u="none" strike="noStrike" cap="none" dirty="0">
              <a:solidFill>
                <a:srgbClr val="002F8E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784860" y="2819400"/>
            <a:ext cx="7520940" cy="41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https://www.sublimetext.com/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115" name="Google Shape;115;p15" descr="C:\Users\Administrator\Desktop\cyber-hunc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 descr="C:\Users\Administrator\Desktop\logo-quantum-high-res.cfd87a8f62a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43316"/>
            <a:ext cx="747712" cy="74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 descr="Image result for sublime  editor logo transparen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5200" y="5257800"/>
            <a:ext cx="1447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990600" y="1600200"/>
            <a:ext cx="759714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 is a 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cross-platform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source code editor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with a 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Python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application programming interface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(API).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 smtClean="0">
                <a:solidFill>
                  <a:srgbClr val="0070C0"/>
                </a:solidFill>
                <a:latin typeface="Stencil" panose="040409050D0802020404" pitchFamily="82" charset="0"/>
                <a:sym typeface="Source Sans Pro"/>
              </a:rPr>
              <a:t>Contact me</a:t>
            </a:r>
            <a:endParaRPr sz="2800" b="0" i="0" u="none" strike="noStrike" cap="none" dirty="0">
              <a:solidFill>
                <a:srgbClr val="0070C0"/>
              </a:solidFill>
              <a:latin typeface="Stencil" panose="040409050D0802020404" pitchFamily="82" charset="0"/>
              <a:sym typeface="Source Sans Pro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986734" y="1537357"/>
            <a:ext cx="7520940" cy="203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https://github.com/bhattsameer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ctr">
              <a:spcBef>
                <a:spcPts val="0"/>
              </a:spcBef>
            </a:pPr>
            <a:endParaRPr lang="en-US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spcBef>
                <a:spcPts val="0"/>
              </a:spcBef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://www.linkedin.com/in/bhatt-sameer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ctr">
              <a:spcBef>
                <a:spcPts val="0"/>
              </a:spcBef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spcBef>
                <a:spcPts val="0"/>
              </a:spcBef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spcBef>
                <a:spcPts val="0"/>
              </a:spcBef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@sameer_bhatt5</a:t>
            </a:r>
          </a:p>
          <a:p>
            <a:pPr marL="0" lvl="0" indent="0" algn="ctr">
              <a:spcBef>
                <a:spcPts val="0"/>
              </a:spcBef>
            </a:pPr>
            <a:endParaRPr lang="en-US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spcBef>
                <a:spcPts val="0"/>
              </a:spcBef>
            </a:pPr>
            <a:endParaRPr lang="en-US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spcBef>
                <a:spcPts val="0"/>
              </a:spcBef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bhattsameer5@gmail.com </a:t>
            </a:r>
          </a:p>
        </p:txBody>
      </p:sp>
      <p:pic>
        <p:nvPicPr>
          <p:cNvPr id="310" name="Google Shape;310;p31" descr="C:\Users\Administrator\Desktop\love2d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descr="C:\Users\Administrator\Desktop\a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 descr="C:\Users\Administrator\Desktop\cyber-hunch-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 descr="C:\Users\Administrator\Desktop\logo-quantum-high-res.cfd87a8f62a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99" y="1305636"/>
            <a:ext cx="686938" cy="686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2981655"/>
            <a:ext cx="941696" cy="6487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9" y="3815686"/>
            <a:ext cx="705133" cy="705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6" y="2113271"/>
            <a:ext cx="551454" cy="5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0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 descr="C:\Users\Administrator\Desktop\love2d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410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descr="C:\Users\Administrator\Desktop\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 descr="C:\Users\Administrator\Desktop\cyber-hunch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 descr="C:\Users\Administrator\Desktop\logo-quantum-high-res.cfd87a8f62a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46877"/>
            <a:ext cx="747712" cy="74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61" y="246372"/>
            <a:ext cx="4673079" cy="4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2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F8E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rgbClr val="002F8E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INSTALLATION</a:t>
            </a:r>
            <a:endParaRPr sz="2800" b="0" i="0" u="none" strike="noStrike" cap="none" dirty="0">
              <a:solidFill>
                <a:srgbClr val="002F8E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900112" y="1524000"/>
            <a:ext cx="7482840" cy="1794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https://code.google.com/archive/luaforwindows/downloads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https://www.lua.org/download.html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5" name="Google Shape;125;p16" descr="C:\Users\Administrator\Desktop\a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 descr="C:\Users\Administrator\Desktop\cyber-hunch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 descr="C:\Users\Administrator\Desktop\logo-quantum-high-res.cfd87a8f62ae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" y="43316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F8E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rgbClr val="002F8E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WHAT IS </a:t>
            </a:r>
            <a:r>
              <a:rPr lang="en-US" sz="2800" b="0" i="0" u="none" strike="noStrike" cap="none" dirty="0" err="1">
                <a:solidFill>
                  <a:srgbClr val="002F8E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Lua</a:t>
            </a:r>
            <a:r>
              <a:rPr lang="en-US" sz="2800" b="0" i="0" u="none" strike="noStrike" cap="none" dirty="0">
                <a:solidFill>
                  <a:srgbClr val="002F8E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?</a:t>
            </a:r>
            <a:endParaRPr sz="2800" b="0" i="0" u="none" strike="noStrike" cap="none" dirty="0">
              <a:solidFill>
                <a:srgbClr val="002F8E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+mn-lt"/>
                <a:sym typeface="Source Sans Pro"/>
              </a:rPr>
              <a:t>Lua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 means “Moon” in Portuguese, Invented in 1993 in Brazil.</a:t>
            </a:r>
            <a:endParaRPr dirty="0">
              <a:latin typeface="+mn-lt"/>
            </a:endParaRPr>
          </a:p>
          <a:p>
            <a: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It’s free, small and lightweight, powerful but simple, efficient, portable.</a:t>
            </a:r>
            <a:endParaRPr dirty="0">
              <a:latin typeface="+mn-lt"/>
            </a:endParaRPr>
          </a:p>
          <a:p>
            <a: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Written using ANSI C and ANSI C++.</a:t>
            </a:r>
            <a:endParaRPr dirty="0">
              <a:latin typeface="+mn-lt"/>
            </a:endParaRPr>
          </a:p>
          <a:p>
            <a: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It’s focused around “tables”, which is same as “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+mn-lt"/>
                <a:sym typeface="Source Sans Pro"/>
              </a:rPr>
              <a:t>dict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” in python and “Object” in JavaScript.</a:t>
            </a:r>
            <a:endParaRPr dirty="0">
              <a:latin typeface="+mn-lt"/>
            </a:endParaRPr>
          </a:p>
          <a:p>
            <a: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Very Popular in Game development industries.</a:t>
            </a:r>
            <a:endParaRPr dirty="0">
              <a:latin typeface="+mn-lt"/>
            </a:endParaRPr>
          </a:p>
          <a:p>
            <a: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+mn-lt"/>
                <a:sym typeface="Source Sans Pro"/>
              </a:rPr>
              <a:t>Lua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sym typeface="Source Sans Pro"/>
              </a:rPr>
              <a:t> is embedded in C/C++, Ruby, Python, Java, Perl, C# etc. also available as a Simple API and library. </a:t>
            </a:r>
            <a:endParaRPr dirty="0">
              <a:latin typeface="+mn-lt"/>
            </a:endParaRPr>
          </a:p>
          <a:p>
            <a:pPr marL="457200" marR="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4" name="Google Shape;134;p17" descr="C:\Users\Administrator\Desktop\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 descr="C:\Users\Administrator\Desktop\cyber-hunc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 descr="C:\Users\Administrator\Desktop\logo-quantum-high-res.cfd87a8f62a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43316"/>
            <a:ext cx="747712" cy="74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F8E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rgbClr val="002F8E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WHO USES </a:t>
            </a:r>
            <a:r>
              <a:rPr lang="en-US" sz="2800" b="0" i="0" u="none" strike="noStrike" cap="none" dirty="0" err="1">
                <a:solidFill>
                  <a:srgbClr val="002F8E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Lua</a:t>
            </a:r>
            <a:r>
              <a:rPr lang="en-US" sz="2800" b="0" i="0" u="none" strike="noStrike" cap="none" dirty="0">
                <a:solidFill>
                  <a:srgbClr val="002F8E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?</a:t>
            </a:r>
            <a:endParaRPr sz="2800" b="0" i="0" u="none" strike="noStrike" cap="none" dirty="0">
              <a:solidFill>
                <a:srgbClr val="002F8E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pic>
        <p:nvPicPr>
          <p:cNvPr id="142" name="Google Shape;142;p18" descr="C:\Users\Administrator\Desktop\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 descr="C:\Users\Administrator\Desktop\cyber-hunc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 descr="Image result for adobe photoshop lightroom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18" descr="Image result for adobe photoshop lightroom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18" descr="Image result for adobe photoshop lightroom logo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18" descr="Image result for adobe photoshop lightroom logo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8" name="Google Shape;148;p18" descr="Related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375" y="1245043"/>
            <a:ext cx="1694589" cy="1060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 descr="Image result for angry birds logo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0" name="Google Shape;150;p18" descr="Related 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10476" y="1013894"/>
            <a:ext cx="1941847" cy="126504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 descr="Image result for apache http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18" descr="Image result for apache http"/>
          <p:cNvSpPr/>
          <p:nvPr/>
        </p:nvSpPr>
        <p:spPr>
          <a:xfrm>
            <a:off x="1069975" y="769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18" descr="Image result for apache http"/>
          <p:cNvSpPr/>
          <p:nvPr/>
        </p:nvSpPr>
        <p:spPr>
          <a:xfrm>
            <a:off x="1222375" y="922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4" name="Google Shape;154;p18" descr="Image result for apache http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2172" y="1013894"/>
            <a:ext cx="1619250" cy="136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 descr="Image result for apache traffic server logo"/>
          <p:cNvPicPr preferRelativeResize="0"/>
          <p:nvPr/>
        </p:nvPicPr>
        <p:blipFill rotWithShape="1">
          <a:blip r:embed="rId8">
            <a:alphaModFix/>
          </a:blip>
          <a:srcRect l="2918" t="24832" r="2621" b="29087"/>
          <a:stretch/>
        </p:blipFill>
        <p:spPr>
          <a:xfrm>
            <a:off x="6455391" y="864920"/>
            <a:ext cx="2067679" cy="66362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 descr="Image result for firefox"/>
          <p:cNvSpPr/>
          <p:nvPr/>
        </p:nvSpPr>
        <p:spPr>
          <a:xfrm>
            <a:off x="1374775" y="1074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p18" descr="Image result for firefox"/>
          <p:cNvSpPr/>
          <p:nvPr/>
        </p:nvSpPr>
        <p:spPr>
          <a:xfrm>
            <a:off x="1527175" y="1227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334904"/>
            <a:ext cx="3048000" cy="156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 descr="C:\Users\Administrator\Desktop\logo-quantum-high-res.cfd87a8f62ae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5575" y="43316"/>
            <a:ext cx="747712" cy="74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 descr="Related 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3540457"/>
            <a:ext cx="1802992" cy="180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 descr="Related imag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74256" y="1475624"/>
            <a:ext cx="1869744" cy="109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 descr="Image result for world of warcraf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28596" y="2845581"/>
            <a:ext cx="2115404" cy="178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 descr="Image result for nmap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418161" y="2111257"/>
            <a:ext cx="1405719" cy="1123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2441574" y="5133744"/>
            <a:ext cx="5026026" cy="42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n-US" sz="1400" b="0" u="sng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https://sites.google.com/site/marbux/home/where-lua-is-used</a:t>
            </a:r>
            <a:r>
              <a:rPr lang="en-US" sz="1400" b="0" u="non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u="none" cap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05460" y="3848668"/>
            <a:ext cx="2117077" cy="119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 descr="Image result for canon logo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607545" y="4307852"/>
            <a:ext cx="2723524" cy="82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 descr="Image result for olivetti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027132" y="3234782"/>
            <a:ext cx="1889689" cy="68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 descr="Image result for OcÃ©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806075" y="3773211"/>
            <a:ext cx="905337" cy="90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92" y="2416933"/>
            <a:ext cx="1909406" cy="19094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447800" y="1371600"/>
            <a:ext cx="6172200" cy="259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D32B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  <a:t>&gt;</a:t>
            </a:r>
            <a:b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</a:br>
            <a: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  <a:t>&gt; </a:t>
            </a:r>
            <a:r>
              <a:rPr lang="en-US" sz="2000" b="0" i="0" u="none" strike="noStrike" cap="none" dirty="0">
                <a:solidFill>
                  <a:srgbClr val="43D32B"/>
                </a:solidFill>
                <a:latin typeface="+mj-lt"/>
                <a:ea typeface="Arial"/>
                <a:cs typeface="Arial"/>
                <a:sym typeface="Arial"/>
              </a:rPr>
              <a:t>print(“Hello World!”)</a:t>
            </a:r>
            <a:br>
              <a:rPr lang="en-US" sz="2000" b="0" i="0" u="none" strike="noStrike" cap="none" dirty="0">
                <a:solidFill>
                  <a:srgbClr val="43D32B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43D32B"/>
                </a:solidFill>
                <a:latin typeface="+mj-lt"/>
                <a:ea typeface="Arial"/>
                <a:cs typeface="Arial"/>
                <a:sym typeface="Arial"/>
              </a:rPr>
              <a:t>Hello World!</a:t>
            </a:r>
            <a: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  <a:t/>
            </a:r>
            <a:b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</a:br>
            <a: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  <a:t>&gt;</a:t>
            </a:r>
            <a:b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</a:br>
            <a: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  <a:t>&gt;</a:t>
            </a:r>
            <a:b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</a:br>
            <a: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  <a:t>&gt;</a:t>
            </a:r>
            <a:b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</a:br>
            <a: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  <a:t>&gt;</a:t>
            </a:r>
            <a:b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</a:br>
            <a:r>
              <a:rPr lang="en-US" sz="2000" b="0" i="0" u="none" strike="noStrike" cap="none" dirty="0">
                <a:solidFill>
                  <a:srgbClr val="43D32B"/>
                </a:solidFill>
                <a:latin typeface="+mj-lt"/>
                <a:sym typeface="Source Sans Pro"/>
              </a:rPr>
              <a:t>&gt;</a:t>
            </a:r>
            <a:endParaRPr dirty="0">
              <a:latin typeface="+mj-lt"/>
            </a:endParaRPr>
          </a:p>
        </p:txBody>
      </p:sp>
      <p:pic>
        <p:nvPicPr>
          <p:cNvPr id="174" name="Google Shape;174;p19" descr="C:\Users\Administrator\Desktop\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 descr="C:\Users\Administrator\Desktop\cyber-hunc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 descr="C:\Users\Administrator\Desktop\logo-quantum-high-res.cfd87a8f62a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45723"/>
            <a:ext cx="747712" cy="7477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2743200" y="355505"/>
            <a:ext cx="3657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F8E"/>
              </a:buClr>
              <a:buSzPts val="2800"/>
              <a:buFont typeface="Source Sans Pro"/>
              <a:buNone/>
            </a:pPr>
            <a:r>
              <a:rPr lang="en-US" sz="2800" cap="none" dirty="0" err="1">
                <a:solidFill>
                  <a:srgbClr val="002F8E"/>
                </a:solidFill>
                <a:latin typeface="Aharoni" panose="02010803020104030203" pitchFamily="2" charset="-79"/>
                <a:ea typeface="Source Sans Pro"/>
                <a:cs typeface="Aharoni" panose="02010803020104030203" pitchFamily="2" charset="-79"/>
                <a:sym typeface="Source Sans Pro"/>
              </a:rPr>
              <a:t>Lua</a:t>
            </a:r>
            <a:endParaRPr sz="2800" cap="none" dirty="0">
              <a:solidFill>
                <a:srgbClr val="002F8E"/>
              </a:solidFill>
              <a:latin typeface="Aharoni" panose="02010803020104030203" pitchFamily="2" charset="-79"/>
              <a:ea typeface="Source Sans Pro"/>
              <a:cs typeface="Aharoni" panose="02010803020104030203" pitchFamily="2" charset="-79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F8E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>
                <a:solidFill>
                  <a:srgbClr val="002F8E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COMMENTS</a:t>
            </a:r>
            <a:endParaRPr sz="2800" b="0" i="0" u="none" strike="noStrike" cap="none" dirty="0">
              <a:solidFill>
                <a:srgbClr val="002F8E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pic>
        <p:nvPicPr>
          <p:cNvPr id="183" name="Google Shape;183;p20" descr="C:\Users\Administrator\Desktop\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 descr="C:\Users\Administrator\Desktop\cyber-hunc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Image result for adobe photoshop lightroom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20" descr="Image result for adobe photoshop lightroom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Google Shape;187;p20" descr="Image result for adobe photoshop lightroom logo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20" descr="Image result for adobe photoshop lightroom logo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0" descr="Image result for angry birds logo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0" descr="Image result for apache http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20" descr="Image result for apache http"/>
          <p:cNvSpPr/>
          <p:nvPr/>
        </p:nvSpPr>
        <p:spPr>
          <a:xfrm>
            <a:off x="1069975" y="769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20" descr="Image result for apache http"/>
          <p:cNvSpPr/>
          <p:nvPr/>
        </p:nvSpPr>
        <p:spPr>
          <a:xfrm>
            <a:off x="1222375" y="922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3" name="Google Shape;193;p20" descr="C:\Users\Administrator\Desktop\logo-quantum-high-res.cfd87a8f62a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863" y="67781"/>
            <a:ext cx="747712" cy="7477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2057400" y="1600200"/>
            <a:ext cx="5257800" cy="2362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-- single line comment</a:t>
            </a:r>
            <a:endParaRPr dirty="0">
              <a:latin typeface="+mj-lt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--[[ multi</a:t>
            </a:r>
            <a:endParaRPr dirty="0">
              <a:latin typeface="+mj-lt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	line </a:t>
            </a:r>
            <a:endParaRPr sz="2400" b="1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	Comments</a:t>
            </a:r>
            <a:endParaRPr dirty="0">
              <a:latin typeface="+mj-lt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]]</a:t>
            </a:r>
            <a:endParaRPr sz="2400" b="1" i="0" u="none" strike="noStrike" cap="none" dirty="0">
              <a:solidFill>
                <a:srgbClr val="CC3399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F8E"/>
              </a:buClr>
              <a:buSzPts val="2800"/>
              <a:buFont typeface="Source Sans Pro"/>
              <a:buNone/>
            </a:pPr>
            <a:r>
              <a:rPr lang="en-US" sz="2800" b="0" i="0" u="none" strike="noStrike" cap="none" dirty="0" smtClean="0">
                <a:solidFill>
                  <a:srgbClr val="002F8E"/>
                </a:solidFill>
                <a:latin typeface="Aharoni" panose="02010803020104030203" pitchFamily="2" charset="-79"/>
                <a:cs typeface="Aharoni" panose="02010803020104030203" pitchFamily="2" charset="-79"/>
                <a:sym typeface="Source Sans Pro"/>
              </a:rPr>
              <a:t>VARIABLES</a:t>
            </a:r>
            <a:endParaRPr sz="2800" b="0" i="0" u="none" strike="noStrike" cap="none" dirty="0">
              <a:solidFill>
                <a:srgbClr val="002F8E"/>
              </a:solidFill>
              <a:latin typeface="Aharoni" panose="02010803020104030203" pitchFamily="2" charset="-79"/>
              <a:cs typeface="Aharoni" panose="02010803020104030203" pitchFamily="2" charset="-79"/>
              <a:sym typeface="Source Sans Pro"/>
            </a:endParaRPr>
          </a:p>
        </p:txBody>
      </p:sp>
      <p:pic>
        <p:nvPicPr>
          <p:cNvPr id="200" name="Google Shape;200;p21" descr="C:\Users\Administrator\Desktop\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529483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 descr="C:\Users\Administrator\Desktop\cyber-hunc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0"/>
            <a:ext cx="1676400" cy="79102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 descr="Image result for adobe photoshop lightroom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21" descr="Image result for adobe photoshop lightroom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21" descr="Image result for adobe photoshop lightroom logo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p21" descr="Image result for adobe photoshop lightroom logo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Google Shape;206;p21" descr="Image result for angry birds logo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Google Shape;207;p21" descr="Image result for apache http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1" descr="Image result for apache http"/>
          <p:cNvSpPr/>
          <p:nvPr/>
        </p:nvSpPr>
        <p:spPr>
          <a:xfrm>
            <a:off x="1069975" y="769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1" descr="Image result for apache http"/>
          <p:cNvSpPr/>
          <p:nvPr/>
        </p:nvSpPr>
        <p:spPr>
          <a:xfrm>
            <a:off x="1222375" y="922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0" name="Google Shape;210;p21" descr="C:\Users\Administrator\Desktop\logo-quantum-high-res.cfd87a8f62a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863" y="67781"/>
            <a:ext cx="747712" cy="74771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1524326" y="990600"/>
            <a:ext cx="6164752" cy="39044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D32B"/>
              </a:buClr>
              <a:buSzPts val="2000"/>
              <a:buFont typeface="Source Sans Pro"/>
              <a:buNone/>
            </a:pPr>
            <a:r>
              <a:rPr lang="en-US" sz="2000" cap="none" dirty="0">
                <a:solidFill>
                  <a:srgbClr val="43D32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 </a:t>
            </a: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a = 1 --number</a:t>
            </a:r>
            <a:b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&gt; b = “string”  --string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D32B"/>
              </a:buClr>
              <a:buSzPts val="2000"/>
              <a:buFont typeface="Arial"/>
              <a:buNone/>
            </a:pP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cap="none" dirty="0" err="1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c,d</a:t>
            </a: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 = { }, function  --</a:t>
            </a:r>
            <a:r>
              <a:rPr lang="en-US" sz="2000" cap="none" dirty="0" err="1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table,function</a:t>
            </a:r>
            <a:endParaRPr sz="2000" cap="none" dirty="0">
              <a:solidFill>
                <a:srgbClr val="43D3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D32B"/>
              </a:buClr>
              <a:buSzPts val="2000"/>
              <a:buFont typeface="Source Sans Pro"/>
              <a:buNone/>
            </a:pPr>
            <a:r>
              <a:rPr lang="en-US" sz="2000" cap="none" dirty="0">
                <a:solidFill>
                  <a:srgbClr val="43D32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D32B"/>
              </a:buClr>
              <a:buSzPts val="2000"/>
              <a:buFont typeface="Arial"/>
              <a:buNone/>
            </a:pP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&gt;print (type(a))</a:t>
            </a:r>
            <a:endParaRPr sz="2000" cap="none" dirty="0">
              <a:solidFill>
                <a:srgbClr val="43D32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D32B"/>
              </a:buClr>
              <a:buSzPts val="2000"/>
              <a:buFont typeface="Arial"/>
              <a:buNone/>
            </a:pP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D32B"/>
              </a:buClr>
              <a:buSzPts val="2000"/>
              <a:buFont typeface="Arial"/>
              <a:buNone/>
            </a:pP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D32B"/>
              </a:buClr>
              <a:buSzPts val="2000"/>
              <a:buFont typeface="Arial"/>
              <a:buNone/>
            </a:pP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&gt;print (type(a),type(b))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D32B"/>
              </a:buClr>
              <a:buSzPts val="2000"/>
              <a:buFont typeface="Arial"/>
              <a:buNone/>
            </a:pP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number string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3D32B"/>
              </a:buClr>
              <a:buSzPts val="2000"/>
              <a:buFont typeface="Arial"/>
              <a:buNone/>
            </a:pP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cap="none" dirty="0" err="1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io.write</a:t>
            </a: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 (type(a), “ ”, type(b), “ ”, type(c), “ ”, type(d))</a:t>
            </a:r>
            <a:b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cap="none" dirty="0">
                <a:solidFill>
                  <a:srgbClr val="43D32B"/>
                </a:solidFill>
                <a:latin typeface="Arial"/>
                <a:ea typeface="Arial"/>
                <a:cs typeface="Arial"/>
                <a:sym typeface="Arial"/>
              </a:rPr>
              <a:t>number string table&gt;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367</Words>
  <Application>Microsoft Office PowerPoint</Application>
  <PresentationFormat>On-screen Show (4:3)</PresentationFormat>
  <Paragraphs>125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Aharoni</vt:lpstr>
      <vt:lpstr>Source Sans Pro</vt:lpstr>
      <vt:lpstr>Arial Rounded MT Bold</vt:lpstr>
      <vt:lpstr>Stencil</vt:lpstr>
      <vt:lpstr>Noto Sans Symbols</vt:lpstr>
      <vt:lpstr>Arial</vt:lpstr>
      <vt:lpstr>Snap ITC</vt:lpstr>
      <vt:lpstr>Angles</vt:lpstr>
      <vt:lpstr>LOVE WITH Lua</vt:lpstr>
      <vt:lpstr>AGENDA</vt:lpstr>
      <vt:lpstr>SUBLIME</vt:lpstr>
      <vt:lpstr>INSTALLATION</vt:lpstr>
      <vt:lpstr>WHAT IS Lua?</vt:lpstr>
      <vt:lpstr>WHO USES Lua?</vt:lpstr>
      <vt:lpstr>&gt; &gt; print(“Hello World!”) Hello World! &gt; &gt; &gt; &gt; &gt;</vt:lpstr>
      <vt:lpstr>COMMENTS</vt:lpstr>
      <vt:lpstr>VARIABLES</vt:lpstr>
      <vt:lpstr>Game Engines</vt:lpstr>
      <vt:lpstr>INSTALLATION</vt:lpstr>
      <vt:lpstr>WHAT IS            ?</vt:lpstr>
      <vt:lpstr>GAME LOOP</vt:lpstr>
      <vt:lpstr>PROCESS INPUT</vt:lpstr>
      <vt:lpstr>UPDATE GAME</vt:lpstr>
      <vt:lpstr>RENDER</vt:lpstr>
      <vt:lpstr>2D COORDINATE SYSTEM </vt:lpstr>
      <vt:lpstr>RENDER</vt:lpstr>
      <vt:lpstr>PowerPoint Presentation</vt:lpstr>
      <vt:lpstr>PowerPoint Presentation</vt:lpstr>
      <vt:lpstr>BASIC PHASES OF GAME DEVELOPMENT</vt:lpstr>
      <vt:lpstr>Space War</vt:lpstr>
      <vt:lpstr>Space War</vt:lpstr>
      <vt:lpstr>Space War</vt:lpstr>
      <vt:lpstr>Space War</vt:lpstr>
      <vt:lpstr>Space War</vt:lpstr>
      <vt:lpstr>Space War</vt:lpstr>
      <vt:lpstr>Space War</vt:lpstr>
      <vt:lpstr>Space War</vt:lpstr>
      <vt:lpstr>Contact 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WITH Lua</dc:title>
  <cp:lastModifiedBy>dell</cp:lastModifiedBy>
  <cp:revision>21</cp:revision>
  <dcterms:modified xsi:type="dcterms:W3CDTF">2018-07-21T02:19:59Z</dcterms:modified>
</cp:coreProperties>
</file>