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58" r:id="rId6"/>
    <p:sldId id="260"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0CB598-E585-4B56-9EA7-DC109E668364}" v="3" dt="2018-08-19T18:31:40.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35754" y="628617"/>
            <a:ext cx="6368858" cy="3028983"/>
          </a:xfrm>
        </p:spPr>
        <p:txBody>
          <a:bodyPr>
            <a:normAutofit/>
          </a:bodyPr>
          <a:lstStyle/>
          <a:p>
            <a:r>
              <a:rPr lang="en-US" dirty="0"/>
              <a:t>UWICS</a:t>
            </a:r>
          </a:p>
        </p:txBody>
      </p:sp>
      <p:sp>
        <p:nvSpPr>
          <p:cNvPr id="3" name="Subtitle 2"/>
          <p:cNvSpPr>
            <a:spLocks noGrp="1"/>
          </p:cNvSpPr>
          <p:nvPr>
            <p:ph type="subTitle" idx="1"/>
          </p:nvPr>
        </p:nvSpPr>
        <p:spPr>
          <a:xfrm>
            <a:off x="5126845" y="3843868"/>
            <a:ext cx="5233180" cy="1564744"/>
          </a:xfrm>
        </p:spPr>
        <p:txBody>
          <a:bodyPr>
            <a:normAutofit/>
          </a:bodyPr>
          <a:lstStyle/>
          <a:p>
            <a:r>
              <a:rPr lang="en-US" dirty="0"/>
              <a:t>University of the West Indies Computing Society</a:t>
            </a:r>
          </a:p>
        </p:txBody>
      </p:sp>
      <p:pic>
        <p:nvPicPr>
          <p:cNvPr id="5" name="Picture 5" descr="A picture containing object&#10;&#10;Description generated with high confidence">
            <a:extLst>
              <a:ext uri="{FF2B5EF4-FFF2-40B4-BE49-F238E27FC236}">
                <a16:creationId xmlns:a16="http://schemas.microsoft.com/office/drawing/2014/main" id="{D793DC36-65E0-4DD8-BE0A-6C60A770CE77}"/>
              </a:ext>
            </a:extLst>
          </p:cNvPr>
          <p:cNvPicPr>
            <a:picLocks noChangeAspect="1"/>
          </p:cNvPicPr>
          <p:nvPr/>
        </p:nvPicPr>
        <p:blipFill>
          <a:blip r:embed="rId2"/>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12" name="Group 1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9284710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563852-94DE-49F2-A747-DEFADE1477E6}"/>
              </a:ext>
            </a:extLst>
          </p:cNvPr>
          <p:cNvSpPr>
            <a:spLocks noGrp="1"/>
          </p:cNvSpPr>
          <p:nvPr>
            <p:ph type="title"/>
          </p:nvPr>
        </p:nvSpPr>
        <p:spPr>
          <a:xfrm>
            <a:off x="684212" y="685799"/>
            <a:ext cx="9678988" cy="3673474"/>
          </a:xfrm>
        </p:spPr>
        <p:txBody>
          <a:bodyPr vert="horz" lIns="91440" tIns="45720" rIns="91440" bIns="45720" rtlCol="0" anchor="b">
            <a:normAutofit/>
          </a:bodyPr>
          <a:lstStyle/>
          <a:p>
            <a:pPr>
              <a:lnSpc>
                <a:spcPct val="90000"/>
              </a:lnSpc>
            </a:pPr>
            <a:r>
              <a:rPr lang="en-US" sz="2000">
                <a:solidFill>
                  <a:schemeClr val="tx2"/>
                </a:solidFill>
              </a:rPr>
              <a:t>The University of The West Indies Computing Society (UWICS) is an ever evolving</a:t>
            </a:r>
          </a:p>
          <a:p>
            <a:pPr>
              <a:lnSpc>
                <a:spcPct val="90000"/>
              </a:lnSpc>
            </a:pPr>
            <a:r>
              <a:rPr lang="en-US" sz="2000">
                <a:solidFill>
                  <a:schemeClr val="tx2"/>
                </a:solidFill>
              </a:rPr>
              <a:t>association founded in 1996. This society not only aims to educate its members of</a:t>
            </a:r>
          </a:p>
          <a:p>
            <a:pPr>
              <a:lnSpc>
                <a:spcPct val="90000"/>
              </a:lnSpc>
            </a:pPr>
            <a:r>
              <a:rPr lang="en-US" sz="2000">
                <a:solidFill>
                  <a:schemeClr val="tx2"/>
                </a:solidFill>
              </a:rPr>
              <a:t>computing and its application in everyday life, but to offer a premier club experience that</a:t>
            </a:r>
          </a:p>
          <a:p>
            <a:pPr>
              <a:lnSpc>
                <a:spcPct val="90000"/>
              </a:lnSpc>
            </a:pPr>
            <a:r>
              <a:rPr lang="en-US" sz="2000">
                <a:solidFill>
                  <a:schemeClr val="tx2"/>
                </a:solidFill>
              </a:rPr>
              <a:t>promotes the holistic development of its members as well. Our goal is to become a platform</a:t>
            </a:r>
          </a:p>
          <a:p>
            <a:pPr>
              <a:lnSpc>
                <a:spcPct val="90000"/>
              </a:lnSpc>
            </a:pPr>
            <a:r>
              <a:rPr lang="en-US" sz="2000">
                <a:solidFill>
                  <a:schemeClr val="tx2"/>
                </a:solidFill>
              </a:rPr>
              <a:t>to expose members to opportunities for competition, learning and greater involvement in the</a:t>
            </a:r>
          </a:p>
          <a:p>
            <a:pPr>
              <a:lnSpc>
                <a:spcPct val="90000"/>
              </a:lnSpc>
            </a:pPr>
            <a:endParaRPr lang="en-US" sz="2000">
              <a:solidFill>
                <a:schemeClr val="tx2"/>
              </a:solidFill>
            </a:endParaRPr>
          </a:p>
          <a:p>
            <a:pPr>
              <a:lnSpc>
                <a:spcPct val="90000"/>
              </a:lnSpc>
            </a:pPr>
            <a:r>
              <a:rPr lang="en-US" sz="2000">
                <a:solidFill>
                  <a:schemeClr val="tx2"/>
                </a:solidFill>
              </a:rPr>
              <a:t>computing industry.</a:t>
            </a:r>
          </a:p>
        </p:txBody>
      </p:sp>
      <p:sp>
        <p:nvSpPr>
          <p:cNvPr id="3" name="Content Placeholder 2">
            <a:extLst>
              <a:ext uri="{FF2B5EF4-FFF2-40B4-BE49-F238E27FC236}">
                <a16:creationId xmlns:a16="http://schemas.microsoft.com/office/drawing/2014/main" id="{442DFE89-CD42-4874-97EC-7AE6CCF77F71}"/>
              </a:ext>
            </a:extLst>
          </p:cNvPr>
          <p:cNvSpPr>
            <a:spLocks noGrp="1"/>
          </p:cNvSpPr>
          <p:nvPr>
            <p:ph idx="1"/>
          </p:nvPr>
        </p:nvSpPr>
        <p:spPr>
          <a:xfrm>
            <a:off x="684212" y="4648198"/>
            <a:ext cx="7005742" cy="1143002"/>
          </a:xfrm>
        </p:spPr>
        <p:txBody>
          <a:bodyPr vert="horz" lIns="91440" tIns="45720" rIns="91440" bIns="45720" rtlCol="0" anchor="t">
            <a:normAutofit/>
          </a:bodyPr>
          <a:lstStyle/>
          <a:p>
            <a:pPr marL="0" indent="0">
              <a:buNone/>
            </a:pPr>
            <a:r>
              <a:rPr lang="en-US" sz="2100">
                <a:solidFill>
                  <a:schemeClr val="tx1">
                    <a:alpha val="80000"/>
                  </a:schemeClr>
                </a:solidFill>
              </a:rPr>
              <a:t>Mission Statement:</a:t>
            </a:r>
          </a:p>
        </p:txBody>
      </p:sp>
    </p:spTree>
    <p:extLst>
      <p:ext uri="{BB962C8B-B14F-4D97-AF65-F5344CB8AC3E}">
        <p14:creationId xmlns:p14="http://schemas.microsoft.com/office/powerpoint/2010/main" val="25417823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201B3-F429-42A2-8538-38B5E5725738}"/>
              </a:ext>
            </a:extLst>
          </p:cNvPr>
          <p:cNvSpPr>
            <a:spLocks noGrp="1"/>
          </p:cNvSpPr>
          <p:nvPr>
            <p:ph type="title"/>
          </p:nvPr>
        </p:nvSpPr>
        <p:spPr>
          <a:xfrm>
            <a:off x="684212" y="485244"/>
            <a:ext cx="8534400" cy="1507067"/>
          </a:xfrm>
        </p:spPr>
        <p:txBody>
          <a:bodyPr vert="horz" lIns="91440" tIns="45720" rIns="91440" bIns="45720" rtlCol="0" anchor="ctr">
            <a:normAutofit/>
          </a:bodyPr>
          <a:lstStyle/>
          <a:p>
            <a:r>
              <a:rPr lang="en-US"/>
              <a:t>Upcoming Events</a:t>
            </a:r>
          </a:p>
        </p:txBody>
      </p:sp>
      <p:sp>
        <p:nvSpPr>
          <p:cNvPr id="5" name="Title 1">
            <a:extLst>
              <a:ext uri="{FF2B5EF4-FFF2-40B4-BE49-F238E27FC236}">
                <a16:creationId xmlns:a16="http://schemas.microsoft.com/office/drawing/2014/main" id="{C12E26C6-8193-49BB-8E2E-74812902AB1C}"/>
              </a:ext>
            </a:extLst>
          </p:cNvPr>
          <p:cNvSpPr txBox="1">
            <a:spLocks/>
          </p:cNvSpPr>
          <p:nvPr/>
        </p:nvSpPr>
        <p:spPr>
          <a:xfrm>
            <a:off x="684212" y="2068511"/>
            <a:ext cx="8534400" cy="361526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spcBef>
                <a:spcPct val="20000"/>
              </a:spcBef>
              <a:spcAft>
                <a:spcPts val="600"/>
              </a:spcAft>
              <a:buClr>
                <a:schemeClr val="tx1"/>
              </a:buClr>
              <a:buSzPct val="80000"/>
              <a:buFont typeface="Wingdings 3" panose="05040102010807070707" pitchFamily="18" charset="2"/>
              <a:buChar char=""/>
            </a:pPr>
            <a:r>
              <a:rPr lang="en-US" cap="none">
                <a:latin typeface="+mn-lt"/>
                <a:ea typeface="+mn-ea"/>
                <a:cs typeface="+mn-cs"/>
              </a:rPr>
              <a:t>GIT Session</a:t>
            </a:r>
          </a:p>
          <a:p>
            <a:pPr marL="571500" indent="-571500">
              <a:spcBef>
                <a:spcPct val="20000"/>
              </a:spcBef>
              <a:spcAft>
                <a:spcPts val="600"/>
              </a:spcAft>
              <a:buClr>
                <a:schemeClr val="tx1"/>
              </a:buClr>
              <a:buSzPct val="80000"/>
              <a:buFont typeface="Wingdings 3" panose="05040102010807070707" pitchFamily="18" charset="2"/>
              <a:buChar char=""/>
            </a:pPr>
            <a:r>
              <a:rPr lang="en-US" cap="none">
                <a:latin typeface="+mn-lt"/>
                <a:ea typeface="+mn-ea"/>
                <a:cs typeface="+mn-cs"/>
              </a:rPr>
              <a:t>Machine learning</a:t>
            </a:r>
          </a:p>
          <a:p>
            <a:pPr marL="571500" indent="-571500">
              <a:spcBef>
                <a:spcPct val="20000"/>
              </a:spcBef>
              <a:spcAft>
                <a:spcPts val="600"/>
              </a:spcAft>
              <a:buClr>
                <a:schemeClr val="tx1"/>
              </a:buClr>
              <a:buSzPct val="80000"/>
              <a:buFont typeface="Wingdings 3" panose="05040102010807070707" pitchFamily="18" charset="2"/>
              <a:buChar char=""/>
            </a:pPr>
            <a:r>
              <a:rPr lang="en-US" cap="none">
                <a:latin typeface="+mn-lt"/>
                <a:ea typeface="+mn-ea"/>
                <a:cs typeface="+mn-cs"/>
              </a:rPr>
              <a:t>Raspberry pi design</a:t>
            </a:r>
          </a:p>
          <a:p>
            <a:pPr marL="571500" indent="-571500">
              <a:spcBef>
                <a:spcPct val="20000"/>
              </a:spcBef>
              <a:spcAft>
                <a:spcPts val="600"/>
              </a:spcAft>
              <a:buClr>
                <a:schemeClr val="tx1"/>
              </a:buClr>
              <a:buSzPct val="80000"/>
              <a:buFont typeface="Wingdings 3" panose="05040102010807070707" pitchFamily="18" charset="2"/>
              <a:buChar char=""/>
            </a:pPr>
            <a:r>
              <a:rPr lang="en-US" cap="none">
                <a:latin typeface="+mn-lt"/>
                <a:ea typeface="+mn-ea"/>
                <a:cs typeface="+mn-cs"/>
              </a:rPr>
              <a:t>LAN PARTY</a:t>
            </a:r>
          </a:p>
        </p:txBody>
      </p:sp>
      <p:grpSp>
        <p:nvGrpSpPr>
          <p:cNvPr id="12" name="Group 1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4424182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9"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501466-7B42-4E72-8BAA-49B09A152023}"/>
              </a:ext>
            </a:extLst>
          </p:cNvPr>
          <p:cNvSpPr>
            <a:spLocks noGrp="1"/>
          </p:cNvSpPr>
          <p:nvPr>
            <p:ph type="title"/>
          </p:nvPr>
        </p:nvSpPr>
        <p:spPr>
          <a:xfrm>
            <a:off x="684212" y="685799"/>
            <a:ext cx="9678988" cy="3673474"/>
          </a:xfrm>
        </p:spPr>
        <p:txBody>
          <a:bodyPr vert="horz" lIns="91440" tIns="45720" rIns="91440" bIns="45720" rtlCol="0" anchor="b">
            <a:normAutofit/>
          </a:bodyPr>
          <a:lstStyle/>
          <a:p>
            <a:r>
              <a:rPr lang="en-US" sz="6000">
                <a:solidFill>
                  <a:srgbClr val="000000"/>
                </a:solidFill>
              </a:rPr>
              <a:t>Internship Opportunities </a:t>
            </a:r>
            <a:endParaRPr lang="en-US"/>
          </a:p>
        </p:txBody>
      </p:sp>
    </p:spTree>
    <p:extLst>
      <p:ext uri="{BB962C8B-B14F-4D97-AF65-F5344CB8AC3E}">
        <p14:creationId xmlns:p14="http://schemas.microsoft.com/office/powerpoint/2010/main" val="34539972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10ABDF25-C37B-4184-B15C-D681D256C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nip Diagonal Corner Rectangle 37">
            <a:extLst>
              <a:ext uri="{FF2B5EF4-FFF2-40B4-BE49-F238E27FC236}">
                <a16:creationId xmlns:a16="http://schemas.microsoft.com/office/drawing/2014/main" id="{C356D533-2D48-459F-BD43-1F902CC2A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rgbClr val="FFFFFF"/>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nip Single Corner Rectangle 38">
            <a:extLst>
              <a:ext uri="{FF2B5EF4-FFF2-40B4-BE49-F238E27FC236}">
                <a16:creationId xmlns:a16="http://schemas.microsoft.com/office/drawing/2014/main" id="{7CF6A3A2-C595-4E41-9B5F-5C654F498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5900" y="794540"/>
            <a:ext cx="3307944" cy="2384634"/>
          </a:xfrm>
          <a:prstGeom prst="snip1Rect">
            <a:avLst>
              <a:gd name="adj" fmla="val 21437"/>
            </a:avLst>
          </a:prstGeom>
          <a:solidFill>
            <a:srgbClr val="FFFFFF"/>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2">
            <a:extLst>
              <a:ext uri="{FF2B5EF4-FFF2-40B4-BE49-F238E27FC236}">
                <a16:creationId xmlns:a16="http://schemas.microsoft.com/office/drawing/2014/main" id="{2DE0D048-18E1-4972-A3AA-38B421E01416}"/>
              </a:ext>
            </a:extLst>
          </p:cNvPr>
          <p:cNvPicPr>
            <a:picLocks noChangeAspect="1"/>
          </p:cNvPicPr>
          <p:nvPr/>
        </p:nvPicPr>
        <p:blipFill>
          <a:blip r:embed="rId2"/>
          <a:stretch>
            <a:fillRect/>
          </a:stretch>
        </p:blipFill>
        <p:spPr>
          <a:xfrm>
            <a:off x="1480411" y="1024291"/>
            <a:ext cx="1938921" cy="1938921"/>
          </a:xfrm>
          <a:custGeom>
            <a:avLst/>
            <a:gdLst>
              <a:gd name="connsiteX0" fmla="*/ 377025 w 2852928"/>
              <a:gd name="connsiteY0" fmla="*/ 0 h 1938921"/>
              <a:gd name="connsiteX1" fmla="*/ 2852928 w 2852928"/>
              <a:gd name="connsiteY1" fmla="*/ 0 h 1938921"/>
              <a:gd name="connsiteX2" fmla="*/ 2852928 w 2852928"/>
              <a:gd name="connsiteY2" fmla="*/ 1938921 h 1938921"/>
              <a:gd name="connsiteX3" fmla="*/ 0 w 2852928"/>
              <a:gd name="connsiteY3" fmla="*/ 1938921 h 1938921"/>
              <a:gd name="connsiteX4" fmla="*/ 0 w 2852928"/>
              <a:gd name="connsiteY4" fmla="*/ 377025 h 1938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1938921">
                <a:moveTo>
                  <a:pt x="377025" y="0"/>
                </a:moveTo>
                <a:lnTo>
                  <a:pt x="2852928" y="0"/>
                </a:lnTo>
                <a:lnTo>
                  <a:pt x="2852928" y="1938921"/>
                </a:lnTo>
                <a:lnTo>
                  <a:pt x="0" y="1938921"/>
                </a:lnTo>
                <a:lnTo>
                  <a:pt x="0" y="377025"/>
                </a:lnTo>
                <a:close/>
              </a:path>
            </a:pathLst>
          </a:custGeom>
        </p:spPr>
      </p:pic>
      <p:sp>
        <p:nvSpPr>
          <p:cNvPr id="37" name="Snip Single Corner Rectangle 41">
            <a:extLst>
              <a:ext uri="{FF2B5EF4-FFF2-40B4-BE49-F238E27FC236}">
                <a16:creationId xmlns:a16="http://schemas.microsoft.com/office/drawing/2014/main" id="{6FE12C62-E0E1-4E96-9F25-492088826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261003" y="792752"/>
            <a:ext cx="2783421" cy="2397591"/>
          </a:xfrm>
          <a:prstGeom prst="snip1Rect">
            <a:avLst>
              <a:gd name="adj" fmla="val 0"/>
            </a:avLst>
          </a:prstGeom>
          <a:solidFill>
            <a:srgbClr val="FFFFFF"/>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D688589-1906-4ADF-8BD5-BB668F7067E8}"/>
              </a:ext>
            </a:extLst>
          </p:cNvPr>
          <p:cNvPicPr>
            <a:picLocks noChangeAspect="1"/>
          </p:cNvPicPr>
          <p:nvPr/>
        </p:nvPicPr>
        <p:blipFill>
          <a:blip r:embed="rId3"/>
          <a:stretch>
            <a:fillRect/>
          </a:stretch>
        </p:blipFill>
        <p:spPr>
          <a:xfrm>
            <a:off x="4685457" y="1024291"/>
            <a:ext cx="1934512" cy="1934512"/>
          </a:xfrm>
          <a:prstGeom prst="rect">
            <a:avLst/>
          </a:prstGeom>
        </p:spPr>
      </p:pic>
      <p:sp>
        <p:nvSpPr>
          <p:cNvPr id="38" name="Snip Single Corner Rectangle 44">
            <a:extLst>
              <a:ext uri="{FF2B5EF4-FFF2-40B4-BE49-F238E27FC236}">
                <a16:creationId xmlns:a16="http://schemas.microsoft.com/office/drawing/2014/main" id="{F023E8A8-FBFE-4011-9659-66D31E6D3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95900" y="3344573"/>
            <a:ext cx="3307943" cy="2397588"/>
          </a:xfrm>
          <a:prstGeom prst="snip1Rect">
            <a:avLst>
              <a:gd name="adj" fmla="val 0"/>
            </a:avLst>
          </a:prstGeom>
          <a:solidFill>
            <a:srgbClr val="FFFFFF"/>
          </a:solidFill>
          <a:ln w="1270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866501F1-E0E1-4029-89D6-D9837A26ACB5}"/>
              </a:ext>
            </a:extLst>
          </p:cNvPr>
          <p:cNvPicPr>
            <a:picLocks noChangeAspect="1"/>
          </p:cNvPicPr>
          <p:nvPr/>
        </p:nvPicPr>
        <p:blipFill>
          <a:blip r:embed="rId4"/>
          <a:stretch>
            <a:fillRect/>
          </a:stretch>
        </p:blipFill>
        <p:spPr>
          <a:xfrm>
            <a:off x="1023407" y="3872929"/>
            <a:ext cx="2852928" cy="1340876"/>
          </a:xfrm>
          <a:prstGeom prst="rect">
            <a:avLst/>
          </a:prstGeom>
        </p:spPr>
      </p:pic>
      <p:sp>
        <p:nvSpPr>
          <p:cNvPr id="39" name="Snip Single Corner Rectangle 40">
            <a:extLst>
              <a:ext uri="{FF2B5EF4-FFF2-40B4-BE49-F238E27FC236}">
                <a16:creationId xmlns:a16="http://schemas.microsoft.com/office/drawing/2014/main" id="{676ACB49-5C18-4810-ABB9-F2C2644AC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261003" y="3344574"/>
            <a:ext cx="2783421" cy="2397589"/>
          </a:xfrm>
          <a:prstGeom prst="snip1Rect">
            <a:avLst>
              <a:gd name="adj" fmla="val 21522"/>
            </a:avLst>
          </a:prstGeom>
          <a:solidFill>
            <a:srgbClr val="FFFFFF"/>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A picture containing vector graphics&#10;&#10;Description generated with high confidence">
            <a:extLst>
              <a:ext uri="{FF2B5EF4-FFF2-40B4-BE49-F238E27FC236}">
                <a16:creationId xmlns:a16="http://schemas.microsoft.com/office/drawing/2014/main" id="{EEF99067-48C2-4B60-BC01-7CD05CE3D62F}"/>
              </a:ext>
            </a:extLst>
          </p:cNvPr>
          <p:cNvPicPr>
            <a:picLocks noChangeAspect="1"/>
          </p:cNvPicPr>
          <p:nvPr/>
        </p:nvPicPr>
        <p:blipFill>
          <a:blip r:embed="rId5"/>
          <a:stretch>
            <a:fillRect/>
          </a:stretch>
        </p:blipFill>
        <p:spPr>
          <a:xfrm>
            <a:off x="4691157" y="3554700"/>
            <a:ext cx="1923111" cy="1923111"/>
          </a:xfrm>
          <a:custGeom>
            <a:avLst/>
            <a:gdLst>
              <a:gd name="connsiteX0" fmla="*/ 0 w 2370673"/>
              <a:gd name="connsiteY0" fmla="*/ 0 h 1923111"/>
              <a:gd name="connsiteX1" fmla="*/ 2370673 w 2370673"/>
              <a:gd name="connsiteY1" fmla="*/ 0 h 1923111"/>
              <a:gd name="connsiteX2" fmla="*/ 2370673 w 2370673"/>
              <a:gd name="connsiteY2" fmla="*/ 1556375 h 1923111"/>
              <a:gd name="connsiteX3" fmla="*/ 2003937 w 2370673"/>
              <a:gd name="connsiteY3" fmla="*/ 1923111 h 1923111"/>
              <a:gd name="connsiteX4" fmla="*/ 0 w 2370673"/>
              <a:gd name="connsiteY4" fmla="*/ 1923111 h 1923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673" h="1923111">
                <a:moveTo>
                  <a:pt x="0" y="0"/>
                </a:moveTo>
                <a:lnTo>
                  <a:pt x="2370673" y="0"/>
                </a:lnTo>
                <a:lnTo>
                  <a:pt x="2370673" y="1556375"/>
                </a:lnTo>
                <a:lnTo>
                  <a:pt x="2003937" y="1923111"/>
                </a:lnTo>
                <a:lnTo>
                  <a:pt x="0" y="1923111"/>
                </a:lnTo>
                <a:close/>
              </a:path>
            </a:pathLst>
          </a:custGeom>
        </p:spPr>
      </p:pic>
      <p:sp>
        <p:nvSpPr>
          <p:cNvPr id="3" name="Content Placeholder 2">
            <a:extLst>
              <a:ext uri="{FF2B5EF4-FFF2-40B4-BE49-F238E27FC236}">
                <a16:creationId xmlns:a16="http://schemas.microsoft.com/office/drawing/2014/main" id="{51D28F0D-C010-4726-ABD3-471B4EE9F266}"/>
              </a:ext>
            </a:extLst>
          </p:cNvPr>
          <p:cNvSpPr>
            <a:spLocks noGrp="1"/>
          </p:cNvSpPr>
          <p:nvPr>
            <p:ph idx="1"/>
          </p:nvPr>
        </p:nvSpPr>
        <p:spPr>
          <a:xfrm>
            <a:off x="7573350" y="2960368"/>
            <a:ext cx="4522816" cy="1810387"/>
          </a:xfrm>
        </p:spPr>
        <p:txBody>
          <a:bodyPr anchor="t">
            <a:normAutofit/>
          </a:bodyPr>
          <a:lstStyle/>
          <a:p>
            <a:pPr marL="0" indent="0">
              <a:buNone/>
            </a:pPr>
            <a:r>
              <a:rPr lang="en-US" sz="3000" b="1">
                <a:latin typeface="Times New Roman"/>
                <a:cs typeface="Times New Roman"/>
              </a:rPr>
              <a:t>Internship Opportunities</a:t>
            </a:r>
          </a:p>
        </p:txBody>
      </p:sp>
      <p:grpSp>
        <p:nvGrpSpPr>
          <p:cNvPr id="40" name="Group 30">
            <a:extLst>
              <a:ext uri="{FF2B5EF4-FFF2-40B4-BE49-F238E27FC236}">
                <a16:creationId xmlns:a16="http://schemas.microsoft.com/office/drawing/2014/main" id="{87541ADB-87EF-4200-97D8-ADFDD08077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3528482"/>
            <a:ext cx="1896535" cy="2218267"/>
            <a:chOff x="10292292" y="2963333"/>
            <a:chExt cx="1896535" cy="2218267"/>
          </a:xfrm>
        </p:grpSpPr>
        <p:cxnSp>
          <p:nvCxnSpPr>
            <p:cNvPr id="32" name="Straight Connector 31">
              <a:extLst>
                <a:ext uri="{FF2B5EF4-FFF2-40B4-BE49-F238E27FC236}">
                  <a16:creationId xmlns:a16="http://schemas.microsoft.com/office/drawing/2014/main" id="{1B0A8BE3-F2CF-4BA2-9131-A2EA4D1F79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12E81B3-4276-442E-988B-1DA3A8D5BE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02AE5AE-08FE-4A02-AA04-DB352AE972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F3DF8C6-ADC7-4142-B858-AD1BB4DB43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6B5AF78-7872-4C24-9843-174A469D4C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2656016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9"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501466-7B42-4E72-8BAA-49B09A152023}"/>
              </a:ext>
            </a:extLst>
          </p:cNvPr>
          <p:cNvSpPr>
            <a:spLocks noGrp="1"/>
          </p:cNvSpPr>
          <p:nvPr>
            <p:ph type="title"/>
          </p:nvPr>
        </p:nvSpPr>
        <p:spPr>
          <a:xfrm>
            <a:off x="684212" y="685799"/>
            <a:ext cx="9678988" cy="3673474"/>
          </a:xfrm>
        </p:spPr>
        <p:txBody>
          <a:bodyPr vert="horz" lIns="91440" tIns="45720" rIns="91440" bIns="45720" rtlCol="0" anchor="b">
            <a:normAutofit/>
          </a:bodyPr>
          <a:lstStyle/>
          <a:p>
            <a:r>
              <a:rPr lang="en-US" sz="6000">
                <a:solidFill>
                  <a:srgbClr val="000000"/>
                </a:solidFill>
              </a:rPr>
              <a:t>COMPETITIONS </a:t>
            </a:r>
            <a:endParaRPr lang="en-US"/>
          </a:p>
        </p:txBody>
      </p:sp>
    </p:spTree>
    <p:extLst>
      <p:ext uri="{BB962C8B-B14F-4D97-AF65-F5344CB8AC3E}">
        <p14:creationId xmlns:p14="http://schemas.microsoft.com/office/powerpoint/2010/main" val="3237393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D1B5A7A9-844F-449B-9F0B-ADA823A93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5859797" cy="3346705"/>
          </a:xfrm>
          <a:custGeom>
            <a:avLst/>
            <a:gdLst>
              <a:gd name="connsiteX0" fmla="*/ 0 w 5859797"/>
              <a:gd name="connsiteY0" fmla="*/ 0 h 3346705"/>
              <a:gd name="connsiteX1" fmla="*/ 5859797 w 5859797"/>
              <a:gd name="connsiteY1" fmla="*/ 0 h 3346705"/>
              <a:gd name="connsiteX2" fmla="*/ 4309834 w 5859797"/>
              <a:gd name="connsiteY2" fmla="*/ 3346705 h 3346705"/>
              <a:gd name="connsiteX3" fmla="*/ 4304257 w 5859797"/>
              <a:gd name="connsiteY3" fmla="*/ 3346705 h 3346705"/>
              <a:gd name="connsiteX4" fmla="*/ 3238029 w 5859797"/>
              <a:gd name="connsiteY4" fmla="*/ 3346705 h 3346705"/>
              <a:gd name="connsiteX5" fmla="*/ 0 w 5859797"/>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9797" h="3346705">
                <a:moveTo>
                  <a:pt x="0" y="0"/>
                </a:moveTo>
                <a:lnTo>
                  <a:pt x="5859797" y="0"/>
                </a:lnTo>
                <a:lnTo>
                  <a:pt x="4309834" y="3346705"/>
                </a:lnTo>
                <a:lnTo>
                  <a:pt x="4304257" y="3346705"/>
                </a:lnTo>
                <a:lnTo>
                  <a:pt x="3238029"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8">
            <a:extLst>
              <a:ext uri="{FF2B5EF4-FFF2-40B4-BE49-F238E27FC236}">
                <a16:creationId xmlns:a16="http://schemas.microsoft.com/office/drawing/2014/main" id="{8167B32B-1374-4AFD-9938-6B950FE8F82C}"/>
              </a:ext>
            </a:extLst>
          </p:cNvPr>
          <p:cNvPicPr>
            <a:picLocks noChangeAspect="1"/>
          </p:cNvPicPr>
          <p:nvPr/>
        </p:nvPicPr>
        <p:blipFill>
          <a:blip r:embed="rId2"/>
          <a:stretch>
            <a:fillRect/>
          </a:stretch>
        </p:blipFill>
        <p:spPr>
          <a:xfrm>
            <a:off x="728624" y="523440"/>
            <a:ext cx="3472344" cy="2482726"/>
          </a:xfrm>
          <a:prstGeom prst="rect">
            <a:avLst/>
          </a:prstGeom>
        </p:spPr>
      </p:pic>
      <p:sp>
        <p:nvSpPr>
          <p:cNvPr id="29" name="Freeform: Shape 28">
            <a:extLst>
              <a:ext uri="{FF2B5EF4-FFF2-40B4-BE49-F238E27FC236}">
                <a16:creationId xmlns:a16="http://schemas.microsoft.com/office/drawing/2014/main" id="{26EF3366-D369-4699-9224-92DF2A6BD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3433" y="244"/>
            <a:ext cx="5451847" cy="3346705"/>
          </a:xfrm>
          <a:custGeom>
            <a:avLst/>
            <a:gdLst>
              <a:gd name="connsiteX0" fmla="*/ 1549963 w 5451847"/>
              <a:gd name="connsiteY0" fmla="*/ 0 h 3346705"/>
              <a:gd name="connsiteX1" fmla="*/ 1555540 w 5451847"/>
              <a:gd name="connsiteY1" fmla="*/ 0 h 3346705"/>
              <a:gd name="connsiteX2" fmla="*/ 2621768 w 5451847"/>
              <a:gd name="connsiteY2" fmla="*/ 0 h 3346705"/>
              <a:gd name="connsiteX3" fmla="*/ 4832507 w 5451847"/>
              <a:gd name="connsiteY3" fmla="*/ 0 h 3346705"/>
              <a:gd name="connsiteX4" fmla="*/ 3282657 w 5451847"/>
              <a:gd name="connsiteY4" fmla="*/ 3346461 h 3346705"/>
              <a:gd name="connsiteX5" fmla="*/ 5451847 w 5451847"/>
              <a:gd name="connsiteY5" fmla="*/ 3346461 h 3346705"/>
              <a:gd name="connsiteX6" fmla="*/ 5451847 w 5451847"/>
              <a:gd name="connsiteY6" fmla="*/ 3346705 h 3346705"/>
              <a:gd name="connsiteX7" fmla="*/ 0 w 5451847"/>
              <a:gd name="connsiteY7"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1847" h="3346705">
                <a:moveTo>
                  <a:pt x="1549963" y="0"/>
                </a:moveTo>
                <a:lnTo>
                  <a:pt x="1555540" y="0"/>
                </a:lnTo>
                <a:lnTo>
                  <a:pt x="2621768" y="0"/>
                </a:lnTo>
                <a:lnTo>
                  <a:pt x="4832507" y="0"/>
                </a:lnTo>
                <a:lnTo>
                  <a:pt x="3282657" y="3346461"/>
                </a:lnTo>
                <a:lnTo>
                  <a:pt x="5451847" y="3346461"/>
                </a:lnTo>
                <a:lnTo>
                  <a:pt x="5451847"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0B0E3E91-82E8-4497-B6B6-F4D929CFB7E9}"/>
              </a:ext>
            </a:extLst>
          </p:cNvPr>
          <p:cNvPicPr>
            <a:picLocks noChangeAspect="1"/>
          </p:cNvPicPr>
          <p:nvPr/>
        </p:nvPicPr>
        <p:blipFill>
          <a:blip r:embed="rId3"/>
          <a:stretch>
            <a:fillRect/>
          </a:stretch>
        </p:blipFill>
        <p:spPr>
          <a:xfrm>
            <a:off x="5841911" y="853097"/>
            <a:ext cx="1957383" cy="1957383"/>
          </a:xfrm>
          <a:prstGeom prst="rect">
            <a:avLst/>
          </a:prstGeom>
        </p:spPr>
      </p:pic>
      <p:sp>
        <p:nvSpPr>
          <p:cNvPr id="31" name="Freeform: Shape 30">
            <a:extLst>
              <a:ext uri="{FF2B5EF4-FFF2-40B4-BE49-F238E27FC236}">
                <a16:creationId xmlns:a16="http://schemas.microsoft.com/office/drawing/2014/main" id="{1BC0FF49-4C2C-401A-A538-A520CA00E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7349" y="0"/>
            <a:ext cx="4224651" cy="3346705"/>
          </a:xfrm>
          <a:custGeom>
            <a:avLst/>
            <a:gdLst>
              <a:gd name="connsiteX0" fmla="*/ 1549963 w 4224651"/>
              <a:gd name="connsiteY0" fmla="*/ 0 h 3346705"/>
              <a:gd name="connsiteX1" fmla="*/ 1555540 w 4224651"/>
              <a:gd name="connsiteY1" fmla="*/ 0 h 3346705"/>
              <a:gd name="connsiteX2" fmla="*/ 2621768 w 4224651"/>
              <a:gd name="connsiteY2" fmla="*/ 0 h 3346705"/>
              <a:gd name="connsiteX3" fmla="*/ 4224651 w 4224651"/>
              <a:gd name="connsiteY3" fmla="*/ 0 h 3346705"/>
              <a:gd name="connsiteX4" fmla="*/ 4224651 w 4224651"/>
              <a:gd name="connsiteY4" fmla="*/ 3346705 h 3346705"/>
              <a:gd name="connsiteX5" fmla="*/ 0 w 4224651"/>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4651" h="3346705">
                <a:moveTo>
                  <a:pt x="1549963" y="0"/>
                </a:moveTo>
                <a:lnTo>
                  <a:pt x="1555540" y="0"/>
                </a:lnTo>
                <a:lnTo>
                  <a:pt x="2621768" y="0"/>
                </a:lnTo>
                <a:lnTo>
                  <a:pt x="4224651" y="0"/>
                </a:lnTo>
                <a:lnTo>
                  <a:pt x="4224651"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A stop sign&#10;&#10;Description generated with very high confidence">
            <a:extLst>
              <a:ext uri="{FF2B5EF4-FFF2-40B4-BE49-F238E27FC236}">
                <a16:creationId xmlns:a16="http://schemas.microsoft.com/office/drawing/2014/main" id="{24BB6B19-621F-4C74-8AA7-A6FFD85E382C}"/>
              </a:ext>
            </a:extLst>
          </p:cNvPr>
          <p:cNvPicPr>
            <a:picLocks noChangeAspect="1"/>
          </p:cNvPicPr>
          <p:nvPr/>
        </p:nvPicPr>
        <p:blipFill>
          <a:blip r:embed="rId4"/>
          <a:stretch>
            <a:fillRect/>
          </a:stretch>
        </p:blipFill>
        <p:spPr>
          <a:xfrm>
            <a:off x="9454776" y="698176"/>
            <a:ext cx="2267225" cy="2267225"/>
          </a:xfrm>
          <a:prstGeom prst="rect">
            <a:avLst/>
          </a:prstGeom>
        </p:spPr>
      </p:pic>
      <p:sp>
        <p:nvSpPr>
          <p:cNvPr id="33" name="Freeform: Shape 32">
            <a:extLst>
              <a:ext uri="{FF2B5EF4-FFF2-40B4-BE49-F238E27FC236}">
                <a16:creationId xmlns:a16="http://schemas.microsoft.com/office/drawing/2014/main" id="{F79205F4-89F3-4686-B966-BBF5CC99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1296"/>
            <a:ext cx="7698564" cy="3346705"/>
          </a:xfrm>
          <a:custGeom>
            <a:avLst/>
            <a:gdLst>
              <a:gd name="connsiteX0" fmla="*/ 0 w 7698564"/>
              <a:gd name="connsiteY0" fmla="*/ 0 h 3346705"/>
              <a:gd name="connsiteX1" fmla="*/ 7698564 w 7698564"/>
              <a:gd name="connsiteY1" fmla="*/ 0 h 3346705"/>
              <a:gd name="connsiteX2" fmla="*/ 6148601 w 7698564"/>
              <a:gd name="connsiteY2" fmla="*/ 3346705 h 3346705"/>
              <a:gd name="connsiteX3" fmla="*/ 6143024 w 7698564"/>
              <a:gd name="connsiteY3" fmla="*/ 3346705 h 3346705"/>
              <a:gd name="connsiteX4" fmla="*/ 5076796 w 7698564"/>
              <a:gd name="connsiteY4" fmla="*/ 3346705 h 3346705"/>
              <a:gd name="connsiteX5" fmla="*/ 1246924 w 7698564"/>
              <a:gd name="connsiteY5" fmla="*/ 3346705 h 3346705"/>
              <a:gd name="connsiteX6" fmla="*/ 1246924 w 7698564"/>
              <a:gd name="connsiteY6" fmla="*/ 3346226 h 3346705"/>
              <a:gd name="connsiteX7" fmla="*/ 0 w 7698564"/>
              <a:gd name="connsiteY7" fmla="*/ 3346226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2" descr="A picture containing clipart&#10;&#10;Description generated with very high confidence">
            <a:extLst>
              <a:ext uri="{FF2B5EF4-FFF2-40B4-BE49-F238E27FC236}">
                <a16:creationId xmlns:a16="http://schemas.microsoft.com/office/drawing/2014/main" id="{E66C4A7B-8A4B-4714-B662-000896795D70}"/>
              </a:ext>
            </a:extLst>
          </p:cNvPr>
          <p:cNvPicPr>
            <a:picLocks noChangeAspect="1"/>
          </p:cNvPicPr>
          <p:nvPr/>
        </p:nvPicPr>
        <p:blipFill>
          <a:blip r:embed="rId5"/>
          <a:stretch>
            <a:fillRect/>
          </a:stretch>
        </p:blipFill>
        <p:spPr>
          <a:xfrm>
            <a:off x="731032" y="4304967"/>
            <a:ext cx="5472544" cy="1696488"/>
          </a:xfrm>
          <a:prstGeom prst="rect">
            <a:avLst/>
          </a:prstGeom>
        </p:spPr>
      </p:pic>
      <p:sp>
        <p:nvSpPr>
          <p:cNvPr id="35" name="Freeform: Shape 34">
            <a:extLst>
              <a:ext uri="{FF2B5EF4-FFF2-40B4-BE49-F238E27FC236}">
                <a16:creationId xmlns:a16="http://schemas.microsoft.com/office/drawing/2014/main" id="{00DBC40C-EA02-4A4D-8449-A1FC9968D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090" y="3511296"/>
            <a:ext cx="5841911" cy="3346705"/>
          </a:xfrm>
          <a:custGeom>
            <a:avLst/>
            <a:gdLst>
              <a:gd name="connsiteX0" fmla="*/ 1549963 w 5841911"/>
              <a:gd name="connsiteY0" fmla="*/ 0 h 3346705"/>
              <a:gd name="connsiteX1" fmla="*/ 1555540 w 5841911"/>
              <a:gd name="connsiteY1" fmla="*/ 0 h 3346705"/>
              <a:gd name="connsiteX2" fmla="*/ 2621768 w 5841911"/>
              <a:gd name="connsiteY2" fmla="*/ 0 h 3346705"/>
              <a:gd name="connsiteX3" fmla="*/ 5841911 w 5841911"/>
              <a:gd name="connsiteY3" fmla="*/ 0 h 3346705"/>
              <a:gd name="connsiteX4" fmla="*/ 5841911 w 5841911"/>
              <a:gd name="connsiteY4" fmla="*/ 3346705 h 3346705"/>
              <a:gd name="connsiteX5" fmla="*/ 0 w 5841911"/>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1911" h="3346705">
                <a:moveTo>
                  <a:pt x="1549963" y="0"/>
                </a:moveTo>
                <a:lnTo>
                  <a:pt x="1555540" y="0"/>
                </a:lnTo>
                <a:lnTo>
                  <a:pt x="2621768" y="0"/>
                </a:lnTo>
                <a:lnTo>
                  <a:pt x="5841911" y="0"/>
                </a:lnTo>
                <a:lnTo>
                  <a:pt x="5841911"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20" descr="A close up of a sign&#10;&#10;Description generated with very high confidence">
            <a:extLst>
              <a:ext uri="{FF2B5EF4-FFF2-40B4-BE49-F238E27FC236}">
                <a16:creationId xmlns:a16="http://schemas.microsoft.com/office/drawing/2014/main" id="{506D77DD-4708-423A-A5F9-D2F2B69C996E}"/>
              </a:ext>
            </a:extLst>
          </p:cNvPr>
          <p:cNvPicPr>
            <a:picLocks noChangeAspect="1"/>
          </p:cNvPicPr>
          <p:nvPr/>
        </p:nvPicPr>
        <p:blipFill>
          <a:blip r:embed="rId6"/>
          <a:stretch>
            <a:fillRect/>
          </a:stretch>
        </p:blipFill>
        <p:spPr>
          <a:xfrm>
            <a:off x="8070121" y="4333304"/>
            <a:ext cx="3651879" cy="1661604"/>
          </a:xfrm>
          <a:prstGeom prst="rect">
            <a:avLst/>
          </a:prstGeom>
        </p:spPr>
      </p:pic>
    </p:spTree>
    <p:extLst>
      <p:ext uri="{BB962C8B-B14F-4D97-AF65-F5344CB8AC3E}">
        <p14:creationId xmlns:p14="http://schemas.microsoft.com/office/powerpoint/2010/main" val="426332729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Slice</vt:lpstr>
      <vt:lpstr>UWICS</vt:lpstr>
      <vt:lpstr>The University of The West Indies Computing Society (UWICS) is an ever evolving association founded in 1996. This society not only aims to educate its members of computing and its application in everyday life, but to offer a premier club experience that promotes the holistic development of its members as well. Our goal is to become a platform to expose members to opportunities for competition, learning and greater involvement in the  computing industry.</vt:lpstr>
      <vt:lpstr>Upcoming Events</vt:lpstr>
      <vt:lpstr>Internship Opportunities </vt:lpstr>
      <vt:lpstr>PowerPoint Presentation</vt:lpstr>
      <vt:lpstr>COMPETITIONS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70</cp:revision>
  <dcterms:created xsi:type="dcterms:W3CDTF">2014-09-12T02:12:56Z</dcterms:created>
  <dcterms:modified xsi:type="dcterms:W3CDTF">2018-08-19T18:36:19Z</dcterms:modified>
</cp:coreProperties>
</file>