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2" r:id="rId5"/>
    <p:sldId id="258" r:id="rId6"/>
    <p:sldId id="260" r:id="rId7"/>
    <p:sldId id="259"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0CB598-E585-4B56-9EA7-DC109E668364}" v="3" dt="2018-08-19T18:31:40.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87" d="100"/>
          <a:sy n="87" d="100"/>
        </p:scale>
        <p:origin x="2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advClick="0" advTm="5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advClick="0" advTm="5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advClick="0" advTm="500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transition spd="slow" advClick="0" advTm="5000">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advClick="0" advTm="5000">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transition spd="slow" advClick="0" advTm="5000">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advClick="0" advTm="500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advClick="0" advTm="5000">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advClick="0" advTm="5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advClick="0" advTm="5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advClick="0" advTm="5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advClick="0" advTm="5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advClick="0" advTm="5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advClick="0" advTm="5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advClick="0" advTm="5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advClick="0" advTm="5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advClick="0" advTm="50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9/3/2018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ransition spd="slow" advClick="0" advTm="5000">
    <p:wipe/>
  </p:transition>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35754" y="628617"/>
            <a:ext cx="6368858" cy="3028983"/>
          </a:xfrm>
        </p:spPr>
        <p:txBody>
          <a:bodyPr>
            <a:normAutofit/>
          </a:bodyPr>
          <a:lstStyle/>
          <a:p>
            <a:r>
              <a:rPr lang="en-US" dirty="0"/>
              <a:t>UWICS</a:t>
            </a:r>
          </a:p>
        </p:txBody>
      </p:sp>
      <p:sp>
        <p:nvSpPr>
          <p:cNvPr id="3" name="Subtitle 2"/>
          <p:cNvSpPr>
            <a:spLocks noGrp="1"/>
          </p:cNvSpPr>
          <p:nvPr>
            <p:ph type="subTitle" idx="1"/>
          </p:nvPr>
        </p:nvSpPr>
        <p:spPr>
          <a:xfrm>
            <a:off x="5126845" y="3843868"/>
            <a:ext cx="5233180" cy="1564744"/>
          </a:xfrm>
        </p:spPr>
        <p:txBody>
          <a:bodyPr>
            <a:normAutofit/>
          </a:bodyPr>
          <a:lstStyle/>
          <a:p>
            <a:r>
              <a:rPr lang="en-US" dirty="0"/>
              <a:t>University of the West Indies Computing Society</a:t>
            </a:r>
          </a:p>
        </p:txBody>
      </p:sp>
      <p:pic>
        <p:nvPicPr>
          <p:cNvPr id="5" name="Picture 5" descr="A picture containing object&#10;&#10;Description generated with high confidence">
            <a:extLst>
              <a:ext uri="{FF2B5EF4-FFF2-40B4-BE49-F238E27FC236}">
                <a16:creationId xmlns:a16="http://schemas.microsoft.com/office/drawing/2014/main" id="{D793DC36-65E0-4DD8-BE0A-6C60A770CE77}"/>
              </a:ext>
            </a:extLst>
          </p:cNvPr>
          <p:cNvPicPr>
            <a:picLocks noChangeAspect="1"/>
          </p:cNvPicPr>
          <p:nvPr/>
        </p:nvPicPr>
        <p:blipFill>
          <a:blip r:embed="rId2"/>
          <a:stretch>
            <a:fillRect/>
          </a:stretch>
        </p:blipFill>
        <p:spPr>
          <a:xfrm>
            <a:off x="646633" y="1264416"/>
            <a:ext cx="4004489" cy="4004489"/>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12" name="Group 11">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92847101"/>
      </p:ext>
    </p:extLst>
  </p:cSld>
  <p:clrMapOvr>
    <a:masterClrMapping/>
  </p:clrMapOvr>
  <p:transition spd="slow" advClick="0" advTm="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24">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26">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28">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30">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32">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51" name="Rectangle 34">
            <a:extLst>
              <a:ext uri="{FF2B5EF4-FFF2-40B4-BE49-F238E27FC236}">
                <a16:creationId xmlns:a16="http://schemas.microsoft.com/office/drawing/2014/main" id="{19B315F0-2F2E-4749-9C08-6F2B59723F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63852-94DE-49F2-A747-DEFADE1477E6}"/>
              </a:ext>
            </a:extLst>
          </p:cNvPr>
          <p:cNvSpPr>
            <a:spLocks noGrp="1"/>
          </p:cNvSpPr>
          <p:nvPr>
            <p:ph type="title"/>
          </p:nvPr>
        </p:nvSpPr>
        <p:spPr>
          <a:xfrm>
            <a:off x="5116738" y="685798"/>
            <a:ext cx="6159273" cy="4495801"/>
          </a:xfrm>
        </p:spPr>
        <p:txBody>
          <a:bodyPr vert="horz" lIns="91440" tIns="45720" rIns="91440" bIns="45720" rtlCol="0" anchor="ctr">
            <a:normAutofit/>
          </a:bodyPr>
          <a:lstStyle/>
          <a:p>
            <a:pPr>
              <a:lnSpc>
                <a:spcPct val="90000"/>
              </a:lnSpc>
            </a:pPr>
            <a:r>
              <a:rPr lang="en-US" sz="1900"/>
              <a:t>The University of The West Indies Computing Society (UWICS) is an ever evolving</a:t>
            </a:r>
          </a:p>
          <a:p>
            <a:pPr>
              <a:lnSpc>
                <a:spcPct val="90000"/>
              </a:lnSpc>
            </a:pPr>
            <a:r>
              <a:rPr lang="en-US" sz="1900"/>
              <a:t>association founded in 1996. This society not only aims to educate its members of</a:t>
            </a:r>
          </a:p>
          <a:p>
            <a:pPr>
              <a:lnSpc>
                <a:spcPct val="90000"/>
              </a:lnSpc>
            </a:pPr>
            <a:r>
              <a:rPr lang="en-US" sz="1900"/>
              <a:t>computing and its application in everyday life, but to offer a premier club experience that</a:t>
            </a:r>
          </a:p>
          <a:p>
            <a:pPr>
              <a:lnSpc>
                <a:spcPct val="90000"/>
              </a:lnSpc>
            </a:pPr>
            <a:r>
              <a:rPr lang="en-US" sz="1900"/>
              <a:t>promotes the holistic development of its members as well. Our goal is to become a platform</a:t>
            </a:r>
          </a:p>
          <a:p>
            <a:pPr>
              <a:lnSpc>
                <a:spcPct val="90000"/>
              </a:lnSpc>
            </a:pPr>
            <a:r>
              <a:rPr lang="en-US" sz="1900"/>
              <a:t>to expose members to opportunities for competition, learning and greater involvement in the</a:t>
            </a:r>
          </a:p>
          <a:p>
            <a:pPr>
              <a:lnSpc>
                <a:spcPct val="90000"/>
              </a:lnSpc>
            </a:pPr>
            <a:endParaRPr lang="en-US" sz="1900"/>
          </a:p>
          <a:p>
            <a:pPr>
              <a:lnSpc>
                <a:spcPct val="90000"/>
              </a:lnSpc>
            </a:pPr>
            <a:r>
              <a:rPr lang="en-US" sz="1900"/>
              <a:t>computing industry.</a:t>
            </a:r>
          </a:p>
        </p:txBody>
      </p:sp>
      <p:sp>
        <p:nvSpPr>
          <p:cNvPr id="52" name="Rectangle 36">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bg2">
              <a:lumMod val="75000"/>
              <a:alpha val="90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2DFE89-CD42-4874-97EC-7AE6CCF77F71}"/>
              </a:ext>
            </a:extLst>
          </p:cNvPr>
          <p:cNvSpPr>
            <a:spLocks noGrp="1"/>
          </p:cNvSpPr>
          <p:nvPr>
            <p:ph idx="1"/>
          </p:nvPr>
        </p:nvSpPr>
        <p:spPr>
          <a:xfrm>
            <a:off x="1698171" y="685798"/>
            <a:ext cx="2502578" cy="4495801"/>
          </a:xfrm>
        </p:spPr>
        <p:txBody>
          <a:bodyPr vert="horz" lIns="91440" tIns="45720" rIns="91440" bIns="45720" rtlCol="0" anchor="ctr">
            <a:normAutofit/>
          </a:bodyPr>
          <a:lstStyle/>
          <a:p>
            <a:pPr marL="0" indent="0" algn="r">
              <a:buNone/>
            </a:pPr>
            <a:r>
              <a:rPr lang="en-US" sz="2100">
                <a:solidFill>
                  <a:schemeClr val="tx1"/>
                </a:solidFill>
              </a:rPr>
              <a:t>Mission Statement:</a:t>
            </a:r>
          </a:p>
        </p:txBody>
      </p:sp>
      <p:sp>
        <p:nvSpPr>
          <p:cNvPr id="39" name="Rectangle 38">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bg1">
              <a:lumMod val="75000"/>
              <a:lumOff val="25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41" name="Group 40">
            <a:extLst>
              <a:ext uri="{FF2B5EF4-FFF2-40B4-BE49-F238E27FC236}">
                <a16:creationId xmlns:a16="http://schemas.microsoft.com/office/drawing/2014/main" id="{E1911703-8F76-418B-A5BE-312E5FF98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42" name="Straight Connector 41">
              <a:extLst>
                <a:ext uri="{FF2B5EF4-FFF2-40B4-BE49-F238E27FC236}">
                  <a16:creationId xmlns:a16="http://schemas.microsoft.com/office/drawing/2014/main" id="{683E51D0-80D2-4A0E-BC33-FC2854416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6DDC556-F181-4330-9D5E-06CD9B5F75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1744895-D69C-4B43-BBB6-644C78E57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4547E019-B61B-46EA-8987-B3A661CFB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5A95601E-850C-471E-B37C-61C13AB1C1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41782398"/>
      </p:ext>
    </p:extLst>
  </p:cSld>
  <p:clrMapOvr>
    <a:overrideClrMapping bg1="dk1" tx1="lt1" bg2="dk2" tx2="lt2" accent1="accent1" accent2="accent2" accent3="accent3" accent4="accent4" accent5="accent5" accent6="accent6" hlink="hlink" folHlink="folHlink"/>
  </p:clrMapOvr>
  <p:transition spd="slow" advClick="0" advTm="5000">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201B3-F429-42A2-8538-38B5E5725738}"/>
              </a:ext>
            </a:extLst>
          </p:cNvPr>
          <p:cNvSpPr>
            <a:spLocks noGrp="1"/>
          </p:cNvSpPr>
          <p:nvPr>
            <p:ph type="title"/>
          </p:nvPr>
        </p:nvSpPr>
        <p:spPr>
          <a:xfrm>
            <a:off x="684212" y="485244"/>
            <a:ext cx="8534400" cy="1507067"/>
          </a:xfrm>
        </p:spPr>
        <p:txBody>
          <a:bodyPr vert="horz" lIns="91440" tIns="45720" rIns="91440" bIns="45720" rtlCol="0" anchor="ctr">
            <a:normAutofit/>
          </a:bodyPr>
          <a:lstStyle/>
          <a:p>
            <a:r>
              <a:rPr lang="en-US"/>
              <a:t>Upcoming Events</a:t>
            </a:r>
          </a:p>
        </p:txBody>
      </p:sp>
      <p:sp>
        <p:nvSpPr>
          <p:cNvPr id="5" name="Title 1">
            <a:extLst>
              <a:ext uri="{FF2B5EF4-FFF2-40B4-BE49-F238E27FC236}">
                <a16:creationId xmlns:a16="http://schemas.microsoft.com/office/drawing/2014/main" id="{C12E26C6-8193-49BB-8E2E-74812902AB1C}"/>
              </a:ext>
            </a:extLst>
          </p:cNvPr>
          <p:cNvSpPr txBox="1">
            <a:spLocks/>
          </p:cNvSpPr>
          <p:nvPr/>
        </p:nvSpPr>
        <p:spPr>
          <a:xfrm>
            <a:off x="684212" y="2068511"/>
            <a:ext cx="8534400" cy="361526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spcBef>
                <a:spcPct val="20000"/>
              </a:spcBef>
              <a:spcAft>
                <a:spcPts val="600"/>
              </a:spcAft>
              <a:buClr>
                <a:schemeClr val="tx1"/>
              </a:buClr>
              <a:buSzPct val="80000"/>
              <a:buFont typeface="Wingdings 3" panose="05040102010807070707" pitchFamily="18" charset="2"/>
              <a:buChar char=""/>
            </a:pPr>
            <a:r>
              <a:rPr lang="en-US" cap="none">
                <a:latin typeface="+mn-lt"/>
                <a:ea typeface="+mn-ea"/>
                <a:cs typeface="+mn-cs"/>
              </a:rPr>
              <a:t>GIT Session</a:t>
            </a:r>
          </a:p>
          <a:p>
            <a:pPr marL="571500" indent="-571500">
              <a:spcBef>
                <a:spcPct val="20000"/>
              </a:spcBef>
              <a:spcAft>
                <a:spcPts val="600"/>
              </a:spcAft>
              <a:buClr>
                <a:schemeClr val="tx1"/>
              </a:buClr>
              <a:buSzPct val="80000"/>
              <a:buFont typeface="Wingdings 3" panose="05040102010807070707" pitchFamily="18" charset="2"/>
              <a:buChar char=""/>
            </a:pPr>
            <a:r>
              <a:rPr lang="en-US" cap="none">
                <a:latin typeface="+mn-lt"/>
                <a:ea typeface="+mn-ea"/>
                <a:cs typeface="+mn-cs"/>
              </a:rPr>
              <a:t>Machine learning</a:t>
            </a:r>
          </a:p>
          <a:p>
            <a:pPr marL="571500" indent="-571500">
              <a:spcBef>
                <a:spcPct val="20000"/>
              </a:spcBef>
              <a:spcAft>
                <a:spcPts val="600"/>
              </a:spcAft>
              <a:buClr>
                <a:schemeClr val="tx1"/>
              </a:buClr>
              <a:buSzPct val="80000"/>
              <a:buFont typeface="Wingdings 3" panose="05040102010807070707" pitchFamily="18" charset="2"/>
              <a:buChar char=""/>
            </a:pPr>
            <a:r>
              <a:rPr lang="en-US" cap="none">
                <a:latin typeface="+mn-lt"/>
                <a:ea typeface="+mn-ea"/>
                <a:cs typeface="+mn-cs"/>
              </a:rPr>
              <a:t>Raspberry pi design</a:t>
            </a:r>
          </a:p>
          <a:p>
            <a:pPr marL="571500" indent="-571500">
              <a:spcBef>
                <a:spcPct val="20000"/>
              </a:spcBef>
              <a:spcAft>
                <a:spcPts val="600"/>
              </a:spcAft>
              <a:buClr>
                <a:schemeClr val="tx1"/>
              </a:buClr>
              <a:buSzPct val="80000"/>
              <a:buFont typeface="Wingdings 3" panose="05040102010807070707" pitchFamily="18" charset="2"/>
              <a:buChar char=""/>
            </a:pPr>
            <a:r>
              <a:rPr lang="en-US" cap="none">
                <a:latin typeface="+mn-lt"/>
                <a:ea typeface="+mn-ea"/>
                <a:cs typeface="+mn-cs"/>
              </a:rPr>
              <a:t>LAN PARTY</a:t>
            </a:r>
          </a:p>
        </p:txBody>
      </p:sp>
      <p:grpSp>
        <p:nvGrpSpPr>
          <p:cNvPr id="12" name="Group 11">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44241822"/>
      </p:ext>
    </p:extLst>
  </p:cSld>
  <p:clrMapOvr>
    <a:masterClrMapping/>
  </p:clrMapOvr>
  <p:transition spd="slow" advClick="0" advTm="5000">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9"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501466-7B42-4E72-8BAA-49B09A152023}"/>
              </a:ext>
            </a:extLst>
          </p:cNvPr>
          <p:cNvSpPr>
            <a:spLocks noGrp="1"/>
          </p:cNvSpPr>
          <p:nvPr>
            <p:ph type="title"/>
          </p:nvPr>
        </p:nvSpPr>
        <p:spPr>
          <a:xfrm>
            <a:off x="684212" y="685799"/>
            <a:ext cx="9678988" cy="3673474"/>
          </a:xfrm>
        </p:spPr>
        <p:txBody>
          <a:bodyPr vert="horz" lIns="91440" tIns="45720" rIns="91440" bIns="45720" rtlCol="0" anchor="b">
            <a:normAutofit/>
          </a:bodyPr>
          <a:lstStyle/>
          <a:p>
            <a:r>
              <a:rPr lang="en-US" sz="6000">
                <a:solidFill>
                  <a:srgbClr val="000000"/>
                </a:solidFill>
              </a:rPr>
              <a:t>Internship Opportunities </a:t>
            </a:r>
            <a:endParaRPr lang="en-US"/>
          </a:p>
        </p:txBody>
      </p:sp>
    </p:spTree>
    <p:extLst>
      <p:ext uri="{BB962C8B-B14F-4D97-AF65-F5344CB8AC3E}">
        <p14:creationId xmlns:p14="http://schemas.microsoft.com/office/powerpoint/2010/main" val="3453997276"/>
      </p:ext>
    </p:extLst>
  </p:cSld>
  <p:clrMapOvr>
    <a:overrideClrMapping bg1="lt1" tx1="dk1" bg2="lt2" tx2="dk2" accent1="accent1" accent2="accent2" accent3="accent3" accent4="accent4" accent5="accent5" accent6="accent6" hlink="hlink" folHlink="folHlink"/>
  </p:clrMapOvr>
  <p:transition spd="slow" advClick="0" advTm="5000">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10ABDF25-C37B-4184-B15C-D681D256C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nip Diagonal Corner Rectangle 37">
            <a:extLst>
              <a:ext uri="{FF2B5EF4-FFF2-40B4-BE49-F238E27FC236}">
                <a16:creationId xmlns:a16="http://schemas.microsoft.com/office/drawing/2014/main" id="{C356D533-2D48-459F-BD43-1F902CC2A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rgbClr val="FFFFFF"/>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nip Single Corner Rectangle 38">
            <a:extLst>
              <a:ext uri="{FF2B5EF4-FFF2-40B4-BE49-F238E27FC236}">
                <a16:creationId xmlns:a16="http://schemas.microsoft.com/office/drawing/2014/main" id="{7CF6A3A2-C595-4E41-9B5F-5C654F498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5900" y="794540"/>
            <a:ext cx="3307944" cy="2384634"/>
          </a:xfrm>
          <a:prstGeom prst="snip1Rect">
            <a:avLst>
              <a:gd name="adj" fmla="val 21437"/>
            </a:avLst>
          </a:prstGeom>
          <a:solidFill>
            <a:srgbClr val="FFFFFF"/>
          </a:solid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2">
            <a:extLst>
              <a:ext uri="{FF2B5EF4-FFF2-40B4-BE49-F238E27FC236}">
                <a16:creationId xmlns:a16="http://schemas.microsoft.com/office/drawing/2014/main" id="{2DE0D048-18E1-4972-A3AA-38B421E01416}"/>
              </a:ext>
            </a:extLst>
          </p:cNvPr>
          <p:cNvPicPr>
            <a:picLocks noChangeAspect="1"/>
          </p:cNvPicPr>
          <p:nvPr/>
        </p:nvPicPr>
        <p:blipFill>
          <a:blip r:embed="rId2"/>
          <a:stretch>
            <a:fillRect/>
          </a:stretch>
        </p:blipFill>
        <p:spPr>
          <a:xfrm>
            <a:off x="1480411" y="1024291"/>
            <a:ext cx="1938921" cy="1938921"/>
          </a:xfrm>
          <a:custGeom>
            <a:avLst/>
            <a:gdLst>
              <a:gd name="connsiteX0" fmla="*/ 377025 w 2852928"/>
              <a:gd name="connsiteY0" fmla="*/ 0 h 1938921"/>
              <a:gd name="connsiteX1" fmla="*/ 2852928 w 2852928"/>
              <a:gd name="connsiteY1" fmla="*/ 0 h 1938921"/>
              <a:gd name="connsiteX2" fmla="*/ 2852928 w 2852928"/>
              <a:gd name="connsiteY2" fmla="*/ 1938921 h 1938921"/>
              <a:gd name="connsiteX3" fmla="*/ 0 w 2852928"/>
              <a:gd name="connsiteY3" fmla="*/ 1938921 h 1938921"/>
              <a:gd name="connsiteX4" fmla="*/ 0 w 2852928"/>
              <a:gd name="connsiteY4" fmla="*/ 377025 h 1938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2928" h="1938921">
                <a:moveTo>
                  <a:pt x="377025" y="0"/>
                </a:moveTo>
                <a:lnTo>
                  <a:pt x="2852928" y="0"/>
                </a:lnTo>
                <a:lnTo>
                  <a:pt x="2852928" y="1938921"/>
                </a:lnTo>
                <a:lnTo>
                  <a:pt x="0" y="1938921"/>
                </a:lnTo>
                <a:lnTo>
                  <a:pt x="0" y="377025"/>
                </a:lnTo>
                <a:close/>
              </a:path>
            </a:pathLst>
          </a:custGeom>
        </p:spPr>
      </p:pic>
      <p:sp>
        <p:nvSpPr>
          <p:cNvPr id="37" name="Snip Single Corner Rectangle 41">
            <a:extLst>
              <a:ext uri="{FF2B5EF4-FFF2-40B4-BE49-F238E27FC236}">
                <a16:creationId xmlns:a16="http://schemas.microsoft.com/office/drawing/2014/main" id="{6FE12C62-E0E1-4E96-9F25-492088826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261003" y="792752"/>
            <a:ext cx="2783421" cy="2397591"/>
          </a:xfrm>
          <a:prstGeom prst="snip1Rect">
            <a:avLst>
              <a:gd name="adj" fmla="val 0"/>
            </a:avLst>
          </a:prstGeom>
          <a:solidFill>
            <a:srgbClr val="FFFFFF"/>
          </a:solid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D688589-1906-4ADF-8BD5-BB668F7067E8}"/>
              </a:ext>
            </a:extLst>
          </p:cNvPr>
          <p:cNvPicPr>
            <a:picLocks noChangeAspect="1"/>
          </p:cNvPicPr>
          <p:nvPr/>
        </p:nvPicPr>
        <p:blipFill>
          <a:blip r:embed="rId3"/>
          <a:stretch>
            <a:fillRect/>
          </a:stretch>
        </p:blipFill>
        <p:spPr>
          <a:xfrm>
            <a:off x="4685457" y="1024291"/>
            <a:ext cx="1934512" cy="1934512"/>
          </a:xfrm>
          <a:prstGeom prst="rect">
            <a:avLst/>
          </a:prstGeom>
        </p:spPr>
      </p:pic>
      <p:sp>
        <p:nvSpPr>
          <p:cNvPr id="38" name="Snip Single Corner Rectangle 44">
            <a:extLst>
              <a:ext uri="{FF2B5EF4-FFF2-40B4-BE49-F238E27FC236}">
                <a16:creationId xmlns:a16="http://schemas.microsoft.com/office/drawing/2014/main" id="{F023E8A8-FBFE-4011-9659-66D31E6D3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95900" y="3344573"/>
            <a:ext cx="3307943" cy="2397588"/>
          </a:xfrm>
          <a:prstGeom prst="snip1Rect">
            <a:avLst>
              <a:gd name="adj" fmla="val 0"/>
            </a:avLst>
          </a:prstGeom>
          <a:solidFill>
            <a:srgbClr val="FFFFFF"/>
          </a:solidFill>
          <a:ln w="1270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a:extLst>
              <a:ext uri="{FF2B5EF4-FFF2-40B4-BE49-F238E27FC236}">
                <a16:creationId xmlns:a16="http://schemas.microsoft.com/office/drawing/2014/main" id="{866501F1-E0E1-4029-89D6-D9837A26ACB5}"/>
              </a:ext>
            </a:extLst>
          </p:cNvPr>
          <p:cNvPicPr>
            <a:picLocks noChangeAspect="1"/>
          </p:cNvPicPr>
          <p:nvPr/>
        </p:nvPicPr>
        <p:blipFill>
          <a:blip r:embed="rId4"/>
          <a:stretch>
            <a:fillRect/>
          </a:stretch>
        </p:blipFill>
        <p:spPr>
          <a:xfrm>
            <a:off x="1023407" y="3872929"/>
            <a:ext cx="2852928" cy="1340876"/>
          </a:xfrm>
          <a:prstGeom prst="rect">
            <a:avLst/>
          </a:prstGeom>
        </p:spPr>
      </p:pic>
      <p:sp>
        <p:nvSpPr>
          <p:cNvPr id="39" name="Snip Single Corner Rectangle 40">
            <a:extLst>
              <a:ext uri="{FF2B5EF4-FFF2-40B4-BE49-F238E27FC236}">
                <a16:creationId xmlns:a16="http://schemas.microsoft.com/office/drawing/2014/main" id="{676ACB49-5C18-4810-ABB9-F2C2644AC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261003" y="3344574"/>
            <a:ext cx="2783421" cy="2397589"/>
          </a:xfrm>
          <a:prstGeom prst="snip1Rect">
            <a:avLst>
              <a:gd name="adj" fmla="val 21522"/>
            </a:avLst>
          </a:prstGeom>
          <a:solidFill>
            <a:srgbClr val="FFFFFF"/>
          </a:solid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4" descr="A picture containing vector graphics&#10;&#10;Description generated with high confidence">
            <a:extLst>
              <a:ext uri="{FF2B5EF4-FFF2-40B4-BE49-F238E27FC236}">
                <a16:creationId xmlns:a16="http://schemas.microsoft.com/office/drawing/2014/main" id="{EEF99067-48C2-4B60-BC01-7CD05CE3D62F}"/>
              </a:ext>
            </a:extLst>
          </p:cNvPr>
          <p:cNvPicPr>
            <a:picLocks noChangeAspect="1"/>
          </p:cNvPicPr>
          <p:nvPr/>
        </p:nvPicPr>
        <p:blipFill>
          <a:blip r:embed="rId5"/>
          <a:stretch>
            <a:fillRect/>
          </a:stretch>
        </p:blipFill>
        <p:spPr>
          <a:xfrm>
            <a:off x="4691157" y="3554700"/>
            <a:ext cx="1923111" cy="1923111"/>
          </a:xfrm>
          <a:custGeom>
            <a:avLst/>
            <a:gdLst>
              <a:gd name="connsiteX0" fmla="*/ 0 w 2370673"/>
              <a:gd name="connsiteY0" fmla="*/ 0 h 1923111"/>
              <a:gd name="connsiteX1" fmla="*/ 2370673 w 2370673"/>
              <a:gd name="connsiteY1" fmla="*/ 0 h 1923111"/>
              <a:gd name="connsiteX2" fmla="*/ 2370673 w 2370673"/>
              <a:gd name="connsiteY2" fmla="*/ 1556375 h 1923111"/>
              <a:gd name="connsiteX3" fmla="*/ 2003937 w 2370673"/>
              <a:gd name="connsiteY3" fmla="*/ 1923111 h 1923111"/>
              <a:gd name="connsiteX4" fmla="*/ 0 w 2370673"/>
              <a:gd name="connsiteY4" fmla="*/ 1923111 h 1923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0673" h="1923111">
                <a:moveTo>
                  <a:pt x="0" y="0"/>
                </a:moveTo>
                <a:lnTo>
                  <a:pt x="2370673" y="0"/>
                </a:lnTo>
                <a:lnTo>
                  <a:pt x="2370673" y="1556375"/>
                </a:lnTo>
                <a:lnTo>
                  <a:pt x="2003937" y="1923111"/>
                </a:lnTo>
                <a:lnTo>
                  <a:pt x="0" y="1923111"/>
                </a:lnTo>
                <a:close/>
              </a:path>
            </a:pathLst>
          </a:custGeom>
        </p:spPr>
      </p:pic>
      <p:sp>
        <p:nvSpPr>
          <p:cNvPr id="3" name="Content Placeholder 2">
            <a:extLst>
              <a:ext uri="{FF2B5EF4-FFF2-40B4-BE49-F238E27FC236}">
                <a16:creationId xmlns:a16="http://schemas.microsoft.com/office/drawing/2014/main" id="{51D28F0D-C010-4726-ABD3-471B4EE9F266}"/>
              </a:ext>
            </a:extLst>
          </p:cNvPr>
          <p:cNvSpPr>
            <a:spLocks noGrp="1"/>
          </p:cNvSpPr>
          <p:nvPr>
            <p:ph idx="1"/>
          </p:nvPr>
        </p:nvSpPr>
        <p:spPr>
          <a:xfrm>
            <a:off x="7573350" y="2960368"/>
            <a:ext cx="4522816" cy="1810387"/>
          </a:xfrm>
        </p:spPr>
        <p:txBody>
          <a:bodyPr anchor="t">
            <a:normAutofit/>
          </a:bodyPr>
          <a:lstStyle/>
          <a:p>
            <a:pPr marL="0" indent="0">
              <a:buNone/>
            </a:pPr>
            <a:r>
              <a:rPr lang="en-US" sz="3000" b="1">
                <a:latin typeface="Times New Roman"/>
                <a:cs typeface="Times New Roman"/>
              </a:rPr>
              <a:t>Internship Opportunities</a:t>
            </a:r>
          </a:p>
        </p:txBody>
      </p:sp>
      <p:grpSp>
        <p:nvGrpSpPr>
          <p:cNvPr id="40" name="Group 30">
            <a:extLst>
              <a:ext uri="{FF2B5EF4-FFF2-40B4-BE49-F238E27FC236}">
                <a16:creationId xmlns:a16="http://schemas.microsoft.com/office/drawing/2014/main" id="{87541ADB-87EF-4200-97D8-ADFDD08077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2292" y="3528482"/>
            <a:ext cx="1896535" cy="2218267"/>
            <a:chOff x="10292292" y="2963333"/>
            <a:chExt cx="1896535" cy="2218267"/>
          </a:xfrm>
        </p:grpSpPr>
        <p:cxnSp>
          <p:nvCxnSpPr>
            <p:cNvPr id="32" name="Straight Connector 31">
              <a:extLst>
                <a:ext uri="{FF2B5EF4-FFF2-40B4-BE49-F238E27FC236}">
                  <a16:creationId xmlns:a16="http://schemas.microsoft.com/office/drawing/2014/main" id="{1B0A8BE3-F2CF-4BA2-9131-A2EA4D1F79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F12E81B3-4276-442E-988B-1DA3A8D5BE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699485" y="3190344"/>
              <a:ext cx="1489342" cy="14893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02AE5AE-08FE-4A02-AA04-DB352AE972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CF3DF8C6-ADC7-4142-B858-AD1BB4DB43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6B5AF78-7872-4C24-9843-174A469D4C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26560160"/>
      </p:ext>
    </p:extLst>
  </p:cSld>
  <p:clrMapOvr>
    <a:masterClrMapping/>
  </p:clrMapOvr>
  <p:transition spd="slow" advClick="0" advTm="5000">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7E134C76-7FB4-4BB7-9322-DD8A4B179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9" name="Snip Single Corner Rectangle 17">
            <a:extLst>
              <a:ext uri="{FF2B5EF4-FFF2-40B4-BE49-F238E27FC236}">
                <a16:creationId xmlns:a16="http://schemas.microsoft.com/office/drawing/2014/main" id="{C0C57804-4F33-4D85-AA3E-DA0F214BB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501466-7B42-4E72-8BAA-49B09A152023}"/>
              </a:ext>
            </a:extLst>
          </p:cNvPr>
          <p:cNvSpPr>
            <a:spLocks noGrp="1"/>
          </p:cNvSpPr>
          <p:nvPr>
            <p:ph type="title"/>
          </p:nvPr>
        </p:nvSpPr>
        <p:spPr>
          <a:xfrm>
            <a:off x="684212" y="685799"/>
            <a:ext cx="9678988" cy="3673474"/>
          </a:xfrm>
        </p:spPr>
        <p:txBody>
          <a:bodyPr vert="horz" lIns="91440" tIns="45720" rIns="91440" bIns="45720" rtlCol="0" anchor="b">
            <a:normAutofit/>
          </a:bodyPr>
          <a:lstStyle/>
          <a:p>
            <a:r>
              <a:rPr lang="en-US" sz="6000">
                <a:solidFill>
                  <a:srgbClr val="000000"/>
                </a:solidFill>
              </a:rPr>
              <a:t>COMPETITIONS </a:t>
            </a:r>
            <a:endParaRPr lang="en-US"/>
          </a:p>
        </p:txBody>
      </p:sp>
    </p:spTree>
    <p:extLst>
      <p:ext uri="{BB962C8B-B14F-4D97-AF65-F5344CB8AC3E}">
        <p14:creationId xmlns:p14="http://schemas.microsoft.com/office/powerpoint/2010/main" val="3237393826"/>
      </p:ext>
    </p:extLst>
  </p:cSld>
  <p:clrMapOvr>
    <a:overrideClrMapping bg1="lt1" tx1="dk1" bg2="lt2" tx2="dk2" accent1="accent1" accent2="accent2" accent3="accent3" accent4="accent4" accent5="accent5" accent6="accent6" hlink="hlink" folHlink="folHlink"/>
  </p:clrMapOvr>
  <p:transition spd="slow" advClick="0" advTm="5000">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D1B5A7A9-844F-449B-9F0B-ADA823A93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5859797" cy="3346705"/>
          </a:xfrm>
          <a:custGeom>
            <a:avLst/>
            <a:gdLst>
              <a:gd name="connsiteX0" fmla="*/ 0 w 5859797"/>
              <a:gd name="connsiteY0" fmla="*/ 0 h 3346705"/>
              <a:gd name="connsiteX1" fmla="*/ 5859797 w 5859797"/>
              <a:gd name="connsiteY1" fmla="*/ 0 h 3346705"/>
              <a:gd name="connsiteX2" fmla="*/ 4309834 w 5859797"/>
              <a:gd name="connsiteY2" fmla="*/ 3346705 h 3346705"/>
              <a:gd name="connsiteX3" fmla="*/ 4304257 w 5859797"/>
              <a:gd name="connsiteY3" fmla="*/ 3346705 h 3346705"/>
              <a:gd name="connsiteX4" fmla="*/ 3238029 w 5859797"/>
              <a:gd name="connsiteY4" fmla="*/ 3346705 h 3346705"/>
              <a:gd name="connsiteX5" fmla="*/ 0 w 5859797"/>
              <a:gd name="connsiteY5" fmla="*/ 3346705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9797" h="3346705">
                <a:moveTo>
                  <a:pt x="0" y="0"/>
                </a:moveTo>
                <a:lnTo>
                  <a:pt x="5859797" y="0"/>
                </a:lnTo>
                <a:lnTo>
                  <a:pt x="4309834" y="3346705"/>
                </a:lnTo>
                <a:lnTo>
                  <a:pt x="4304257" y="3346705"/>
                </a:lnTo>
                <a:lnTo>
                  <a:pt x="3238029" y="3346705"/>
                </a:lnTo>
                <a:lnTo>
                  <a:pt x="0" y="33467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8">
            <a:extLst>
              <a:ext uri="{FF2B5EF4-FFF2-40B4-BE49-F238E27FC236}">
                <a16:creationId xmlns:a16="http://schemas.microsoft.com/office/drawing/2014/main" id="{8167B32B-1374-4AFD-9938-6B950FE8F82C}"/>
              </a:ext>
            </a:extLst>
          </p:cNvPr>
          <p:cNvPicPr>
            <a:picLocks noChangeAspect="1"/>
          </p:cNvPicPr>
          <p:nvPr/>
        </p:nvPicPr>
        <p:blipFill>
          <a:blip r:embed="rId2"/>
          <a:stretch>
            <a:fillRect/>
          </a:stretch>
        </p:blipFill>
        <p:spPr>
          <a:xfrm>
            <a:off x="728624" y="523440"/>
            <a:ext cx="3472344" cy="2482726"/>
          </a:xfrm>
          <a:prstGeom prst="rect">
            <a:avLst/>
          </a:prstGeom>
        </p:spPr>
      </p:pic>
      <p:sp>
        <p:nvSpPr>
          <p:cNvPr id="29" name="Freeform: Shape 28">
            <a:extLst>
              <a:ext uri="{FF2B5EF4-FFF2-40B4-BE49-F238E27FC236}">
                <a16:creationId xmlns:a16="http://schemas.microsoft.com/office/drawing/2014/main" id="{26EF3366-D369-4699-9224-92DF2A6BD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3433" y="244"/>
            <a:ext cx="5451847" cy="3346705"/>
          </a:xfrm>
          <a:custGeom>
            <a:avLst/>
            <a:gdLst>
              <a:gd name="connsiteX0" fmla="*/ 1549963 w 5451847"/>
              <a:gd name="connsiteY0" fmla="*/ 0 h 3346705"/>
              <a:gd name="connsiteX1" fmla="*/ 1555540 w 5451847"/>
              <a:gd name="connsiteY1" fmla="*/ 0 h 3346705"/>
              <a:gd name="connsiteX2" fmla="*/ 2621768 w 5451847"/>
              <a:gd name="connsiteY2" fmla="*/ 0 h 3346705"/>
              <a:gd name="connsiteX3" fmla="*/ 4832507 w 5451847"/>
              <a:gd name="connsiteY3" fmla="*/ 0 h 3346705"/>
              <a:gd name="connsiteX4" fmla="*/ 3282657 w 5451847"/>
              <a:gd name="connsiteY4" fmla="*/ 3346461 h 3346705"/>
              <a:gd name="connsiteX5" fmla="*/ 5451847 w 5451847"/>
              <a:gd name="connsiteY5" fmla="*/ 3346461 h 3346705"/>
              <a:gd name="connsiteX6" fmla="*/ 5451847 w 5451847"/>
              <a:gd name="connsiteY6" fmla="*/ 3346705 h 3346705"/>
              <a:gd name="connsiteX7" fmla="*/ 0 w 5451847"/>
              <a:gd name="connsiteY7" fmla="*/ 3346705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51847" h="3346705">
                <a:moveTo>
                  <a:pt x="1549963" y="0"/>
                </a:moveTo>
                <a:lnTo>
                  <a:pt x="1555540" y="0"/>
                </a:lnTo>
                <a:lnTo>
                  <a:pt x="2621768" y="0"/>
                </a:lnTo>
                <a:lnTo>
                  <a:pt x="4832507" y="0"/>
                </a:lnTo>
                <a:lnTo>
                  <a:pt x="3282657" y="3346461"/>
                </a:lnTo>
                <a:lnTo>
                  <a:pt x="5451847" y="3346461"/>
                </a:lnTo>
                <a:lnTo>
                  <a:pt x="5451847" y="3346705"/>
                </a:lnTo>
                <a:lnTo>
                  <a:pt x="0" y="33467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a:extLst>
              <a:ext uri="{FF2B5EF4-FFF2-40B4-BE49-F238E27FC236}">
                <a16:creationId xmlns:a16="http://schemas.microsoft.com/office/drawing/2014/main" id="{0B0E3E91-82E8-4497-B6B6-F4D929CFB7E9}"/>
              </a:ext>
            </a:extLst>
          </p:cNvPr>
          <p:cNvPicPr>
            <a:picLocks noChangeAspect="1"/>
          </p:cNvPicPr>
          <p:nvPr/>
        </p:nvPicPr>
        <p:blipFill>
          <a:blip r:embed="rId3"/>
          <a:stretch>
            <a:fillRect/>
          </a:stretch>
        </p:blipFill>
        <p:spPr>
          <a:xfrm>
            <a:off x="5841911" y="853097"/>
            <a:ext cx="1957383" cy="1957383"/>
          </a:xfrm>
          <a:prstGeom prst="rect">
            <a:avLst/>
          </a:prstGeom>
        </p:spPr>
      </p:pic>
      <p:sp>
        <p:nvSpPr>
          <p:cNvPr id="31" name="Freeform: Shape 30">
            <a:extLst>
              <a:ext uri="{FF2B5EF4-FFF2-40B4-BE49-F238E27FC236}">
                <a16:creationId xmlns:a16="http://schemas.microsoft.com/office/drawing/2014/main" id="{1BC0FF49-4C2C-401A-A538-A520CA00E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7349" y="0"/>
            <a:ext cx="4224651" cy="3346705"/>
          </a:xfrm>
          <a:custGeom>
            <a:avLst/>
            <a:gdLst>
              <a:gd name="connsiteX0" fmla="*/ 1549963 w 4224651"/>
              <a:gd name="connsiteY0" fmla="*/ 0 h 3346705"/>
              <a:gd name="connsiteX1" fmla="*/ 1555540 w 4224651"/>
              <a:gd name="connsiteY1" fmla="*/ 0 h 3346705"/>
              <a:gd name="connsiteX2" fmla="*/ 2621768 w 4224651"/>
              <a:gd name="connsiteY2" fmla="*/ 0 h 3346705"/>
              <a:gd name="connsiteX3" fmla="*/ 4224651 w 4224651"/>
              <a:gd name="connsiteY3" fmla="*/ 0 h 3346705"/>
              <a:gd name="connsiteX4" fmla="*/ 4224651 w 4224651"/>
              <a:gd name="connsiteY4" fmla="*/ 3346705 h 3346705"/>
              <a:gd name="connsiteX5" fmla="*/ 0 w 4224651"/>
              <a:gd name="connsiteY5" fmla="*/ 3346705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24651" h="3346705">
                <a:moveTo>
                  <a:pt x="1549963" y="0"/>
                </a:moveTo>
                <a:lnTo>
                  <a:pt x="1555540" y="0"/>
                </a:lnTo>
                <a:lnTo>
                  <a:pt x="2621768" y="0"/>
                </a:lnTo>
                <a:lnTo>
                  <a:pt x="4224651" y="0"/>
                </a:lnTo>
                <a:lnTo>
                  <a:pt x="4224651" y="3346705"/>
                </a:lnTo>
                <a:lnTo>
                  <a:pt x="0" y="33467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6" descr="A stop sign&#10;&#10;Description generated with very high confidence">
            <a:extLst>
              <a:ext uri="{FF2B5EF4-FFF2-40B4-BE49-F238E27FC236}">
                <a16:creationId xmlns:a16="http://schemas.microsoft.com/office/drawing/2014/main" id="{24BB6B19-621F-4C74-8AA7-A6FFD85E382C}"/>
              </a:ext>
            </a:extLst>
          </p:cNvPr>
          <p:cNvPicPr>
            <a:picLocks noChangeAspect="1"/>
          </p:cNvPicPr>
          <p:nvPr/>
        </p:nvPicPr>
        <p:blipFill>
          <a:blip r:embed="rId4"/>
          <a:stretch>
            <a:fillRect/>
          </a:stretch>
        </p:blipFill>
        <p:spPr>
          <a:xfrm>
            <a:off x="9454776" y="698176"/>
            <a:ext cx="2267225" cy="2267225"/>
          </a:xfrm>
          <a:prstGeom prst="rect">
            <a:avLst/>
          </a:prstGeom>
        </p:spPr>
      </p:pic>
      <p:sp>
        <p:nvSpPr>
          <p:cNvPr id="33" name="Freeform: Shape 32">
            <a:extLst>
              <a:ext uri="{FF2B5EF4-FFF2-40B4-BE49-F238E27FC236}">
                <a16:creationId xmlns:a16="http://schemas.microsoft.com/office/drawing/2014/main" id="{F79205F4-89F3-4686-B966-BBF5CC998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1296"/>
            <a:ext cx="7698564" cy="3346705"/>
          </a:xfrm>
          <a:custGeom>
            <a:avLst/>
            <a:gdLst>
              <a:gd name="connsiteX0" fmla="*/ 0 w 7698564"/>
              <a:gd name="connsiteY0" fmla="*/ 0 h 3346705"/>
              <a:gd name="connsiteX1" fmla="*/ 7698564 w 7698564"/>
              <a:gd name="connsiteY1" fmla="*/ 0 h 3346705"/>
              <a:gd name="connsiteX2" fmla="*/ 6148601 w 7698564"/>
              <a:gd name="connsiteY2" fmla="*/ 3346705 h 3346705"/>
              <a:gd name="connsiteX3" fmla="*/ 6143024 w 7698564"/>
              <a:gd name="connsiteY3" fmla="*/ 3346705 h 3346705"/>
              <a:gd name="connsiteX4" fmla="*/ 5076796 w 7698564"/>
              <a:gd name="connsiteY4" fmla="*/ 3346705 h 3346705"/>
              <a:gd name="connsiteX5" fmla="*/ 1246924 w 7698564"/>
              <a:gd name="connsiteY5" fmla="*/ 3346705 h 3346705"/>
              <a:gd name="connsiteX6" fmla="*/ 1246924 w 7698564"/>
              <a:gd name="connsiteY6" fmla="*/ 3346226 h 3346705"/>
              <a:gd name="connsiteX7" fmla="*/ 0 w 7698564"/>
              <a:gd name="connsiteY7" fmla="*/ 3346226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Picture 22" descr="A picture containing clipart&#10;&#10;Description generated with very high confidence">
            <a:extLst>
              <a:ext uri="{FF2B5EF4-FFF2-40B4-BE49-F238E27FC236}">
                <a16:creationId xmlns:a16="http://schemas.microsoft.com/office/drawing/2014/main" id="{E66C4A7B-8A4B-4714-B662-000896795D70}"/>
              </a:ext>
            </a:extLst>
          </p:cNvPr>
          <p:cNvPicPr>
            <a:picLocks noChangeAspect="1"/>
          </p:cNvPicPr>
          <p:nvPr/>
        </p:nvPicPr>
        <p:blipFill>
          <a:blip r:embed="rId5"/>
          <a:stretch>
            <a:fillRect/>
          </a:stretch>
        </p:blipFill>
        <p:spPr>
          <a:xfrm>
            <a:off x="731032" y="4304967"/>
            <a:ext cx="5472544" cy="1696488"/>
          </a:xfrm>
          <a:prstGeom prst="rect">
            <a:avLst/>
          </a:prstGeom>
        </p:spPr>
      </p:pic>
      <p:sp>
        <p:nvSpPr>
          <p:cNvPr id="35" name="Freeform: Shape 34">
            <a:extLst>
              <a:ext uri="{FF2B5EF4-FFF2-40B4-BE49-F238E27FC236}">
                <a16:creationId xmlns:a16="http://schemas.microsoft.com/office/drawing/2014/main" id="{00DBC40C-EA02-4A4D-8449-A1FC9968D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090" y="3511296"/>
            <a:ext cx="5841911" cy="3346705"/>
          </a:xfrm>
          <a:custGeom>
            <a:avLst/>
            <a:gdLst>
              <a:gd name="connsiteX0" fmla="*/ 1549963 w 5841911"/>
              <a:gd name="connsiteY0" fmla="*/ 0 h 3346705"/>
              <a:gd name="connsiteX1" fmla="*/ 1555540 w 5841911"/>
              <a:gd name="connsiteY1" fmla="*/ 0 h 3346705"/>
              <a:gd name="connsiteX2" fmla="*/ 2621768 w 5841911"/>
              <a:gd name="connsiteY2" fmla="*/ 0 h 3346705"/>
              <a:gd name="connsiteX3" fmla="*/ 5841911 w 5841911"/>
              <a:gd name="connsiteY3" fmla="*/ 0 h 3346705"/>
              <a:gd name="connsiteX4" fmla="*/ 5841911 w 5841911"/>
              <a:gd name="connsiteY4" fmla="*/ 3346705 h 3346705"/>
              <a:gd name="connsiteX5" fmla="*/ 0 w 5841911"/>
              <a:gd name="connsiteY5" fmla="*/ 3346705 h 334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41911" h="3346705">
                <a:moveTo>
                  <a:pt x="1549963" y="0"/>
                </a:moveTo>
                <a:lnTo>
                  <a:pt x="1555540" y="0"/>
                </a:lnTo>
                <a:lnTo>
                  <a:pt x="2621768" y="0"/>
                </a:lnTo>
                <a:lnTo>
                  <a:pt x="5841911" y="0"/>
                </a:lnTo>
                <a:lnTo>
                  <a:pt x="5841911" y="3346705"/>
                </a:lnTo>
                <a:lnTo>
                  <a:pt x="0" y="33467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20" descr="A close up of a sign&#10;&#10;Description generated with very high confidence">
            <a:extLst>
              <a:ext uri="{FF2B5EF4-FFF2-40B4-BE49-F238E27FC236}">
                <a16:creationId xmlns:a16="http://schemas.microsoft.com/office/drawing/2014/main" id="{506D77DD-4708-423A-A5F9-D2F2B69C996E}"/>
              </a:ext>
            </a:extLst>
          </p:cNvPr>
          <p:cNvPicPr>
            <a:picLocks noChangeAspect="1"/>
          </p:cNvPicPr>
          <p:nvPr/>
        </p:nvPicPr>
        <p:blipFill>
          <a:blip r:embed="rId6"/>
          <a:stretch>
            <a:fillRect/>
          </a:stretch>
        </p:blipFill>
        <p:spPr>
          <a:xfrm>
            <a:off x="8070121" y="4333304"/>
            <a:ext cx="3651879" cy="1661604"/>
          </a:xfrm>
          <a:prstGeom prst="rect">
            <a:avLst/>
          </a:prstGeom>
        </p:spPr>
      </p:pic>
    </p:spTree>
    <p:extLst>
      <p:ext uri="{BB962C8B-B14F-4D97-AF65-F5344CB8AC3E}">
        <p14:creationId xmlns:p14="http://schemas.microsoft.com/office/powerpoint/2010/main" val="4263327292"/>
      </p:ext>
    </p:extLst>
  </p:cSld>
  <p:clrMapOvr>
    <a:masterClrMapping/>
  </p:clrMapOvr>
  <p:transition spd="slow" advClick="0" advTm="5000">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DB5D-B258-4950-90FB-A57005513DE5}"/>
              </a:ext>
            </a:extLst>
          </p:cNvPr>
          <p:cNvSpPr>
            <a:spLocks noGrp="1"/>
          </p:cNvSpPr>
          <p:nvPr>
            <p:ph type="title"/>
          </p:nvPr>
        </p:nvSpPr>
        <p:spPr>
          <a:xfrm>
            <a:off x="684212" y="4487332"/>
            <a:ext cx="8534400" cy="1507067"/>
          </a:xfrm>
        </p:spPr>
        <p:txBody>
          <a:bodyPr>
            <a:normAutofit/>
          </a:bodyPr>
          <a:lstStyle/>
          <a:p>
            <a:r>
              <a:rPr lang="en-TT" dirty="0"/>
              <a:t>Information</a:t>
            </a:r>
            <a:endParaRPr lang="en-US" dirty="0"/>
          </a:p>
        </p:txBody>
      </p:sp>
      <p:pic>
        <p:nvPicPr>
          <p:cNvPr id="7" name="Graphic 6" descr="Daily Calendar">
            <a:extLst>
              <a:ext uri="{FF2B5EF4-FFF2-40B4-BE49-F238E27FC236}">
                <a16:creationId xmlns:a16="http://schemas.microsoft.com/office/drawing/2014/main" id="{03309FB1-2731-41EF-9673-E5D97E9196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240" y="924676"/>
            <a:ext cx="3185108" cy="3185108"/>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C2499F46-2E62-491E-9BCE-AEC3386AD2E5}"/>
              </a:ext>
            </a:extLst>
          </p:cNvPr>
          <p:cNvSpPr>
            <a:spLocks noGrp="1"/>
          </p:cNvSpPr>
          <p:nvPr>
            <p:ph idx="1"/>
          </p:nvPr>
        </p:nvSpPr>
        <p:spPr>
          <a:xfrm>
            <a:off x="4325696" y="733647"/>
            <a:ext cx="6593129" cy="3575884"/>
          </a:xfrm>
        </p:spPr>
        <p:txBody>
          <a:bodyPr>
            <a:normAutofit/>
          </a:bodyPr>
          <a:lstStyle/>
          <a:p>
            <a:r>
              <a:rPr lang="en-TT" sz="3000" dirty="0"/>
              <a:t>Meetings are at FST CSL2</a:t>
            </a:r>
          </a:p>
          <a:p>
            <a:r>
              <a:rPr lang="en-TT" sz="3000" dirty="0"/>
              <a:t>Every Thursday 2:00 – 4:00</a:t>
            </a:r>
          </a:p>
          <a:p>
            <a:r>
              <a:rPr lang="en-TT" sz="3000" dirty="0"/>
              <a:t>Email: uwicsgeneral@gmail.com</a:t>
            </a:r>
            <a:endParaRPr lang="en-US" sz="3000" dirty="0"/>
          </a:p>
        </p:txBody>
      </p:sp>
    </p:spTree>
    <p:extLst>
      <p:ext uri="{BB962C8B-B14F-4D97-AF65-F5344CB8AC3E}">
        <p14:creationId xmlns:p14="http://schemas.microsoft.com/office/powerpoint/2010/main" val="1245539703"/>
      </p:ext>
    </p:extLst>
  </p:cSld>
  <p:clrMapOvr>
    <a:masterClrMapping/>
  </p:clrMapOvr>
  <p:transition spd="slow" advClick="0" advTm="5000">
    <p:wip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27</TotalTime>
  <Words>125</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Times New Roman</vt:lpstr>
      <vt:lpstr>Wingdings 3</vt:lpstr>
      <vt:lpstr>Slice</vt:lpstr>
      <vt:lpstr>UWICS</vt:lpstr>
      <vt:lpstr>The University of The West Indies Computing Society (UWICS) is an ever evolving association founded in 1996. This society not only aims to educate its members of computing and its application in everyday life, but to offer a premier club experience that promotes the holistic development of its members as well. Our goal is to become a platform to expose members to opportunities for competition, learning and greater involvement in the  computing industry.</vt:lpstr>
      <vt:lpstr>Upcoming Events</vt:lpstr>
      <vt:lpstr>Internship Opportunities </vt:lpstr>
      <vt:lpstr>PowerPoint Presentation</vt:lpstr>
      <vt:lpstr>COMPETITIONS </vt:lpstr>
      <vt:lpstr>PowerPoint Presentation</vt:lpstr>
      <vt:lpstr>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Cheryl Thomas</cp:lastModifiedBy>
  <cp:revision>73</cp:revision>
  <dcterms:created xsi:type="dcterms:W3CDTF">2014-09-12T02:12:56Z</dcterms:created>
  <dcterms:modified xsi:type="dcterms:W3CDTF">2018-09-03T23:46:40Z</dcterms:modified>
</cp:coreProperties>
</file>