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278" r:id="rId2"/>
    <p:sldId id="1279" r:id="rId3"/>
    <p:sldId id="1280" r:id="rId4"/>
    <p:sldId id="1281" r:id="rId5"/>
    <p:sldId id="1282" r:id="rId6"/>
    <p:sldId id="1283" r:id="rId7"/>
    <p:sldId id="1284" r:id="rId8"/>
    <p:sldId id="1285" r:id="rId9"/>
    <p:sldId id="1286" r:id="rId10"/>
    <p:sldId id="1287" r:id="rId11"/>
  </p:sldIdLst>
  <p:sldSz cx="12192000" cy="6858000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6699FF"/>
    <a:srgbClr val="009900"/>
    <a:srgbClr val="008000"/>
    <a:srgbClr val="663300"/>
    <a:srgbClr val="003366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94" autoAdjust="0"/>
    <p:restoredTop sz="50000" autoAdjust="0"/>
  </p:normalViewPr>
  <p:slideViewPr>
    <p:cSldViewPr>
      <p:cViewPr>
        <p:scale>
          <a:sx n="100" d="100"/>
          <a:sy n="100" d="100"/>
        </p:scale>
        <p:origin x="0" y="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>
        <p:scale>
          <a:sx n="85" d="100"/>
          <a:sy n="85" d="100"/>
        </p:scale>
        <p:origin x="-3108" y="-7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 smtClean="0"/>
            </a:lvl1pPr>
          </a:lstStyle>
          <a:p>
            <a:pPr>
              <a:defRPr/>
            </a:pPr>
            <a:fld id="{CDC275A7-038F-4733-B2CD-D06F3E075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6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788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 smtClean="0"/>
            </a:lvl1pPr>
          </a:lstStyle>
          <a:p>
            <a:pPr>
              <a:defRPr/>
            </a:pPr>
            <a:fld id="{C2171946-02C1-4A66-8205-6652269F6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600" baseline="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200" baseline="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0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5532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 smtClean="0"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5" Type="http://schemas.openxmlformats.org/officeDocument/2006/relationships/image" Target="../media/image1.jpe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image" Target="../media/image1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7" Type="http://schemas.openxmlformats.org/officeDocument/2006/relationships/image" Target="../media/image1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Contingency Tables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1"/>
            <a:ext cx="8001000" cy="3213187"/>
          </a:xfr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Contingency Tables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Situations involving </a:t>
            </a:r>
            <a:r>
              <a:rPr lang="en-US" sz="2400" u="sng" dirty="0"/>
              <a:t>multiple population proportions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Used to </a:t>
            </a:r>
            <a:r>
              <a:rPr lang="en-US" sz="2400" u="sng" dirty="0"/>
              <a:t>classify sample observations </a:t>
            </a:r>
            <a:r>
              <a:rPr lang="en-US" sz="2400" dirty="0"/>
              <a:t>according to two or more characteristics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Also called a cross-tabulation table.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4834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Contingency Analysis</a:t>
            </a:r>
          </a:p>
        </p:txBody>
      </p:sp>
      <p:sp>
        <p:nvSpPr>
          <p:cNvPr id="234500" name="Line 4"/>
          <p:cNvSpPr>
            <a:spLocks noChangeShapeType="1"/>
          </p:cNvSpPr>
          <p:nvPr/>
        </p:nvSpPr>
        <p:spPr bwMode="auto">
          <a:xfrm>
            <a:off x="5046664" y="2838450"/>
            <a:ext cx="1587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4501" name="Line 5"/>
          <p:cNvSpPr>
            <a:spLocks noChangeShapeType="1"/>
          </p:cNvSpPr>
          <p:nvPr/>
        </p:nvSpPr>
        <p:spPr bwMode="auto">
          <a:xfrm>
            <a:off x="8331200" y="4535489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4502" name="Line 6"/>
          <p:cNvSpPr>
            <a:spLocks noChangeShapeType="1"/>
          </p:cNvSpPr>
          <p:nvPr/>
        </p:nvSpPr>
        <p:spPr bwMode="auto">
          <a:xfrm>
            <a:off x="8005763" y="4535489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4503" name="Line 7"/>
          <p:cNvSpPr>
            <a:spLocks noChangeShapeType="1"/>
          </p:cNvSpPr>
          <p:nvPr/>
        </p:nvSpPr>
        <p:spPr bwMode="auto">
          <a:xfrm>
            <a:off x="7677150" y="4535489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086600" y="4953000"/>
            <a:ext cx="609600" cy="53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2900" b="0">
                <a:latin typeface="Symbol" pitchFamily="18" charset="2"/>
                <a:sym typeface="Symbol" pitchFamily="18" charset="2"/>
              </a:rPr>
              <a:t></a:t>
            </a:r>
            <a:r>
              <a:rPr lang="en-US" sz="2900" b="0" baseline="30000">
                <a:latin typeface="Symbol" pitchFamily="18" charset="2"/>
                <a:sym typeface="Symbol" pitchFamily="18" charset="2"/>
              </a:rPr>
              <a:t>2</a:t>
            </a:r>
            <a:endParaRPr lang="en-US" sz="2900" b="0">
              <a:latin typeface="Symbol" pitchFamily="18" charset="2"/>
            </a:endParaRP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4419600" y="5105400"/>
            <a:ext cx="1828800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2200" b="0" dirty="0">
                <a:sym typeface="Symbol" pitchFamily="18" charset="2"/>
              </a:rPr>
              <a:t></a:t>
            </a:r>
            <a:r>
              <a:rPr lang="en-US" sz="2200" b="0" baseline="30000" dirty="0">
                <a:sym typeface="Symbol" pitchFamily="18" charset="2"/>
              </a:rPr>
              <a:t>2</a:t>
            </a:r>
            <a:r>
              <a:rPr lang="en-US" sz="2200" b="0" baseline="-25000" dirty="0">
                <a:sym typeface="Symbol" pitchFamily="18" charset="2"/>
              </a:rPr>
              <a:t>.05</a:t>
            </a:r>
            <a:r>
              <a:rPr lang="en-US" sz="2200" b="0" dirty="0">
                <a:sym typeface="Symbol" pitchFamily="18" charset="2"/>
              </a:rPr>
              <a:t> = 3.841</a:t>
            </a:r>
            <a:endParaRPr lang="en-US" sz="2200" b="0" dirty="0"/>
          </a:p>
        </p:txBody>
      </p:sp>
      <p:sp>
        <p:nvSpPr>
          <p:cNvPr id="234507" name="Line 11"/>
          <p:cNvSpPr>
            <a:spLocks noChangeShapeType="1"/>
          </p:cNvSpPr>
          <p:nvPr/>
        </p:nvSpPr>
        <p:spPr bwMode="auto">
          <a:xfrm>
            <a:off x="2362200" y="51054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4508" name="Line 12"/>
          <p:cNvSpPr>
            <a:spLocks noChangeShapeType="1"/>
          </p:cNvSpPr>
          <p:nvPr/>
        </p:nvSpPr>
        <p:spPr bwMode="auto">
          <a:xfrm flipV="1">
            <a:off x="2362200" y="2514600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6943082" y="2609672"/>
            <a:ext cx="3505200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b="0" dirty="0"/>
              <a:t>Decision Rule:</a:t>
            </a:r>
          </a:p>
          <a:p>
            <a:pPr algn="l" eaLnBrk="0" hangingPunct="0"/>
            <a:r>
              <a:rPr lang="en-US" b="0" dirty="0"/>
              <a:t>If </a:t>
            </a:r>
            <a:r>
              <a:rPr lang="en-US" b="0" dirty="0">
                <a:sym typeface="Symbol" pitchFamily="18" charset="2"/>
              </a:rPr>
              <a:t></a:t>
            </a:r>
            <a:r>
              <a:rPr lang="en-US" b="0" baseline="30000" dirty="0">
                <a:sym typeface="Symbol" pitchFamily="18" charset="2"/>
              </a:rPr>
              <a:t>2</a:t>
            </a:r>
            <a:r>
              <a:rPr lang="en-US" b="0" dirty="0">
                <a:sym typeface="Symbol" pitchFamily="18" charset="2"/>
              </a:rPr>
              <a:t> &gt; 3.841, reject H</a:t>
            </a:r>
            <a:r>
              <a:rPr lang="en-US" b="0" baseline="-25000" dirty="0">
                <a:sym typeface="Symbol" pitchFamily="18" charset="2"/>
              </a:rPr>
              <a:t>0</a:t>
            </a:r>
            <a:r>
              <a:rPr lang="en-US" b="0" dirty="0">
                <a:sym typeface="Symbol" pitchFamily="18" charset="2"/>
              </a:rPr>
              <a:t>, otherwise, do not reject H</a:t>
            </a:r>
            <a:r>
              <a:rPr lang="en-US" b="0" baseline="-25000" dirty="0">
                <a:sym typeface="Symbol" pitchFamily="18" charset="2"/>
              </a:rPr>
              <a:t>0</a:t>
            </a:r>
            <a:endParaRPr lang="en-US" b="0" dirty="0"/>
          </a:p>
        </p:txBody>
      </p:sp>
      <p:sp>
        <p:nvSpPr>
          <p:cNvPr id="234513" name="Freeform 17"/>
          <p:cNvSpPr>
            <a:spLocks/>
          </p:cNvSpPr>
          <p:nvPr/>
        </p:nvSpPr>
        <p:spPr bwMode="auto">
          <a:xfrm>
            <a:off x="2514600" y="2438400"/>
            <a:ext cx="4800600" cy="2541588"/>
          </a:xfrm>
          <a:custGeom>
            <a:avLst/>
            <a:gdLst>
              <a:gd name="T0" fmla="*/ 0 w 3935"/>
              <a:gd name="T1" fmla="*/ 0 h 1601"/>
              <a:gd name="T2" fmla="*/ 96 w 3935"/>
              <a:gd name="T3" fmla="*/ 624 h 1601"/>
              <a:gd name="T4" fmla="*/ 432 w 3935"/>
              <a:gd name="T5" fmla="*/ 1056 h 1601"/>
              <a:gd name="T6" fmla="*/ 1200 w 3935"/>
              <a:gd name="T7" fmla="*/ 1344 h 1601"/>
              <a:gd name="T8" fmla="*/ 2448 w 3935"/>
              <a:gd name="T9" fmla="*/ 1536 h 1601"/>
              <a:gd name="T10" fmla="*/ 3935 w 3935"/>
              <a:gd name="T11" fmla="*/ 1601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5" h="1601">
                <a:moveTo>
                  <a:pt x="0" y="0"/>
                </a:moveTo>
                <a:cubicBezTo>
                  <a:pt x="12" y="224"/>
                  <a:pt x="24" y="448"/>
                  <a:pt x="96" y="624"/>
                </a:cubicBezTo>
                <a:cubicBezTo>
                  <a:pt x="168" y="800"/>
                  <a:pt x="248" y="936"/>
                  <a:pt x="432" y="1056"/>
                </a:cubicBezTo>
                <a:cubicBezTo>
                  <a:pt x="616" y="1176"/>
                  <a:pt x="864" y="1264"/>
                  <a:pt x="1200" y="1344"/>
                </a:cubicBezTo>
                <a:cubicBezTo>
                  <a:pt x="1536" y="1424"/>
                  <a:pt x="1992" y="1493"/>
                  <a:pt x="2448" y="1536"/>
                </a:cubicBezTo>
                <a:cubicBezTo>
                  <a:pt x="2904" y="1579"/>
                  <a:pt x="3625" y="1587"/>
                  <a:pt x="3935" y="1601"/>
                </a:cubicBezTo>
              </a:path>
            </a:pathLst>
          </a:custGeom>
          <a:noFill/>
          <a:ln w="38100" cap="flat" cmpd="sng">
            <a:solidFill>
              <a:srgbClr val="33339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pSp>
        <p:nvGrpSpPr>
          <p:cNvPr id="3" name="Group 2"/>
          <p:cNvGrpSpPr/>
          <p:nvPr/>
        </p:nvGrpSpPr>
        <p:grpSpPr>
          <a:xfrm>
            <a:off x="5105401" y="4189384"/>
            <a:ext cx="2246313" cy="916017"/>
            <a:chOff x="3581400" y="4189383"/>
            <a:chExt cx="2246313" cy="916017"/>
          </a:xfrm>
        </p:grpSpPr>
        <p:sp>
          <p:nvSpPr>
            <p:cNvPr id="234498" name="Freeform 2"/>
            <p:cNvSpPr>
              <a:spLocks/>
            </p:cNvSpPr>
            <p:nvPr/>
          </p:nvSpPr>
          <p:spPr bwMode="auto">
            <a:xfrm>
              <a:off x="3581400" y="4813300"/>
              <a:ext cx="2209800" cy="292100"/>
            </a:xfrm>
            <a:custGeom>
              <a:avLst/>
              <a:gdLst>
                <a:gd name="T0" fmla="*/ 0 w 1392"/>
                <a:gd name="T1" fmla="*/ 184 h 184"/>
                <a:gd name="T2" fmla="*/ 0 w 1392"/>
                <a:gd name="T3" fmla="*/ 0 h 184"/>
                <a:gd name="T4" fmla="*/ 240 w 1392"/>
                <a:gd name="T5" fmla="*/ 40 h 184"/>
                <a:gd name="T6" fmla="*/ 460 w 1392"/>
                <a:gd name="T7" fmla="*/ 62 h 184"/>
                <a:gd name="T8" fmla="*/ 728 w 1392"/>
                <a:gd name="T9" fmla="*/ 78 h 184"/>
                <a:gd name="T10" fmla="*/ 868 w 1392"/>
                <a:gd name="T11" fmla="*/ 86 h 184"/>
                <a:gd name="T12" fmla="*/ 1104 w 1392"/>
                <a:gd name="T13" fmla="*/ 88 h 184"/>
                <a:gd name="T14" fmla="*/ 1230 w 1392"/>
                <a:gd name="T15" fmla="*/ 92 h 184"/>
                <a:gd name="T16" fmla="*/ 1312 w 1392"/>
                <a:gd name="T17" fmla="*/ 96 h 184"/>
                <a:gd name="T18" fmla="*/ 1370 w 1392"/>
                <a:gd name="T19" fmla="*/ 98 h 184"/>
                <a:gd name="T20" fmla="*/ 1392 w 1392"/>
                <a:gd name="T21" fmla="*/ 98 h 184"/>
                <a:gd name="T22" fmla="*/ 1392 w 1392"/>
                <a:gd name="T23" fmla="*/ 184 h 184"/>
                <a:gd name="T24" fmla="*/ 0 w 1392"/>
                <a:gd name="T2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2" h="184">
                  <a:moveTo>
                    <a:pt x="0" y="184"/>
                  </a:moveTo>
                  <a:lnTo>
                    <a:pt x="0" y="0"/>
                  </a:lnTo>
                  <a:lnTo>
                    <a:pt x="240" y="40"/>
                  </a:lnTo>
                  <a:lnTo>
                    <a:pt x="460" y="62"/>
                  </a:lnTo>
                  <a:lnTo>
                    <a:pt x="728" y="78"/>
                  </a:lnTo>
                  <a:lnTo>
                    <a:pt x="868" y="86"/>
                  </a:lnTo>
                  <a:lnTo>
                    <a:pt x="1104" y="88"/>
                  </a:lnTo>
                  <a:cubicBezTo>
                    <a:pt x="1173" y="91"/>
                    <a:pt x="1161" y="89"/>
                    <a:pt x="1230" y="92"/>
                  </a:cubicBezTo>
                  <a:cubicBezTo>
                    <a:pt x="1251" y="93"/>
                    <a:pt x="1312" y="96"/>
                    <a:pt x="1312" y="96"/>
                  </a:cubicBezTo>
                  <a:cubicBezTo>
                    <a:pt x="1330" y="100"/>
                    <a:pt x="1349" y="99"/>
                    <a:pt x="1370" y="98"/>
                  </a:cubicBezTo>
                  <a:lnTo>
                    <a:pt x="1392" y="98"/>
                  </a:lnTo>
                  <a:lnTo>
                    <a:pt x="1392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FFD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b="0"/>
            </a:p>
          </p:txBody>
        </p:sp>
        <p:sp>
          <p:nvSpPr>
            <p:cNvPr id="234504" name="Line 8"/>
            <p:cNvSpPr>
              <a:spLocks noChangeShapeType="1"/>
            </p:cNvSpPr>
            <p:nvPr/>
          </p:nvSpPr>
          <p:spPr bwMode="auto">
            <a:xfrm>
              <a:off x="5827713" y="4535488"/>
              <a:ext cx="0" cy="9525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/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 flipH="1">
              <a:off x="4419600" y="4495800"/>
              <a:ext cx="38100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/>
            </a:p>
          </p:txBody>
        </p:sp>
        <p:sp>
          <p:nvSpPr>
            <p:cNvPr id="234511" name="Text Box 15"/>
            <p:cNvSpPr txBox="1">
              <a:spLocks noChangeArrowheads="1"/>
            </p:cNvSpPr>
            <p:nvPr/>
          </p:nvSpPr>
          <p:spPr bwMode="auto">
            <a:xfrm>
              <a:off x="4448409" y="4189383"/>
              <a:ext cx="10679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0">
                  <a:sym typeface="Symbol" pitchFamily="18" charset="2"/>
                </a:rPr>
                <a:t> = 0.05</a:t>
              </a:r>
              <a:endParaRPr lang="en-US" sz="2000" b="0"/>
            </a:p>
          </p:txBody>
        </p:sp>
        <p:sp>
          <p:nvSpPr>
            <p:cNvPr id="234514" name="Line 18"/>
            <p:cNvSpPr>
              <a:spLocks noChangeShapeType="1"/>
            </p:cNvSpPr>
            <p:nvPr/>
          </p:nvSpPr>
          <p:spPr bwMode="auto">
            <a:xfrm>
              <a:off x="3581400" y="4800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05400" y="5486401"/>
            <a:ext cx="2362200" cy="550893"/>
            <a:chOff x="3581400" y="5486400"/>
            <a:chExt cx="2362200" cy="550893"/>
          </a:xfrm>
        </p:grpSpPr>
        <p:sp>
          <p:nvSpPr>
            <p:cNvPr id="234509" name="Text Box 13"/>
            <p:cNvSpPr txBox="1">
              <a:spLocks noChangeArrowheads="1"/>
            </p:cNvSpPr>
            <p:nvPr/>
          </p:nvSpPr>
          <p:spPr bwMode="auto">
            <a:xfrm>
              <a:off x="3924816" y="5637183"/>
              <a:ext cx="11737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0"/>
                <a:t>Reject H</a:t>
              </a:r>
              <a:r>
                <a:rPr lang="en-US" sz="2000" b="0" baseline="-25000"/>
                <a:t>0</a:t>
              </a:r>
            </a:p>
          </p:txBody>
        </p:sp>
        <p:sp>
          <p:nvSpPr>
            <p:cNvPr id="234516" name="Line 20"/>
            <p:cNvSpPr>
              <a:spLocks noChangeShapeType="1"/>
            </p:cNvSpPr>
            <p:nvPr/>
          </p:nvSpPr>
          <p:spPr bwMode="auto">
            <a:xfrm>
              <a:off x="3581400" y="54864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b="0"/>
            </a:p>
          </p:txBody>
        </p:sp>
        <p:sp>
          <p:nvSpPr>
            <p:cNvPr id="234517" name="Line 21"/>
            <p:cNvSpPr>
              <a:spLocks noChangeShapeType="1"/>
            </p:cNvSpPr>
            <p:nvPr/>
          </p:nvSpPr>
          <p:spPr bwMode="auto">
            <a:xfrm>
              <a:off x="3581400" y="5715000"/>
              <a:ext cx="2362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b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38400" y="5637183"/>
            <a:ext cx="2667000" cy="400110"/>
            <a:chOff x="914400" y="5637183"/>
            <a:chExt cx="2667000" cy="400110"/>
          </a:xfrm>
        </p:grpSpPr>
        <p:sp>
          <p:nvSpPr>
            <p:cNvPr id="234518" name="Line 22"/>
            <p:cNvSpPr>
              <a:spLocks noChangeShapeType="1"/>
            </p:cNvSpPr>
            <p:nvPr/>
          </p:nvSpPr>
          <p:spPr bwMode="auto">
            <a:xfrm flipH="1">
              <a:off x="914400" y="5715000"/>
              <a:ext cx="2667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b="0"/>
            </a:p>
          </p:txBody>
        </p:sp>
        <p:sp>
          <p:nvSpPr>
            <p:cNvPr id="234519" name="Text Box 23"/>
            <p:cNvSpPr txBox="1">
              <a:spLocks noChangeArrowheads="1"/>
            </p:cNvSpPr>
            <p:nvPr/>
          </p:nvSpPr>
          <p:spPr bwMode="auto">
            <a:xfrm>
              <a:off x="1351351" y="5637183"/>
              <a:ext cx="185659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0"/>
                <a:t>Do not reject H</a:t>
              </a:r>
              <a:r>
                <a:rPr lang="en-US" sz="2000" b="0" baseline="-25000"/>
                <a:t>0</a:t>
              </a:r>
            </a:p>
          </p:txBody>
        </p:sp>
      </p:grp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7650377" y="4056013"/>
            <a:ext cx="2743200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l" eaLnBrk="0" hangingPunct="0"/>
            <a:r>
              <a:rPr lang="en-US" b="0" dirty="0"/>
              <a:t>Here, </a:t>
            </a:r>
            <a:r>
              <a:rPr lang="en-US" b="0" dirty="0">
                <a:sym typeface="Symbol" pitchFamily="18" charset="2"/>
              </a:rPr>
              <a:t></a:t>
            </a:r>
            <a:r>
              <a:rPr lang="en-US" b="0" baseline="30000" dirty="0">
                <a:sym typeface="Symbol" pitchFamily="18" charset="2"/>
              </a:rPr>
              <a:t>2</a:t>
            </a:r>
            <a:r>
              <a:rPr lang="en-US" b="0" dirty="0">
                <a:sym typeface="Symbol" pitchFamily="18" charset="2"/>
              </a:rPr>
              <a:t> = 0.6848 &lt; 3.841, so we </a:t>
            </a:r>
          </a:p>
          <a:p>
            <a:pPr algn="l" eaLnBrk="0" hangingPunct="0"/>
            <a:r>
              <a:rPr lang="en-US" b="0" dirty="0">
                <a:sym typeface="Symbol" pitchFamily="18" charset="2"/>
              </a:rPr>
              <a:t>do not reject H</a:t>
            </a:r>
            <a:r>
              <a:rPr lang="en-US" b="0" baseline="-25000" dirty="0">
                <a:sym typeface="Symbol" pitchFamily="18" charset="2"/>
              </a:rPr>
              <a:t>0</a:t>
            </a:r>
            <a:r>
              <a:rPr lang="en-US" b="0" dirty="0">
                <a:sym typeface="Symbol" pitchFamily="18" charset="2"/>
              </a:rPr>
              <a:t> and conclude that gender and hand preference are independent</a:t>
            </a:r>
            <a:endParaRPr lang="en-US" b="0" dirty="0"/>
          </a:p>
        </p:txBody>
      </p:sp>
      <p:sp>
        <p:nvSpPr>
          <p:cNvPr id="234521" name="Line 25"/>
          <p:cNvSpPr>
            <a:spLocks noChangeShapeType="1"/>
          </p:cNvSpPr>
          <p:nvPr/>
        </p:nvSpPr>
        <p:spPr bwMode="auto">
          <a:xfrm>
            <a:off x="3581400" y="2299494"/>
            <a:ext cx="0" cy="2819400"/>
          </a:xfrm>
          <a:prstGeom prst="line">
            <a:avLst/>
          </a:prstGeom>
          <a:ln>
            <a:prstDash val="sysDot"/>
            <a:bevel/>
            <a:headEnd/>
            <a:tailEnd type="triangl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CA" b="0"/>
          </a:p>
        </p:txBody>
      </p:sp>
      <p:grpSp>
        <p:nvGrpSpPr>
          <p:cNvPr id="2" name="Group 1"/>
          <p:cNvGrpSpPr/>
          <p:nvPr/>
        </p:nvGrpSpPr>
        <p:grpSpPr>
          <a:xfrm>
            <a:off x="2474914" y="1828800"/>
            <a:ext cx="6453187" cy="482600"/>
            <a:chOff x="950913" y="1828800"/>
            <a:chExt cx="6453187" cy="482600"/>
          </a:xfrm>
        </p:grpSpPr>
        <p:graphicFrame>
          <p:nvGraphicFramePr>
            <p:cNvPr id="234515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950913" y="1828800"/>
            <a:ext cx="645318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380" name="Equation" r:id="rId3" imgW="3047760" imgH="228600" progId="Equation.3">
                    <p:embed/>
                  </p:oleObj>
                </mc:Choice>
                <mc:Fallback>
                  <p:oleObj name="Equation" r:id="rId3" imgW="3047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913" y="1828800"/>
                          <a:ext cx="6453187" cy="482600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522" name="Rectangle 26"/>
            <p:cNvSpPr>
              <a:spLocks noChangeArrowheads="1"/>
            </p:cNvSpPr>
            <p:nvPr/>
          </p:nvSpPr>
          <p:spPr bwMode="auto">
            <a:xfrm>
              <a:off x="1447800" y="1905000"/>
              <a:ext cx="1219200" cy="381000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/>
            </a:p>
          </p:txBody>
        </p:sp>
      </p:grpSp>
      <p:pic>
        <p:nvPicPr>
          <p:cNvPr id="27" name="Picture 2" descr="http://t0.gstatic.com/images?q=tbn:ANd9GcR9y9XI2bJIYGllwigfnbXO-DIK8on8WUhfGI6ou0RNRmNPXb6wW6DjPj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03405"/>
            <a:ext cx="1600200" cy="82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4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4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6" grpId="0"/>
      <p:bldP spid="234512" grpId="0" animBg="1"/>
      <p:bldP spid="234520" grpId="0" animBg="1"/>
      <p:bldP spid="2345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Contingency Table Example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3810000"/>
            <a:ext cx="6934200" cy="1143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Hand preference is independent of gender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Hand preference is not independent of gender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2743200" y="1503406"/>
            <a:ext cx="6477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sz="2600" b="0" dirty="0"/>
              <a:t>Left-Handed vs. Gender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600" b="0" dirty="0"/>
              <a:t>  Dominant Hand:  Left vs. Right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600" b="0" dirty="0"/>
              <a:t>  Gender:  Male vs. Female</a:t>
            </a:r>
          </a:p>
        </p:txBody>
      </p:sp>
      <p:pic>
        <p:nvPicPr>
          <p:cNvPr id="6" name="Picture 2" descr="http://t0.gstatic.com/images?q=tbn:ANd9GcR9y9XI2bJIYGllwigfnbXO-DIK8on8WUhfGI6ou0RNRmNPXb6wW6DjP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03405"/>
            <a:ext cx="1600200" cy="82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3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3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63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924800" cy="525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Sample results organized in a contingency table: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sz="2700" dirty="0"/>
          </a:p>
        </p:txBody>
      </p:sp>
      <p:graphicFrame>
        <p:nvGraphicFramePr>
          <p:cNvPr id="227333" name="Group 5"/>
          <p:cNvGraphicFramePr>
            <a:graphicFrameLocks noGrp="1"/>
          </p:cNvGraphicFramePr>
          <p:nvPr>
            <p:extLst/>
          </p:nvPr>
        </p:nvGraphicFramePr>
        <p:xfrm>
          <a:off x="5029200" y="2667000"/>
          <a:ext cx="5105400" cy="3094674"/>
        </p:xfrm>
        <a:graphic>
          <a:graphicData uri="http://schemas.openxmlformats.org/drawingml/2006/table">
            <a:tbl>
              <a:tblPr/>
              <a:tblGrid>
                <a:gridCol w="1371600"/>
                <a:gridCol w="1349375"/>
                <a:gridCol w="1317625"/>
                <a:gridCol w="1066800"/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Hand Preference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7372" name="Rectangle 44"/>
          <p:cNvSpPr>
            <a:spLocks noChangeArrowheads="1"/>
          </p:cNvSpPr>
          <p:nvPr/>
        </p:nvSpPr>
        <p:spPr bwMode="auto">
          <a:xfrm>
            <a:off x="1676400" y="3505200"/>
            <a:ext cx="2895600" cy="1828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40000"/>
              </a:spcBef>
              <a:buClr>
                <a:schemeClr val="folHlink"/>
              </a:buClr>
              <a:buSzPct val="60000"/>
            </a:pPr>
            <a:r>
              <a:rPr lang="en-US" sz="2300" b="0"/>
              <a:t>120 Females, 12 were left handed</a:t>
            </a:r>
          </a:p>
          <a:p>
            <a:pPr marL="320675" indent="-320675" algn="l" defTabSz="852488">
              <a:spcBef>
                <a:spcPct val="40000"/>
              </a:spcBef>
              <a:buClr>
                <a:schemeClr val="folHlink"/>
              </a:buClr>
              <a:buSzPct val="60000"/>
            </a:pPr>
            <a:r>
              <a:rPr lang="en-US" sz="2300" b="0"/>
              <a:t>180 Males, 24 were left handed</a:t>
            </a:r>
          </a:p>
        </p:txBody>
      </p:sp>
      <p:sp>
        <p:nvSpPr>
          <p:cNvPr id="227373" name="AutoShape 45"/>
          <p:cNvSpPr>
            <a:spLocks noChangeArrowheads="1"/>
          </p:cNvSpPr>
          <p:nvPr/>
        </p:nvSpPr>
        <p:spPr bwMode="auto">
          <a:xfrm>
            <a:off x="4572000" y="4343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27374" name="Rectangle 46"/>
          <p:cNvSpPr>
            <a:spLocks noChangeArrowheads="1"/>
          </p:cNvSpPr>
          <p:nvPr/>
        </p:nvSpPr>
        <p:spPr bwMode="auto">
          <a:xfrm>
            <a:off x="1524000" y="2971800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 b="0" dirty="0"/>
              <a:t>  sample size = </a:t>
            </a:r>
            <a:r>
              <a:rPr lang="en-US" sz="2300" b="0" i="1" dirty="0"/>
              <a:t>n</a:t>
            </a:r>
            <a:r>
              <a:rPr lang="en-US" sz="2300" b="0" dirty="0"/>
              <a:t> = 300:</a:t>
            </a:r>
            <a:endParaRPr lang="en-US" sz="1900" b="0" dirty="0"/>
          </a:p>
        </p:txBody>
      </p:sp>
      <p:pic>
        <p:nvPicPr>
          <p:cNvPr id="8" name="Picture 2" descr="http://t0.gstatic.com/images?q=tbn:ANd9GcR9y9XI2bJIYGllwigfnbXO-DIK8on8WUhfGI6ou0RNRmNPXb6wW6DjP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03405"/>
            <a:ext cx="1600200" cy="82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Contingency Table Example</a:t>
            </a:r>
          </a:p>
        </p:txBody>
      </p:sp>
    </p:spTree>
    <p:extLst>
      <p:ext uri="{BB962C8B-B14F-4D97-AF65-F5344CB8AC3E}">
        <p14:creationId xmlns:p14="http://schemas.microsoft.com/office/powerpoint/2010/main" val="9929926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Logic of the Test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879124"/>
            <a:ext cx="7772400" cy="29718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2400" dirty="0"/>
              <a:t>If H</a:t>
            </a:r>
            <a:r>
              <a:rPr lang="en-US" sz="2400" baseline="-25000" dirty="0"/>
              <a:t>0</a:t>
            </a:r>
            <a:r>
              <a:rPr lang="en-US" sz="2400" dirty="0"/>
              <a:t> is true, then the proportion of left-handed females should be the </a:t>
            </a:r>
            <a:r>
              <a:rPr lang="en-US" sz="2400" u="sng" dirty="0"/>
              <a:t>same</a:t>
            </a:r>
            <a:r>
              <a:rPr lang="en-US" sz="2400" dirty="0"/>
              <a:t> as the proportion of left-handed males</a:t>
            </a:r>
          </a:p>
          <a:p>
            <a:pPr>
              <a:spcBef>
                <a:spcPct val="60000"/>
              </a:spcBef>
            </a:pPr>
            <a:r>
              <a:rPr lang="en-US" sz="2400" dirty="0"/>
              <a:t>The two proportions above should be the same as the proportion of left-handed people overall</a:t>
            </a:r>
            <a:endParaRPr lang="en-US" sz="2300" dirty="0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2667000" y="1676400"/>
            <a:ext cx="61722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 b="0" dirty="0"/>
              <a:t>H</a:t>
            </a:r>
            <a:r>
              <a:rPr lang="en-US" sz="2300" b="0" baseline="-25000" dirty="0"/>
              <a:t>0</a:t>
            </a:r>
            <a:r>
              <a:rPr lang="en-US" sz="2300" b="0" dirty="0"/>
              <a:t>: Hand preference is independent of gender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 b="0" dirty="0"/>
              <a:t>H</a:t>
            </a:r>
            <a:r>
              <a:rPr lang="en-US" sz="2300" b="0" baseline="-25000" dirty="0"/>
              <a:t>A</a:t>
            </a:r>
            <a:r>
              <a:rPr lang="en-US" sz="2300" b="0" dirty="0"/>
              <a:t>: Hand preference is not independent of gender</a:t>
            </a:r>
          </a:p>
        </p:txBody>
      </p:sp>
      <p:pic>
        <p:nvPicPr>
          <p:cNvPr id="5" name="Picture 2" descr="http://t0.gstatic.com/images?q=tbn:ANd9GcR9y9XI2bJIYGllwigfnbXO-DIK8on8WUhfGI6ou0RNRmNPXb6wW6DjP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03405"/>
            <a:ext cx="1600200" cy="82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7772400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Finding Expected Frequencies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2265" y="1712441"/>
            <a:ext cx="2514600" cy="1752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700" dirty="0"/>
              <a:t>Overall: </a:t>
            </a:r>
          </a:p>
          <a:p>
            <a:pPr>
              <a:buFont typeface="Wingdings" pitchFamily="2" charset="2"/>
              <a:buNone/>
            </a:pPr>
            <a:r>
              <a:rPr lang="en-US" sz="2700" dirty="0"/>
              <a:t>P(Left Handed)</a:t>
            </a:r>
          </a:p>
          <a:p>
            <a:pPr>
              <a:buFont typeface="Wingdings" pitchFamily="2" charset="2"/>
              <a:buNone/>
            </a:pPr>
            <a:r>
              <a:rPr lang="en-US" sz="2700" dirty="0"/>
              <a:t> = 36/300 = 0.12</a:t>
            </a:r>
            <a:endParaRPr lang="en-US" sz="2300" dirty="0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2687595" y="1674341"/>
            <a:ext cx="2895600" cy="1828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 algn="l">
              <a:spcBef>
                <a:spcPct val="40000"/>
              </a:spcBef>
              <a:buClr>
                <a:schemeClr val="folHlink"/>
              </a:buClr>
              <a:buSzPct val="60000"/>
            </a:pPr>
            <a:r>
              <a:rPr lang="en-US" sz="2300" b="0"/>
              <a:t>120 Females, 12 were left handed</a:t>
            </a:r>
          </a:p>
          <a:p>
            <a:pPr marL="342900" indent="-342900" algn="l">
              <a:spcBef>
                <a:spcPct val="40000"/>
              </a:spcBef>
              <a:buClr>
                <a:schemeClr val="folHlink"/>
              </a:buClr>
              <a:buSzPct val="60000"/>
            </a:pPr>
            <a:r>
              <a:rPr lang="en-US" sz="2300" b="0"/>
              <a:t>180 Males, 24 were left handed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2592859" y="3733801"/>
            <a:ext cx="78486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200" b="0" dirty="0"/>
              <a:t>If independent, then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200" b="0" dirty="0"/>
              <a:t>      P(Left Handed | Female) = P(Left Handed | Male) = 0.12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200" b="0" dirty="0"/>
              <a:t>So we would expect 12% of the 120 females and 12% of the 180 males to be left handed…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200" b="0" dirty="0"/>
              <a:t>i.e., we would expect 	(120)(.12) = 14.4 females to be left handed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200" b="0" dirty="0"/>
              <a:t>			(180)(.12) = 21.6 males to be left handed</a:t>
            </a:r>
          </a:p>
        </p:txBody>
      </p:sp>
      <p:sp>
        <p:nvSpPr>
          <p:cNvPr id="229382" name="AutoShape 6"/>
          <p:cNvSpPr>
            <a:spLocks noChangeArrowheads="1"/>
          </p:cNvSpPr>
          <p:nvPr/>
        </p:nvSpPr>
        <p:spPr bwMode="auto">
          <a:xfrm>
            <a:off x="5735595" y="2436341"/>
            <a:ext cx="49427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pic>
        <p:nvPicPr>
          <p:cNvPr id="10" name="Picture 2" descr="http://t0.gstatic.com/images?q=tbn:ANd9GcR9y9XI2bJIYGllwigfnbXO-DIK8on8WUhfGI6ou0RNRmNPXb6wW6DjP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03405"/>
            <a:ext cx="1600200" cy="82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93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nimBg="1"/>
      <p:bldP spid="2293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1"/>
            <a:ext cx="7772400" cy="8938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Expected Cell Frequencies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800600" cy="609600"/>
          </a:xfrm>
        </p:spPr>
        <p:txBody>
          <a:bodyPr/>
          <a:lstStyle/>
          <a:p>
            <a:r>
              <a:rPr lang="en-US" dirty="0"/>
              <a:t>Expected cell frequencies:</a:t>
            </a:r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>
            <p:extLst/>
          </p:nvPr>
        </p:nvGraphicFramePr>
        <p:xfrm>
          <a:off x="2736851" y="2438401"/>
          <a:ext cx="6102350" cy="115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323800" imgH="444240" progId="Equation.3">
                  <p:embed/>
                </p:oleObj>
              </mc:Choice>
              <mc:Fallback>
                <p:oleObj name="Equation" r:id="rId3" imgW="2323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1" y="2438401"/>
                        <a:ext cx="6102350" cy="115386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6" name="Object 6"/>
          <p:cNvGraphicFramePr>
            <a:graphicFrameLocks noChangeAspect="1"/>
          </p:cNvGraphicFramePr>
          <p:nvPr>
            <p:extLst/>
          </p:nvPr>
        </p:nvGraphicFramePr>
        <p:xfrm>
          <a:off x="4133850" y="4559301"/>
          <a:ext cx="3562350" cy="100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371600" imgH="393480" progId="Equation.3">
                  <p:embed/>
                </p:oleObj>
              </mc:Choice>
              <mc:Fallback>
                <p:oleObj name="Equation" r:id="rId5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559301"/>
                        <a:ext cx="3562350" cy="10093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743200" y="4038600"/>
            <a:ext cx="480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600" b="0" dirty="0"/>
              <a:t>Example</a:t>
            </a:r>
            <a:r>
              <a:rPr lang="en-US" sz="2700" b="0" dirty="0"/>
              <a:t>:</a:t>
            </a:r>
          </a:p>
        </p:txBody>
      </p:sp>
      <p:pic>
        <p:nvPicPr>
          <p:cNvPr id="7" name="Picture 2" descr="http://t0.gstatic.com/images?q=tbn:ANd9GcR9y9XI2bJIYGllwigfnbXO-DIK8on8WUhfGI6ou0RNRmNPXb6wW6DjPj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03405"/>
            <a:ext cx="1600200" cy="82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3886200" y="4800600"/>
            <a:ext cx="51816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886200" y="3886200"/>
            <a:ext cx="51816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3886200" y="4343400"/>
            <a:ext cx="5181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3886200" y="3429000"/>
            <a:ext cx="5181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14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Observed v. Expected Frequencies</a:t>
            </a:r>
          </a:p>
        </p:txBody>
      </p:sp>
      <p:sp>
        <p:nvSpPr>
          <p:cNvPr id="2314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924800" cy="38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700" dirty="0"/>
              <a:t>Observed frequencies vs. expected frequencies:</a:t>
            </a:r>
          </a:p>
          <a:p>
            <a:pPr>
              <a:buFont typeface="Wingdings" pitchFamily="2" charset="2"/>
              <a:buNone/>
            </a:pPr>
            <a:endParaRPr lang="en-US" sz="2700" dirty="0"/>
          </a:p>
        </p:txBody>
      </p:sp>
      <p:graphicFrame>
        <p:nvGraphicFramePr>
          <p:cNvPr id="231432" name="Group 8"/>
          <p:cNvGraphicFramePr>
            <a:graphicFrameLocks noGrp="1"/>
          </p:cNvGraphicFramePr>
          <p:nvPr>
            <p:extLst/>
          </p:nvPr>
        </p:nvGraphicFramePr>
        <p:xfrm>
          <a:off x="2209800" y="2514600"/>
          <a:ext cx="7924800" cy="3419094"/>
        </p:xfrm>
        <a:graphic>
          <a:graphicData uri="http://schemas.openxmlformats.org/drawingml/2006/table">
            <a:tbl>
              <a:tblPr/>
              <a:tblGrid>
                <a:gridCol w="1676400"/>
                <a:gridCol w="2547938"/>
                <a:gridCol w="2633662"/>
                <a:gridCol w="1066800"/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Hand Preference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Observed = 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= 14.4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Observed = 108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= 105.6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Observed = 24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= 21.6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Observed = 156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= 158.4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2" descr="http://t0.gstatic.com/images?q=tbn:ANd9GcR9y9XI2bJIYGllwigfnbXO-DIK8on8WUhfGI6ou0RNRmNPXb6wW6DjP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03405"/>
            <a:ext cx="1600200" cy="82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78481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1"/>
            <a:ext cx="7772400" cy="8938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Chi-Square Test Statistic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4191000"/>
            <a:ext cx="51054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where: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100" i="1" dirty="0" err="1"/>
              <a:t>o</a:t>
            </a:r>
            <a:r>
              <a:rPr lang="en-US" sz="2100" i="1" baseline="-25000" dirty="0" err="1"/>
              <a:t>ij</a:t>
            </a:r>
            <a:r>
              <a:rPr lang="en-US" sz="2100" dirty="0"/>
              <a:t> = observed frequency in cell (</a:t>
            </a:r>
            <a:r>
              <a:rPr lang="en-US" sz="2100" i="1" dirty="0" err="1"/>
              <a:t>i</a:t>
            </a:r>
            <a:r>
              <a:rPr lang="en-US" sz="2100" i="1" dirty="0"/>
              <a:t>, j</a:t>
            </a:r>
            <a:r>
              <a:rPr lang="en-US" sz="21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100" i="1" dirty="0" err="1"/>
              <a:t>e</a:t>
            </a:r>
            <a:r>
              <a:rPr lang="en-US" sz="2100" i="1" baseline="-25000" dirty="0" err="1"/>
              <a:t>ij</a:t>
            </a:r>
            <a:r>
              <a:rPr lang="en-US" sz="2100" dirty="0"/>
              <a:t> = expected frequency in cell (</a:t>
            </a:r>
            <a:r>
              <a:rPr lang="en-US" sz="2100" i="1" dirty="0" err="1"/>
              <a:t>i</a:t>
            </a:r>
            <a:r>
              <a:rPr lang="en-US" sz="2100" i="1" dirty="0"/>
              <a:t>, j</a:t>
            </a:r>
            <a:r>
              <a:rPr lang="en-US" sz="21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 </a:t>
            </a:r>
            <a:r>
              <a:rPr lang="en-US" sz="2100" i="1" dirty="0"/>
              <a:t>r</a:t>
            </a:r>
            <a:r>
              <a:rPr lang="en-US" sz="2100" dirty="0"/>
              <a:t> = number of rows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 </a:t>
            </a:r>
            <a:r>
              <a:rPr lang="en-US" sz="2100" i="1" dirty="0"/>
              <a:t>c</a:t>
            </a:r>
            <a:r>
              <a:rPr lang="en-US" sz="2100" dirty="0"/>
              <a:t> = number of columns</a:t>
            </a:r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>
            <p:extLst/>
          </p:nvPr>
        </p:nvGraphicFramePr>
        <p:xfrm>
          <a:off x="3200400" y="2514600"/>
          <a:ext cx="33083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4" name="Equation" r:id="rId3" imgW="1333440" imgH="482400" progId="Equation.3">
                  <p:embed/>
                </p:oleObj>
              </mc:Choice>
              <mc:Fallback>
                <p:oleObj name="Equation" r:id="rId3" imgW="1333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3308350" cy="1193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438400" y="1670056"/>
            <a:ext cx="60083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600" b="0" dirty="0"/>
              <a:t>The Chi-square contingency test statistic is:</a:t>
            </a:r>
          </a:p>
        </p:txBody>
      </p:sp>
      <p:graphicFrame>
        <p:nvGraphicFramePr>
          <p:cNvPr id="232454" name="Object 6"/>
          <p:cNvGraphicFramePr>
            <a:graphicFrameLocks noChangeAspect="1"/>
          </p:cNvGraphicFramePr>
          <p:nvPr>
            <p:extLst/>
          </p:nvPr>
        </p:nvGraphicFramePr>
        <p:xfrm>
          <a:off x="7107239" y="3124200"/>
          <a:ext cx="25495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5" name="Equation" r:id="rId5" imgW="1536480" imgH="203040" progId="Equation.3">
                  <p:embed/>
                </p:oleObj>
              </mc:Choice>
              <mc:Fallback>
                <p:oleObj name="Equation" r:id="rId5" imgW="1536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9" y="3124200"/>
                        <a:ext cx="25495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http://t0.gstatic.com/images?q=tbn:ANd9GcR9y9XI2bJIYGllwigfnbXO-DIK8on8WUhfGI6ou0RNRmNPXb6wW6DjPj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03405"/>
            <a:ext cx="1600200" cy="82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728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t0.gstatic.com/images?q=tbn:ANd9GcR9y9XI2bJIYGllwigfnbXO-DIK8on8WUhfGI6ou0RNRmNPXb6wW6DjP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03405"/>
            <a:ext cx="1600200" cy="82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3886200" y="3810000"/>
            <a:ext cx="51816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886200" y="2895600"/>
            <a:ext cx="51816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3886200" y="3352800"/>
            <a:ext cx="5181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3886200" y="2438400"/>
            <a:ext cx="5181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Observed v. Expected Frequencies</a:t>
            </a:r>
          </a:p>
        </p:txBody>
      </p:sp>
      <p:graphicFrame>
        <p:nvGraphicFramePr>
          <p:cNvPr id="233479" name="Group 7"/>
          <p:cNvGraphicFramePr>
            <a:graphicFrameLocks noGrp="1"/>
          </p:cNvGraphicFramePr>
          <p:nvPr>
            <p:extLst/>
          </p:nvPr>
        </p:nvGraphicFramePr>
        <p:xfrm>
          <a:off x="2209800" y="1524000"/>
          <a:ext cx="7924800" cy="3419094"/>
        </p:xfrm>
        <a:graphic>
          <a:graphicData uri="http://schemas.openxmlformats.org/drawingml/2006/table">
            <a:tbl>
              <a:tblPr/>
              <a:tblGrid>
                <a:gridCol w="1676400"/>
                <a:gridCol w="2547938"/>
                <a:gridCol w="2633662"/>
                <a:gridCol w="1066800"/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Hand Preference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Observed = 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= 14.4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Observed = 108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= 105.6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Observed = 24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= 21.6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Observed = 156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= 158.4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1" name="Object 49"/>
          <p:cNvGraphicFramePr>
            <a:graphicFrameLocks noChangeAspect="1"/>
          </p:cNvGraphicFramePr>
          <p:nvPr>
            <p:extLst/>
          </p:nvPr>
        </p:nvGraphicFramePr>
        <p:xfrm>
          <a:off x="2154239" y="5638800"/>
          <a:ext cx="80359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56" name="Equation" r:id="rId4" imgW="4546440" imgH="419040" progId="Equation.3">
                  <p:embed/>
                </p:oleObj>
              </mc:Choice>
              <mc:Fallback>
                <p:oleObj name="Equation" r:id="rId4" imgW="4546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9" y="5638800"/>
                        <a:ext cx="8035925" cy="7381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22" name="AutoShape 50"/>
          <p:cNvSpPr>
            <a:spLocks noChangeArrowheads="1"/>
          </p:cNvSpPr>
          <p:nvPr/>
        </p:nvSpPr>
        <p:spPr bwMode="auto">
          <a:xfrm>
            <a:off x="6248400" y="5181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</p:spTree>
    <p:extLst>
      <p:ext uri="{BB962C8B-B14F-4D97-AF65-F5344CB8AC3E}">
        <p14:creationId xmlns:p14="http://schemas.microsoft.com/office/powerpoint/2010/main" val="30292382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2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12396</TotalTime>
  <Words>413</Words>
  <Application>Microsoft Macintosh PowerPoint</Application>
  <PresentationFormat>Widescreen</PresentationFormat>
  <Paragraphs>111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Symbol</vt:lpstr>
      <vt:lpstr>Times New Roman</vt:lpstr>
      <vt:lpstr>Wingdings</vt:lpstr>
      <vt:lpstr>Arial</vt:lpstr>
      <vt:lpstr>Default Design</vt:lpstr>
      <vt:lpstr>Equation</vt:lpstr>
      <vt:lpstr>Contingency Tables</vt:lpstr>
      <vt:lpstr>Contingency Table Example</vt:lpstr>
      <vt:lpstr>Contingency Table Example</vt:lpstr>
      <vt:lpstr>Logic of the Test</vt:lpstr>
      <vt:lpstr>Finding Expected Frequencies</vt:lpstr>
      <vt:lpstr>Expected Cell Frequencies</vt:lpstr>
      <vt:lpstr>Observed v. Expected Frequencies</vt:lpstr>
      <vt:lpstr>The Chi-Square Test Statistic</vt:lpstr>
      <vt:lpstr>Observed v. Expected Frequencies</vt:lpstr>
      <vt:lpstr>Contingency Analysis</vt:lpstr>
    </vt:vector>
  </TitlesOfParts>
  <Company>Ivey Business School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Zhang</dc:title>
  <dc:creator>Ivey Business School</dc:creator>
  <cp:lastModifiedBy>Microsoft Office User</cp:lastModifiedBy>
  <cp:revision>1153</cp:revision>
  <cp:lastPrinted>2015-11-02T19:37:50Z</cp:lastPrinted>
  <dcterms:created xsi:type="dcterms:W3CDTF">2001-09-24T03:12:48Z</dcterms:created>
  <dcterms:modified xsi:type="dcterms:W3CDTF">2019-02-21T18:56:04Z</dcterms:modified>
</cp:coreProperties>
</file>