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58" r:id="rId4"/>
    <p:sldId id="265" r:id="rId5"/>
    <p:sldId id="259" r:id="rId6"/>
    <p:sldId id="266" r:id="rId7"/>
    <p:sldId id="260" r:id="rId8"/>
    <p:sldId id="269" r:id="rId9"/>
    <p:sldId id="261" r:id="rId10"/>
    <p:sldId id="267" r:id="rId11"/>
    <p:sldId id="262" r:id="rId12"/>
    <p:sldId id="268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605"/>
    <a:srgbClr val="A7CCED"/>
    <a:srgbClr val="97D0C6"/>
    <a:srgbClr val="C9E6F1"/>
    <a:srgbClr val="C1DFED"/>
    <a:srgbClr val="72C5C6"/>
    <a:srgbClr val="0EA9D0"/>
    <a:srgbClr val="026DBC"/>
    <a:srgbClr val="060F67"/>
    <a:srgbClr val="051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AA618-A66D-45F7-B66A-3C48793488C9}" v="1868" dt="2019-02-27T21:20:28.626"/>
    <p1510:client id="{CA1F9168-8314-814E-ADA2-5DEF6ECC6B98}" v="2252" dt="2019-02-28T14:28:05.535"/>
    <p1510:client id="{A88ED355-62CC-F943-B716-3AD50A3541E4}" v="670" dt="2019-02-28T14:31:58.352"/>
    <p1510:client id="{B0214863-EB65-4C59-989A-A969092467B4}" v="1" dt="2019-02-27T20:03:34.535"/>
    <p1510:client id="{D8A62979-382B-565A-A17D-C5D988F20D4F}" v="52" dt="2019-02-28T14:14:46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E:\MScCDA_CourseMaterial\Statistics\CaseStudy\Titan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E:\MScCDA_CourseMaterial\Statistics\CaseStudy\Titani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E:\MScCDA_CourseMaterial\Statistics\CaseStudy\Titani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E:\MScCDA_CourseMaterial\Statistics\CaseStudy\Titani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IN" sz="1800" b="0" i="0" u="none" strike="noStrike" kern="1200" cap="none" spc="5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Survival Rate when compared with total no. of passengers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800" b="0" i="0" u="none" strike="noStrike" kern="1200" cap="none" spc="50" normalizeH="0" baseline="0" dirty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[Titanic.xlsx]Solution1!$E$15:$E$16</c:f>
              <c:strCache>
                <c:ptCount val="2"/>
                <c:pt idx="0">
                  <c:v>Female survival rate</c:v>
                </c:pt>
                <c:pt idx="1">
                  <c:v>Male survival rate </c:v>
                </c:pt>
              </c:strCache>
            </c:strRef>
          </c:cat>
          <c:val>
            <c:numRef>
              <c:f>[Titanic.xlsx]Solution1!$F$15:$F$16</c:f>
              <c:numCache>
                <c:formatCode>General</c:formatCode>
                <c:ptCount val="2"/>
                <c:pt idx="0">
                  <c:v>25.81</c:v>
                </c:pt>
                <c:pt idx="1">
                  <c:v>12.37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56-4E3D-8714-71FA0CDBBAF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85265536"/>
        <c:axId val="585263568"/>
      </c:barChart>
      <c:catAx>
        <c:axId val="58526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263568"/>
        <c:crosses val="autoZero"/>
        <c:auto val="1"/>
        <c:lblAlgn val="ctr"/>
        <c:lblOffset val="100"/>
        <c:noMultiLvlLbl val="0"/>
      </c:catAx>
      <c:valAx>
        <c:axId val="58526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Survival Rate (in%)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26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0" i="0" u="none" strike="noStrike" kern="1200" cap="none" spc="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kern="1200" cap="none" spc="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Survival Rate when compared with total no. of female and male passengers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0" i="0" u="none" strike="noStrike" kern="1200" cap="none" spc="5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[Titanic.xlsx]Solution1!$E$17:$E$18</c:f>
              <c:strCache>
                <c:ptCount val="2"/>
                <c:pt idx="0">
                  <c:v>Female survival rate</c:v>
                </c:pt>
                <c:pt idx="1">
                  <c:v>Male survival rate </c:v>
                </c:pt>
              </c:strCache>
            </c:strRef>
          </c:cat>
          <c:val>
            <c:numRef>
              <c:f>[Titanic.xlsx]Solution1!$F$17:$F$18</c:f>
              <c:numCache>
                <c:formatCode>General</c:formatCode>
                <c:ptCount val="2"/>
                <c:pt idx="0">
                  <c:v>72.680000000000007</c:v>
                </c:pt>
                <c:pt idx="1">
                  <c:v>19.190000000000001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8-443A-8B61-A93FD0C4F44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87576696"/>
        <c:axId val="587577024"/>
      </c:barChart>
      <c:catAx>
        <c:axId val="587576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577024"/>
        <c:crosses val="autoZero"/>
        <c:auto val="1"/>
        <c:lblAlgn val="ctr"/>
        <c:lblOffset val="100"/>
        <c:noMultiLvlLbl val="0"/>
      </c:catAx>
      <c:valAx>
        <c:axId val="58757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Survival Rate (in%)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576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IN" sz="1800" b="0" i="0" u="none" strike="noStrike" kern="1200" cap="none" spc="5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Survival Rate when compared with total no. of passengers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800" b="0" i="0" u="none" strike="noStrike" kern="1200" cap="none" spc="50" normalizeH="0" baseline="0" dirty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[Titanic.xlsx]Solution2!$C$17:$C$18</c:f>
              <c:strCache>
                <c:ptCount val="2"/>
                <c:pt idx="0">
                  <c:v>Survival rate of children</c:v>
                </c:pt>
                <c:pt idx="1">
                  <c:v>Survival rate of adults</c:v>
                </c:pt>
              </c:strCache>
            </c:strRef>
          </c:cat>
          <c:val>
            <c:numRef>
              <c:f>[Titanic.xlsx]Solution2!$D$17:$D$18</c:f>
              <c:numCache>
                <c:formatCode>General</c:formatCode>
                <c:ptCount val="2"/>
                <c:pt idx="0">
                  <c:v>22.91</c:v>
                </c:pt>
                <c:pt idx="1">
                  <c:v>15.27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0-4B34-95C6-E438CB3211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93932808"/>
        <c:axId val="393935104"/>
      </c:barChart>
      <c:catAx>
        <c:axId val="393932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935104"/>
        <c:crosses val="autoZero"/>
        <c:auto val="1"/>
        <c:lblAlgn val="ctr"/>
        <c:lblOffset val="100"/>
        <c:noMultiLvlLbl val="0"/>
      </c:catAx>
      <c:valAx>
        <c:axId val="39393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SURVIVAL RATE (in</a:t>
                </a:r>
                <a:r>
                  <a:rPr lang="en-IN" baseline="0"/>
                  <a:t> %)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932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1600" b="0" i="0" u="none" strike="noStrike" kern="1200" cap="none" spc="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Survival</a:t>
            </a:r>
            <a:r>
              <a:rPr lang="en-IN"/>
              <a:t> </a:t>
            </a:r>
            <a:r>
              <a:rPr lang="en-IN" sz="1600" b="0" i="0" u="none" strike="noStrike" kern="1200" cap="none" spc="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 when compared with total no. of child and adult passengers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[Titanic.xlsx]Solution2!$C$21:$C$22</c:f>
              <c:strCache>
                <c:ptCount val="2"/>
                <c:pt idx="0">
                  <c:v>Survival rate of children</c:v>
                </c:pt>
                <c:pt idx="1">
                  <c:v>Survival rate of adults</c:v>
                </c:pt>
              </c:strCache>
            </c:strRef>
          </c:cat>
          <c:val>
            <c:numRef>
              <c:f>[Titanic.xlsx]Solution2!$D$21:$D$22</c:f>
              <c:numCache>
                <c:formatCode>General</c:formatCode>
                <c:ptCount val="2"/>
                <c:pt idx="0">
                  <c:v>41.43</c:v>
                </c:pt>
                <c:pt idx="1">
                  <c:v>34.18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C4-4DF8-938D-42DBF60E59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85276688"/>
        <c:axId val="585273080"/>
      </c:barChart>
      <c:catAx>
        <c:axId val="58527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273080"/>
        <c:crosses val="autoZero"/>
        <c:auto val="1"/>
        <c:lblAlgn val="ctr"/>
        <c:lblOffset val="100"/>
        <c:noMultiLvlLbl val="0"/>
      </c:catAx>
      <c:valAx>
        <c:axId val="585273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SURVIVAL RATE ( IN 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27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4EBA-75D0-FA48-A81A-F9D6C7B64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FB545-911C-BC45-B65D-CDF65CECA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6159-AFF9-E849-9BA8-013473B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D66-D769-0E40-A15B-503DF545E92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635CE-158A-844E-9036-907323C5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2578-F339-194F-AFEE-2EEE3581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2AD-99CB-DA4F-8F66-AD8E162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FC79-387C-2F4C-A670-7BCB8EE7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8A653-6AF3-9F4C-931D-7D1246E59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B61F-C34F-7F43-AABB-0B3A9BE5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D66-D769-0E40-A15B-503DF545E92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1F01-4874-1F45-AD9A-D4E8C556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1FA0A-A268-3D4C-98A1-E98E5968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2AD-99CB-DA4F-8F66-AD8E162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6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0C3D6-4D98-BD4E-9DD3-FEEFAEB31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61197-A50B-9040-93F2-33C13AEF1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BC9D-143B-9B4C-9A32-D99CE50A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D66-D769-0E40-A15B-503DF545E92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F1DF-1CFD-174E-853A-0D63ACEB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8832-DF60-4F42-8A25-482725D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2AD-99CB-DA4F-8F66-AD8E162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4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8141-B116-4E4A-9410-6C74BCC2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758B-5F96-D642-9D32-AE15CC7C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F4AF0-44BD-9A43-B405-291ACAA7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D66-D769-0E40-A15B-503DF545E92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F1F41-F82D-114F-8EF2-D1D3C772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D926-725F-2342-80FD-4840559E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2AD-99CB-DA4F-8F66-AD8E162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559E-18ED-2D4E-AA0F-D657AE57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DF37-8A1B-B349-9765-B57125A90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06BB2-C9AD-0241-ACC4-CD2A983B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D66-D769-0E40-A15B-503DF545E92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6EE6-4336-2744-B30E-741E090A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1A97-95EE-474C-873F-9A446808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2AD-99CB-DA4F-8F66-AD8E162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5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9CCB-D16C-2349-AE98-58E0958C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7CB9-6275-2C4E-9226-06FBCF9B8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B64B4-6321-FA48-A813-3810E6E3D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6A886-34F2-B04F-86CD-AB4AE812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D66-D769-0E40-A15B-503DF545E92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A718A-2D3F-E14A-9713-AB7F083D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75993-D4BB-264B-AB05-C316CB21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2AD-99CB-DA4F-8F66-AD8E162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ADB8-4892-9449-A9E3-34955E82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453B-020E-2149-87FD-DCB9905AE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4C7F-9DE6-A147-8ADB-1A8F87F8C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4E8DF-F80A-3E43-A52C-9082E2C7C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6CB86-7035-E140-BC71-60CD59DF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55869-70AD-7A4A-883F-6C03C032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D66-D769-0E40-A15B-503DF545E92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8A909-9B5B-EC4E-906E-E2A4CD54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657E7-7CAA-794A-A484-242F73A5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2AD-99CB-DA4F-8F66-AD8E162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5721-F91E-3A4C-8EC3-CD9174B9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7A05A-6959-A049-B6FC-E4FDE9C3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D66-D769-0E40-A15B-503DF545E92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0426-A58F-7C49-A2D4-E1EBE8BC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A9DE6-55EE-614E-A36B-082308A0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2AD-99CB-DA4F-8F66-AD8E162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88DEA-5360-6F47-AB8B-B521B0F4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D66-D769-0E40-A15B-503DF545E92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71215-11FF-3545-9974-AEA84F9C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78855-5C69-204D-844A-43827A3A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2AD-99CB-DA4F-8F66-AD8E162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BFB6-7003-4346-B274-63E77523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9050-5049-9341-AACB-595058BD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84C54-DE1B-674F-B6C3-D3C21D54C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5992F-8F4B-5E48-AA5C-50C238F1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D66-D769-0E40-A15B-503DF545E92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F756-2B88-9F49-9711-3184CD36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6906-121E-6547-84C0-13DAD48C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2AD-99CB-DA4F-8F66-AD8E162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0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B934-F756-A541-AAF9-6A420C84F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8339B-9E43-CA41-9B9F-E92F6722F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20669-C6BE-264D-9529-F65CB3442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21BA-31A5-AA45-BB77-37AAB9FF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D66-D769-0E40-A15B-503DF545E92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C26A4-387F-B84A-8013-97B6B925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1C447-6FD0-D24C-8D56-A4F06762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2AD-99CB-DA4F-8F66-AD8E162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1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6398D-F11D-3341-A3D8-3621B7A5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DADEE-536A-1848-9635-353F1DBC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4474-E288-4540-A79E-3DFF8C4B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ED66-D769-0E40-A15B-503DF545E92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0AD5-A4E4-6640-8610-B9B10DE0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95E8-4516-0046-B47F-5B2541217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32AD-99CB-DA4F-8F66-AD8E162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5F7E6381-D5CC-464C-B5F4-8743A8F6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817" y="529146"/>
            <a:ext cx="5178983" cy="11681229"/>
          </a:xfrm>
          <a:prstGeom prst="rect">
            <a:avLst/>
          </a:prstGeom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308B09-10BD-5141-BB67-52168D84F9F0}"/>
              </a:ext>
            </a:extLst>
          </p:cNvPr>
          <p:cNvSpPr/>
          <p:nvPr/>
        </p:nvSpPr>
        <p:spPr>
          <a:xfrm>
            <a:off x="-745958" y="3656798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9E0026-6324-9643-A44C-6026ACF5EB9C}"/>
              </a:ext>
            </a:extLst>
          </p:cNvPr>
          <p:cNvSpPr/>
          <p:nvPr/>
        </p:nvSpPr>
        <p:spPr>
          <a:xfrm>
            <a:off x="-745958" y="3799454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B9BD61-022F-494D-952C-80831C21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786" y="1270103"/>
            <a:ext cx="4511923" cy="3860717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80CBC1C-A266-4C45-AFEA-E0A5049AABD7}"/>
              </a:ext>
            </a:extLst>
          </p:cNvPr>
          <p:cNvSpPr/>
          <p:nvPr/>
        </p:nvSpPr>
        <p:spPr>
          <a:xfrm>
            <a:off x="-745958" y="4178009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38C58A-0710-6345-9644-989B985FFEA5}"/>
              </a:ext>
            </a:extLst>
          </p:cNvPr>
          <p:cNvSpPr/>
          <p:nvPr/>
        </p:nvSpPr>
        <p:spPr>
          <a:xfrm>
            <a:off x="-745958" y="4777001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1AAB7F-2DCD-3A42-8000-3E67B5099CF1}"/>
              </a:ext>
            </a:extLst>
          </p:cNvPr>
          <p:cNvSpPr/>
          <p:nvPr/>
        </p:nvSpPr>
        <p:spPr>
          <a:xfrm>
            <a:off x="-745958" y="5569392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56895-EBF3-7F4C-A124-C1F68CA57EDB}"/>
              </a:ext>
            </a:extLst>
          </p:cNvPr>
          <p:cNvSpPr txBox="1"/>
          <p:nvPr/>
        </p:nvSpPr>
        <p:spPr>
          <a:xfrm>
            <a:off x="3273946" y="966026"/>
            <a:ext cx="5991222" cy="830997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Titanic Case Study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2C4594-DDE3-4A48-925B-D02BFA07EEFF}"/>
              </a:ext>
            </a:extLst>
          </p:cNvPr>
          <p:cNvSpPr txBox="1"/>
          <p:nvPr/>
        </p:nvSpPr>
        <p:spPr>
          <a:xfrm>
            <a:off x="3383674" y="1775662"/>
            <a:ext cx="5991222" cy="523220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Women and Children First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13D580-83C1-9D49-8DDC-AF0009E59EA3}"/>
              </a:ext>
            </a:extLst>
          </p:cNvPr>
          <p:cNvCxnSpPr>
            <a:cxnSpLocks/>
          </p:cNvCxnSpPr>
          <p:nvPr/>
        </p:nvCxnSpPr>
        <p:spPr>
          <a:xfrm>
            <a:off x="3328810" y="1760447"/>
            <a:ext cx="5695269" cy="0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D937E5F-8191-8646-BE20-83A10047CE2E}"/>
              </a:ext>
            </a:extLst>
          </p:cNvPr>
          <p:cNvSpPr txBox="1"/>
          <p:nvPr/>
        </p:nvSpPr>
        <p:spPr>
          <a:xfrm>
            <a:off x="7216902" y="5770706"/>
            <a:ext cx="342671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Chaitanya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Varma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err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Mudundi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Helvetica" pitchFamily="2" charset="0"/>
            </a:endParaRPr>
          </a:p>
          <a:p>
            <a:r>
              <a:rPr lang="en-US" altLang="zh-CN" err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Goutham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err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Bommu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Helvetica" pitchFamily="2" charset="0"/>
            </a:endParaRPr>
          </a:p>
          <a:p>
            <a:r>
              <a:rPr lang="en-US" altLang="zh-CN" err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Hemanchal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 Joshi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Helvetica" pitchFamily="2" charset="0"/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4B84B7-566D-1B44-AECB-E97DDF336A3C}"/>
              </a:ext>
            </a:extLst>
          </p:cNvPr>
          <p:cNvSpPr txBox="1"/>
          <p:nvPr/>
        </p:nvSpPr>
        <p:spPr>
          <a:xfrm>
            <a:off x="10178478" y="5770706"/>
            <a:ext cx="238537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Jasmeet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Singh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Helvetica" pitchFamily="2" charset="0"/>
              <a:cs typeface="Calibri"/>
            </a:endParaRPr>
          </a:p>
          <a:p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Jiye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Wang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Helvetica" pitchFamily="2" charset="0"/>
              <a:cs typeface="Calibri"/>
            </a:endParaRPr>
          </a:p>
          <a:p>
            <a:r>
              <a:rPr lang="en-US" altLang="zh-CN" err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Saranjyot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Singh</a:t>
            </a:r>
            <a:endParaRPr lang="en-US">
              <a:solidFill>
                <a:schemeClr val="bg2">
                  <a:lumMod val="2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1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308B09-10BD-5141-BB67-52168D84F9F0}"/>
              </a:ext>
            </a:extLst>
          </p:cNvPr>
          <p:cNvSpPr/>
          <p:nvPr/>
        </p:nvSpPr>
        <p:spPr>
          <a:xfrm>
            <a:off x="-745958" y="5419416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0F292-B401-F64D-A858-3D324B63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1" y="4870684"/>
            <a:ext cx="1788543" cy="1530403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99E0026-6324-9643-A44C-6026ACF5EB9C}"/>
              </a:ext>
            </a:extLst>
          </p:cNvPr>
          <p:cNvSpPr/>
          <p:nvPr/>
        </p:nvSpPr>
        <p:spPr>
          <a:xfrm>
            <a:off x="-745958" y="5562072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CBC1C-A266-4C45-AFEA-E0A5049AABD7}"/>
              </a:ext>
            </a:extLst>
          </p:cNvPr>
          <p:cNvSpPr/>
          <p:nvPr/>
        </p:nvSpPr>
        <p:spPr>
          <a:xfrm>
            <a:off x="-745958" y="5747228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38C58A-0710-6345-9644-989B985FFEA5}"/>
              </a:ext>
            </a:extLst>
          </p:cNvPr>
          <p:cNvSpPr/>
          <p:nvPr/>
        </p:nvSpPr>
        <p:spPr>
          <a:xfrm>
            <a:off x="-745958" y="5932384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1AAB7F-2DCD-3A42-8000-3E67B5099CF1}"/>
              </a:ext>
            </a:extLst>
          </p:cNvPr>
          <p:cNvSpPr/>
          <p:nvPr/>
        </p:nvSpPr>
        <p:spPr>
          <a:xfrm>
            <a:off x="-745958" y="6117540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2C4594-DDE3-4A48-925B-D02BFA07EEFF}"/>
              </a:ext>
            </a:extLst>
          </p:cNvPr>
          <p:cNvSpPr txBox="1"/>
          <p:nvPr/>
        </p:nvSpPr>
        <p:spPr>
          <a:xfrm>
            <a:off x="359433" y="6241792"/>
            <a:ext cx="5991222" cy="523220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Passenger Class Factor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6BA336-F681-054B-85AF-DC3902E6B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68789"/>
              </p:ext>
            </p:extLst>
          </p:nvPr>
        </p:nvGraphicFramePr>
        <p:xfrm>
          <a:off x="583661" y="1305892"/>
          <a:ext cx="4776280" cy="3042260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592093">
                  <a:extLst>
                    <a:ext uri="{9D8B030D-6E8A-4147-A177-3AD203B41FA5}">
                      <a16:colId xmlns:a16="http://schemas.microsoft.com/office/drawing/2014/main" val="1469067814"/>
                    </a:ext>
                  </a:extLst>
                </a:gridCol>
                <a:gridCol w="1587012">
                  <a:extLst>
                    <a:ext uri="{9D8B030D-6E8A-4147-A177-3AD203B41FA5}">
                      <a16:colId xmlns:a16="http://schemas.microsoft.com/office/drawing/2014/main" val="121529247"/>
                    </a:ext>
                  </a:extLst>
                </a:gridCol>
                <a:gridCol w="1597175">
                  <a:extLst>
                    <a:ext uri="{9D8B030D-6E8A-4147-A177-3AD203B41FA5}">
                      <a16:colId xmlns:a16="http://schemas.microsoft.com/office/drawing/2014/main" val="2661066758"/>
                    </a:ext>
                  </a:extLst>
                </a:gridCol>
              </a:tblGrid>
              <a:tr h="457323">
                <a:tc>
                  <a:txBody>
                    <a:bodyPr/>
                    <a:lstStyle/>
                    <a:p>
                      <a:endParaRPr lang="en-IN" sz="1800">
                        <a:latin typeface="Helvetica" pitchFamily="2" charset="0"/>
                      </a:endParaRP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Helvetica" pitchFamily="2" charset="0"/>
                        </a:rPr>
                        <a:t>YES</a:t>
                      </a:r>
                    </a:p>
                  </a:txBody>
                  <a:tcPr marT="50292" marB="502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Helvetica" pitchFamily="2" charset="0"/>
                        </a:rPr>
                        <a:t>NO</a:t>
                      </a:r>
                    </a:p>
                  </a:txBody>
                  <a:tcPr marT="50292" marB="502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8563"/>
                  </a:ext>
                </a:extLst>
              </a:tr>
              <a:tr h="709996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Helvetica" pitchFamily="2" charset="0"/>
                        </a:rPr>
                        <a:t>1</a:t>
                      </a:r>
                      <a:r>
                        <a:rPr lang="en-IN" sz="1800" baseline="30000">
                          <a:latin typeface="Helvetica" pitchFamily="2" charset="0"/>
                        </a:rPr>
                        <a:t>st</a:t>
                      </a:r>
                      <a:r>
                        <a:rPr lang="en-IN" sz="1800">
                          <a:latin typeface="Helvetica" pitchFamily="2" charset="0"/>
                        </a:rPr>
                        <a:t> Class</a:t>
                      </a: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  <a:latin typeface="Helvetica" pitchFamily="2" charset="0"/>
                        </a:rPr>
                        <a:t>10.11</a:t>
                      </a:r>
                      <a:endParaRPr lang="en-IN" sz="1800">
                        <a:solidFill>
                          <a:srgbClr val="C00000"/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  <a:latin typeface="Helvetica" pitchFamily="2" charset="0"/>
                        </a:rPr>
                        <a:t>-10.11</a:t>
                      </a:r>
                      <a:endParaRPr lang="en-IN" sz="1800">
                        <a:solidFill>
                          <a:srgbClr val="C00000"/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99426"/>
                  </a:ext>
                </a:extLst>
              </a:tr>
              <a:tr h="728089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Helvetica" pitchFamily="2" charset="0"/>
                        </a:rPr>
                        <a:t>2</a:t>
                      </a:r>
                      <a:r>
                        <a:rPr lang="en-IN" sz="1800" baseline="30000">
                          <a:latin typeface="Helvetica" pitchFamily="2" charset="0"/>
                        </a:rPr>
                        <a:t>nd</a:t>
                      </a:r>
                      <a:r>
                        <a:rPr lang="en-IN" sz="1800">
                          <a:latin typeface="Helvetica" pitchFamily="2" charset="0"/>
                        </a:rPr>
                        <a:t> Class</a:t>
                      </a: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1.84</a:t>
                      </a:r>
                      <a:endParaRPr lang="en-IN" sz="1800">
                        <a:solidFill>
                          <a:schemeClr val="accent6">
                            <a:lumMod val="75000"/>
                          </a:schemeClr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-1.84</a:t>
                      </a:r>
                      <a:endParaRPr lang="en-IN" sz="1800">
                        <a:solidFill>
                          <a:schemeClr val="accent6">
                            <a:lumMod val="75000"/>
                          </a:schemeClr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66471"/>
                  </a:ext>
                </a:extLst>
              </a:tr>
              <a:tr h="688492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Helvetica" pitchFamily="2" charset="0"/>
                        </a:rPr>
                        <a:t>3</a:t>
                      </a:r>
                      <a:r>
                        <a:rPr lang="en-IN" sz="1800" baseline="30000">
                          <a:latin typeface="Helvetica" pitchFamily="2" charset="0"/>
                        </a:rPr>
                        <a:t>rd</a:t>
                      </a:r>
                      <a:r>
                        <a:rPr lang="en-IN" sz="1800">
                          <a:latin typeface="Helvetica" pitchFamily="2" charset="0"/>
                        </a:rPr>
                        <a:t> Class</a:t>
                      </a: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  <a:latin typeface="Helvetica" pitchFamily="2" charset="0"/>
                        </a:rPr>
                        <a:t>-10.25</a:t>
                      </a:r>
                      <a:endParaRPr lang="en-IN" sz="1800">
                        <a:solidFill>
                          <a:srgbClr val="C00000"/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  <a:latin typeface="Helvetica" pitchFamily="2" charset="0"/>
                        </a:rPr>
                        <a:t>10.25</a:t>
                      </a:r>
                      <a:endParaRPr lang="en-IN" sz="1800">
                        <a:solidFill>
                          <a:srgbClr val="C00000"/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35997"/>
                  </a:ext>
                </a:extLst>
              </a:tr>
              <a:tr h="45836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Helvetica" pitchFamily="2" charset="0"/>
                        </a:rPr>
                        <a:t>Critical</a:t>
                      </a:r>
                      <a:r>
                        <a:rPr lang="zh-CN" altLang="en-US" sz="1800">
                          <a:latin typeface="Helvetica" pitchFamily="2" charset="0"/>
                        </a:rPr>
                        <a:t> </a:t>
                      </a:r>
                      <a:r>
                        <a:rPr lang="en-US" altLang="zh-CN" sz="1800">
                          <a:latin typeface="Helvetica" pitchFamily="2" charset="0"/>
                        </a:rPr>
                        <a:t>=</a:t>
                      </a:r>
                      <a:r>
                        <a:rPr lang="zh-CN" altLang="en-US" sz="1800">
                          <a:latin typeface="Helvetica" pitchFamily="2" charset="0"/>
                        </a:rPr>
                        <a:t> </a:t>
                      </a:r>
                      <a:r>
                        <a:rPr lang="en-US" altLang="zh-CN" sz="1800">
                          <a:latin typeface="Helvetica" pitchFamily="2" charset="0"/>
                        </a:rPr>
                        <a:t>| 2.638 |</a:t>
                      </a:r>
                      <a:endParaRPr lang="en-IN" sz="1800">
                        <a:latin typeface="Helvetica" pitchFamily="2" charset="0"/>
                      </a:endParaRP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33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85F76A-3F23-9C43-B066-A854A81E5CC9}"/>
              </a:ext>
            </a:extLst>
          </p:cNvPr>
          <p:cNvSpPr txBox="1"/>
          <p:nvPr/>
        </p:nvSpPr>
        <p:spPr>
          <a:xfrm>
            <a:off x="5810632" y="3820003"/>
            <a:ext cx="4483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Helvetica" pitchFamily="2" charset="0"/>
              </a:rPr>
              <a:t>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>
                <a:latin typeface="Helvetica" pitchFamily="2" charset="0"/>
              </a:rPr>
              <a:t>The 1</a:t>
            </a:r>
            <a:r>
              <a:rPr lang="en-US" sz="1400" baseline="30000">
                <a:latin typeface="Helvetica" pitchFamily="2" charset="0"/>
              </a:rPr>
              <a:t>st</a:t>
            </a:r>
            <a:r>
              <a:rPr lang="en-US" sz="1400">
                <a:latin typeface="Helvetica" pitchFamily="2" charset="0"/>
              </a:rPr>
              <a:t> and the 3</a:t>
            </a:r>
            <a:r>
              <a:rPr lang="en-US" sz="1400" baseline="30000">
                <a:latin typeface="Helvetica" pitchFamily="2" charset="0"/>
              </a:rPr>
              <a:t>rd</a:t>
            </a:r>
            <a:r>
              <a:rPr lang="en-US" sz="1400">
                <a:latin typeface="Helvetica" pitchFamily="2" charset="0"/>
              </a:rPr>
              <a:t>  class passengers are statistically significant. As, their values are present in the critical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>
                <a:latin typeface="Helvetica" pitchFamily="2" charset="0"/>
              </a:rPr>
              <a:t>Thus these passenger class(1</a:t>
            </a:r>
            <a:r>
              <a:rPr lang="en-US" sz="1400" baseline="30000">
                <a:latin typeface="Helvetica" pitchFamily="2" charset="0"/>
              </a:rPr>
              <a:t>st</a:t>
            </a:r>
            <a:r>
              <a:rPr lang="en-US" sz="1400">
                <a:latin typeface="Helvetica" pitchFamily="2" charset="0"/>
              </a:rPr>
              <a:t> and 3</a:t>
            </a:r>
            <a:r>
              <a:rPr lang="en-US" sz="1400" baseline="30000">
                <a:latin typeface="Helvetica" pitchFamily="2" charset="0"/>
              </a:rPr>
              <a:t>rd</a:t>
            </a:r>
            <a:r>
              <a:rPr lang="en-US" sz="1400">
                <a:latin typeface="Helvetica" pitchFamily="2" charset="0"/>
              </a:rPr>
              <a:t> ) give statistical evidence that passenger class and survival are 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50987-2B66-F343-8760-983C9A9DF67B}"/>
              </a:ext>
            </a:extLst>
          </p:cNvPr>
          <p:cNvSpPr txBox="1"/>
          <p:nvPr/>
        </p:nvSpPr>
        <p:spPr>
          <a:xfrm rot="16200000">
            <a:off x="-628320" y="2500635"/>
            <a:ext cx="189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PASSENGER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61112-8EEF-5A48-AE64-635AA3E488B4}"/>
              </a:ext>
            </a:extLst>
          </p:cNvPr>
          <p:cNvSpPr txBox="1"/>
          <p:nvPr/>
        </p:nvSpPr>
        <p:spPr>
          <a:xfrm>
            <a:off x="583661" y="491184"/>
            <a:ext cx="477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latin typeface="Helvetica" pitchFamily="2" charset="0"/>
              </a:rPr>
              <a:t>Adjusted</a:t>
            </a:r>
            <a:r>
              <a:rPr lang="zh-CN" altLang="en-US" sz="2000">
                <a:latin typeface="Helvetica" pitchFamily="2" charset="0"/>
              </a:rPr>
              <a:t> </a:t>
            </a:r>
            <a:r>
              <a:rPr lang="en-US" altLang="zh-CN" sz="2000">
                <a:latin typeface="Helvetica" pitchFamily="2" charset="0"/>
              </a:rPr>
              <a:t>Residual</a:t>
            </a:r>
            <a:endParaRPr lang="en-IN" sz="200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A8C8F-FA63-C04F-A6A2-A11FDDF8A994}"/>
              </a:ext>
            </a:extLst>
          </p:cNvPr>
          <p:cNvSpPr txBox="1"/>
          <p:nvPr/>
        </p:nvSpPr>
        <p:spPr>
          <a:xfrm>
            <a:off x="2200869" y="879719"/>
            <a:ext cx="315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SURVIVAL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D9121-C674-B54E-AE9E-E5A87214F357}"/>
              </a:ext>
            </a:extLst>
          </p:cNvPr>
          <p:cNvSpPr txBox="1"/>
          <p:nvPr/>
        </p:nvSpPr>
        <p:spPr>
          <a:xfrm>
            <a:off x="8261498" y="839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B3B989-F69E-4241-A443-62581BE5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060" y="259789"/>
            <a:ext cx="4776279" cy="341858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6BC0C9B-10E2-3644-BF7D-ECA62BD162D3}"/>
              </a:ext>
            </a:extLst>
          </p:cNvPr>
          <p:cNvSpPr/>
          <p:nvPr/>
        </p:nvSpPr>
        <p:spPr>
          <a:xfrm>
            <a:off x="8586789" y="290297"/>
            <a:ext cx="1409700" cy="3107600"/>
          </a:xfrm>
          <a:prstGeom prst="rect">
            <a:avLst/>
          </a:prstGeom>
          <a:solidFill>
            <a:schemeClr val="accent6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E0296E-AB27-1749-B581-061C71B53984}"/>
              </a:ext>
            </a:extLst>
          </p:cNvPr>
          <p:cNvCxnSpPr/>
          <p:nvPr/>
        </p:nvCxnSpPr>
        <p:spPr>
          <a:xfrm>
            <a:off x="8586789" y="259789"/>
            <a:ext cx="0" cy="312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16080A3-9DF7-A444-9EC9-29C45D5B5EED}"/>
              </a:ext>
            </a:extLst>
          </p:cNvPr>
          <p:cNvSpPr/>
          <p:nvPr/>
        </p:nvSpPr>
        <p:spPr>
          <a:xfrm>
            <a:off x="7072313" y="3429000"/>
            <a:ext cx="4536026" cy="249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0.58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888596-C524-9A4D-B1B0-BA32F21A4C02}"/>
              </a:ext>
            </a:extLst>
          </p:cNvPr>
          <p:cNvCxnSpPr/>
          <p:nvPr/>
        </p:nvCxnSpPr>
        <p:spPr>
          <a:xfrm>
            <a:off x="9996489" y="259789"/>
            <a:ext cx="0" cy="312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086EA2-09F0-7D47-ADEC-AC7A7ED2DDF7}"/>
              </a:ext>
            </a:extLst>
          </p:cNvPr>
          <p:cNvCxnSpPr/>
          <p:nvPr/>
        </p:nvCxnSpPr>
        <p:spPr>
          <a:xfrm>
            <a:off x="7767639" y="259789"/>
            <a:ext cx="0" cy="3122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F89C9-1A8E-E142-8EA5-190C8BCEB56A}"/>
              </a:ext>
            </a:extLst>
          </p:cNvPr>
          <p:cNvCxnSpPr/>
          <p:nvPr/>
        </p:nvCxnSpPr>
        <p:spPr>
          <a:xfrm>
            <a:off x="10839451" y="259789"/>
            <a:ext cx="0" cy="3122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63D382-83C4-AA40-AE34-17E7AE25D9F8}"/>
              </a:ext>
            </a:extLst>
          </p:cNvPr>
          <p:cNvCxnSpPr/>
          <p:nvPr/>
        </p:nvCxnSpPr>
        <p:spPr>
          <a:xfrm>
            <a:off x="11091863" y="259789"/>
            <a:ext cx="0" cy="3122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6AEB75-F439-F24F-9B08-2B7A37B446A1}"/>
              </a:ext>
            </a:extLst>
          </p:cNvPr>
          <p:cNvCxnSpPr/>
          <p:nvPr/>
        </p:nvCxnSpPr>
        <p:spPr>
          <a:xfrm>
            <a:off x="7548564" y="275043"/>
            <a:ext cx="0" cy="3122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811346-3E55-C247-9056-8308BB35392D}"/>
              </a:ext>
            </a:extLst>
          </p:cNvPr>
          <p:cNvCxnSpPr/>
          <p:nvPr/>
        </p:nvCxnSpPr>
        <p:spPr>
          <a:xfrm>
            <a:off x="8991601" y="275043"/>
            <a:ext cx="0" cy="312285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74D523-E800-954B-A0A2-1A1A3A384042}"/>
              </a:ext>
            </a:extLst>
          </p:cNvPr>
          <p:cNvSpPr txBox="1"/>
          <p:nvPr/>
        </p:nvSpPr>
        <p:spPr>
          <a:xfrm>
            <a:off x="9356109" y="3441923"/>
            <a:ext cx="62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1.84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04EFD8-4141-4541-BFD1-73148D4D983F}"/>
              </a:ext>
            </a:extLst>
          </p:cNvPr>
          <p:cNvSpPr txBox="1"/>
          <p:nvPr/>
        </p:nvSpPr>
        <p:spPr>
          <a:xfrm>
            <a:off x="8556368" y="3402145"/>
            <a:ext cx="72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-</a:t>
            </a:r>
            <a:r>
              <a:rPr lang="en-US" sz="1400"/>
              <a:t>1.84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CB0F7F-BF35-F54B-9FC0-FEFC0C51DE91}"/>
              </a:ext>
            </a:extLst>
          </p:cNvPr>
          <p:cNvSpPr txBox="1"/>
          <p:nvPr/>
        </p:nvSpPr>
        <p:spPr>
          <a:xfrm>
            <a:off x="10970984" y="3441924"/>
            <a:ext cx="62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10.25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254837-5AF4-B64A-B446-7A5A52E0C3E3}"/>
              </a:ext>
            </a:extLst>
          </p:cNvPr>
          <p:cNvSpPr txBox="1"/>
          <p:nvPr/>
        </p:nvSpPr>
        <p:spPr>
          <a:xfrm>
            <a:off x="7032617" y="3403663"/>
            <a:ext cx="72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  <a:r>
              <a:rPr lang="en-US" sz="1400"/>
              <a:t>10.25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C4AE06-5F47-AE45-B12A-D14E9B285C42}"/>
              </a:ext>
            </a:extLst>
          </p:cNvPr>
          <p:cNvSpPr txBox="1"/>
          <p:nvPr/>
        </p:nvSpPr>
        <p:spPr>
          <a:xfrm>
            <a:off x="10467599" y="3433185"/>
            <a:ext cx="62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10.11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9C645B-3844-2E46-B8B3-DACBC9E96886}"/>
              </a:ext>
            </a:extLst>
          </p:cNvPr>
          <p:cNvSpPr txBox="1"/>
          <p:nvPr/>
        </p:nvSpPr>
        <p:spPr>
          <a:xfrm>
            <a:off x="7626614" y="3403663"/>
            <a:ext cx="65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  <a:r>
              <a:rPr lang="en-US" sz="1400"/>
              <a:t>10.11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25C414-E9A2-D249-B4B3-270BAA5B9180}"/>
              </a:ext>
            </a:extLst>
          </p:cNvPr>
          <p:cNvCxnSpPr/>
          <p:nvPr/>
        </p:nvCxnSpPr>
        <p:spPr>
          <a:xfrm>
            <a:off x="9563101" y="275043"/>
            <a:ext cx="0" cy="312285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43B1090-432E-B543-BE5A-044924122AB3}"/>
              </a:ext>
            </a:extLst>
          </p:cNvPr>
          <p:cNvSpPr/>
          <p:nvPr/>
        </p:nvSpPr>
        <p:spPr>
          <a:xfrm>
            <a:off x="7193373" y="277795"/>
            <a:ext cx="1409700" cy="3122854"/>
          </a:xfrm>
          <a:prstGeom prst="rect">
            <a:avLst/>
          </a:prstGeom>
          <a:solidFill>
            <a:srgbClr val="C0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ED5DD2-05F7-2048-97F9-40ED5CCBB3E1}"/>
              </a:ext>
            </a:extLst>
          </p:cNvPr>
          <p:cNvSpPr/>
          <p:nvPr/>
        </p:nvSpPr>
        <p:spPr>
          <a:xfrm>
            <a:off x="9981945" y="286088"/>
            <a:ext cx="1409700" cy="3107600"/>
          </a:xfrm>
          <a:prstGeom prst="rect">
            <a:avLst/>
          </a:prstGeom>
          <a:solidFill>
            <a:srgbClr val="C0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4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1853AD-1C3E-8F4E-BFBA-DA5CE98C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1" y="4870684"/>
            <a:ext cx="1788543" cy="1530403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308B09-10BD-5141-BB67-52168D84F9F0}"/>
              </a:ext>
            </a:extLst>
          </p:cNvPr>
          <p:cNvSpPr/>
          <p:nvPr/>
        </p:nvSpPr>
        <p:spPr>
          <a:xfrm>
            <a:off x="-745958" y="5419416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9E0026-6324-9643-A44C-6026ACF5EB9C}"/>
              </a:ext>
            </a:extLst>
          </p:cNvPr>
          <p:cNvSpPr/>
          <p:nvPr/>
        </p:nvSpPr>
        <p:spPr>
          <a:xfrm>
            <a:off x="-745958" y="5562072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CBC1C-A266-4C45-AFEA-E0A5049AABD7}"/>
              </a:ext>
            </a:extLst>
          </p:cNvPr>
          <p:cNvSpPr/>
          <p:nvPr/>
        </p:nvSpPr>
        <p:spPr>
          <a:xfrm>
            <a:off x="-745958" y="5747228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38C58A-0710-6345-9644-989B985FFEA5}"/>
              </a:ext>
            </a:extLst>
          </p:cNvPr>
          <p:cNvSpPr/>
          <p:nvPr/>
        </p:nvSpPr>
        <p:spPr>
          <a:xfrm>
            <a:off x="-745958" y="5932384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1AAB7F-2DCD-3A42-8000-3E67B5099CF1}"/>
              </a:ext>
            </a:extLst>
          </p:cNvPr>
          <p:cNvSpPr/>
          <p:nvPr/>
        </p:nvSpPr>
        <p:spPr>
          <a:xfrm>
            <a:off x="-745958" y="6117540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2C4594-DDE3-4A48-925B-D02BFA07EEFF}"/>
              </a:ext>
            </a:extLst>
          </p:cNvPr>
          <p:cNvSpPr txBox="1"/>
          <p:nvPr/>
        </p:nvSpPr>
        <p:spPr>
          <a:xfrm>
            <a:off x="359433" y="6241792"/>
            <a:ext cx="5991222" cy="523220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Port of Embarkation Factor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A5DF92-EAB5-4190-B38F-FEF79F712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89645"/>
              </p:ext>
            </p:extLst>
          </p:nvPr>
        </p:nvGraphicFramePr>
        <p:xfrm>
          <a:off x="503400" y="1089498"/>
          <a:ext cx="5595843" cy="3167967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592093">
                  <a:extLst>
                    <a:ext uri="{9D8B030D-6E8A-4147-A177-3AD203B41FA5}">
                      <a16:colId xmlns:a16="http://schemas.microsoft.com/office/drawing/2014/main" val="1469067814"/>
                    </a:ext>
                  </a:extLst>
                </a:gridCol>
                <a:gridCol w="1587012">
                  <a:extLst>
                    <a:ext uri="{9D8B030D-6E8A-4147-A177-3AD203B41FA5}">
                      <a16:colId xmlns:a16="http://schemas.microsoft.com/office/drawing/2014/main" val="121529247"/>
                    </a:ext>
                  </a:extLst>
                </a:gridCol>
                <a:gridCol w="1597175">
                  <a:extLst>
                    <a:ext uri="{9D8B030D-6E8A-4147-A177-3AD203B41FA5}">
                      <a16:colId xmlns:a16="http://schemas.microsoft.com/office/drawing/2014/main" val="2661066758"/>
                    </a:ext>
                  </a:extLst>
                </a:gridCol>
                <a:gridCol w="819563">
                  <a:extLst>
                    <a:ext uri="{9D8B030D-6E8A-4147-A177-3AD203B41FA5}">
                      <a16:colId xmlns:a16="http://schemas.microsoft.com/office/drawing/2014/main" val="293128240"/>
                    </a:ext>
                  </a:extLst>
                </a:gridCol>
              </a:tblGrid>
              <a:tr h="457323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/>
                        <a:t>YES</a:t>
                      </a:r>
                    </a:p>
                  </a:txBody>
                  <a:tcPr marT="50292" marB="5029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/>
                        <a:t>NO</a:t>
                      </a:r>
                    </a:p>
                  </a:txBody>
                  <a:tcPr marT="50292" marB="5029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b="0"/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8563"/>
                  </a:ext>
                </a:extLst>
              </a:tr>
              <a:tr h="709996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Cherbourg</a:t>
                      </a: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152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103.89</a:t>
                      </a:r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120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168.10</a:t>
                      </a:r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272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99426"/>
                  </a:ext>
                </a:extLst>
              </a:tr>
              <a:tr h="728089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Queenstown</a:t>
                      </a: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44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46.98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79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76.01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123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66471"/>
                  </a:ext>
                </a:extLst>
              </a:tr>
              <a:tr h="688492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Southampton</a:t>
                      </a: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304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349.12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610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564.87</a:t>
                      </a:r>
                    </a:p>
                    <a:p>
                      <a:endParaRPr lang="en-IN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914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35997"/>
                  </a:ext>
                </a:extLst>
              </a:tr>
              <a:tr h="458360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500</a:t>
                      </a:r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809</a:t>
                      </a:r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1309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33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630D6C-7C33-4ACE-842D-8FB51FA439B7}"/>
              </a:ext>
            </a:extLst>
          </p:cNvPr>
          <p:cNvSpPr txBox="1"/>
          <p:nvPr/>
        </p:nvSpPr>
        <p:spPr>
          <a:xfrm>
            <a:off x="2267347" y="719676"/>
            <a:ext cx="284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SURVIVAL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4D5D54-509F-4CE0-9551-B4CC4CD53973}"/>
              </a:ext>
            </a:extLst>
          </p:cNvPr>
          <p:cNvSpPr txBox="1"/>
          <p:nvPr/>
        </p:nvSpPr>
        <p:spPr>
          <a:xfrm rot="16200000">
            <a:off x="-906886" y="2500635"/>
            <a:ext cx="245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PORT OF EMBARKATION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07D66-5CDE-4625-88AE-F73A5DD1C452}"/>
              </a:ext>
            </a:extLst>
          </p:cNvPr>
          <p:cNvSpPr txBox="1"/>
          <p:nvPr/>
        </p:nvSpPr>
        <p:spPr>
          <a:xfrm>
            <a:off x="318734" y="190840"/>
            <a:ext cx="575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</a:t>
            </a:r>
            <a:r>
              <a:rPr lang="en-IN" baseline="-25000"/>
              <a:t>0</a:t>
            </a:r>
            <a:r>
              <a:rPr lang="en-IN"/>
              <a:t>: </a:t>
            </a:r>
            <a:r>
              <a:rPr lang="en-US"/>
              <a:t>Port of embarkation was not a factor in survival.</a:t>
            </a:r>
            <a:endParaRPr lang="en-IN"/>
          </a:p>
          <a:p>
            <a:r>
              <a:rPr lang="en-IN"/>
              <a:t>H</a:t>
            </a:r>
            <a:r>
              <a:rPr lang="en-IN" baseline="-25000"/>
              <a:t>A</a:t>
            </a:r>
            <a:r>
              <a:rPr lang="en-IN"/>
              <a:t>: </a:t>
            </a:r>
            <a:r>
              <a:rPr lang="en-US"/>
              <a:t>Port of embarkation was a factor in survival</a:t>
            </a:r>
            <a:r>
              <a:rPr lang="en-IN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102B9-E203-43D0-AE4A-C31357D46691}"/>
              </a:ext>
            </a:extLst>
          </p:cNvPr>
          <p:cNvSpPr txBox="1"/>
          <p:nvPr/>
        </p:nvSpPr>
        <p:spPr>
          <a:xfrm>
            <a:off x="295074" y="4231380"/>
            <a:ext cx="6368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Since </a:t>
            </a: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 </a:t>
            </a:r>
            <a:r>
              <a:rPr lang="en-US"/>
              <a:t>value is much greater than 3.841, therefore we can say that with a confidence level of 95%, we will reject the null hypothesis.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B1D9E-EBF4-44EC-AA98-562A37F3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143" y="521348"/>
            <a:ext cx="4610500" cy="4633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722750-BB1E-4714-A0E1-ADC47544D8A1}"/>
              </a:ext>
            </a:extLst>
          </p:cNvPr>
          <p:cNvSpPr txBox="1"/>
          <p:nvPr/>
        </p:nvSpPr>
        <p:spPr>
          <a:xfrm>
            <a:off x="7882440" y="1062532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d.f.=2           </a:t>
            </a:r>
          </a:p>
        </p:txBody>
      </p:sp>
    </p:spTree>
    <p:extLst>
      <p:ext uri="{BB962C8B-B14F-4D97-AF65-F5344CB8AC3E}">
        <p14:creationId xmlns:p14="http://schemas.microsoft.com/office/powerpoint/2010/main" val="91719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64C7BF-A3AC-574D-BB62-F12F9A247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2060" y="259789"/>
            <a:ext cx="4776279" cy="34185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7830DD-6494-D449-B7B6-B2800F2194AB}"/>
              </a:ext>
            </a:extLst>
          </p:cNvPr>
          <p:cNvSpPr/>
          <p:nvPr/>
        </p:nvSpPr>
        <p:spPr>
          <a:xfrm>
            <a:off x="8586789" y="290297"/>
            <a:ext cx="1409700" cy="3107600"/>
          </a:xfrm>
          <a:prstGeom prst="rect">
            <a:avLst/>
          </a:prstGeom>
          <a:solidFill>
            <a:schemeClr val="accent6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7E5EB8A-ACE2-EB42-B81D-C27B08BA1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19895"/>
              </p:ext>
            </p:extLst>
          </p:nvPr>
        </p:nvGraphicFramePr>
        <p:xfrm>
          <a:off x="583661" y="1305892"/>
          <a:ext cx="4776280" cy="393052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592093">
                  <a:extLst>
                    <a:ext uri="{9D8B030D-6E8A-4147-A177-3AD203B41FA5}">
                      <a16:colId xmlns:a16="http://schemas.microsoft.com/office/drawing/2014/main" val="1469067814"/>
                    </a:ext>
                  </a:extLst>
                </a:gridCol>
                <a:gridCol w="1587012">
                  <a:extLst>
                    <a:ext uri="{9D8B030D-6E8A-4147-A177-3AD203B41FA5}">
                      <a16:colId xmlns:a16="http://schemas.microsoft.com/office/drawing/2014/main" val="121529247"/>
                    </a:ext>
                  </a:extLst>
                </a:gridCol>
                <a:gridCol w="1597175">
                  <a:extLst>
                    <a:ext uri="{9D8B030D-6E8A-4147-A177-3AD203B41FA5}">
                      <a16:colId xmlns:a16="http://schemas.microsoft.com/office/drawing/2014/main" val="2661066758"/>
                    </a:ext>
                  </a:extLst>
                </a:gridCol>
              </a:tblGrid>
              <a:tr h="590849">
                <a:tc>
                  <a:txBody>
                    <a:bodyPr/>
                    <a:lstStyle/>
                    <a:p>
                      <a:endParaRPr lang="en-IN" sz="1800">
                        <a:latin typeface="Helvetica" pitchFamily="2" charset="0"/>
                      </a:endParaRP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Helvetica" pitchFamily="2" charset="0"/>
                        </a:rPr>
                        <a:t>YES</a:t>
                      </a:r>
                    </a:p>
                  </a:txBody>
                  <a:tcPr marT="50292" marB="502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Helvetica" pitchFamily="2" charset="0"/>
                        </a:rPr>
                        <a:t>NO</a:t>
                      </a:r>
                    </a:p>
                  </a:txBody>
                  <a:tcPr marT="50292" marB="502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8563"/>
                  </a:ext>
                </a:extLst>
              </a:tr>
              <a:tr h="917297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Helvetica" pitchFamily="2" charset="0"/>
                        </a:rPr>
                        <a:t>Cherbourg</a:t>
                      </a: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  <a:latin typeface="Helvetica" pitchFamily="2" charset="0"/>
                        </a:rPr>
                        <a:t>-6.74</a:t>
                      </a:r>
                      <a:endParaRPr lang="en-IN" sz="1800">
                        <a:solidFill>
                          <a:srgbClr val="C00000"/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C00000"/>
                          </a:solidFill>
                          <a:latin typeface="Helvetica" pitchFamily="2" charset="0"/>
                        </a:rPr>
                        <a:t>6.74</a:t>
                      </a:r>
                      <a:endParaRPr lang="en-IN" sz="1800">
                        <a:solidFill>
                          <a:srgbClr val="C00000"/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99426"/>
                  </a:ext>
                </a:extLst>
              </a:tr>
              <a:tr h="940673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Helvetica" pitchFamily="2" charset="0"/>
                        </a:rPr>
                        <a:t>Queenstown</a:t>
                      </a: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-0.58</a:t>
                      </a:r>
                      <a:endParaRPr lang="en-IN" sz="1800">
                        <a:solidFill>
                          <a:schemeClr val="accent6">
                            <a:lumMod val="75000"/>
                          </a:schemeClr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0.58</a:t>
                      </a:r>
                      <a:endParaRPr lang="en-IN" sz="1800">
                        <a:solidFill>
                          <a:schemeClr val="accent6">
                            <a:lumMod val="75000"/>
                          </a:schemeClr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66471"/>
                  </a:ext>
                </a:extLst>
              </a:tr>
              <a:tr h="889515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Helvetica" pitchFamily="2" charset="0"/>
                        </a:rPr>
                        <a:t>Southampton</a:t>
                      </a: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  <a:latin typeface="Helvetica" pitchFamily="2" charset="0"/>
                        </a:rPr>
                        <a:t>-5.59</a:t>
                      </a:r>
                      <a:endParaRPr lang="en-IN" sz="1800">
                        <a:solidFill>
                          <a:srgbClr val="C00000"/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  <a:latin typeface="Helvetica" pitchFamily="2" charset="0"/>
                        </a:rPr>
                        <a:t>5.59</a:t>
                      </a:r>
                      <a:endParaRPr lang="en-IN" sz="1800">
                        <a:solidFill>
                          <a:srgbClr val="C00000"/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35997"/>
                  </a:ext>
                </a:extLst>
              </a:tr>
              <a:tr h="59219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Helvetica" pitchFamily="2" charset="0"/>
                        </a:rPr>
                        <a:t>Critical</a:t>
                      </a:r>
                      <a:r>
                        <a:rPr lang="zh-CN" altLang="en-US" sz="1800">
                          <a:latin typeface="Helvetica" pitchFamily="2" charset="0"/>
                        </a:rPr>
                        <a:t> </a:t>
                      </a:r>
                      <a:r>
                        <a:rPr lang="en-US" altLang="zh-CN" sz="1800">
                          <a:latin typeface="Helvetica" pitchFamily="2" charset="0"/>
                        </a:rPr>
                        <a:t>=</a:t>
                      </a:r>
                      <a:r>
                        <a:rPr lang="zh-CN" altLang="en-US" sz="1800">
                          <a:latin typeface="Helvetica" pitchFamily="2" charset="0"/>
                        </a:rPr>
                        <a:t> </a:t>
                      </a:r>
                      <a:r>
                        <a:rPr lang="en-US" altLang="zh-CN" sz="1800">
                          <a:latin typeface="Helvetica" pitchFamily="2" charset="0"/>
                        </a:rPr>
                        <a:t>| 2.638 |</a:t>
                      </a:r>
                      <a:endParaRPr lang="en-IN" sz="1800">
                        <a:latin typeface="Helvetica" pitchFamily="2" charset="0"/>
                      </a:endParaRP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33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00BBFB3-1CB1-5D44-B7BB-2BC679142EC5}"/>
              </a:ext>
            </a:extLst>
          </p:cNvPr>
          <p:cNvSpPr txBox="1"/>
          <p:nvPr/>
        </p:nvSpPr>
        <p:spPr>
          <a:xfrm>
            <a:off x="6044815" y="3921370"/>
            <a:ext cx="4483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Helvetica" pitchFamily="2" charset="0"/>
              </a:rPr>
              <a:t>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>
                <a:latin typeface="Helvetica" pitchFamily="2" charset="0"/>
              </a:rPr>
              <a:t>Cherbourg and Southampton are statistically significant. As, their values lie in the critical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>
                <a:latin typeface="Helvetica" pitchFamily="2" charset="0"/>
              </a:rPr>
              <a:t>Thus these group of ports(Cherbourg and Southampton ) give statistical evidence that port of embarkation and survival are dependent.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E7F86F-399D-8F43-8F58-3ED85DF3F39F}"/>
              </a:ext>
            </a:extLst>
          </p:cNvPr>
          <p:cNvSpPr txBox="1"/>
          <p:nvPr/>
        </p:nvSpPr>
        <p:spPr>
          <a:xfrm rot="16200000">
            <a:off x="-906886" y="2500635"/>
            <a:ext cx="245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PORT OF EMBARKATION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F46DB0-DFC2-AB4F-88F8-28425B5F533B}"/>
              </a:ext>
            </a:extLst>
          </p:cNvPr>
          <p:cNvSpPr txBox="1"/>
          <p:nvPr/>
        </p:nvSpPr>
        <p:spPr>
          <a:xfrm>
            <a:off x="583661" y="491184"/>
            <a:ext cx="477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latin typeface="Helvetica" pitchFamily="2" charset="0"/>
              </a:rPr>
              <a:t>Adjusted</a:t>
            </a:r>
            <a:r>
              <a:rPr lang="zh-CN" altLang="en-US" sz="2000">
                <a:latin typeface="Helvetica" pitchFamily="2" charset="0"/>
              </a:rPr>
              <a:t> </a:t>
            </a:r>
            <a:r>
              <a:rPr lang="en-US" altLang="zh-CN" sz="2000">
                <a:latin typeface="Helvetica" pitchFamily="2" charset="0"/>
              </a:rPr>
              <a:t>Residual</a:t>
            </a:r>
            <a:endParaRPr lang="en-IN" sz="200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A0A90F-1573-1342-93BE-F9D52D6C39F2}"/>
              </a:ext>
            </a:extLst>
          </p:cNvPr>
          <p:cNvSpPr txBox="1"/>
          <p:nvPr/>
        </p:nvSpPr>
        <p:spPr>
          <a:xfrm>
            <a:off x="2200869" y="879719"/>
            <a:ext cx="315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SURVIVAL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6DB468-F3E3-1740-8D47-6A1BEF52A1F4}"/>
              </a:ext>
            </a:extLst>
          </p:cNvPr>
          <p:cNvCxnSpPr/>
          <p:nvPr/>
        </p:nvCxnSpPr>
        <p:spPr>
          <a:xfrm>
            <a:off x="8586789" y="259789"/>
            <a:ext cx="0" cy="312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E2C7ECA-CE1E-D34C-91B3-85AF44B83BC1}"/>
              </a:ext>
            </a:extLst>
          </p:cNvPr>
          <p:cNvSpPr/>
          <p:nvPr/>
        </p:nvSpPr>
        <p:spPr>
          <a:xfrm>
            <a:off x="7072313" y="3429000"/>
            <a:ext cx="4536026" cy="249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0.58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2C442E-9A2D-4840-BA2D-D42A5ADDCB74}"/>
              </a:ext>
            </a:extLst>
          </p:cNvPr>
          <p:cNvCxnSpPr/>
          <p:nvPr/>
        </p:nvCxnSpPr>
        <p:spPr>
          <a:xfrm>
            <a:off x="9996489" y="259789"/>
            <a:ext cx="0" cy="312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A432A0-499F-D341-921E-0B2DBA697F65}"/>
              </a:ext>
            </a:extLst>
          </p:cNvPr>
          <p:cNvCxnSpPr/>
          <p:nvPr/>
        </p:nvCxnSpPr>
        <p:spPr>
          <a:xfrm>
            <a:off x="7767639" y="259789"/>
            <a:ext cx="0" cy="3122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A88961-FF52-CA44-B315-2EF1335074E1}"/>
              </a:ext>
            </a:extLst>
          </p:cNvPr>
          <p:cNvCxnSpPr/>
          <p:nvPr/>
        </p:nvCxnSpPr>
        <p:spPr>
          <a:xfrm>
            <a:off x="10839451" y="259789"/>
            <a:ext cx="0" cy="3122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312AA3-3648-ED49-907C-48C558880911}"/>
              </a:ext>
            </a:extLst>
          </p:cNvPr>
          <p:cNvCxnSpPr/>
          <p:nvPr/>
        </p:nvCxnSpPr>
        <p:spPr>
          <a:xfrm>
            <a:off x="11091863" y="259789"/>
            <a:ext cx="0" cy="3122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F71B09-852F-404A-A4B1-A3BF73E1CAB2}"/>
              </a:ext>
            </a:extLst>
          </p:cNvPr>
          <p:cNvCxnSpPr/>
          <p:nvPr/>
        </p:nvCxnSpPr>
        <p:spPr>
          <a:xfrm>
            <a:off x="7548564" y="275043"/>
            <a:ext cx="0" cy="3122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8CF4F3-DB36-0349-8CE1-270A3BD063D8}"/>
              </a:ext>
            </a:extLst>
          </p:cNvPr>
          <p:cNvCxnSpPr/>
          <p:nvPr/>
        </p:nvCxnSpPr>
        <p:spPr>
          <a:xfrm>
            <a:off x="8991601" y="275043"/>
            <a:ext cx="0" cy="312285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AEC7C4-3992-8749-9A7D-697B55268DC4}"/>
              </a:ext>
            </a:extLst>
          </p:cNvPr>
          <p:cNvSpPr txBox="1"/>
          <p:nvPr/>
        </p:nvSpPr>
        <p:spPr>
          <a:xfrm>
            <a:off x="9340326" y="3409382"/>
            <a:ext cx="6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0.58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5B26AA-815D-4E4F-B8D4-489128BF4E04}"/>
              </a:ext>
            </a:extLst>
          </p:cNvPr>
          <p:cNvSpPr txBox="1"/>
          <p:nvPr/>
        </p:nvSpPr>
        <p:spPr>
          <a:xfrm>
            <a:off x="8556368" y="3402145"/>
            <a:ext cx="72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-0.58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5D3BE3-BAA1-5B4F-85FF-7CD53372ED8F}"/>
              </a:ext>
            </a:extLst>
          </p:cNvPr>
          <p:cNvSpPr txBox="1"/>
          <p:nvPr/>
        </p:nvSpPr>
        <p:spPr>
          <a:xfrm>
            <a:off x="10950028" y="3321543"/>
            <a:ext cx="6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6.74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9E7C6-0E97-D040-B064-5025B919B312}"/>
              </a:ext>
            </a:extLst>
          </p:cNvPr>
          <p:cNvSpPr txBox="1"/>
          <p:nvPr/>
        </p:nvSpPr>
        <p:spPr>
          <a:xfrm>
            <a:off x="7032617" y="3403663"/>
            <a:ext cx="72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-6.74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FC4706-88D2-744A-AE89-7A5534F93623}"/>
              </a:ext>
            </a:extLst>
          </p:cNvPr>
          <p:cNvSpPr txBox="1"/>
          <p:nvPr/>
        </p:nvSpPr>
        <p:spPr>
          <a:xfrm>
            <a:off x="10475629" y="3351584"/>
            <a:ext cx="6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5.59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7057AC-3614-874A-AFFC-BAE8079C7B5E}"/>
              </a:ext>
            </a:extLst>
          </p:cNvPr>
          <p:cNvSpPr txBox="1"/>
          <p:nvPr/>
        </p:nvSpPr>
        <p:spPr>
          <a:xfrm>
            <a:off x="7626614" y="3403663"/>
            <a:ext cx="65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-5.59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57B170-F1F3-D64C-B197-0966A46C0062}"/>
              </a:ext>
            </a:extLst>
          </p:cNvPr>
          <p:cNvCxnSpPr/>
          <p:nvPr/>
        </p:nvCxnSpPr>
        <p:spPr>
          <a:xfrm>
            <a:off x="9563101" y="275043"/>
            <a:ext cx="0" cy="312285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14AB81F-0012-6740-A281-957CE7F7B223}"/>
              </a:ext>
            </a:extLst>
          </p:cNvPr>
          <p:cNvSpPr/>
          <p:nvPr/>
        </p:nvSpPr>
        <p:spPr>
          <a:xfrm>
            <a:off x="7193373" y="277795"/>
            <a:ext cx="1409700" cy="3122854"/>
          </a:xfrm>
          <a:prstGeom prst="rect">
            <a:avLst/>
          </a:prstGeom>
          <a:solidFill>
            <a:srgbClr val="C0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DA360A-E77A-0042-800A-453E23B10909}"/>
              </a:ext>
            </a:extLst>
          </p:cNvPr>
          <p:cNvSpPr/>
          <p:nvPr/>
        </p:nvSpPr>
        <p:spPr>
          <a:xfrm>
            <a:off x="9981945" y="286088"/>
            <a:ext cx="1409700" cy="3107600"/>
          </a:xfrm>
          <a:prstGeom prst="rect">
            <a:avLst/>
          </a:prstGeom>
          <a:solidFill>
            <a:srgbClr val="C0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B3BA37E-3397-7440-9A7F-72704887C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1" y="4870684"/>
            <a:ext cx="1788543" cy="1530403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BADDA55-FF77-CE45-88D6-AF778B3B12FE}"/>
              </a:ext>
            </a:extLst>
          </p:cNvPr>
          <p:cNvSpPr/>
          <p:nvPr/>
        </p:nvSpPr>
        <p:spPr>
          <a:xfrm>
            <a:off x="-745958" y="5419416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B3AA2D-6ED7-C843-893F-33F360618B03}"/>
              </a:ext>
            </a:extLst>
          </p:cNvPr>
          <p:cNvSpPr/>
          <p:nvPr/>
        </p:nvSpPr>
        <p:spPr>
          <a:xfrm>
            <a:off x="-745958" y="5562072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B6B040-F077-2742-9C58-A8EEB35BCC20}"/>
              </a:ext>
            </a:extLst>
          </p:cNvPr>
          <p:cNvSpPr/>
          <p:nvPr/>
        </p:nvSpPr>
        <p:spPr>
          <a:xfrm>
            <a:off x="-745958" y="5747228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BC5064-B952-E242-BC50-7A79DEA1D8F0}"/>
              </a:ext>
            </a:extLst>
          </p:cNvPr>
          <p:cNvSpPr/>
          <p:nvPr/>
        </p:nvSpPr>
        <p:spPr>
          <a:xfrm>
            <a:off x="-745958" y="5932384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CF43E6-DC2D-D743-84A8-03E4F632BAAB}"/>
              </a:ext>
            </a:extLst>
          </p:cNvPr>
          <p:cNvSpPr/>
          <p:nvPr/>
        </p:nvSpPr>
        <p:spPr>
          <a:xfrm>
            <a:off x="-745958" y="6117540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CF3AEE-BD40-F14A-AD10-BF2EE09BB7C7}"/>
              </a:ext>
            </a:extLst>
          </p:cNvPr>
          <p:cNvSpPr txBox="1"/>
          <p:nvPr/>
        </p:nvSpPr>
        <p:spPr>
          <a:xfrm>
            <a:off x="359433" y="6241792"/>
            <a:ext cx="5991222" cy="523220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Port of Embarkation Factor</a:t>
            </a:r>
          </a:p>
        </p:txBody>
      </p:sp>
    </p:spTree>
    <p:extLst>
      <p:ext uri="{BB962C8B-B14F-4D97-AF65-F5344CB8AC3E}">
        <p14:creationId xmlns:p14="http://schemas.microsoft.com/office/powerpoint/2010/main" val="164883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1853AD-1C3E-8F4E-BFBA-DA5CE98C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958" y="5259761"/>
            <a:ext cx="1788543" cy="1530403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308B09-10BD-5141-BB67-52168D84F9F0}"/>
              </a:ext>
            </a:extLst>
          </p:cNvPr>
          <p:cNvSpPr/>
          <p:nvPr/>
        </p:nvSpPr>
        <p:spPr>
          <a:xfrm>
            <a:off x="-745958" y="5419416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9E0026-6324-9643-A44C-6026ACF5EB9C}"/>
              </a:ext>
            </a:extLst>
          </p:cNvPr>
          <p:cNvSpPr/>
          <p:nvPr/>
        </p:nvSpPr>
        <p:spPr>
          <a:xfrm>
            <a:off x="-745958" y="5562072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CBC1C-A266-4C45-AFEA-E0A5049AABD7}"/>
              </a:ext>
            </a:extLst>
          </p:cNvPr>
          <p:cNvSpPr/>
          <p:nvPr/>
        </p:nvSpPr>
        <p:spPr>
          <a:xfrm>
            <a:off x="-745958" y="5747228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38C58A-0710-6345-9644-989B985FFEA5}"/>
              </a:ext>
            </a:extLst>
          </p:cNvPr>
          <p:cNvSpPr/>
          <p:nvPr/>
        </p:nvSpPr>
        <p:spPr>
          <a:xfrm>
            <a:off x="-745958" y="5932384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1AAB7F-2DCD-3A42-8000-3E67B5099CF1}"/>
              </a:ext>
            </a:extLst>
          </p:cNvPr>
          <p:cNvSpPr/>
          <p:nvPr/>
        </p:nvSpPr>
        <p:spPr>
          <a:xfrm>
            <a:off x="-745958" y="6117540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2C4594-DDE3-4A48-925B-D02BFA07EEFF}"/>
              </a:ext>
            </a:extLst>
          </p:cNvPr>
          <p:cNvSpPr txBox="1"/>
          <p:nvPr/>
        </p:nvSpPr>
        <p:spPr>
          <a:xfrm>
            <a:off x="359433" y="6241792"/>
            <a:ext cx="5991222" cy="523220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63166-F125-B14E-AB3D-ABEEC9539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33" y="92988"/>
            <a:ext cx="11417300" cy="49816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066631-1B08-0849-AC8E-43C1A414999F}"/>
              </a:ext>
            </a:extLst>
          </p:cNvPr>
          <p:cNvSpPr txBox="1"/>
          <p:nvPr/>
        </p:nvSpPr>
        <p:spPr>
          <a:xfrm>
            <a:off x="10436352" y="895101"/>
            <a:ext cx="1633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Out of total people that survived 67% are Female and 33% are Male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Out of people who survived 60% of the people boarded at Southampton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Major proportion of people who have survived are from class 1 and 2 which constitutes to 61% of survivals.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On a whole females who have boarded at Southampton constituted 40% of survivals.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Females from class1 and Class2 constitute 45% of the survivals.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7359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D11165-793A-5E4C-AF93-A1E90CCE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1" y="406399"/>
            <a:ext cx="9452649" cy="21320510"/>
          </a:xfrm>
          <a:prstGeom prst="rect">
            <a:avLst/>
          </a:prstGeom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308B09-10BD-5141-BB67-52168D84F9F0}"/>
              </a:ext>
            </a:extLst>
          </p:cNvPr>
          <p:cNvSpPr/>
          <p:nvPr/>
        </p:nvSpPr>
        <p:spPr>
          <a:xfrm>
            <a:off x="-745958" y="5419416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9E0026-6324-9643-A44C-6026ACF5EB9C}"/>
              </a:ext>
            </a:extLst>
          </p:cNvPr>
          <p:cNvSpPr/>
          <p:nvPr/>
        </p:nvSpPr>
        <p:spPr>
          <a:xfrm>
            <a:off x="-745958" y="5562072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CBC1C-A266-4C45-AFEA-E0A5049AABD7}"/>
              </a:ext>
            </a:extLst>
          </p:cNvPr>
          <p:cNvSpPr/>
          <p:nvPr/>
        </p:nvSpPr>
        <p:spPr>
          <a:xfrm>
            <a:off x="-745958" y="5747228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38C58A-0710-6345-9644-989B985FFEA5}"/>
              </a:ext>
            </a:extLst>
          </p:cNvPr>
          <p:cNvSpPr/>
          <p:nvPr/>
        </p:nvSpPr>
        <p:spPr>
          <a:xfrm>
            <a:off x="-745958" y="5932384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1AAB7F-2DCD-3A42-8000-3E67B5099CF1}"/>
              </a:ext>
            </a:extLst>
          </p:cNvPr>
          <p:cNvSpPr/>
          <p:nvPr/>
        </p:nvSpPr>
        <p:spPr>
          <a:xfrm>
            <a:off x="-745958" y="6117540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2C4594-DDE3-4A48-925B-D02BFA07EEFF}"/>
              </a:ext>
            </a:extLst>
          </p:cNvPr>
          <p:cNvSpPr txBox="1"/>
          <p:nvPr/>
        </p:nvSpPr>
        <p:spPr>
          <a:xfrm>
            <a:off x="3100389" y="3218198"/>
            <a:ext cx="5991222" cy="830997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Questions?</a:t>
            </a:r>
            <a:endParaRPr lang="en-US" sz="4800" b="1">
              <a:solidFill>
                <a:schemeClr val="bg2">
                  <a:lumMod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D0C1F-8B1B-9F41-8E30-031635E58EA6}"/>
              </a:ext>
            </a:extLst>
          </p:cNvPr>
          <p:cNvSpPr txBox="1"/>
          <p:nvPr/>
        </p:nvSpPr>
        <p:spPr>
          <a:xfrm>
            <a:off x="3100389" y="2413337"/>
            <a:ext cx="5991222" cy="1015663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n-US" sz="6000" b="1">
                <a:solidFill>
                  <a:schemeClr val="bg2">
                    <a:lumMod val="25000"/>
                  </a:schemeClr>
                </a:solidFill>
                <a:latin typeface="Helvetica"/>
                <a:cs typeface="Helvetica"/>
              </a:rPr>
              <a:t>Thank You</a:t>
            </a:r>
            <a:endParaRPr lang="en-US" sz="6000" b="1">
              <a:solidFill>
                <a:schemeClr val="bg2">
                  <a:lumMod val="2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1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98A6B0A-0811-054B-A189-3CB8CCFA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308" y="4143830"/>
            <a:ext cx="2512822" cy="5667685"/>
          </a:xfrm>
          <a:prstGeom prst="rect">
            <a:avLst/>
          </a:prstGeom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50D552-1EA6-1143-A1C2-D7D7AE2DCD63}"/>
              </a:ext>
            </a:extLst>
          </p:cNvPr>
          <p:cNvSpPr txBox="1"/>
          <p:nvPr/>
        </p:nvSpPr>
        <p:spPr>
          <a:xfrm>
            <a:off x="1010092" y="487263"/>
            <a:ext cx="233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Helvetica" pitchFamily="2" charset="0"/>
              </a:rPr>
              <a:t>Case Study Analysis: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E022A-BDFA-2244-850B-0D4177C41486}"/>
              </a:ext>
            </a:extLst>
          </p:cNvPr>
          <p:cNvSpPr txBox="1"/>
          <p:nvPr/>
        </p:nvSpPr>
        <p:spPr>
          <a:xfrm>
            <a:off x="1010093" y="1135849"/>
            <a:ext cx="101718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" pitchFamily="2" charset="0"/>
              </a:rPr>
              <a:t>An analysis has been conducted to identify if the following attributes played any factor in survival of individuals </a:t>
            </a:r>
          </a:p>
          <a:p>
            <a:r>
              <a:rPr lang="en-US">
                <a:latin typeface="Helvetica" pitchFamily="2" charset="0"/>
              </a:rPr>
              <a:t>During the titanic incident: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Helvetica" pitchFamily="2" charset="0"/>
              </a:rPr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Helvetica" pitchFamily="2" charset="0"/>
              </a:rPr>
              <a:t>Child or Adult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Helvetica" pitchFamily="2" charset="0"/>
              </a:rPr>
              <a:t>Age group in adults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Helvetica" pitchFamily="2" charset="0"/>
              </a:rPr>
              <a:t>Passenger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Helvetica" pitchFamily="2" charset="0"/>
              </a:rPr>
              <a:t>Port of Embarking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2AB2F-D6F6-C049-9308-41D2CF1B112D}"/>
              </a:ext>
            </a:extLst>
          </p:cNvPr>
          <p:cNvSpPr txBox="1"/>
          <p:nvPr/>
        </p:nvSpPr>
        <p:spPr>
          <a:xfrm>
            <a:off x="1010092" y="3492750"/>
            <a:ext cx="3296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Helvetica" pitchFamily="2" charset="0"/>
              </a:rPr>
              <a:t>Techniques used: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B172B-FABF-5642-8F33-2D51798AFBB6}"/>
              </a:ext>
            </a:extLst>
          </p:cNvPr>
          <p:cNvSpPr txBox="1"/>
          <p:nvPr/>
        </p:nvSpPr>
        <p:spPr>
          <a:xfrm>
            <a:off x="1010092" y="3829798"/>
            <a:ext cx="8952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" pitchFamily="2" charset="0"/>
              </a:rPr>
              <a:t>The following are the Techniques &amp; tools that have been used to conduct the analysis:</a:t>
            </a:r>
          </a:p>
          <a:p>
            <a:r>
              <a:rPr lang="en-US">
                <a:latin typeface="Helvetica" pitchFamily="2" charset="0"/>
              </a:rPr>
              <a:t>         Techniques: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Helvetica" pitchFamily="2" charset="0"/>
              </a:rPr>
              <a:t>Chi-Square test/Contingency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Helvetica" pitchFamily="2" charset="0"/>
              </a:rPr>
              <a:t>Post-Hoc analysis</a:t>
            </a:r>
          </a:p>
          <a:p>
            <a:pPr lvl="1"/>
            <a:endParaRPr 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5F012-8690-6E47-B120-14881754BB4D}"/>
              </a:ext>
            </a:extLst>
          </p:cNvPr>
          <p:cNvSpPr/>
          <p:nvPr/>
        </p:nvSpPr>
        <p:spPr>
          <a:xfrm>
            <a:off x="-745958" y="5419416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365C9-3398-5944-8A16-997605909ABB}"/>
              </a:ext>
            </a:extLst>
          </p:cNvPr>
          <p:cNvSpPr/>
          <p:nvPr/>
        </p:nvSpPr>
        <p:spPr>
          <a:xfrm>
            <a:off x="-745958" y="5562072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3D348-E199-9D44-A907-FC96FB40BC46}"/>
              </a:ext>
            </a:extLst>
          </p:cNvPr>
          <p:cNvSpPr/>
          <p:nvPr/>
        </p:nvSpPr>
        <p:spPr>
          <a:xfrm>
            <a:off x="-745958" y="5747228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0C574-B4C9-D64D-ACE2-84E520D1AE09}"/>
              </a:ext>
            </a:extLst>
          </p:cNvPr>
          <p:cNvSpPr/>
          <p:nvPr/>
        </p:nvSpPr>
        <p:spPr>
          <a:xfrm>
            <a:off x="-745958" y="5932384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A48F3-6337-DB48-B8CD-617BF099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826" y="4725543"/>
            <a:ext cx="1788543" cy="1530403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4512C1-83AC-BD4A-8BF5-C10EA0F5ECEA}"/>
              </a:ext>
            </a:extLst>
          </p:cNvPr>
          <p:cNvSpPr/>
          <p:nvPr/>
        </p:nvSpPr>
        <p:spPr>
          <a:xfrm>
            <a:off x="-745958" y="6117540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E397F-DA5A-C649-B4EF-5F6B1CAAAF93}"/>
              </a:ext>
            </a:extLst>
          </p:cNvPr>
          <p:cNvSpPr txBox="1"/>
          <p:nvPr/>
        </p:nvSpPr>
        <p:spPr>
          <a:xfrm>
            <a:off x="359433" y="6241792"/>
            <a:ext cx="5991222" cy="523220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Introduction</a:t>
            </a:r>
          </a:p>
        </p:txBody>
      </p:sp>
      <p:sp>
        <p:nvSpPr>
          <p:cNvPr id="2" name="Explosion 2 1">
            <a:extLst>
              <a:ext uri="{FF2B5EF4-FFF2-40B4-BE49-F238E27FC236}">
                <a16:creationId xmlns:a16="http://schemas.microsoft.com/office/drawing/2014/main" id="{1497EF55-E074-7744-8B4A-57F0C85D9CFB}"/>
              </a:ext>
            </a:extLst>
          </p:cNvPr>
          <p:cNvSpPr/>
          <p:nvPr/>
        </p:nvSpPr>
        <p:spPr>
          <a:xfrm>
            <a:off x="10237632" y="4475014"/>
            <a:ext cx="861435" cy="759246"/>
          </a:xfrm>
          <a:prstGeom prst="irregularSeal2">
            <a:avLst/>
          </a:prstGeom>
          <a:solidFill>
            <a:srgbClr val="D50605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308B09-10BD-5141-BB67-52168D84F9F0}"/>
              </a:ext>
            </a:extLst>
          </p:cNvPr>
          <p:cNvSpPr/>
          <p:nvPr/>
        </p:nvSpPr>
        <p:spPr>
          <a:xfrm>
            <a:off x="-745958" y="5419416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9E0026-6324-9643-A44C-6026ACF5EB9C}"/>
              </a:ext>
            </a:extLst>
          </p:cNvPr>
          <p:cNvSpPr/>
          <p:nvPr/>
        </p:nvSpPr>
        <p:spPr>
          <a:xfrm>
            <a:off x="-745958" y="5562072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CBC1C-A266-4C45-AFEA-E0A5049AABD7}"/>
              </a:ext>
            </a:extLst>
          </p:cNvPr>
          <p:cNvSpPr/>
          <p:nvPr/>
        </p:nvSpPr>
        <p:spPr>
          <a:xfrm>
            <a:off x="-745958" y="5747228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38C58A-0710-6345-9644-989B985FFEA5}"/>
              </a:ext>
            </a:extLst>
          </p:cNvPr>
          <p:cNvSpPr/>
          <p:nvPr/>
        </p:nvSpPr>
        <p:spPr>
          <a:xfrm>
            <a:off x="-745958" y="5932384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7536CB-8F3E-014E-9076-8B578AFF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542" y="4870684"/>
            <a:ext cx="1788543" cy="1530403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F1AAB7F-2DCD-3A42-8000-3E67B5099CF1}"/>
              </a:ext>
            </a:extLst>
          </p:cNvPr>
          <p:cNvSpPr/>
          <p:nvPr/>
        </p:nvSpPr>
        <p:spPr>
          <a:xfrm>
            <a:off x="-745958" y="6117540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2C4594-DDE3-4A48-925B-D02BFA07EEFF}"/>
              </a:ext>
            </a:extLst>
          </p:cNvPr>
          <p:cNvSpPr txBox="1"/>
          <p:nvPr/>
        </p:nvSpPr>
        <p:spPr>
          <a:xfrm>
            <a:off x="359433" y="6241792"/>
            <a:ext cx="5991222" cy="523220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Women First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9D767C-0A87-4BC2-A816-F6A11ECF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94074"/>
              </p:ext>
            </p:extLst>
          </p:nvPr>
        </p:nvGraphicFramePr>
        <p:xfrm>
          <a:off x="493673" y="1249541"/>
          <a:ext cx="6368373" cy="2919556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592093">
                  <a:extLst>
                    <a:ext uri="{9D8B030D-6E8A-4147-A177-3AD203B41FA5}">
                      <a16:colId xmlns:a16="http://schemas.microsoft.com/office/drawing/2014/main" val="1469067814"/>
                    </a:ext>
                  </a:extLst>
                </a:gridCol>
                <a:gridCol w="1587012">
                  <a:extLst>
                    <a:ext uri="{9D8B030D-6E8A-4147-A177-3AD203B41FA5}">
                      <a16:colId xmlns:a16="http://schemas.microsoft.com/office/drawing/2014/main" val="121529247"/>
                    </a:ext>
                  </a:extLst>
                </a:gridCol>
                <a:gridCol w="1597175">
                  <a:extLst>
                    <a:ext uri="{9D8B030D-6E8A-4147-A177-3AD203B41FA5}">
                      <a16:colId xmlns:a16="http://schemas.microsoft.com/office/drawing/2014/main" val="2661066758"/>
                    </a:ext>
                  </a:extLst>
                </a:gridCol>
                <a:gridCol w="1592093">
                  <a:extLst>
                    <a:ext uri="{9D8B030D-6E8A-4147-A177-3AD203B41FA5}">
                      <a16:colId xmlns:a16="http://schemas.microsoft.com/office/drawing/2014/main" val="293128240"/>
                    </a:ext>
                  </a:extLst>
                </a:gridCol>
              </a:tblGrid>
              <a:tr h="285921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/>
                        <a:t>YES</a:t>
                      </a:r>
                    </a:p>
                  </a:txBody>
                  <a:tcPr marT="50292" marB="5029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/>
                        <a:t>NO</a:t>
                      </a:r>
                    </a:p>
                  </a:txBody>
                  <a:tcPr marT="50292" marB="5029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b="0"/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8563"/>
                  </a:ext>
                </a:extLst>
              </a:tr>
              <a:tr h="1145834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FEMALE</a:t>
                      </a: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338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177.61</a:t>
                      </a:r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127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287.38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465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99426"/>
                  </a:ext>
                </a:extLst>
              </a:tr>
              <a:tr h="1145834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MALE</a:t>
                      </a: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162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322.38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682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521.61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844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66471"/>
                  </a:ext>
                </a:extLst>
              </a:tr>
              <a:tr h="285921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500</a:t>
                      </a:r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809</a:t>
                      </a:r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1309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33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9D19C0-3271-4CB3-B6BB-FD7EE070D8F1}"/>
              </a:ext>
            </a:extLst>
          </p:cNvPr>
          <p:cNvSpPr txBox="1"/>
          <p:nvPr/>
        </p:nvSpPr>
        <p:spPr>
          <a:xfrm>
            <a:off x="2200869" y="879719"/>
            <a:ext cx="284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SURVIVAL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9C061-FF2B-4309-A719-22F1BC148D4B}"/>
              </a:ext>
            </a:extLst>
          </p:cNvPr>
          <p:cNvSpPr txBox="1"/>
          <p:nvPr/>
        </p:nvSpPr>
        <p:spPr>
          <a:xfrm rot="16200000">
            <a:off x="-190796" y="257216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GENDER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D2515-C3E8-4C3D-AC72-BA8ACA2F9C7B}"/>
              </a:ext>
            </a:extLst>
          </p:cNvPr>
          <p:cNvSpPr txBox="1"/>
          <p:nvPr/>
        </p:nvSpPr>
        <p:spPr>
          <a:xfrm>
            <a:off x="295074" y="236968"/>
            <a:ext cx="575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</a:t>
            </a:r>
            <a:r>
              <a:rPr lang="en-IN" baseline="-25000"/>
              <a:t>0</a:t>
            </a:r>
            <a:r>
              <a:rPr lang="en-IN"/>
              <a:t>: Gender was not a factor in survival.</a:t>
            </a:r>
          </a:p>
          <a:p>
            <a:r>
              <a:rPr lang="en-IN"/>
              <a:t>H</a:t>
            </a:r>
            <a:r>
              <a:rPr lang="en-IN" baseline="-25000"/>
              <a:t>A</a:t>
            </a:r>
            <a:r>
              <a:rPr lang="en-IN"/>
              <a:t>: Gender was a factor in survival.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2EE96-3F15-4EEE-A3A7-847CFEE039B0}"/>
              </a:ext>
            </a:extLst>
          </p:cNvPr>
          <p:cNvSpPr txBox="1"/>
          <p:nvPr/>
        </p:nvSpPr>
        <p:spPr>
          <a:xfrm>
            <a:off x="359433" y="4533089"/>
            <a:ext cx="636837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Since </a:t>
            </a: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 </a:t>
            </a:r>
            <a:r>
              <a:rPr lang="en-US"/>
              <a:t>value is greater than 3.841, therefore we can say that with a confidence level of 95%, we will reject the null hypothesis.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9631E-C67B-4D82-918B-2EA8C40BF3BA}"/>
              </a:ext>
            </a:extLst>
          </p:cNvPr>
          <p:cNvSpPr txBox="1"/>
          <p:nvPr/>
        </p:nvSpPr>
        <p:spPr>
          <a:xfrm rot="16200000">
            <a:off x="-190795" y="25721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GENDER</a:t>
            </a:r>
          </a:p>
        </p:txBody>
      </p:sp>
      <p:pic>
        <p:nvPicPr>
          <p:cNvPr id="6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DF808D-5CDE-4D38-A88C-A333207CB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584" y="273907"/>
            <a:ext cx="4709983" cy="4569447"/>
          </a:xfrm>
          <a:prstGeom prst="rect">
            <a:avLst/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79DFA2B3-7A72-49CF-A966-87AE112D3257}"/>
              </a:ext>
            </a:extLst>
          </p:cNvPr>
          <p:cNvSpPr txBox="1"/>
          <p:nvPr/>
        </p:nvSpPr>
        <p:spPr>
          <a:xfrm>
            <a:off x="8386251" y="634919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err="1"/>
              <a:t>d.</a:t>
            </a:r>
            <a:r>
              <a:rPr lang="en-IN"/>
              <a:t>f=1            </a:t>
            </a:r>
          </a:p>
        </p:txBody>
      </p:sp>
    </p:spTree>
    <p:extLst>
      <p:ext uri="{BB962C8B-B14F-4D97-AF65-F5344CB8AC3E}">
        <p14:creationId xmlns:p14="http://schemas.microsoft.com/office/powerpoint/2010/main" val="297950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308B09-10BD-5141-BB67-52168D84F9F0}"/>
              </a:ext>
            </a:extLst>
          </p:cNvPr>
          <p:cNvSpPr/>
          <p:nvPr/>
        </p:nvSpPr>
        <p:spPr>
          <a:xfrm>
            <a:off x="-745958" y="5419416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9E0026-6324-9643-A44C-6026ACF5EB9C}"/>
              </a:ext>
            </a:extLst>
          </p:cNvPr>
          <p:cNvSpPr/>
          <p:nvPr/>
        </p:nvSpPr>
        <p:spPr>
          <a:xfrm>
            <a:off x="-745958" y="5562072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CBC1C-A266-4C45-AFEA-E0A5049AABD7}"/>
              </a:ext>
            </a:extLst>
          </p:cNvPr>
          <p:cNvSpPr/>
          <p:nvPr/>
        </p:nvSpPr>
        <p:spPr>
          <a:xfrm>
            <a:off x="-745958" y="5747228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38C58A-0710-6345-9644-989B985FFEA5}"/>
              </a:ext>
            </a:extLst>
          </p:cNvPr>
          <p:cNvSpPr/>
          <p:nvPr/>
        </p:nvSpPr>
        <p:spPr>
          <a:xfrm>
            <a:off x="-745958" y="5932384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7536CB-8F3E-014E-9076-8B578AFF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542" y="4870684"/>
            <a:ext cx="1788543" cy="1530403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F1AAB7F-2DCD-3A42-8000-3E67B5099CF1}"/>
              </a:ext>
            </a:extLst>
          </p:cNvPr>
          <p:cNvSpPr/>
          <p:nvPr/>
        </p:nvSpPr>
        <p:spPr>
          <a:xfrm>
            <a:off x="-745958" y="6117540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2C4594-DDE3-4A48-925B-D02BFA07EEFF}"/>
              </a:ext>
            </a:extLst>
          </p:cNvPr>
          <p:cNvSpPr txBox="1"/>
          <p:nvPr/>
        </p:nvSpPr>
        <p:spPr>
          <a:xfrm>
            <a:off x="359433" y="6241792"/>
            <a:ext cx="5991222" cy="523220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Women First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2EE96-3F15-4EEE-A3A7-847CFEE039B0}"/>
              </a:ext>
            </a:extLst>
          </p:cNvPr>
          <p:cNvSpPr txBox="1"/>
          <p:nvPr/>
        </p:nvSpPr>
        <p:spPr>
          <a:xfrm>
            <a:off x="2196699" y="4225947"/>
            <a:ext cx="830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clearly signifies that females were more likely to survive than males.</a:t>
            </a:r>
            <a:endParaRPr lang="en-IN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F8B887F-1FE6-4A14-88F1-8681EA285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770301"/>
              </p:ext>
            </p:extLst>
          </p:nvPr>
        </p:nvGraphicFramePr>
        <p:xfrm>
          <a:off x="619328" y="588523"/>
          <a:ext cx="4572000" cy="3273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1477DCD-6F1F-4931-BE39-5CBF2FFE5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689773"/>
              </p:ext>
            </p:extLst>
          </p:nvPr>
        </p:nvGraphicFramePr>
        <p:xfrm>
          <a:off x="5745542" y="577199"/>
          <a:ext cx="4572000" cy="3284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4608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308B09-10BD-5141-BB67-52168D84F9F0}"/>
              </a:ext>
            </a:extLst>
          </p:cNvPr>
          <p:cNvSpPr/>
          <p:nvPr/>
        </p:nvSpPr>
        <p:spPr>
          <a:xfrm>
            <a:off x="-745958" y="5419416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9E0026-6324-9643-A44C-6026ACF5EB9C}"/>
              </a:ext>
            </a:extLst>
          </p:cNvPr>
          <p:cNvSpPr/>
          <p:nvPr/>
        </p:nvSpPr>
        <p:spPr>
          <a:xfrm>
            <a:off x="-745958" y="5562072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CBC1C-A266-4C45-AFEA-E0A5049AABD7}"/>
              </a:ext>
            </a:extLst>
          </p:cNvPr>
          <p:cNvSpPr/>
          <p:nvPr/>
        </p:nvSpPr>
        <p:spPr>
          <a:xfrm>
            <a:off x="-745958" y="5747228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74C08-BC4D-E54B-8400-D0BD0A3C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963" y="4870684"/>
            <a:ext cx="1788543" cy="1530403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C38C58A-0710-6345-9644-989B985FFEA5}"/>
              </a:ext>
            </a:extLst>
          </p:cNvPr>
          <p:cNvSpPr/>
          <p:nvPr/>
        </p:nvSpPr>
        <p:spPr>
          <a:xfrm>
            <a:off x="-745958" y="5932384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1AAB7F-2DCD-3A42-8000-3E67B5099CF1}"/>
              </a:ext>
            </a:extLst>
          </p:cNvPr>
          <p:cNvSpPr/>
          <p:nvPr/>
        </p:nvSpPr>
        <p:spPr>
          <a:xfrm>
            <a:off x="-745958" y="6117540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2C4594-DDE3-4A48-925B-D02BFA07EEFF}"/>
              </a:ext>
            </a:extLst>
          </p:cNvPr>
          <p:cNvSpPr txBox="1"/>
          <p:nvPr/>
        </p:nvSpPr>
        <p:spPr>
          <a:xfrm>
            <a:off x="359433" y="6241792"/>
            <a:ext cx="5991222" cy="523220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Children First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BF528-F040-44B5-B9FB-D2C9EF20E0B4}"/>
              </a:ext>
            </a:extLst>
          </p:cNvPr>
          <p:cNvSpPr txBox="1"/>
          <p:nvPr/>
        </p:nvSpPr>
        <p:spPr>
          <a:xfrm>
            <a:off x="295074" y="236968"/>
            <a:ext cx="575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</a:t>
            </a:r>
            <a:r>
              <a:rPr lang="en-IN" baseline="-25000"/>
              <a:t>0</a:t>
            </a:r>
            <a:r>
              <a:rPr lang="en-IN"/>
              <a:t>: Children were less likely to survive than adults.</a:t>
            </a:r>
          </a:p>
          <a:p>
            <a:r>
              <a:rPr lang="en-IN"/>
              <a:t>H</a:t>
            </a:r>
            <a:r>
              <a:rPr lang="en-IN" baseline="-25000"/>
              <a:t>A</a:t>
            </a:r>
            <a:r>
              <a:rPr lang="en-IN"/>
              <a:t>: Children were more likely to survive than adults.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A9D09D-4DC0-49B2-B188-85A7B7FD4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49225"/>
              </p:ext>
            </p:extLst>
          </p:nvPr>
        </p:nvGraphicFramePr>
        <p:xfrm>
          <a:off x="493674" y="1249541"/>
          <a:ext cx="5984949" cy="2109216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496237">
                  <a:extLst>
                    <a:ext uri="{9D8B030D-6E8A-4147-A177-3AD203B41FA5}">
                      <a16:colId xmlns:a16="http://schemas.microsoft.com/office/drawing/2014/main" val="1469067814"/>
                    </a:ext>
                  </a:extLst>
                </a:gridCol>
                <a:gridCol w="1491462">
                  <a:extLst>
                    <a:ext uri="{9D8B030D-6E8A-4147-A177-3AD203B41FA5}">
                      <a16:colId xmlns:a16="http://schemas.microsoft.com/office/drawing/2014/main" val="121529247"/>
                    </a:ext>
                  </a:extLst>
                </a:gridCol>
                <a:gridCol w="1501013">
                  <a:extLst>
                    <a:ext uri="{9D8B030D-6E8A-4147-A177-3AD203B41FA5}">
                      <a16:colId xmlns:a16="http://schemas.microsoft.com/office/drawing/2014/main" val="2661066758"/>
                    </a:ext>
                  </a:extLst>
                </a:gridCol>
                <a:gridCol w="1496237">
                  <a:extLst>
                    <a:ext uri="{9D8B030D-6E8A-4147-A177-3AD203B41FA5}">
                      <a16:colId xmlns:a16="http://schemas.microsoft.com/office/drawing/2014/main" val="293128240"/>
                    </a:ext>
                  </a:extLst>
                </a:gridCol>
              </a:tblGrid>
              <a:tr h="285921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/>
                        <a:t>YES</a:t>
                      </a:r>
                    </a:p>
                  </a:txBody>
                  <a:tcPr marT="50292" marB="5029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/>
                        <a:t>NO</a:t>
                      </a:r>
                    </a:p>
                  </a:txBody>
                  <a:tcPr marT="50292" marB="5029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b="0"/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8563"/>
                  </a:ext>
                </a:extLst>
              </a:tr>
              <a:tr h="500085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CHILD</a:t>
                      </a: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95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73.72</a:t>
                      </a:r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98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119.27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193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99426"/>
                  </a:ext>
                </a:extLst>
              </a:tr>
              <a:tr h="565455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ADULT</a:t>
                      </a: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405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426.27</a:t>
                      </a:r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711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689.72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1116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66471"/>
                  </a:ext>
                </a:extLst>
              </a:tr>
              <a:tr h="285921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500</a:t>
                      </a:r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809</a:t>
                      </a:r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1309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33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D798089-9D5A-41FE-ADFA-B2F4EB7C21F2}"/>
              </a:ext>
            </a:extLst>
          </p:cNvPr>
          <p:cNvSpPr txBox="1"/>
          <p:nvPr/>
        </p:nvSpPr>
        <p:spPr>
          <a:xfrm>
            <a:off x="2200869" y="879719"/>
            <a:ext cx="284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SURVIVAL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5B5B7-239E-4938-85A0-E0F6ACE92F3B}"/>
              </a:ext>
            </a:extLst>
          </p:cNvPr>
          <p:cNvSpPr txBox="1"/>
          <p:nvPr/>
        </p:nvSpPr>
        <p:spPr>
          <a:xfrm rot="16200000">
            <a:off x="-537185" y="2119483"/>
            <a:ext cx="16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AGE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E462D-87AB-4EAF-9ADD-2A64FD837E86}"/>
              </a:ext>
            </a:extLst>
          </p:cNvPr>
          <p:cNvSpPr txBox="1"/>
          <p:nvPr/>
        </p:nvSpPr>
        <p:spPr>
          <a:xfrm>
            <a:off x="295074" y="4231380"/>
            <a:ext cx="6368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Since </a:t>
            </a: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 </a:t>
            </a:r>
            <a:r>
              <a:rPr lang="en-US"/>
              <a:t>value i.e. 11.64 is greater than 3.841, therefore we can say that with a confidence level of 95%, we will reject the null hypothesis.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ADACB-B69A-40E7-B541-D38B709B0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535" y="267805"/>
            <a:ext cx="4580017" cy="4602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7923F9-9517-41C2-B122-3DD3095411BD}"/>
              </a:ext>
            </a:extLst>
          </p:cNvPr>
          <p:cNvSpPr txBox="1"/>
          <p:nvPr/>
        </p:nvSpPr>
        <p:spPr>
          <a:xfrm>
            <a:off x="8226757" y="695053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err="1"/>
              <a:t>d.f.</a:t>
            </a:r>
            <a:r>
              <a:rPr lang="en-IN"/>
              <a:t>=1            </a:t>
            </a:r>
          </a:p>
        </p:txBody>
      </p:sp>
    </p:spTree>
    <p:extLst>
      <p:ext uri="{BB962C8B-B14F-4D97-AF65-F5344CB8AC3E}">
        <p14:creationId xmlns:p14="http://schemas.microsoft.com/office/powerpoint/2010/main" val="94138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308B09-10BD-5141-BB67-52168D84F9F0}"/>
              </a:ext>
            </a:extLst>
          </p:cNvPr>
          <p:cNvSpPr/>
          <p:nvPr/>
        </p:nvSpPr>
        <p:spPr>
          <a:xfrm>
            <a:off x="-745958" y="5419416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9E0026-6324-9643-A44C-6026ACF5EB9C}"/>
              </a:ext>
            </a:extLst>
          </p:cNvPr>
          <p:cNvSpPr/>
          <p:nvPr/>
        </p:nvSpPr>
        <p:spPr>
          <a:xfrm>
            <a:off x="-745958" y="5562072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CBC1C-A266-4C45-AFEA-E0A5049AABD7}"/>
              </a:ext>
            </a:extLst>
          </p:cNvPr>
          <p:cNvSpPr/>
          <p:nvPr/>
        </p:nvSpPr>
        <p:spPr>
          <a:xfrm>
            <a:off x="-745958" y="5747228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74C08-BC4D-E54B-8400-D0BD0A3C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963" y="4870684"/>
            <a:ext cx="1788543" cy="1530403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C38C58A-0710-6345-9644-989B985FFEA5}"/>
              </a:ext>
            </a:extLst>
          </p:cNvPr>
          <p:cNvSpPr/>
          <p:nvPr/>
        </p:nvSpPr>
        <p:spPr>
          <a:xfrm>
            <a:off x="-745958" y="5932384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1AAB7F-2DCD-3A42-8000-3E67B5099CF1}"/>
              </a:ext>
            </a:extLst>
          </p:cNvPr>
          <p:cNvSpPr/>
          <p:nvPr/>
        </p:nvSpPr>
        <p:spPr>
          <a:xfrm>
            <a:off x="-745958" y="6117540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2C4594-DDE3-4A48-925B-D02BFA07EEFF}"/>
              </a:ext>
            </a:extLst>
          </p:cNvPr>
          <p:cNvSpPr txBox="1"/>
          <p:nvPr/>
        </p:nvSpPr>
        <p:spPr>
          <a:xfrm>
            <a:off x="359433" y="6241792"/>
            <a:ext cx="5991222" cy="523220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Children First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7259A0E-607C-416A-A76D-7A71E4EB2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973067"/>
              </p:ext>
            </p:extLst>
          </p:nvPr>
        </p:nvGraphicFramePr>
        <p:xfrm>
          <a:off x="881975" y="8608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5022CBA-044B-4127-B875-0AE4FCE860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324057"/>
              </p:ext>
            </p:extLst>
          </p:nvPr>
        </p:nvGraphicFramePr>
        <p:xfrm>
          <a:off x="5677710" y="8608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EC9A19-7B8A-446E-9E36-0A3F3DB304D2}"/>
              </a:ext>
            </a:extLst>
          </p:cNvPr>
          <p:cNvSpPr txBox="1"/>
          <p:nvPr/>
        </p:nvSpPr>
        <p:spPr>
          <a:xfrm>
            <a:off x="1887165" y="3988340"/>
            <a:ext cx="762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Therefore, we can say that children were more likely to survive than adults.</a:t>
            </a:r>
          </a:p>
        </p:txBody>
      </p:sp>
    </p:spTree>
    <p:extLst>
      <p:ext uri="{BB962C8B-B14F-4D97-AF65-F5344CB8AC3E}">
        <p14:creationId xmlns:p14="http://schemas.microsoft.com/office/powerpoint/2010/main" val="346708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D966978-4AFB-B047-A91F-CC0AD5CD2916}"/>
              </a:ext>
            </a:extLst>
          </p:cNvPr>
          <p:cNvSpPr/>
          <p:nvPr/>
        </p:nvSpPr>
        <p:spPr>
          <a:xfrm>
            <a:off x="10740821" y="793732"/>
            <a:ext cx="570284" cy="255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E4A24-F966-4073-ADF8-E18417DE1E9B}"/>
              </a:ext>
            </a:extLst>
          </p:cNvPr>
          <p:cNvSpPr txBox="1"/>
          <p:nvPr/>
        </p:nvSpPr>
        <p:spPr>
          <a:xfrm>
            <a:off x="295078" y="141055"/>
            <a:ext cx="575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</a:t>
            </a:r>
            <a:r>
              <a:rPr lang="en-IN" baseline="-25000"/>
              <a:t>0</a:t>
            </a:r>
            <a:r>
              <a:rPr lang="en-IN"/>
              <a:t>: Age among adults was not a factor in survival.</a:t>
            </a:r>
          </a:p>
          <a:p>
            <a:r>
              <a:rPr lang="en-IN"/>
              <a:t>H</a:t>
            </a:r>
            <a:r>
              <a:rPr lang="en-IN" baseline="-25000"/>
              <a:t>A</a:t>
            </a:r>
            <a:r>
              <a:rPr lang="en-IN"/>
              <a:t>: Age among adults was a factor in survival.</a:t>
            </a:r>
          </a:p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308B09-10BD-5141-BB67-52168D84F9F0}"/>
              </a:ext>
            </a:extLst>
          </p:cNvPr>
          <p:cNvSpPr/>
          <p:nvPr/>
        </p:nvSpPr>
        <p:spPr>
          <a:xfrm>
            <a:off x="-745958" y="5419416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9E0026-6324-9643-A44C-6026ACF5EB9C}"/>
              </a:ext>
            </a:extLst>
          </p:cNvPr>
          <p:cNvSpPr/>
          <p:nvPr/>
        </p:nvSpPr>
        <p:spPr>
          <a:xfrm>
            <a:off x="-745958" y="5562072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3BD2B-06AA-9249-85BB-5DA90385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382" y="4870684"/>
            <a:ext cx="1788543" cy="1530403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80CBC1C-A266-4C45-AFEA-E0A5049AABD7}"/>
              </a:ext>
            </a:extLst>
          </p:cNvPr>
          <p:cNvSpPr/>
          <p:nvPr/>
        </p:nvSpPr>
        <p:spPr>
          <a:xfrm>
            <a:off x="-745958" y="5747228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38C58A-0710-6345-9644-989B985FFEA5}"/>
              </a:ext>
            </a:extLst>
          </p:cNvPr>
          <p:cNvSpPr/>
          <p:nvPr/>
        </p:nvSpPr>
        <p:spPr>
          <a:xfrm>
            <a:off x="-745958" y="5932384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1AAB7F-2DCD-3A42-8000-3E67B5099CF1}"/>
              </a:ext>
            </a:extLst>
          </p:cNvPr>
          <p:cNvSpPr/>
          <p:nvPr/>
        </p:nvSpPr>
        <p:spPr>
          <a:xfrm>
            <a:off x="-745958" y="6117540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2C4594-DDE3-4A48-925B-D02BFA07EEFF}"/>
              </a:ext>
            </a:extLst>
          </p:cNvPr>
          <p:cNvSpPr txBox="1"/>
          <p:nvPr/>
        </p:nvSpPr>
        <p:spPr>
          <a:xfrm>
            <a:off x="359433" y="6241792"/>
            <a:ext cx="5991222" cy="523220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Age 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E384E-9AC7-46F8-A0BC-A65E94C92A8A}"/>
              </a:ext>
            </a:extLst>
          </p:cNvPr>
          <p:cNvSpPr txBox="1"/>
          <p:nvPr/>
        </p:nvSpPr>
        <p:spPr>
          <a:xfrm>
            <a:off x="2200869" y="879719"/>
            <a:ext cx="284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SURVIVAL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30DE0-1FED-465B-BE5E-41C3BC6E973D}"/>
              </a:ext>
            </a:extLst>
          </p:cNvPr>
          <p:cNvSpPr txBox="1"/>
          <p:nvPr/>
        </p:nvSpPr>
        <p:spPr>
          <a:xfrm rot="16200000">
            <a:off x="-514535" y="2572168"/>
            <a:ext cx="16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AGE CATEGORY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5E2F8CE-2515-47E5-8C16-C644D140D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51609"/>
              </p:ext>
            </p:extLst>
          </p:nvPr>
        </p:nvGraphicFramePr>
        <p:xfrm>
          <a:off x="496457" y="1207041"/>
          <a:ext cx="5800125" cy="3137675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592093">
                  <a:extLst>
                    <a:ext uri="{9D8B030D-6E8A-4147-A177-3AD203B41FA5}">
                      <a16:colId xmlns:a16="http://schemas.microsoft.com/office/drawing/2014/main" val="1469067814"/>
                    </a:ext>
                  </a:extLst>
                </a:gridCol>
                <a:gridCol w="1587012">
                  <a:extLst>
                    <a:ext uri="{9D8B030D-6E8A-4147-A177-3AD203B41FA5}">
                      <a16:colId xmlns:a16="http://schemas.microsoft.com/office/drawing/2014/main" val="121529247"/>
                    </a:ext>
                  </a:extLst>
                </a:gridCol>
                <a:gridCol w="1597175">
                  <a:extLst>
                    <a:ext uri="{9D8B030D-6E8A-4147-A177-3AD203B41FA5}">
                      <a16:colId xmlns:a16="http://schemas.microsoft.com/office/drawing/2014/main" val="2661066758"/>
                    </a:ext>
                  </a:extLst>
                </a:gridCol>
                <a:gridCol w="1023845">
                  <a:extLst>
                    <a:ext uri="{9D8B030D-6E8A-4147-A177-3AD203B41FA5}">
                      <a16:colId xmlns:a16="http://schemas.microsoft.com/office/drawing/2014/main" val="293128240"/>
                    </a:ext>
                  </a:extLst>
                </a:gridCol>
              </a:tblGrid>
              <a:tr h="457323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/>
                        <a:t>YES</a:t>
                      </a:r>
                    </a:p>
                  </a:txBody>
                  <a:tcPr marT="50292" marB="5029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/>
                        <a:t>NO</a:t>
                      </a:r>
                    </a:p>
                  </a:txBody>
                  <a:tcPr marT="50292" marB="5029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b="0"/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8563"/>
                  </a:ext>
                </a:extLst>
              </a:tr>
              <a:tr h="709996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Adult (19 yrs – 39 yrs)</a:t>
                      </a: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236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236.30</a:t>
                      </a:r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369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368.69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605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99426"/>
                  </a:ext>
                </a:extLst>
              </a:tr>
              <a:tr h="728089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Adult (40 yrs – 59 yrs)</a:t>
                      </a: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84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80.07</a:t>
                      </a:r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121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124.92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205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66471"/>
                  </a:ext>
                </a:extLst>
              </a:tr>
              <a:tr h="688492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Adult (60+ yrs)</a:t>
                      </a: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12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15.62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28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24.37</a:t>
                      </a:r>
                      <a:endParaRPr lang="en-IN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35997"/>
                  </a:ext>
                </a:extLst>
              </a:tr>
              <a:tr h="458360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332</a:t>
                      </a:r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518</a:t>
                      </a:r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850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33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09E8FEE-626C-4496-B6D0-B3863EBBA31C}"/>
              </a:ext>
            </a:extLst>
          </p:cNvPr>
          <p:cNvSpPr txBox="1"/>
          <p:nvPr/>
        </p:nvSpPr>
        <p:spPr>
          <a:xfrm>
            <a:off x="295078" y="4310930"/>
            <a:ext cx="636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Since </a:t>
            </a: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 </a:t>
            </a:r>
            <a:r>
              <a:rPr lang="en-US"/>
              <a:t>value is less than 3.841, therefore we can stay  with a the null hypothesis i.e. Age among adults was not a factor for survival.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B41ED-3A4A-4F40-8601-E5600412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137" y="468692"/>
            <a:ext cx="4549534" cy="44885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40931C-4B71-4C2A-AC0F-F9D396B7F4F7}"/>
              </a:ext>
            </a:extLst>
          </p:cNvPr>
          <p:cNvSpPr txBox="1"/>
          <p:nvPr/>
        </p:nvSpPr>
        <p:spPr>
          <a:xfrm>
            <a:off x="8578992" y="699921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d.f.=2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03AB3-1D72-064C-A482-BFF24CADE501}"/>
              </a:ext>
            </a:extLst>
          </p:cNvPr>
          <p:cNvSpPr/>
          <p:nvPr/>
        </p:nvSpPr>
        <p:spPr>
          <a:xfrm>
            <a:off x="10823944" y="1064385"/>
            <a:ext cx="202019" cy="2125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752A7A-A08B-594C-93BB-AE364EA140A3}"/>
              </a:ext>
            </a:extLst>
          </p:cNvPr>
          <p:cNvSpPr/>
          <p:nvPr/>
        </p:nvSpPr>
        <p:spPr>
          <a:xfrm>
            <a:off x="10873918" y="3284134"/>
            <a:ext cx="152045" cy="96577"/>
          </a:xfrm>
          <a:prstGeom prst="rect">
            <a:avLst/>
          </a:prstGeom>
          <a:solidFill>
            <a:srgbClr val="A7CCED"/>
          </a:solidFill>
          <a:ln>
            <a:solidFill>
              <a:srgbClr val="A7C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48A215-E235-8A41-8484-87DF4EF33786}"/>
              </a:ext>
            </a:extLst>
          </p:cNvPr>
          <p:cNvSpPr/>
          <p:nvPr/>
        </p:nvSpPr>
        <p:spPr>
          <a:xfrm>
            <a:off x="10924953" y="3189767"/>
            <a:ext cx="10101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391B65-8AD6-5744-B190-A3D83B63C0C1}"/>
              </a:ext>
            </a:extLst>
          </p:cNvPr>
          <p:cNvSpPr/>
          <p:nvPr/>
        </p:nvSpPr>
        <p:spPr>
          <a:xfrm>
            <a:off x="10740821" y="793732"/>
            <a:ext cx="570284" cy="270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E64E0-4FFA-6747-9511-B19699ED20D0}"/>
              </a:ext>
            </a:extLst>
          </p:cNvPr>
          <p:cNvSpPr txBox="1"/>
          <p:nvPr/>
        </p:nvSpPr>
        <p:spPr>
          <a:xfrm>
            <a:off x="10697574" y="744392"/>
            <a:ext cx="65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1.69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1E637C-08F8-3340-A652-FA60A8326918}"/>
              </a:ext>
            </a:extLst>
          </p:cNvPr>
          <p:cNvCxnSpPr>
            <a:cxnSpLocks/>
          </p:cNvCxnSpPr>
          <p:nvPr/>
        </p:nvCxnSpPr>
        <p:spPr>
          <a:xfrm flipV="1">
            <a:off x="8123274" y="1207041"/>
            <a:ext cx="0" cy="2201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14CC3A-5013-3443-B17E-E1AAF89C31F1}"/>
              </a:ext>
            </a:extLst>
          </p:cNvPr>
          <p:cNvSpPr txBox="1"/>
          <p:nvPr/>
        </p:nvSpPr>
        <p:spPr>
          <a:xfrm>
            <a:off x="7952986" y="3610272"/>
            <a:ext cx="61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1.69</a:t>
            </a:r>
          </a:p>
        </p:txBody>
      </p:sp>
    </p:spTree>
    <p:extLst>
      <p:ext uri="{BB962C8B-B14F-4D97-AF65-F5344CB8AC3E}">
        <p14:creationId xmlns:p14="http://schemas.microsoft.com/office/powerpoint/2010/main" val="415378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308B09-10BD-5141-BB67-52168D84F9F0}"/>
              </a:ext>
            </a:extLst>
          </p:cNvPr>
          <p:cNvSpPr/>
          <p:nvPr/>
        </p:nvSpPr>
        <p:spPr>
          <a:xfrm>
            <a:off x="-745958" y="5419416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9E0026-6324-9643-A44C-6026ACF5EB9C}"/>
              </a:ext>
            </a:extLst>
          </p:cNvPr>
          <p:cNvSpPr/>
          <p:nvPr/>
        </p:nvSpPr>
        <p:spPr>
          <a:xfrm>
            <a:off x="-745958" y="5562072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3BD2B-06AA-9249-85BB-5DA90385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382" y="4870684"/>
            <a:ext cx="1788543" cy="1530403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80CBC1C-A266-4C45-AFEA-E0A5049AABD7}"/>
              </a:ext>
            </a:extLst>
          </p:cNvPr>
          <p:cNvSpPr/>
          <p:nvPr/>
        </p:nvSpPr>
        <p:spPr>
          <a:xfrm>
            <a:off x="-745958" y="5747228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38C58A-0710-6345-9644-989B985FFEA5}"/>
              </a:ext>
            </a:extLst>
          </p:cNvPr>
          <p:cNvSpPr/>
          <p:nvPr/>
        </p:nvSpPr>
        <p:spPr>
          <a:xfrm>
            <a:off x="-745958" y="5932384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1AAB7F-2DCD-3A42-8000-3E67B5099CF1}"/>
              </a:ext>
            </a:extLst>
          </p:cNvPr>
          <p:cNvSpPr/>
          <p:nvPr/>
        </p:nvSpPr>
        <p:spPr>
          <a:xfrm>
            <a:off x="-745958" y="6117540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2C4594-DDE3-4A48-925B-D02BFA07EEFF}"/>
              </a:ext>
            </a:extLst>
          </p:cNvPr>
          <p:cNvSpPr txBox="1"/>
          <p:nvPr/>
        </p:nvSpPr>
        <p:spPr>
          <a:xfrm>
            <a:off x="359433" y="6241792"/>
            <a:ext cx="5991222" cy="523220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Age Factor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3761A7-AB36-594A-9434-C9883A624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18748"/>
              </p:ext>
            </p:extLst>
          </p:nvPr>
        </p:nvGraphicFramePr>
        <p:xfrm>
          <a:off x="583661" y="1249051"/>
          <a:ext cx="4776280" cy="3099101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592093">
                  <a:extLst>
                    <a:ext uri="{9D8B030D-6E8A-4147-A177-3AD203B41FA5}">
                      <a16:colId xmlns:a16="http://schemas.microsoft.com/office/drawing/2014/main" val="1469067814"/>
                    </a:ext>
                  </a:extLst>
                </a:gridCol>
                <a:gridCol w="1587012">
                  <a:extLst>
                    <a:ext uri="{9D8B030D-6E8A-4147-A177-3AD203B41FA5}">
                      <a16:colId xmlns:a16="http://schemas.microsoft.com/office/drawing/2014/main" val="121529247"/>
                    </a:ext>
                  </a:extLst>
                </a:gridCol>
                <a:gridCol w="1597175">
                  <a:extLst>
                    <a:ext uri="{9D8B030D-6E8A-4147-A177-3AD203B41FA5}">
                      <a16:colId xmlns:a16="http://schemas.microsoft.com/office/drawing/2014/main" val="2661066758"/>
                    </a:ext>
                  </a:extLst>
                </a:gridCol>
              </a:tblGrid>
              <a:tr h="465868">
                <a:tc>
                  <a:txBody>
                    <a:bodyPr/>
                    <a:lstStyle/>
                    <a:p>
                      <a:endParaRPr lang="en-IN" sz="1800">
                        <a:latin typeface="Helvetica" pitchFamily="2" charset="0"/>
                      </a:endParaRP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Helvetica" pitchFamily="2" charset="0"/>
                        </a:rPr>
                        <a:t>YES</a:t>
                      </a:r>
                    </a:p>
                  </a:txBody>
                  <a:tcPr marT="50292" marB="502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Helvetica" pitchFamily="2" charset="0"/>
                        </a:rPr>
                        <a:t>NO</a:t>
                      </a:r>
                    </a:p>
                  </a:txBody>
                  <a:tcPr marT="50292" marB="502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8563"/>
                  </a:ext>
                </a:extLst>
              </a:tr>
              <a:tr h="723261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Adult</a:t>
                      </a:r>
                    </a:p>
                    <a:p>
                      <a:pPr algn="ctr"/>
                      <a:r>
                        <a:rPr lang="en-IN" sz="1800"/>
                        <a:t>(19yrs – 39yrs)</a:t>
                      </a: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-0.997</a:t>
                      </a:r>
                      <a:endParaRPr lang="en-IN" sz="1800">
                        <a:solidFill>
                          <a:schemeClr val="accent6">
                            <a:lumMod val="75000"/>
                          </a:schemeClr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0.997</a:t>
                      </a: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99426"/>
                  </a:ext>
                </a:extLst>
              </a:tr>
              <a:tr h="741692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Adult</a:t>
                      </a:r>
                    </a:p>
                    <a:p>
                      <a:pPr algn="ctr"/>
                      <a:r>
                        <a:rPr lang="en-IN" sz="1800"/>
                        <a:t>(40yrs – 59yrs)</a:t>
                      </a: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0.692</a:t>
                      </a:r>
                      <a:endParaRPr lang="en-IN" sz="1800">
                        <a:solidFill>
                          <a:schemeClr val="accent6">
                            <a:lumMod val="75000"/>
                          </a:schemeClr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-0.692</a:t>
                      </a:r>
                      <a:endParaRPr lang="en-IN" sz="1800">
                        <a:solidFill>
                          <a:schemeClr val="accent6">
                            <a:lumMod val="75000"/>
                          </a:schemeClr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66471"/>
                  </a:ext>
                </a:extLst>
              </a:tr>
              <a:tr h="701356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Adult</a:t>
                      </a:r>
                    </a:p>
                    <a:p>
                      <a:pPr algn="ctr"/>
                      <a:r>
                        <a:rPr lang="en-IN" sz="1800"/>
                        <a:t>(60+yrs)</a:t>
                      </a: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-1.185</a:t>
                      </a:r>
                      <a:endParaRPr lang="en-IN" sz="1800">
                        <a:solidFill>
                          <a:schemeClr val="accent6">
                            <a:lumMod val="75000"/>
                          </a:schemeClr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elvetica" pitchFamily="2" charset="0"/>
                        </a:rPr>
                        <a:t>1.185</a:t>
                      </a:r>
                      <a:endParaRPr lang="en-IN" sz="1800">
                        <a:solidFill>
                          <a:schemeClr val="accent6">
                            <a:lumMod val="75000"/>
                          </a:schemeClr>
                        </a:solidFill>
                        <a:latin typeface="Helvetica" pitchFamily="2" charset="0"/>
                      </a:endParaRPr>
                    </a:p>
                  </a:txBody>
                  <a:tcPr marT="50292" marB="50292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35997"/>
                  </a:ext>
                </a:extLst>
              </a:tr>
              <a:tr h="466924"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Helvetica" pitchFamily="2" charset="0"/>
                        </a:rPr>
                        <a:t>Critical</a:t>
                      </a:r>
                      <a:r>
                        <a:rPr lang="zh-CN" altLang="en-US" sz="1800">
                          <a:latin typeface="Helvetica" pitchFamily="2" charset="0"/>
                        </a:rPr>
                        <a:t> </a:t>
                      </a:r>
                      <a:r>
                        <a:rPr lang="en-US" altLang="zh-CN" sz="1800">
                          <a:latin typeface="Helvetica" pitchFamily="2" charset="0"/>
                        </a:rPr>
                        <a:t>=</a:t>
                      </a:r>
                      <a:r>
                        <a:rPr lang="zh-CN" altLang="en-US" sz="1800">
                          <a:latin typeface="Helvetica" pitchFamily="2" charset="0"/>
                        </a:rPr>
                        <a:t> </a:t>
                      </a:r>
                      <a:r>
                        <a:rPr lang="en-US" altLang="zh-CN" sz="1800">
                          <a:latin typeface="Helvetica" pitchFamily="2" charset="0"/>
                        </a:rPr>
                        <a:t>| 2.638 |</a:t>
                      </a:r>
                      <a:endParaRPr lang="en-IN" sz="1800">
                        <a:latin typeface="Helvetica" pitchFamily="2" charset="0"/>
                      </a:endParaRPr>
                    </a:p>
                  </a:txBody>
                  <a:tcPr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33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3423D51-B1A9-3344-B48A-27BAE5456067}"/>
              </a:ext>
            </a:extLst>
          </p:cNvPr>
          <p:cNvSpPr txBox="1"/>
          <p:nvPr/>
        </p:nvSpPr>
        <p:spPr>
          <a:xfrm>
            <a:off x="583661" y="491184"/>
            <a:ext cx="477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latin typeface="Helvetica" pitchFamily="2" charset="0"/>
              </a:rPr>
              <a:t>Adjusted</a:t>
            </a:r>
            <a:r>
              <a:rPr lang="zh-CN" altLang="en-US" sz="2000">
                <a:latin typeface="Helvetica" pitchFamily="2" charset="0"/>
              </a:rPr>
              <a:t> </a:t>
            </a:r>
            <a:r>
              <a:rPr lang="en-US" altLang="zh-CN" sz="2000">
                <a:latin typeface="Helvetica" pitchFamily="2" charset="0"/>
              </a:rPr>
              <a:t>Residual</a:t>
            </a:r>
            <a:endParaRPr lang="en-IN" sz="200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3D846-DD6F-2547-9CB4-7870FDECE543}"/>
              </a:ext>
            </a:extLst>
          </p:cNvPr>
          <p:cNvSpPr txBox="1"/>
          <p:nvPr/>
        </p:nvSpPr>
        <p:spPr>
          <a:xfrm>
            <a:off x="6750051" y="3921370"/>
            <a:ext cx="4483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Helvetica" pitchFamily="2" charset="0"/>
              </a:rPr>
              <a:t>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>
                <a:latin typeface="Helvetica" pitchFamily="2" charset="0"/>
              </a:rPr>
              <a:t> As non of the age categories in adults are not significant we stay with the null hypothesis.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>
                <a:latin typeface="Helvetica" pitchFamily="2" charset="0"/>
              </a:rPr>
              <a:t>This means that the Age group in adults was not a factor for survival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2B7-E2E9-914F-B349-BAAF4737F646}"/>
              </a:ext>
            </a:extLst>
          </p:cNvPr>
          <p:cNvSpPr txBox="1"/>
          <p:nvPr/>
        </p:nvSpPr>
        <p:spPr>
          <a:xfrm rot="16200000">
            <a:off x="-514535" y="2572168"/>
            <a:ext cx="16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AGE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0E2DC-A174-A74D-B42C-36CBC97A4278}"/>
              </a:ext>
            </a:extLst>
          </p:cNvPr>
          <p:cNvSpPr txBox="1"/>
          <p:nvPr/>
        </p:nvSpPr>
        <p:spPr>
          <a:xfrm>
            <a:off x="2200869" y="879719"/>
            <a:ext cx="315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SURVIVAL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FABCD1-E8DB-684E-AEA1-645D5AC87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060" y="259789"/>
            <a:ext cx="4776279" cy="34185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A4B14D7-12C2-7C46-BCA6-4BD25A871873}"/>
              </a:ext>
            </a:extLst>
          </p:cNvPr>
          <p:cNvSpPr/>
          <p:nvPr/>
        </p:nvSpPr>
        <p:spPr>
          <a:xfrm>
            <a:off x="8586789" y="290297"/>
            <a:ext cx="1409700" cy="3107600"/>
          </a:xfrm>
          <a:prstGeom prst="rect">
            <a:avLst/>
          </a:prstGeom>
          <a:solidFill>
            <a:schemeClr val="accent6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A7E0E1-1073-2D43-AC74-91364D1439EA}"/>
              </a:ext>
            </a:extLst>
          </p:cNvPr>
          <p:cNvCxnSpPr/>
          <p:nvPr/>
        </p:nvCxnSpPr>
        <p:spPr>
          <a:xfrm>
            <a:off x="8586789" y="259789"/>
            <a:ext cx="0" cy="312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9D1567-E10E-BF45-9473-85564C036EFB}"/>
              </a:ext>
            </a:extLst>
          </p:cNvPr>
          <p:cNvSpPr/>
          <p:nvPr/>
        </p:nvSpPr>
        <p:spPr>
          <a:xfrm>
            <a:off x="7072313" y="3429000"/>
            <a:ext cx="4536026" cy="249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0.58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D2D676-BC9F-4C44-AA04-45FD00826745}"/>
              </a:ext>
            </a:extLst>
          </p:cNvPr>
          <p:cNvCxnSpPr/>
          <p:nvPr/>
        </p:nvCxnSpPr>
        <p:spPr>
          <a:xfrm>
            <a:off x="9996489" y="259789"/>
            <a:ext cx="0" cy="312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4A0072-BF6D-3E45-8AC4-F961345D7288}"/>
              </a:ext>
            </a:extLst>
          </p:cNvPr>
          <p:cNvCxnSpPr/>
          <p:nvPr/>
        </p:nvCxnSpPr>
        <p:spPr>
          <a:xfrm>
            <a:off x="8681857" y="290297"/>
            <a:ext cx="0" cy="312285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91A41A-7FBF-8847-BA24-FDCACD02771A}"/>
              </a:ext>
            </a:extLst>
          </p:cNvPr>
          <p:cNvCxnSpPr/>
          <p:nvPr/>
        </p:nvCxnSpPr>
        <p:spPr>
          <a:xfrm>
            <a:off x="9657144" y="267416"/>
            <a:ext cx="0" cy="312285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B3AEF7-7D4D-5A47-87FC-326AC57B6C7D}"/>
              </a:ext>
            </a:extLst>
          </p:cNvPr>
          <p:cNvCxnSpPr>
            <a:cxnSpLocks/>
          </p:cNvCxnSpPr>
          <p:nvPr/>
        </p:nvCxnSpPr>
        <p:spPr>
          <a:xfrm flipH="1">
            <a:off x="8869481" y="280786"/>
            <a:ext cx="7654" cy="312285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3985D5-3783-BC4A-91B2-6075F71B13B6}"/>
              </a:ext>
            </a:extLst>
          </p:cNvPr>
          <p:cNvCxnSpPr/>
          <p:nvPr/>
        </p:nvCxnSpPr>
        <p:spPr>
          <a:xfrm>
            <a:off x="9911809" y="267416"/>
            <a:ext cx="0" cy="312285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C037F0-0399-1D45-B301-7DEB19335DFD}"/>
              </a:ext>
            </a:extLst>
          </p:cNvPr>
          <p:cNvCxnSpPr/>
          <p:nvPr/>
        </p:nvCxnSpPr>
        <p:spPr>
          <a:xfrm>
            <a:off x="8991601" y="275043"/>
            <a:ext cx="0" cy="312285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F08980-4B4C-074A-8126-9319E1BCB9B9}"/>
              </a:ext>
            </a:extLst>
          </p:cNvPr>
          <p:cNvSpPr txBox="1"/>
          <p:nvPr/>
        </p:nvSpPr>
        <p:spPr>
          <a:xfrm>
            <a:off x="9287921" y="3378223"/>
            <a:ext cx="62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0.69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4DEDB-2A1A-6C42-8E9C-D9C3BBF8B12B}"/>
              </a:ext>
            </a:extLst>
          </p:cNvPr>
          <p:cNvSpPr txBox="1"/>
          <p:nvPr/>
        </p:nvSpPr>
        <p:spPr>
          <a:xfrm>
            <a:off x="8691585" y="3337610"/>
            <a:ext cx="6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-</a:t>
            </a:r>
            <a:r>
              <a:rPr lang="en-US" sz="1400"/>
              <a:t>0.69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E61606-B75F-654B-B744-F71B45C94F20}"/>
              </a:ext>
            </a:extLst>
          </p:cNvPr>
          <p:cNvSpPr txBox="1"/>
          <p:nvPr/>
        </p:nvSpPr>
        <p:spPr>
          <a:xfrm>
            <a:off x="8618377" y="28577"/>
            <a:ext cx="62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0.99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0495D8-BF5C-624B-8AB8-7CB82C18EB26}"/>
              </a:ext>
            </a:extLst>
          </p:cNvPr>
          <p:cNvSpPr txBox="1"/>
          <p:nvPr/>
        </p:nvSpPr>
        <p:spPr>
          <a:xfrm>
            <a:off x="9349500" y="-39295"/>
            <a:ext cx="72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  <a:r>
              <a:rPr lang="en-US" sz="1400"/>
              <a:t>0.99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CA78CA-BAE9-CA46-8D79-F53ABB96513E}"/>
              </a:ext>
            </a:extLst>
          </p:cNvPr>
          <p:cNvSpPr txBox="1"/>
          <p:nvPr/>
        </p:nvSpPr>
        <p:spPr>
          <a:xfrm>
            <a:off x="9629520" y="3384756"/>
            <a:ext cx="62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1.18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2274D9-8200-B044-8A54-C8BD418B9776}"/>
              </a:ext>
            </a:extLst>
          </p:cNvPr>
          <p:cNvSpPr txBox="1"/>
          <p:nvPr/>
        </p:nvSpPr>
        <p:spPr>
          <a:xfrm>
            <a:off x="8351982" y="3339699"/>
            <a:ext cx="65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</a:t>
            </a:r>
            <a:r>
              <a:rPr lang="en-US" sz="1400"/>
              <a:t>1.18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CFA836-654D-904E-9797-E700F1373EE4}"/>
              </a:ext>
            </a:extLst>
          </p:cNvPr>
          <p:cNvCxnSpPr/>
          <p:nvPr/>
        </p:nvCxnSpPr>
        <p:spPr>
          <a:xfrm>
            <a:off x="9563101" y="275043"/>
            <a:ext cx="0" cy="312285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4EE9284-A083-304D-B669-5FC3C258A667}"/>
              </a:ext>
            </a:extLst>
          </p:cNvPr>
          <p:cNvSpPr/>
          <p:nvPr/>
        </p:nvSpPr>
        <p:spPr>
          <a:xfrm>
            <a:off x="7181686" y="267416"/>
            <a:ext cx="1409700" cy="3122854"/>
          </a:xfrm>
          <a:prstGeom prst="rect">
            <a:avLst/>
          </a:prstGeom>
          <a:solidFill>
            <a:srgbClr val="C0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ADEA4D-6577-AA4A-AB6F-F5168D480FC0}"/>
              </a:ext>
            </a:extLst>
          </p:cNvPr>
          <p:cNvSpPr/>
          <p:nvPr/>
        </p:nvSpPr>
        <p:spPr>
          <a:xfrm>
            <a:off x="10005851" y="267050"/>
            <a:ext cx="1439206" cy="3117706"/>
          </a:xfrm>
          <a:prstGeom prst="rect">
            <a:avLst/>
          </a:prstGeom>
          <a:solidFill>
            <a:srgbClr val="C0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308B09-10BD-5141-BB67-52168D84F9F0}"/>
              </a:ext>
            </a:extLst>
          </p:cNvPr>
          <p:cNvSpPr/>
          <p:nvPr/>
        </p:nvSpPr>
        <p:spPr>
          <a:xfrm>
            <a:off x="-745958" y="5419416"/>
            <a:ext cx="13683916" cy="4383505"/>
          </a:xfrm>
          <a:prstGeom prst="rect">
            <a:avLst/>
          </a:prstGeom>
          <a:solidFill>
            <a:srgbClr val="060F67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0F292-B401-F64D-A858-3D324B63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1" y="4870684"/>
            <a:ext cx="1788543" cy="1530403"/>
          </a:xfrm>
          <a:prstGeom prst="rect">
            <a:avLst/>
          </a:prstGeom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99E0026-6324-9643-A44C-6026ACF5EB9C}"/>
              </a:ext>
            </a:extLst>
          </p:cNvPr>
          <p:cNvSpPr/>
          <p:nvPr/>
        </p:nvSpPr>
        <p:spPr>
          <a:xfrm>
            <a:off x="-745958" y="5562072"/>
            <a:ext cx="13683916" cy="4383505"/>
          </a:xfrm>
          <a:prstGeom prst="rect">
            <a:avLst/>
          </a:prstGeom>
          <a:solidFill>
            <a:srgbClr val="026DBC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CBC1C-A266-4C45-AFEA-E0A5049AABD7}"/>
              </a:ext>
            </a:extLst>
          </p:cNvPr>
          <p:cNvSpPr/>
          <p:nvPr/>
        </p:nvSpPr>
        <p:spPr>
          <a:xfrm>
            <a:off x="-745958" y="5747228"/>
            <a:ext cx="13683916" cy="4383505"/>
          </a:xfrm>
          <a:prstGeom prst="rect">
            <a:avLst/>
          </a:prstGeom>
          <a:solidFill>
            <a:srgbClr val="0EA9D0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38C58A-0710-6345-9644-989B985FFEA5}"/>
              </a:ext>
            </a:extLst>
          </p:cNvPr>
          <p:cNvSpPr/>
          <p:nvPr/>
        </p:nvSpPr>
        <p:spPr>
          <a:xfrm>
            <a:off x="-745958" y="5932384"/>
            <a:ext cx="13683916" cy="4383505"/>
          </a:xfrm>
          <a:prstGeom prst="rect">
            <a:avLst/>
          </a:prstGeom>
          <a:solidFill>
            <a:srgbClr val="72C5C6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1AAB7F-2DCD-3A42-8000-3E67B5099CF1}"/>
              </a:ext>
            </a:extLst>
          </p:cNvPr>
          <p:cNvSpPr/>
          <p:nvPr/>
        </p:nvSpPr>
        <p:spPr>
          <a:xfrm>
            <a:off x="-745958" y="6117540"/>
            <a:ext cx="13683916" cy="4383505"/>
          </a:xfrm>
          <a:prstGeom prst="rect">
            <a:avLst/>
          </a:prstGeom>
          <a:solidFill>
            <a:srgbClr val="C9E6F1"/>
          </a:solidFill>
          <a:ln>
            <a:noFill/>
          </a:ln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2C4594-DDE3-4A48-925B-D02BFA07EEFF}"/>
              </a:ext>
            </a:extLst>
          </p:cNvPr>
          <p:cNvSpPr txBox="1"/>
          <p:nvPr/>
        </p:nvSpPr>
        <p:spPr>
          <a:xfrm>
            <a:off x="359433" y="6241792"/>
            <a:ext cx="5991222" cy="523220"/>
          </a:xfrm>
          <a:prstGeom prst="rect">
            <a:avLst/>
          </a:prstGeom>
          <a:noFill/>
          <a:effectLst>
            <a:outerShdw blurRad="381000" dist="1270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</a:rPr>
              <a:t>Passenger Class Factor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6B8F3B-D8DD-4B52-8402-B398C11ED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74837"/>
              </p:ext>
            </p:extLst>
          </p:nvPr>
        </p:nvGraphicFramePr>
        <p:xfrm>
          <a:off x="503398" y="1089008"/>
          <a:ext cx="5800125" cy="3198635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592093">
                  <a:extLst>
                    <a:ext uri="{9D8B030D-6E8A-4147-A177-3AD203B41FA5}">
                      <a16:colId xmlns:a16="http://schemas.microsoft.com/office/drawing/2014/main" val="1469067814"/>
                    </a:ext>
                  </a:extLst>
                </a:gridCol>
                <a:gridCol w="1587012">
                  <a:extLst>
                    <a:ext uri="{9D8B030D-6E8A-4147-A177-3AD203B41FA5}">
                      <a16:colId xmlns:a16="http://schemas.microsoft.com/office/drawing/2014/main" val="121529247"/>
                    </a:ext>
                  </a:extLst>
                </a:gridCol>
                <a:gridCol w="1597175">
                  <a:extLst>
                    <a:ext uri="{9D8B030D-6E8A-4147-A177-3AD203B41FA5}">
                      <a16:colId xmlns:a16="http://schemas.microsoft.com/office/drawing/2014/main" val="2661066758"/>
                    </a:ext>
                  </a:extLst>
                </a:gridCol>
                <a:gridCol w="1023845">
                  <a:extLst>
                    <a:ext uri="{9D8B030D-6E8A-4147-A177-3AD203B41FA5}">
                      <a16:colId xmlns:a16="http://schemas.microsoft.com/office/drawing/2014/main" val="293128240"/>
                    </a:ext>
                  </a:extLst>
                </a:gridCol>
              </a:tblGrid>
              <a:tr h="457323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/>
                        <a:t>YES</a:t>
                      </a:r>
                    </a:p>
                  </a:txBody>
                  <a:tcPr marT="50292" marB="5029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/>
                        <a:t>NO</a:t>
                      </a:r>
                    </a:p>
                  </a:txBody>
                  <a:tcPr marT="50292" marB="5029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b="0"/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8563"/>
                  </a:ext>
                </a:extLst>
              </a:tr>
              <a:tr h="709996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</a:t>
                      </a:r>
                      <a:r>
                        <a:rPr lang="en-IN" sz="1400" baseline="30000"/>
                        <a:t>st</a:t>
                      </a:r>
                      <a:r>
                        <a:rPr lang="en-IN" sz="1400"/>
                        <a:t> Class</a:t>
                      </a: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200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123.37</a:t>
                      </a:r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123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199.62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323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99426"/>
                  </a:ext>
                </a:extLst>
              </a:tr>
              <a:tr h="728089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  <a:r>
                        <a:rPr lang="en-IN" sz="1400" baseline="30000"/>
                        <a:t>nd</a:t>
                      </a:r>
                      <a:r>
                        <a:rPr lang="en-IN" sz="1400"/>
                        <a:t> Class</a:t>
                      </a: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119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105.80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158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171.19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277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66471"/>
                  </a:ext>
                </a:extLst>
              </a:tr>
              <a:tr h="688492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</a:t>
                      </a:r>
                      <a:r>
                        <a:rPr lang="en-IN" sz="1400" baseline="30000"/>
                        <a:t>rd</a:t>
                      </a:r>
                      <a:r>
                        <a:rPr lang="en-IN" sz="1400"/>
                        <a:t> Class</a:t>
                      </a: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181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270.81</a:t>
                      </a:r>
                    </a:p>
                    <a:p>
                      <a:endParaRPr lang="en-IN" sz="1400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1"/>
                          </a:solidFill>
                        </a:rPr>
                        <a:t>Observed: 528</a:t>
                      </a:r>
                    </a:p>
                    <a:p>
                      <a:r>
                        <a:rPr lang="en-IN" sz="1400">
                          <a:solidFill>
                            <a:schemeClr val="accent6"/>
                          </a:solidFill>
                        </a:rPr>
                        <a:t>Expected: 438.18</a:t>
                      </a:r>
                    </a:p>
                    <a:p>
                      <a:endParaRPr lang="en-IN"/>
                    </a:p>
                  </a:txBody>
                  <a:tcPr marT="50292" marB="502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709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35997"/>
                  </a:ext>
                </a:extLst>
              </a:tr>
              <a:tr h="458360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500</a:t>
                      </a:r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809</a:t>
                      </a:r>
                    </a:p>
                  </a:txBody>
                  <a:tcPr marT="50292" marB="5029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1309</a:t>
                      </a:r>
                    </a:p>
                  </a:txBody>
                  <a:tcPr marT="50292" marB="5029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33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5717C62-6171-4276-8A47-280480471576}"/>
              </a:ext>
            </a:extLst>
          </p:cNvPr>
          <p:cNvSpPr txBox="1"/>
          <p:nvPr/>
        </p:nvSpPr>
        <p:spPr>
          <a:xfrm>
            <a:off x="2267347" y="719676"/>
            <a:ext cx="284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SURVIVAL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08E43-BA3E-4739-BE16-2A520AF692E1}"/>
              </a:ext>
            </a:extLst>
          </p:cNvPr>
          <p:cNvSpPr txBox="1"/>
          <p:nvPr/>
        </p:nvSpPr>
        <p:spPr>
          <a:xfrm rot="16200000">
            <a:off x="-628320" y="2500635"/>
            <a:ext cx="189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PASSENGER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4CCD0-9514-453E-B7A1-E6378BD9DED1}"/>
              </a:ext>
            </a:extLst>
          </p:cNvPr>
          <p:cNvSpPr txBox="1"/>
          <p:nvPr/>
        </p:nvSpPr>
        <p:spPr>
          <a:xfrm>
            <a:off x="318734" y="190840"/>
            <a:ext cx="575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</a:t>
            </a:r>
            <a:r>
              <a:rPr lang="en-IN" baseline="-25000"/>
              <a:t>0</a:t>
            </a:r>
            <a:r>
              <a:rPr lang="en-IN"/>
              <a:t>: </a:t>
            </a:r>
            <a:r>
              <a:rPr lang="en-US"/>
              <a:t>Passenger class was not a factor in survival.</a:t>
            </a:r>
            <a:endParaRPr lang="en-IN"/>
          </a:p>
          <a:p>
            <a:r>
              <a:rPr lang="en-IN"/>
              <a:t>H</a:t>
            </a:r>
            <a:r>
              <a:rPr lang="en-IN" baseline="-25000"/>
              <a:t>A</a:t>
            </a:r>
            <a:r>
              <a:rPr lang="en-IN"/>
              <a:t>: </a:t>
            </a:r>
            <a:r>
              <a:rPr lang="en-US"/>
              <a:t>Passenger class was a factor in survival</a:t>
            </a:r>
            <a:r>
              <a:rPr lang="en-IN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41BB0-63D0-447F-8702-8B0C3DC23D61}"/>
              </a:ext>
            </a:extLst>
          </p:cNvPr>
          <p:cNvSpPr txBox="1"/>
          <p:nvPr/>
        </p:nvSpPr>
        <p:spPr>
          <a:xfrm>
            <a:off x="295074" y="4231380"/>
            <a:ext cx="6368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Since </a:t>
            </a: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 </a:t>
            </a:r>
            <a:r>
              <a:rPr lang="en-US"/>
              <a:t>value is much greater than 3.841, therefore we can say that with a confidence level of 95%, we will reject the null hypothesis.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69434-F297-4EFD-AD7D-D25F650A6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62" y="582314"/>
            <a:ext cx="4785775" cy="45723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97C2CD-C883-49AB-98E0-14F9178E8115}"/>
              </a:ext>
            </a:extLst>
          </p:cNvPr>
          <p:cNvSpPr txBox="1"/>
          <p:nvPr/>
        </p:nvSpPr>
        <p:spPr>
          <a:xfrm>
            <a:off x="7697659" y="958995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d.f.=2           </a:t>
            </a:r>
          </a:p>
        </p:txBody>
      </p:sp>
    </p:spTree>
    <p:extLst>
      <p:ext uri="{BB962C8B-B14F-4D97-AF65-F5344CB8AC3E}">
        <p14:creationId xmlns:p14="http://schemas.microsoft.com/office/powerpoint/2010/main" val="51938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1070</Words>
  <Application>Microsoft Macintosh PowerPoint</Application>
  <PresentationFormat>Widescreen</PresentationFormat>
  <Paragraphs>264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Jiye Wang</dc:creator>
  <cp:lastModifiedBy>Jiye Wang</cp:lastModifiedBy>
  <cp:revision>1</cp:revision>
  <dcterms:created xsi:type="dcterms:W3CDTF">2019-02-25T19:37:04Z</dcterms:created>
  <dcterms:modified xsi:type="dcterms:W3CDTF">2019-04-14T17:07:21Z</dcterms:modified>
</cp:coreProperties>
</file>