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FG\Sources\Logfit\benchmarking\grafica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FG\Sources\Logfit\benchmarking\grafica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FG\Sources\Logfit\benchmarking\grafica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FG\Sources\Logfit\benchmarking\grafica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FG\Sources\Logfit\benchmarking\grafica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FG\Sources\Logfit\benchmarking\grafica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FG\Sources\Logfit\benchmarking\grafica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FG\Sources\Logfit\benchmarking\grafica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FG\Sources\Logfit\benchmarking\grafica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FG\Sources\Logfit\benchmarking\grafica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FG\Sources\Logfit\benchmarking\grafica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FG\Sources\Logfit\benchmarking\grafica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Tiempo total de ejecución</a:t>
            </a:r>
            <a:r>
              <a:rPr lang="es-ES" baseline="0"/>
              <a:t> en milisegundos</a:t>
            </a:r>
            <a:endParaRPr lang="es-E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Con GPU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BarnesGraph.1step!$F$27:$F$35</c:f>
              <c:strCache>
                <c:ptCount val="9"/>
                <c:pt idx="0">
                  <c:v>Cero CPU</c:v>
                </c:pt>
                <c:pt idx="1">
                  <c:v>Una CPU</c:v>
                </c:pt>
                <c:pt idx="2">
                  <c:v>Dos CPU</c:v>
                </c:pt>
                <c:pt idx="3">
                  <c:v>Tres CPU</c:v>
                </c:pt>
                <c:pt idx="4">
                  <c:v>Cuatro CPU</c:v>
                </c:pt>
                <c:pt idx="5">
                  <c:v>Cinco CPU</c:v>
                </c:pt>
                <c:pt idx="6">
                  <c:v>Seis CPU</c:v>
                </c:pt>
                <c:pt idx="7">
                  <c:v>Siete CPU</c:v>
                </c:pt>
                <c:pt idx="8">
                  <c:v>Ocho CPU</c:v>
                </c:pt>
              </c:strCache>
            </c:strRef>
          </c:cat>
          <c:val>
            <c:numRef>
              <c:f>(BarnesGraph.1step!$G$1,BarnesGraph.1step!$G$3,BarnesGraph.1step!$G$5,BarnesGraph.1step!$G$7,BarnesGraph.1step!$G$9,BarnesGraph.1step!$G$11,BarnesGraph.1step!$G$13,BarnesGraph.1step!$G$15,BarnesGraph.1step!$G$17)</c:f>
              <c:numCache>
                <c:formatCode>General</c:formatCode>
                <c:ptCount val="9"/>
                <c:pt idx="0">
                  <c:v>452.61399999999998</c:v>
                </c:pt>
                <c:pt idx="1">
                  <c:v>415.23500000000001</c:v>
                </c:pt>
                <c:pt idx="2">
                  <c:v>383.54500000000002</c:v>
                </c:pt>
                <c:pt idx="3">
                  <c:v>665.29600000000005</c:v>
                </c:pt>
                <c:pt idx="4">
                  <c:v>827.01700000000005</c:v>
                </c:pt>
                <c:pt idx="5">
                  <c:v>503.54</c:v>
                </c:pt>
                <c:pt idx="6">
                  <c:v>418.58199999999999</c:v>
                </c:pt>
                <c:pt idx="7">
                  <c:v>581.94600000000003</c:v>
                </c:pt>
                <c:pt idx="8">
                  <c:v>633.07799999999997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BF-43FA-86DF-CC38C61EBBE6}"/>
            </c:ext>
          </c:extLst>
        </c:ser>
        <c:ser>
          <c:idx val="1"/>
          <c:order val="1"/>
          <c:tx>
            <c:v>Sin GPU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BarnesGraph.1step!$F$27:$F$35</c:f>
              <c:strCache>
                <c:ptCount val="9"/>
                <c:pt idx="0">
                  <c:v>Cero CPU</c:v>
                </c:pt>
                <c:pt idx="1">
                  <c:v>Una CPU</c:v>
                </c:pt>
                <c:pt idx="2">
                  <c:v>Dos CPU</c:v>
                </c:pt>
                <c:pt idx="3">
                  <c:v>Tres CPU</c:v>
                </c:pt>
                <c:pt idx="4">
                  <c:v>Cuatro CPU</c:v>
                </c:pt>
                <c:pt idx="5">
                  <c:v>Cinco CPU</c:v>
                </c:pt>
                <c:pt idx="6">
                  <c:v>Seis CPU</c:v>
                </c:pt>
                <c:pt idx="7">
                  <c:v>Siete CPU</c:v>
                </c:pt>
                <c:pt idx="8">
                  <c:v>Ocho CPU</c:v>
                </c:pt>
              </c:strCache>
            </c:strRef>
          </c:cat>
          <c:val>
            <c:numRef>
              <c:f>(BarnesGraph.1step!$K$1,BarnesGraph.1step!$G$2,BarnesGraph.1step!$G$4,BarnesGraph.1step!$G$6,BarnesGraph.1step!$G$8,BarnesGraph.1step!$G$10,BarnesGraph.1step!$G$12,BarnesGraph.1step!$G$14,BarnesGraph.1step!$G$16)</c:f>
              <c:numCache>
                <c:formatCode>General</c:formatCode>
                <c:ptCount val="9"/>
                <c:pt idx="1">
                  <c:v>3013.66</c:v>
                </c:pt>
                <c:pt idx="2">
                  <c:v>1626.72</c:v>
                </c:pt>
                <c:pt idx="3">
                  <c:v>1139.77</c:v>
                </c:pt>
                <c:pt idx="4">
                  <c:v>875.49800000000005</c:v>
                </c:pt>
                <c:pt idx="5">
                  <c:v>795.95799999999997</c:v>
                </c:pt>
                <c:pt idx="6">
                  <c:v>718.68600000000004</c:v>
                </c:pt>
                <c:pt idx="7">
                  <c:v>668.08799999999997</c:v>
                </c:pt>
                <c:pt idx="8">
                  <c:v>627.36500000000001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BF-43FA-86DF-CC38C61EBB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2849743"/>
        <c:axId val="624203103"/>
      </c:lineChart>
      <c:catAx>
        <c:axId val="63284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24203103"/>
        <c:crosses val="autoZero"/>
        <c:auto val="1"/>
        <c:lblAlgn val="ctr"/>
        <c:lblOffset val="100"/>
        <c:noMultiLvlLbl val="0"/>
      </c:catAx>
      <c:valAx>
        <c:axId val="624203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32849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Tiempo total de ejecución</a:t>
            </a:r>
            <a:r>
              <a:rPr lang="es-ES" baseline="0"/>
              <a:t> en milisegundos</a:t>
            </a:r>
            <a:endParaRPr lang="es-E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Con GPU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(BarnesPipeline.1step!$G$1,BarnesPipeline.1step!$G$3,BarnesPipeline.1step!$G$5,BarnesPipeline.1step!$G$7,BarnesPipeline.1step!$G$9,BarnesPipeline.1step!$G$11,BarnesPipeline.1step!$G$13,BarnesPipeline.1step!$G$15,BarnesPipeline.1step!$G$17)</c:f>
              <c:numCache>
                <c:formatCode>General</c:formatCode>
                <c:ptCount val="9"/>
                <c:pt idx="0">
                  <c:v>459.70400000000001</c:v>
                </c:pt>
                <c:pt idx="1">
                  <c:v>446.95100000000002</c:v>
                </c:pt>
                <c:pt idx="2">
                  <c:v>504.32499999999999</c:v>
                </c:pt>
                <c:pt idx="3">
                  <c:v>671.16099999999994</c:v>
                </c:pt>
                <c:pt idx="4">
                  <c:v>570.57799999999997</c:v>
                </c:pt>
                <c:pt idx="5">
                  <c:v>661.81200000000001</c:v>
                </c:pt>
                <c:pt idx="6">
                  <c:v>586.87300000000005</c:v>
                </c:pt>
                <c:pt idx="7">
                  <c:v>479.96800000000002</c:v>
                </c:pt>
                <c:pt idx="8">
                  <c:v>462.63099999999997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04-4DFB-981F-94D8C4793909}"/>
            </c:ext>
          </c:extLst>
        </c:ser>
        <c:ser>
          <c:idx val="1"/>
          <c:order val="1"/>
          <c:tx>
            <c:v>Sin GPU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(BarnesPipeline.1step!$D$3,BarnesPipeline.1step!$G$2,BarnesPipeline.1step!$G$4,BarnesPipeline.1step!$G$6,BarnesPipeline.1step!$G$8,BarnesPipeline.1step!$G$10,BarnesPipeline.1step!$G$12,BarnesPipeline.1step!$G$14,BarnesPipeline.1step!$G$16)</c:f>
              <c:numCache>
                <c:formatCode>General</c:formatCode>
                <c:ptCount val="9"/>
                <c:pt idx="1">
                  <c:v>3003.1</c:v>
                </c:pt>
                <c:pt idx="2">
                  <c:v>1607.58</c:v>
                </c:pt>
                <c:pt idx="3">
                  <c:v>1110.51</c:v>
                </c:pt>
                <c:pt idx="4">
                  <c:v>864.06</c:v>
                </c:pt>
                <c:pt idx="5">
                  <c:v>776.36900000000003</c:v>
                </c:pt>
                <c:pt idx="6">
                  <c:v>702.69399999999996</c:v>
                </c:pt>
                <c:pt idx="7">
                  <c:v>645.77599999999995</c:v>
                </c:pt>
                <c:pt idx="8">
                  <c:v>598.60699999999997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04-4DFB-981F-94D8C47939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2849743"/>
        <c:axId val="624203103"/>
      </c:lineChart>
      <c:catAx>
        <c:axId val="63284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24203103"/>
        <c:crosses val="autoZero"/>
        <c:auto val="1"/>
        <c:lblAlgn val="ctr"/>
        <c:lblOffset val="100"/>
        <c:noMultiLvlLbl val="0"/>
      </c:catAx>
      <c:valAx>
        <c:axId val="624203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32849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Tiempo total de ejecución</a:t>
            </a:r>
            <a:r>
              <a:rPr lang="es-ES" baseline="0"/>
              <a:t> en milisegundos</a:t>
            </a:r>
            <a:endParaRPr lang="es-E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Con GPU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(BarnesPipeline.5step!$G$1,BarnesPipeline.5step!$G$3,BarnesPipeline.5step!$G$5,BarnesPipeline.5step!$G$7,BarnesPipeline.5step!$G$9,BarnesPipeline.5step!$G$11,BarnesPipeline.5step!$G$13,BarnesPipeline.5step!$G$15,BarnesPipeline.5step!$G$17)</c:f>
              <c:numCache>
                <c:formatCode>General</c:formatCode>
                <c:ptCount val="9"/>
                <c:pt idx="0">
                  <c:v>2104.46</c:v>
                </c:pt>
                <c:pt idx="1">
                  <c:v>1818.51</c:v>
                </c:pt>
                <c:pt idx="2">
                  <c:v>2817.72</c:v>
                </c:pt>
                <c:pt idx="3">
                  <c:v>1964.47</c:v>
                </c:pt>
                <c:pt idx="4">
                  <c:v>2201.85</c:v>
                </c:pt>
                <c:pt idx="5">
                  <c:v>1877.47</c:v>
                </c:pt>
                <c:pt idx="6">
                  <c:v>2059.4899999999998</c:v>
                </c:pt>
                <c:pt idx="7">
                  <c:v>2466.69</c:v>
                </c:pt>
                <c:pt idx="8">
                  <c:v>2061.5300000000002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13-42CA-807F-653AD9554A39}"/>
            </c:ext>
          </c:extLst>
        </c:ser>
        <c:ser>
          <c:idx val="1"/>
          <c:order val="1"/>
          <c:tx>
            <c:v>Sin GPU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(BarnesPipeline.5step!$D$3,BarnesPipeline.5step!$G$2,BarnesPipeline.5step!$G$4,BarnesPipeline.5step!$G$6,BarnesPipeline.5step!$G$8,BarnesPipeline.5step!$G$10,BarnesPipeline.5step!$G$12,BarnesPipeline.5step!$G$14,BarnesPipeline.5step!$G$16)</c:f>
              <c:numCache>
                <c:formatCode>General</c:formatCode>
                <c:ptCount val="9"/>
                <c:pt idx="1">
                  <c:v>12969.7</c:v>
                </c:pt>
                <c:pt idx="2">
                  <c:v>6918.39</c:v>
                </c:pt>
                <c:pt idx="3">
                  <c:v>4784.3100000000004</c:v>
                </c:pt>
                <c:pt idx="4">
                  <c:v>3750.4</c:v>
                </c:pt>
                <c:pt idx="5">
                  <c:v>3430.31</c:v>
                </c:pt>
                <c:pt idx="6">
                  <c:v>3141.56</c:v>
                </c:pt>
                <c:pt idx="7">
                  <c:v>2933.82</c:v>
                </c:pt>
                <c:pt idx="8">
                  <c:v>2732.43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13-42CA-807F-653AD9554A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2849743"/>
        <c:axId val="624203103"/>
      </c:lineChart>
      <c:catAx>
        <c:axId val="63284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24203103"/>
        <c:crosses val="autoZero"/>
        <c:auto val="1"/>
        <c:lblAlgn val="ctr"/>
        <c:lblOffset val="100"/>
        <c:noMultiLvlLbl val="0"/>
      </c:catAx>
      <c:valAx>
        <c:axId val="624203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32849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Tiempo total de ejecución</a:t>
            </a:r>
            <a:r>
              <a:rPr lang="es-ES" baseline="0"/>
              <a:t> en milisegundos</a:t>
            </a:r>
            <a:endParaRPr lang="es-E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Con GPU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(BarnesPipeline.75step!$G$1,BarnesPipeline.75step!$G$3,BarnesPipeline.75step!$G$5,BarnesPipeline.75step!$G$7,BarnesPipeline.75step!$G$9,BarnesPipeline.75step!$G$11,BarnesPipeline.75step!$G$13,BarnesPipeline.75step!$G$15,BarnesPipeline.75step!$G$17)</c:f>
              <c:numCache>
                <c:formatCode>General</c:formatCode>
                <c:ptCount val="9"/>
                <c:pt idx="0">
                  <c:v>30060.1</c:v>
                </c:pt>
                <c:pt idx="1">
                  <c:v>30044.1</c:v>
                </c:pt>
                <c:pt idx="2">
                  <c:v>70106</c:v>
                </c:pt>
                <c:pt idx="3">
                  <c:v>56182.7</c:v>
                </c:pt>
                <c:pt idx="4">
                  <c:v>51126.1</c:v>
                </c:pt>
                <c:pt idx="5">
                  <c:v>47197.4</c:v>
                </c:pt>
                <c:pt idx="6">
                  <c:v>42820.5</c:v>
                </c:pt>
                <c:pt idx="7">
                  <c:v>40413.1</c:v>
                </c:pt>
                <c:pt idx="8">
                  <c:v>40384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62-412E-8AFB-863457E41DD9}"/>
            </c:ext>
          </c:extLst>
        </c:ser>
        <c:ser>
          <c:idx val="1"/>
          <c:order val="1"/>
          <c:tx>
            <c:v>Sin GPU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(BarnesPipeline.75step!$D$2,BarnesPipeline.75step!$G$2,BarnesPipeline.75step!$G$4,BarnesPipeline.75step!$G$6,BarnesPipeline.75step!$G$8,BarnesPipeline.75step!$G$10,BarnesPipeline.75step!$G$12,BarnesPipeline.75step!$G$14,BarnesPipeline.75step!$G$16)</c:f>
              <c:numCache>
                <c:formatCode>General</c:formatCode>
                <c:ptCount val="9"/>
                <c:pt idx="1">
                  <c:v>184767</c:v>
                </c:pt>
                <c:pt idx="2">
                  <c:v>99872</c:v>
                </c:pt>
                <c:pt idx="3">
                  <c:v>69323.899999999994</c:v>
                </c:pt>
                <c:pt idx="4">
                  <c:v>56215.4</c:v>
                </c:pt>
                <c:pt idx="5">
                  <c:v>50732.9</c:v>
                </c:pt>
                <c:pt idx="6">
                  <c:v>46761.5</c:v>
                </c:pt>
                <c:pt idx="7">
                  <c:v>43160.7</c:v>
                </c:pt>
                <c:pt idx="8">
                  <c:v>40699.5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362-412E-8AFB-863457E41D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2849743"/>
        <c:axId val="624203103"/>
      </c:lineChart>
      <c:catAx>
        <c:axId val="63284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24203103"/>
        <c:crosses val="autoZero"/>
        <c:auto val="1"/>
        <c:lblAlgn val="ctr"/>
        <c:lblOffset val="100"/>
        <c:noMultiLvlLbl val="0"/>
      </c:catAx>
      <c:valAx>
        <c:axId val="624203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32849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Tiempo total de ejecución</a:t>
            </a:r>
            <a:r>
              <a:rPr lang="es-ES" baseline="0"/>
              <a:t> en milisegundos</a:t>
            </a:r>
            <a:endParaRPr lang="es-E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Con GPU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(BarnesGraph.5step!$G$1,BarnesGraph.5step!$G$3,BarnesGraph.5step!$G$5,BarnesGraph.5step!$G$7,BarnesGraph.5step!$G$9,BarnesGraph.5step!$G$11,BarnesGraph.5step!$G$13,BarnesGraph.5step!$G$15,BarnesGraph.5step!$G$17)</c:f>
              <c:numCache>
                <c:formatCode>General</c:formatCode>
                <c:ptCount val="9"/>
                <c:pt idx="0">
                  <c:v>1927.26</c:v>
                </c:pt>
                <c:pt idx="1">
                  <c:v>1758.37</c:v>
                </c:pt>
                <c:pt idx="2">
                  <c:v>2159.5500000000002</c:v>
                </c:pt>
                <c:pt idx="3">
                  <c:v>2157.6799999999998</c:v>
                </c:pt>
                <c:pt idx="4">
                  <c:v>2182.4299999999998</c:v>
                </c:pt>
                <c:pt idx="5">
                  <c:v>2007.86</c:v>
                </c:pt>
                <c:pt idx="6">
                  <c:v>1774.52</c:v>
                </c:pt>
                <c:pt idx="7">
                  <c:v>1646.84</c:v>
                </c:pt>
                <c:pt idx="8">
                  <c:v>2987.87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04-458B-A848-351AD7CAE2DD}"/>
            </c:ext>
          </c:extLst>
        </c:ser>
        <c:ser>
          <c:idx val="1"/>
          <c:order val="1"/>
          <c:tx>
            <c:v>Sin GPU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(BarnesGraph.5step!$D$2,BarnesGraph.5step!$G$2,BarnesGraph.5step!$G$4,BarnesGraph.5step!$G$6,BarnesGraph.5step!$G$8,BarnesGraph.5step!$G$10,BarnesGraph.5step!$G$12,BarnesGraph.5step!$G$14,BarnesGraph.5step!$G$16)</c:f>
              <c:numCache>
                <c:formatCode>General</c:formatCode>
                <c:ptCount val="9"/>
                <c:pt idx="1">
                  <c:v>13128.5</c:v>
                </c:pt>
                <c:pt idx="2">
                  <c:v>7130.94</c:v>
                </c:pt>
                <c:pt idx="3">
                  <c:v>4994.95</c:v>
                </c:pt>
                <c:pt idx="4">
                  <c:v>3883.47</c:v>
                </c:pt>
                <c:pt idx="5">
                  <c:v>3537.93</c:v>
                </c:pt>
                <c:pt idx="6">
                  <c:v>3292.35</c:v>
                </c:pt>
                <c:pt idx="7">
                  <c:v>3070.55</c:v>
                </c:pt>
                <c:pt idx="8">
                  <c:v>2985.93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04-458B-A848-351AD7CAE2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2849743"/>
        <c:axId val="624203103"/>
      </c:lineChart>
      <c:catAx>
        <c:axId val="63284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24203103"/>
        <c:crosses val="autoZero"/>
        <c:auto val="1"/>
        <c:lblAlgn val="ctr"/>
        <c:lblOffset val="100"/>
        <c:noMultiLvlLbl val="0"/>
      </c:catAx>
      <c:valAx>
        <c:axId val="624203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32849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Tiempo total de ejecución</a:t>
            </a:r>
            <a:r>
              <a:rPr lang="es-ES" baseline="0"/>
              <a:t> en milisegundos</a:t>
            </a:r>
            <a:endParaRPr lang="es-E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Con GPU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(BarnesGraph.75step!$G$1,BarnesGraph.75step!$G$3,BarnesGraph.75step!$G$5,BarnesGraph.75step!$G$7,BarnesGraph.75step!$G$9,BarnesGraph.75step!$G$11,BarnesGraph.75step!$G$13,BarnesGraph.75step!$G$15,BarnesGraph.75step!$G$17)</c:f>
              <c:numCache>
                <c:formatCode>General</c:formatCode>
                <c:ptCount val="9"/>
                <c:pt idx="0">
                  <c:v>27248.3</c:v>
                </c:pt>
                <c:pt idx="1">
                  <c:v>24239</c:v>
                </c:pt>
                <c:pt idx="2">
                  <c:v>95465.9</c:v>
                </c:pt>
                <c:pt idx="3">
                  <c:v>66550.7</c:v>
                </c:pt>
                <c:pt idx="4">
                  <c:v>53371.4</c:v>
                </c:pt>
                <c:pt idx="5">
                  <c:v>21374.3</c:v>
                </c:pt>
                <c:pt idx="6">
                  <c:v>20967.900000000001</c:v>
                </c:pt>
                <c:pt idx="7">
                  <c:v>20483</c:v>
                </c:pt>
                <c:pt idx="8">
                  <c:v>62157.7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47-4933-8828-E7439BB1D6DC}"/>
            </c:ext>
          </c:extLst>
        </c:ser>
        <c:ser>
          <c:idx val="1"/>
          <c:order val="1"/>
          <c:tx>
            <c:v>Sin GPU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(BarnesGraph.75step!$D$2,BarnesGraph.75step!$G$2,BarnesGraph.75step!$G$4,BarnesGraph.75step!$G$6,BarnesGraph.75step!$G$8,BarnesGraph.75step!$G$10,BarnesGraph.75step!$G$12,BarnesGraph.75step!$G$14,BarnesGraph.75step!$G$16)</c:f>
              <c:numCache>
                <c:formatCode>General</c:formatCode>
                <c:ptCount val="9"/>
                <c:pt idx="1">
                  <c:v>188081</c:v>
                </c:pt>
                <c:pt idx="2">
                  <c:v>110270</c:v>
                </c:pt>
                <c:pt idx="3">
                  <c:v>81827.899999999994</c:v>
                </c:pt>
                <c:pt idx="4">
                  <c:v>66018.600000000006</c:v>
                </c:pt>
                <c:pt idx="5">
                  <c:v>64373.3</c:v>
                </c:pt>
                <c:pt idx="6">
                  <c:v>63530.1</c:v>
                </c:pt>
                <c:pt idx="7">
                  <c:v>62689.9</c:v>
                </c:pt>
                <c:pt idx="8">
                  <c:v>63174.1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47-4933-8828-E7439BB1D6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2849743"/>
        <c:axId val="624203103"/>
      </c:lineChart>
      <c:catAx>
        <c:axId val="63284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24203103"/>
        <c:crosses val="autoZero"/>
        <c:auto val="1"/>
        <c:lblAlgn val="ctr"/>
        <c:lblOffset val="100"/>
        <c:noMultiLvlLbl val="0"/>
      </c:catAx>
      <c:valAx>
        <c:axId val="624203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32849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Tiempo total de ejecución</a:t>
            </a:r>
            <a:r>
              <a:rPr lang="es-ES" baseline="0"/>
              <a:t> en milisegundos</a:t>
            </a:r>
            <a:endParaRPr lang="es-E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Con GPU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(BarnesOneApi.1step!$G$1,BarnesOneApi.1step!$G$3,BarnesOneApi.1step!$G$5,BarnesOneApi.1step!$G$7,BarnesOneApi.1step!$G$9,BarnesOneApi.1step!$G$11,BarnesOneApi.1step!$G$13,BarnesOneApi.1step!$G$15,BarnesOneApi.1step!$G$17)</c:f>
              <c:numCache>
                <c:formatCode>General</c:formatCode>
                <c:ptCount val="9"/>
                <c:pt idx="0">
                  <c:v>510.62700000000001</c:v>
                </c:pt>
                <c:pt idx="1">
                  <c:v>512.14499999999998</c:v>
                </c:pt>
                <c:pt idx="2">
                  <c:v>501.90899999999999</c:v>
                </c:pt>
                <c:pt idx="3">
                  <c:v>610.46699999999998</c:v>
                </c:pt>
                <c:pt idx="4">
                  <c:v>628.03700000000003</c:v>
                </c:pt>
                <c:pt idx="5">
                  <c:v>656.74800000000005</c:v>
                </c:pt>
                <c:pt idx="6">
                  <c:v>611.32100000000003</c:v>
                </c:pt>
                <c:pt idx="7">
                  <c:v>560.19100000000003</c:v>
                </c:pt>
                <c:pt idx="8">
                  <c:v>548.34400000000005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A1-431B-A719-61343FE49F14}"/>
            </c:ext>
          </c:extLst>
        </c:ser>
        <c:ser>
          <c:idx val="1"/>
          <c:order val="1"/>
          <c:tx>
            <c:v>Sin GPU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(BarnesOneApi.1step!$D$2,BarnesOneApi.1step!$G$2,BarnesOneApi.1step!$G$4,BarnesOneApi.1step!$G$6,BarnesOneApi.1step!$G$8,BarnesOneApi.1step!$G$10,BarnesOneApi.1step!$G$12,BarnesOneApi.1step!$G$14,BarnesOneApi.1step!$G$16)</c:f>
              <c:numCache>
                <c:formatCode>General</c:formatCode>
                <c:ptCount val="9"/>
                <c:pt idx="1">
                  <c:v>3041.36</c:v>
                </c:pt>
                <c:pt idx="2">
                  <c:v>1632.4</c:v>
                </c:pt>
                <c:pt idx="3">
                  <c:v>1152.9100000000001</c:v>
                </c:pt>
                <c:pt idx="4">
                  <c:v>882.13300000000004</c:v>
                </c:pt>
                <c:pt idx="5">
                  <c:v>797.84699999999998</c:v>
                </c:pt>
                <c:pt idx="6">
                  <c:v>725.53599999999994</c:v>
                </c:pt>
                <c:pt idx="7">
                  <c:v>684.62</c:v>
                </c:pt>
                <c:pt idx="8">
                  <c:v>638.33000000000004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BA1-431B-A719-61343FE49F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2849743"/>
        <c:axId val="624203103"/>
      </c:lineChart>
      <c:catAx>
        <c:axId val="63284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24203103"/>
        <c:crosses val="autoZero"/>
        <c:auto val="1"/>
        <c:lblAlgn val="ctr"/>
        <c:lblOffset val="100"/>
        <c:noMultiLvlLbl val="0"/>
      </c:catAx>
      <c:valAx>
        <c:axId val="624203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32849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Tiempo total de ejecución</a:t>
            </a:r>
            <a:r>
              <a:rPr lang="es-ES" baseline="0"/>
              <a:t> en milisegundos</a:t>
            </a:r>
            <a:endParaRPr lang="es-E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Con GPU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(BarnesOneApi.5step!$G$1,BarnesOneApi.5step!$G$3,BarnesOneApi.5step!$G$5,BarnesOneApi.5step!$G$7,BarnesOneApi.5step!$G$9,BarnesOneApi.5step!$G$11,BarnesOneApi.5step!$G$13,BarnesOneApi.5step!$G$15,BarnesOneApi.5step!$G$17)</c:f>
              <c:numCache>
                <c:formatCode>General</c:formatCode>
                <c:ptCount val="9"/>
                <c:pt idx="0">
                  <c:v>1979.12</c:v>
                </c:pt>
                <c:pt idx="1">
                  <c:v>1829.59</c:v>
                </c:pt>
                <c:pt idx="2">
                  <c:v>2709.81</c:v>
                </c:pt>
                <c:pt idx="3">
                  <c:v>2182.6799999999998</c:v>
                </c:pt>
                <c:pt idx="4">
                  <c:v>2086.29</c:v>
                </c:pt>
                <c:pt idx="5">
                  <c:v>1915.94</c:v>
                </c:pt>
                <c:pt idx="6">
                  <c:v>1774.71</c:v>
                </c:pt>
                <c:pt idx="7">
                  <c:v>1891.61</c:v>
                </c:pt>
                <c:pt idx="8">
                  <c:v>1650.3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E3-4C52-8C8C-785C4875A6EA}"/>
            </c:ext>
          </c:extLst>
        </c:ser>
        <c:ser>
          <c:idx val="1"/>
          <c:order val="1"/>
          <c:tx>
            <c:v>Sin GPU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(BarnesOneApi.5step!$D$2,BarnesOneApi.5step!$G$2,BarnesOneApi.5step!$G$4,BarnesOneApi.5step!$G$6,BarnesOneApi.5step!$G$8,BarnesOneApi.5step!$G$10,BarnesOneApi.5step!$G$12,BarnesOneApi.5step!$G$14,BarnesOneApi.5step!$G$16)</c:f>
              <c:numCache>
                <c:formatCode>General</c:formatCode>
                <c:ptCount val="9"/>
                <c:pt idx="1">
                  <c:v>13126.1</c:v>
                </c:pt>
                <c:pt idx="2">
                  <c:v>7105.64</c:v>
                </c:pt>
                <c:pt idx="3">
                  <c:v>5031.68</c:v>
                </c:pt>
                <c:pt idx="4">
                  <c:v>3888.66</c:v>
                </c:pt>
                <c:pt idx="5">
                  <c:v>3564.03</c:v>
                </c:pt>
                <c:pt idx="6">
                  <c:v>3336.48</c:v>
                </c:pt>
                <c:pt idx="7">
                  <c:v>3090.31</c:v>
                </c:pt>
                <c:pt idx="8">
                  <c:v>2966.13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3-4C52-8C8C-785C4875A6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2849743"/>
        <c:axId val="624203103"/>
      </c:lineChart>
      <c:catAx>
        <c:axId val="63284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24203103"/>
        <c:crosses val="autoZero"/>
        <c:auto val="1"/>
        <c:lblAlgn val="ctr"/>
        <c:lblOffset val="100"/>
        <c:noMultiLvlLbl val="0"/>
      </c:catAx>
      <c:valAx>
        <c:axId val="624203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32849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Tiempo total de ejecución</a:t>
            </a:r>
            <a:r>
              <a:rPr lang="es-ES" baseline="0"/>
              <a:t> en milisegundos</a:t>
            </a:r>
            <a:endParaRPr lang="es-E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Con GPU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(BarnesOneApi.75step!$G$1,BarnesOneApi.75step!$G$3,BarnesOneApi.75step!$G$5,BarnesOneApi.75step!$G$7,BarnesOneApi.75step!$G$9,BarnesOneApi.75step!$G$11,BarnesOneApi.75step!$G$13,BarnesOneApi.75step!$G$15,BarnesOneApi.75step!$G$17)</c:f>
              <c:numCache>
                <c:formatCode>General</c:formatCode>
                <c:ptCount val="9"/>
                <c:pt idx="0">
                  <c:v>26886.2</c:v>
                </c:pt>
                <c:pt idx="1">
                  <c:v>22249.1</c:v>
                </c:pt>
                <c:pt idx="2">
                  <c:v>95219.199999999997</c:v>
                </c:pt>
                <c:pt idx="3">
                  <c:v>21566.5</c:v>
                </c:pt>
                <c:pt idx="4">
                  <c:v>53629.1</c:v>
                </c:pt>
                <c:pt idx="5">
                  <c:v>49319.7</c:v>
                </c:pt>
                <c:pt idx="6">
                  <c:v>21374.7</c:v>
                </c:pt>
                <c:pt idx="7">
                  <c:v>20786.3</c:v>
                </c:pt>
                <c:pt idx="8">
                  <c:v>39354.5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32-4DB5-AB93-9D359EAB5375}"/>
            </c:ext>
          </c:extLst>
        </c:ser>
        <c:ser>
          <c:idx val="1"/>
          <c:order val="1"/>
          <c:tx>
            <c:v>Sin GPU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(BarnesOneApi.75step!$D$2,BarnesOneApi.75step!$G$2,BarnesOneApi.75step!$G$4,BarnesOneApi.75step!$G$6,BarnesOneApi.75step!$G$8,BarnesOneApi.75step!$G$10,BarnesOneApi.75step!$G$12,BarnesOneApi.75step!$G$14,BarnesOneApi.75step!$G$16)</c:f>
              <c:numCache>
                <c:formatCode>General</c:formatCode>
                <c:ptCount val="9"/>
                <c:pt idx="1">
                  <c:v>188557</c:v>
                </c:pt>
                <c:pt idx="2">
                  <c:v>110624</c:v>
                </c:pt>
                <c:pt idx="3">
                  <c:v>81072.7</c:v>
                </c:pt>
                <c:pt idx="4">
                  <c:v>66273.399999999994</c:v>
                </c:pt>
                <c:pt idx="5">
                  <c:v>64788.800000000003</c:v>
                </c:pt>
                <c:pt idx="6">
                  <c:v>63116.6</c:v>
                </c:pt>
                <c:pt idx="7">
                  <c:v>62574.3</c:v>
                </c:pt>
                <c:pt idx="8">
                  <c:v>62192.3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32-4DB5-AB93-9D359EAB53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2849743"/>
        <c:axId val="624203103"/>
      </c:lineChart>
      <c:catAx>
        <c:axId val="63284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24203103"/>
        <c:crosses val="autoZero"/>
        <c:auto val="1"/>
        <c:lblAlgn val="ctr"/>
        <c:lblOffset val="100"/>
        <c:noMultiLvlLbl val="0"/>
      </c:catAx>
      <c:valAx>
        <c:axId val="624203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32849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Tiempo total de ejecución</a:t>
            </a:r>
            <a:r>
              <a:rPr lang="es-ES" baseline="0"/>
              <a:t> en milisegundos</a:t>
            </a:r>
            <a:endParaRPr lang="es-E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Con GPU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(BarnesOnePipeline.1step!$G$1,BarnesOnePipeline.1step!$G$3,BarnesOnePipeline.1step!$G$5,BarnesOnePipeline.1step!$G$7,BarnesOnePipeline.1step!$G$9,BarnesOnePipeline.1step!$G$11,BarnesOnePipeline.1step!$G$13,BarnesOnePipeline.1step!$G$15,BarnesOnePipeline.1step!$G$17)</c:f>
              <c:numCache>
                <c:formatCode>General</c:formatCode>
                <c:ptCount val="9"/>
                <c:pt idx="0">
                  <c:v>524.38400000000001</c:v>
                </c:pt>
                <c:pt idx="1">
                  <c:v>606.94500000000005</c:v>
                </c:pt>
                <c:pt idx="2">
                  <c:v>467.64600000000002</c:v>
                </c:pt>
                <c:pt idx="3">
                  <c:v>624.67999999999995</c:v>
                </c:pt>
                <c:pt idx="4">
                  <c:v>794.35199999999998</c:v>
                </c:pt>
                <c:pt idx="5">
                  <c:v>613.56200000000001</c:v>
                </c:pt>
                <c:pt idx="6">
                  <c:v>628.70899999999995</c:v>
                </c:pt>
                <c:pt idx="7">
                  <c:v>570.68499999999995</c:v>
                </c:pt>
                <c:pt idx="8">
                  <c:v>537.53399999999999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89-4257-87AE-FB5288A9BD84}"/>
            </c:ext>
          </c:extLst>
        </c:ser>
        <c:ser>
          <c:idx val="1"/>
          <c:order val="1"/>
          <c:tx>
            <c:v>Sin GPU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(BarnesOnePipeline.1step!$D$2,BarnesOnePipeline.1step!$G$2,BarnesOnePipeline.1step!$G$4,BarnesOnePipeline.1step!$G$6,BarnesOnePipeline.1step!$G$8,BarnesOnePipeline.1step!$G$10,BarnesOnePipeline.1step!$G$12,BarnesOnePipeline.1step!$G$14,BarnesOnePipeline.1step!$G$16)</c:f>
              <c:numCache>
                <c:formatCode>General</c:formatCode>
                <c:ptCount val="9"/>
                <c:pt idx="1">
                  <c:v>3052.12</c:v>
                </c:pt>
                <c:pt idx="2">
                  <c:v>1618.36</c:v>
                </c:pt>
                <c:pt idx="3">
                  <c:v>1118.99</c:v>
                </c:pt>
                <c:pt idx="4">
                  <c:v>877.76</c:v>
                </c:pt>
                <c:pt idx="5">
                  <c:v>783.64</c:v>
                </c:pt>
                <c:pt idx="6">
                  <c:v>713.90300000000002</c:v>
                </c:pt>
                <c:pt idx="7">
                  <c:v>658.09199999999998</c:v>
                </c:pt>
                <c:pt idx="8">
                  <c:v>604.36400000000003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89-4257-87AE-FB5288A9BD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2849743"/>
        <c:axId val="624203103"/>
      </c:lineChart>
      <c:catAx>
        <c:axId val="63284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24203103"/>
        <c:crosses val="autoZero"/>
        <c:auto val="1"/>
        <c:lblAlgn val="ctr"/>
        <c:lblOffset val="100"/>
        <c:noMultiLvlLbl val="0"/>
      </c:catAx>
      <c:valAx>
        <c:axId val="624203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32849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Tiempo total de ejecución</a:t>
            </a:r>
            <a:r>
              <a:rPr lang="es-ES" baseline="0"/>
              <a:t> en milisegundos</a:t>
            </a:r>
            <a:endParaRPr lang="es-E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Con GPU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(BarnesOnePipeline.5step!$G$1,BarnesOnePipeline.5step!$G$3,BarnesOnePipeline.5step!$G$5,BarnesOnePipeline.5step!$G$7,BarnesOnePipeline.5step!$G$9,BarnesOnePipeline.5step!$G$11,BarnesOnePipeline.5step!$G$13,BarnesOnePipeline.5step!$G$15,BarnesOnePipeline.5step!$G$17)</c:f>
              <c:numCache>
                <c:formatCode>General</c:formatCode>
                <c:ptCount val="9"/>
                <c:pt idx="0">
                  <c:v>1907.17</c:v>
                </c:pt>
                <c:pt idx="1">
                  <c:v>2044.57</c:v>
                </c:pt>
                <c:pt idx="2">
                  <c:v>2242.54</c:v>
                </c:pt>
                <c:pt idx="3">
                  <c:v>2124.4699999999998</c:v>
                </c:pt>
                <c:pt idx="4">
                  <c:v>2129.83</c:v>
                </c:pt>
                <c:pt idx="5">
                  <c:v>2222.9299999999998</c:v>
                </c:pt>
                <c:pt idx="6">
                  <c:v>2079.85</c:v>
                </c:pt>
                <c:pt idx="7">
                  <c:v>1859.58</c:v>
                </c:pt>
                <c:pt idx="8">
                  <c:v>1912.65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57-46A9-A9F8-E518CC8A252E}"/>
            </c:ext>
          </c:extLst>
        </c:ser>
        <c:ser>
          <c:idx val="1"/>
          <c:order val="1"/>
          <c:tx>
            <c:v>Sin GPU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(BarnesOnePipeline.5step!$D$2,BarnesOnePipeline.5step!$G$2,BarnesOnePipeline.5step!$G$4,BarnesOnePipeline.5step!$G$6,BarnesOnePipeline.5step!$G$8,BarnesOnePipeline.5step!$G$10,BarnesOnePipeline.5step!$G$12,BarnesOnePipeline.5step!$G$14,BarnesOnePipeline.5step!$G$16)</c:f>
              <c:numCache>
                <c:formatCode>General</c:formatCode>
                <c:ptCount val="9"/>
                <c:pt idx="1">
                  <c:v>13124.4</c:v>
                </c:pt>
                <c:pt idx="2">
                  <c:v>6959.6</c:v>
                </c:pt>
                <c:pt idx="3">
                  <c:v>4882.2299999999996</c:v>
                </c:pt>
                <c:pt idx="4">
                  <c:v>3767.92</c:v>
                </c:pt>
                <c:pt idx="5">
                  <c:v>3443.65</c:v>
                </c:pt>
                <c:pt idx="6">
                  <c:v>3138.69</c:v>
                </c:pt>
                <c:pt idx="7">
                  <c:v>2906.36</c:v>
                </c:pt>
                <c:pt idx="8">
                  <c:v>2744.89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57-46A9-A9F8-E518CC8A25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2849743"/>
        <c:axId val="624203103"/>
      </c:lineChart>
      <c:catAx>
        <c:axId val="63284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24203103"/>
        <c:crosses val="autoZero"/>
        <c:auto val="1"/>
        <c:lblAlgn val="ctr"/>
        <c:lblOffset val="100"/>
        <c:noMultiLvlLbl val="0"/>
      </c:catAx>
      <c:valAx>
        <c:axId val="624203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32849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Tiempo total de ejecución</a:t>
            </a:r>
            <a:r>
              <a:rPr lang="es-ES" baseline="0"/>
              <a:t> en milisegundos</a:t>
            </a:r>
            <a:endParaRPr lang="es-E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Con GPU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(BarnesOnePipeline.75step!$G$1,BarnesOnePipeline.75step!$G$3,BarnesOnePipeline.75step!$G$5,BarnesOnePipeline.75step!$G$7,BarnesOnePipeline.75step!$G$9,BarnesOnePipeline.75step!$G$11,BarnesOnePipeline.75step!$G$13,BarnesOnePipeline.75step!$G$15,BarnesOnePipeline.75step!$G$17)</c:f>
              <c:numCache>
                <c:formatCode>General</c:formatCode>
                <c:ptCount val="9"/>
                <c:pt idx="0">
                  <c:v>26905.599999999999</c:v>
                </c:pt>
                <c:pt idx="1">
                  <c:v>27342.7</c:v>
                </c:pt>
                <c:pt idx="2">
                  <c:v>72191.7</c:v>
                </c:pt>
                <c:pt idx="3">
                  <c:v>54652.7</c:v>
                </c:pt>
                <c:pt idx="4">
                  <c:v>50514.5</c:v>
                </c:pt>
                <c:pt idx="5">
                  <c:v>47117.4</c:v>
                </c:pt>
                <c:pt idx="6">
                  <c:v>42474.3</c:v>
                </c:pt>
                <c:pt idx="7">
                  <c:v>26821.4</c:v>
                </c:pt>
                <c:pt idx="8">
                  <c:v>39209.9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7F-4302-A0B8-7D0017CB22C9}"/>
            </c:ext>
          </c:extLst>
        </c:ser>
        <c:ser>
          <c:idx val="1"/>
          <c:order val="1"/>
          <c:tx>
            <c:v>Sin GPU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(BarnesOnePipeline.75step!$D$3,BarnesOnePipeline.75step!$G$2,BarnesOnePipeline.75step!$G$4,BarnesOnePipeline.75step!$G$6,BarnesOnePipeline.75step!$G$8,BarnesOnePipeline.75step!$G$10,BarnesOnePipeline.75step!$G$12,BarnesOnePipeline.75step!$G$14,BarnesOnePipeline.75step!$G$16)</c:f>
              <c:numCache>
                <c:formatCode>General</c:formatCode>
                <c:ptCount val="9"/>
                <c:pt idx="1">
                  <c:v>188923</c:v>
                </c:pt>
                <c:pt idx="2">
                  <c:v>101474</c:v>
                </c:pt>
                <c:pt idx="3">
                  <c:v>70000.7</c:v>
                </c:pt>
                <c:pt idx="4">
                  <c:v>55881.4</c:v>
                </c:pt>
                <c:pt idx="5">
                  <c:v>50602.5</c:v>
                </c:pt>
                <c:pt idx="6">
                  <c:v>46719.8</c:v>
                </c:pt>
                <c:pt idx="7">
                  <c:v>43168.2</c:v>
                </c:pt>
                <c:pt idx="8">
                  <c:v>38813.4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7F-4302-A0B8-7D0017CB22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2849743"/>
        <c:axId val="624203103"/>
      </c:lineChart>
      <c:catAx>
        <c:axId val="63284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24203103"/>
        <c:crosses val="autoZero"/>
        <c:auto val="1"/>
        <c:lblAlgn val="ctr"/>
        <c:lblOffset val="100"/>
        <c:noMultiLvlLbl val="0"/>
      </c:catAx>
      <c:valAx>
        <c:axId val="624203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32849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C886-FE17-44F1-AB24-2D3C9ACC7C7A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D934-CA16-401F-BFE0-0961A16400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67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C886-FE17-44F1-AB24-2D3C9ACC7C7A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D934-CA16-401F-BFE0-0961A16400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117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C886-FE17-44F1-AB24-2D3C9ACC7C7A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D934-CA16-401F-BFE0-0961A16400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4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C886-FE17-44F1-AB24-2D3C9ACC7C7A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D934-CA16-401F-BFE0-0961A16400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681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C886-FE17-44F1-AB24-2D3C9ACC7C7A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D934-CA16-401F-BFE0-0961A16400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473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C886-FE17-44F1-AB24-2D3C9ACC7C7A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D934-CA16-401F-BFE0-0961A16400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375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C886-FE17-44F1-AB24-2D3C9ACC7C7A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D934-CA16-401F-BFE0-0961A16400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133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C886-FE17-44F1-AB24-2D3C9ACC7C7A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D934-CA16-401F-BFE0-0961A16400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9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C886-FE17-44F1-AB24-2D3C9ACC7C7A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D934-CA16-401F-BFE0-0961A16400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128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C886-FE17-44F1-AB24-2D3C9ACC7C7A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D934-CA16-401F-BFE0-0961A16400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40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C886-FE17-44F1-AB24-2D3C9ACC7C7A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D934-CA16-401F-BFE0-0961A16400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860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FC886-FE17-44F1-AB24-2D3C9ACC7C7A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3D934-CA16-401F-BFE0-0961A16400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842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C896C-E99E-4F8F-9F45-946D43297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4D4BBC-C076-42FA-A2FC-FAE3A82140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4151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A19AF372-4A3D-4D6A-B301-647D092D84A1}"/>
              </a:ext>
            </a:extLst>
          </p:cNvPr>
          <p:cNvGraphicFramePr>
            <a:graphicFrameLocks/>
          </p:cNvGraphicFramePr>
          <p:nvPr/>
        </p:nvGraphicFramePr>
        <p:xfrm>
          <a:off x="2316000" y="1269000"/>
          <a:ext cx="756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5420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458863AE-18E0-44CB-AE29-343516831746}"/>
              </a:ext>
            </a:extLst>
          </p:cNvPr>
          <p:cNvGraphicFramePr>
            <a:graphicFrameLocks/>
          </p:cNvGraphicFramePr>
          <p:nvPr/>
        </p:nvGraphicFramePr>
        <p:xfrm>
          <a:off x="2316000" y="1269000"/>
          <a:ext cx="756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9560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57578D76-0FC9-4709-ABFA-AB88C15EE934}"/>
              </a:ext>
            </a:extLst>
          </p:cNvPr>
          <p:cNvGraphicFramePr>
            <a:graphicFrameLocks/>
          </p:cNvGraphicFramePr>
          <p:nvPr/>
        </p:nvGraphicFramePr>
        <p:xfrm>
          <a:off x="2316000" y="1269000"/>
          <a:ext cx="756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7007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C896C-E99E-4F8F-9F45-946D43297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Pipeline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4D4BBC-C076-42FA-A2FC-FAE3A82140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9839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28078217-2C68-4FEA-8E4E-3770333825FF}"/>
              </a:ext>
            </a:extLst>
          </p:cNvPr>
          <p:cNvGraphicFramePr>
            <a:graphicFrameLocks/>
          </p:cNvGraphicFramePr>
          <p:nvPr/>
        </p:nvGraphicFramePr>
        <p:xfrm>
          <a:off x="2316000" y="1269000"/>
          <a:ext cx="756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9759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5CFADC27-4026-4634-B40F-AF58903B74E7}"/>
              </a:ext>
            </a:extLst>
          </p:cNvPr>
          <p:cNvGraphicFramePr>
            <a:graphicFrameLocks/>
          </p:cNvGraphicFramePr>
          <p:nvPr/>
        </p:nvGraphicFramePr>
        <p:xfrm>
          <a:off x="2316000" y="1269000"/>
          <a:ext cx="756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2458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A14645AA-756D-4FD3-AB07-CB41FF4C521F}"/>
              </a:ext>
            </a:extLst>
          </p:cNvPr>
          <p:cNvGraphicFramePr>
            <a:graphicFrameLocks/>
          </p:cNvGraphicFramePr>
          <p:nvPr/>
        </p:nvGraphicFramePr>
        <p:xfrm>
          <a:off x="2316000" y="1269000"/>
          <a:ext cx="756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074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2A10057F-85D7-4970-B9DD-83393AC97A5A}"/>
              </a:ext>
            </a:extLst>
          </p:cNvPr>
          <p:cNvGraphicFramePr>
            <a:graphicFrameLocks/>
          </p:cNvGraphicFramePr>
          <p:nvPr/>
        </p:nvGraphicFramePr>
        <p:xfrm>
          <a:off x="2316000" y="1269000"/>
          <a:ext cx="756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690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A1C21AB1-F124-4E2A-9396-11097F990472}"/>
              </a:ext>
            </a:extLst>
          </p:cNvPr>
          <p:cNvGraphicFramePr>
            <a:graphicFrameLocks/>
          </p:cNvGraphicFramePr>
          <p:nvPr/>
        </p:nvGraphicFramePr>
        <p:xfrm>
          <a:off x="2316000" y="1269000"/>
          <a:ext cx="756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369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D2844738-2EB0-41EA-94AA-1040A2D56EAB}"/>
              </a:ext>
            </a:extLst>
          </p:cNvPr>
          <p:cNvGraphicFramePr>
            <a:graphicFrameLocks/>
          </p:cNvGraphicFramePr>
          <p:nvPr/>
        </p:nvGraphicFramePr>
        <p:xfrm>
          <a:off x="2316000" y="1269000"/>
          <a:ext cx="756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25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C896C-E99E-4F8F-9F45-946D43297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OneApiGraph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4D4BBC-C076-42FA-A2FC-FAE3A82140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504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06654D58-FDEE-4493-BA2D-4A2D1E17623C}"/>
              </a:ext>
            </a:extLst>
          </p:cNvPr>
          <p:cNvGraphicFramePr>
            <a:graphicFrameLocks/>
          </p:cNvGraphicFramePr>
          <p:nvPr/>
        </p:nvGraphicFramePr>
        <p:xfrm>
          <a:off x="2316000" y="1269000"/>
          <a:ext cx="756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083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C974B47B-CDB7-4F25-8277-2CCA5990D8A8}"/>
              </a:ext>
            </a:extLst>
          </p:cNvPr>
          <p:cNvGraphicFramePr>
            <a:graphicFrameLocks/>
          </p:cNvGraphicFramePr>
          <p:nvPr/>
        </p:nvGraphicFramePr>
        <p:xfrm>
          <a:off x="2316000" y="1269000"/>
          <a:ext cx="756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7168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C5F9B340-7327-4F6F-9E2C-737BF482FD1F}"/>
              </a:ext>
            </a:extLst>
          </p:cNvPr>
          <p:cNvGraphicFramePr>
            <a:graphicFrameLocks/>
          </p:cNvGraphicFramePr>
          <p:nvPr/>
        </p:nvGraphicFramePr>
        <p:xfrm>
          <a:off x="2316000" y="1269000"/>
          <a:ext cx="756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7718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C896C-E99E-4F8F-9F45-946D43297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OneApiPipeline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4D4BBC-C076-42FA-A2FC-FAE3A82140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1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76</Words>
  <Application>Microsoft Office PowerPoint</Application>
  <PresentationFormat>Panorámica</PresentationFormat>
  <Paragraphs>16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Graph</vt:lpstr>
      <vt:lpstr>Presentación de PowerPoint</vt:lpstr>
      <vt:lpstr>Presentación de PowerPoint</vt:lpstr>
      <vt:lpstr>Presentación de PowerPoint</vt:lpstr>
      <vt:lpstr>OneApiGraph</vt:lpstr>
      <vt:lpstr>Presentación de PowerPoint</vt:lpstr>
      <vt:lpstr>Presentación de PowerPoint</vt:lpstr>
      <vt:lpstr>Presentación de PowerPoint</vt:lpstr>
      <vt:lpstr>OneApiPipeline</vt:lpstr>
      <vt:lpstr>Presentación de PowerPoint</vt:lpstr>
      <vt:lpstr>Presentación de PowerPoint</vt:lpstr>
      <vt:lpstr>Presentación de PowerPoint</vt:lpstr>
      <vt:lpstr>Pipeline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</dc:title>
  <dc:creator>Juan Pedro Domínguez Berdún</dc:creator>
  <cp:lastModifiedBy>Juan Pedro Domínguez Berdún</cp:lastModifiedBy>
  <cp:revision>1</cp:revision>
  <dcterms:created xsi:type="dcterms:W3CDTF">2021-01-25T18:08:17Z</dcterms:created>
  <dcterms:modified xsi:type="dcterms:W3CDTF">2021-01-25T18:13:33Z</dcterms:modified>
</cp:coreProperties>
</file>