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02" r:id="rId1"/>
    <p:sldMasterId id="2147483710" r:id="rId2"/>
    <p:sldMasterId id="2147483722" r:id="rId3"/>
    <p:sldMasterId id="2147483723" r:id="rId4"/>
    <p:sldMasterId id="2147483726" r:id="rId5"/>
  </p:sldMasterIdLst>
  <p:notesMasterIdLst>
    <p:notesMasterId r:id="rId21"/>
  </p:notesMasterIdLst>
  <p:handoutMasterIdLst>
    <p:handoutMasterId r:id="rId22"/>
  </p:handoutMasterIdLst>
  <p:sldIdLst>
    <p:sldId id="256" r:id="rId6"/>
    <p:sldId id="257" r:id="rId7"/>
    <p:sldId id="260" r:id="rId8"/>
    <p:sldId id="261" r:id="rId9"/>
    <p:sldId id="258" r:id="rId10"/>
    <p:sldId id="262" r:id="rId11"/>
    <p:sldId id="291" r:id="rId12"/>
    <p:sldId id="292" r:id="rId13"/>
    <p:sldId id="263" r:id="rId14"/>
    <p:sldId id="264" r:id="rId15"/>
    <p:sldId id="265" r:id="rId16"/>
    <p:sldId id="266" r:id="rId17"/>
    <p:sldId id="277" r:id="rId18"/>
    <p:sldId id="274" r:id="rId19"/>
    <p:sldId id="275" r:id="rId20"/>
  </p:sldIdLst>
  <p:sldSz cx="9906000" cy="6858000" type="A4"/>
  <p:notesSz cx="7315200" cy="9601200"/>
  <p:embeddedFontLst>
    <p:embeddedFont>
      <p:font typeface="ＭＳ Ｐゴシック" panose="020B0600070205080204" pitchFamily="34" charset="-128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Helvetica" panose="020B0604020202020204" pitchFamily="34" charset="0"/>
      <p:regular r:id="rId28"/>
      <p:bold r:id="rId29"/>
      <p:italic r:id="rId30"/>
      <p:boldItalic r:id="rId31"/>
    </p:embeddedFont>
    <p:embeddedFont>
      <p:font typeface="Tahoma" panose="020B0604030504040204" pitchFamily="34" charset="0"/>
      <p:regular r:id="rId32"/>
      <p:bold r:id="rId33"/>
    </p:embeddedFont>
  </p:embeddedFontLst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9" autoAdjust="0"/>
    <p:restoredTop sz="96629" autoAdjust="0"/>
  </p:normalViewPr>
  <p:slideViewPr>
    <p:cSldViewPr snapToGrid="0" snapToObjects="1">
      <p:cViewPr varScale="1">
        <p:scale>
          <a:sx n="107" d="100"/>
          <a:sy n="107" d="100"/>
        </p:scale>
        <p:origin x="1350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34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14B5A0-21D5-B04F-9C4A-F950B079C015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58767F-26C7-F042-8B4A-E20DC5D4B6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62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C190C9A-782B-B84B-9B5E-47CFEB2A0A4B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8FF10C6-A43B-FA42-AD68-7C4A00CB0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1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F10C6-A43B-FA42-AD68-7C4A00CB06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94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6E9C3-9886-4E41-BFFA-89F8D2143547}" type="slidenum">
              <a:rPr lang="en-AU"/>
              <a:pPr/>
              <a:t>10</a:t>
            </a:fld>
            <a:endParaRPr lang="en-AU"/>
          </a:p>
        </p:txBody>
      </p:sp>
      <p:sp>
        <p:nvSpPr>
          <p:cNvPr id="305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63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3E114-4FEF-234E-82F4-0A97F797535C}" type="slidenum">
              <a:rPr lang="en-AU"/>
              <a:pPr/>
              <a:t>11</a:t>
            </a:fld>
            <a:endParaRPr lang="en-AU"/>
          </a:p>
        </p:txBody>
      </p:sp>
      <p:sp>
        <p:nvSpPr>
          <p:cNvPr id="307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5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1F1C9-66D6-8441-9D42-B1ACF12C8CBB}" type="slidenum">
              <a:rPr lang="en-AU"/>
              <a:pPr/>
              <a:t>12</a:t>
            </a:fld>
            <a:endParaRPr lang="en-AU"/>
          </a:p>
        </p:txBody>
      </p:sp>
      <p:sp>
        <p:nvSpPr>
          <p:cNvPr id="311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17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13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5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BE2B8-D829-8C49-AF63-92A1C4C7645A}" type="slidenum">
              <a:rPr lang="en-AU"/>
              <a:pPr/>
              <a:t>14</a:t>
            </a:fld>
            <a:endParaRPr lang="en-AU"/>
          </a:p>
        </p:txBody>
      </p:sp>
      <p:sp>
        <p:nvSpPr>
          <p:cNvPr id="3584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64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BE2B8-D829-8C49-AF63-92A1C4C7645A}" type="slidenum">
              <a:rPr lang="en-AU"/>
              <a:pPr/>
              <a:t>15</a:t>
            </a:fld>
            <a:endParaRPr lang="en-AU"/>
          </a:p>
        </p:txBody>
      </p:sp>
      <p:sp>
        <p:nvSpPr>
          <p:cNvPr id="3584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8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E242C-688A-4D41-AC0E-12CF1C28E1BC}" type="slidenum">
              <a:rPr lang="en-AU"/>
              <a:pPr/>
              <a:t>2</a:t>
            </a:fld>
            <a:endParaRPr lang="en-AU"/>
          </a:p>
        </p:txBody>
      </p:sp>
      <p:sp>
        <p:nvSpPr>
          <p:cNvPr id="292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9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B7D01A-C054-9A43-9877-3DF4903D269C}" type="slidenum">
              <a:rPr lang="en-AU"/>
              <a:pPr/>
              <a:t>3</a:t>
            </a:fld>
            <a:endParaRPr lang="en-AU"/>
          </a:p>
        </p:txBody>
      </p:sp>
      <p:sp>
        <p:nvSpPr>
          <p:cNvPr id="299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9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52709-DDA5-5C4D-8637-4580C3106AEB}" type="slidenum">
              <a:rPr lang="en-AU"/>
              <a:pPr/>
              <a:t>4</a:t>
            </a:fld>
            <a:endParaRPr lang="en-AU"/>
          </a:p>
        </p:txBody>
      </p:sp>
      <p:sp>
        <p:nvSpPr>
          <p:cNvPr id="301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9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BC627C-52F9-7F45-8207-3496093FFE89}" type="slidenum">
              <a:rPr lang="en-AU"/>
              <a:pPr/>
              <a:t>5</a:t>
            </a:fld>
            <a:endParaRPr lang="en-AU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0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25B75-348B-9540-A4E0-6CEDBFEA2305}" type="slidenum">
              <a:rPr lang="en-AU"/>
              <a:pPr/>
              <a:t>6</a:t>
            </a:fld>
            <a:endParaRPr lang="en-AU"/>
          </a:p>
        </p:txBody>
      </p:sp>
      <p:sp>
        <p:nvSpPr>
          <p:cNvPr id="303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6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7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8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00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92C34-268C-C349-AA16-5ED85C6C9EA5}" type="slidenum">
              <a:rPr lang="en-AU"/>
              <a:pPr/>
              <a:t>9</a:t>
            </a:fld>
            <a:endParaRPr lang="en-AU"/>
          </a:p>
        </p:txBody>
      </p:sp>
      <p:sp>
        <p:nvSpPr>
          <p:cNvPr id="309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28229" y="1412875"/>
            <a:ext cx="9089097" cy="2305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>
                <a:cs typeface="Arial" charset="0"/>
              </a:rPr>
              <a:t>    </a:t>
            </a:r>
          </a:p>
        </p:txBody>
      </p:sp>
      <p:pic>
        <p:nvPicPr>
          <p:cNvPr id="5" name="Picture 14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2" y="368302"/>
            <a:ext cx="4524771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28229" y="944562"/>
            <a:ext cx="9089097" cy="542924"/>
            <a:chOff x="249" y="595"/>
            <a:chExt cx="5285" cy="342"/>
          </a:xfrm>
        </p:grpSpPr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 rot="2700000">
              <a:off x="691" y="693"/>
              <a:ext cx="273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249" y="595"/>
              <a:ext cx="5285" cy="3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</a:pPr>
              <a:r>
                <a:rPr lang="en-US" sz="1800" b="1">
                  <a:solidFill>
                    <a:schemeClr val="bg1"/>
                  </a:solidFill>
                  <a:cs typeface="Arial" charset="0"/>
                </a:rPr>
                <a:t>Information Technology</a:t>
              </a: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52514" y="1557338"/>
            <a:ext cx="8464816" cy="1223962"/>
          </a:xfrm>
        </p:spPr>
        <p:txBody>
          <a:bodyPr tIns="45720"/>
          <a:lstStyle>
            <a:lvl1pPr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52514" y="2924175"/>
            <a:ext cx="8464816" cy="647700"/>
          </a:xfrm>
        </p:spPr>
        <p:txBody>
          <a:bodyPr tIns="45720"/>
          <a:lstStyle>
            <a:lvl1pPr marL="0" indent="0">
              <a:spcAft>
                <a:spcPct val="0"/>
              </a:spcAft>
              <a:buFont typeface="Wingdings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subtitle style</a:t>
            </a:r>
            <a:endParaRPr lang="en-US" dirty="0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0" y="3684588"/>
            <a:ext cx="9101138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75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CF67DCB3-CDF8-A14F-974A-521CF21DE275}" type="datetime1">
              <a:rPr lang="en-AU" smtClean="0"/>
              <a:pPr/>
              <a:t>22/12/2020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83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5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70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v Ques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47908" y="796934"/>
            <a:ext cx="8955613" cy="554839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90" y="2748276"/>
            <a:ext cx="8357670" cy="840854"/>
          </a:xfrm>
        </p:spPr>
        <p:txBody>
          <a:bodyPr/>
          <a:lstStyle>
            <a:lvl1pPr>
              <a:defRPr sz="1800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8" y="3798957"/>
            <a:ext cx="4763781" cy="24248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p Ques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90" y="2748276"/>
            <a:ext cx="8357670" cy="840854"/>
          </a:xfrm>
        </p:spPr>
        <p:txBody>
          <a:bodyPr/>
          <a:lstStyle>
            <a:lvl1pPr>
              <a:defRPr sz="1800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8" y="3798957"/>
            <a:ext cx="4763781" cy="24248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8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3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4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10516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E9B4306-5867-3343-B29B-99438C7059D5}" type="datetime1">
              <a:rPr lang="en-AU" smtClean="0"/>
              <a:pPr/>
              <a:t>22/12/2020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1B45D8E-2A85-B54B-83BE-424E3F631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CFC1E69-0FC2-504E-B639-5F75BEC21B16}" type="datetime1">
              <a:rPr lang="en-AU" smtClean="0"/>
              <a:pPr/>
              <a:t>22/12/2020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10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71DA33D-CB18-B74D-99E3-D61E320CEA5D}" type="datetime1">
              <a:rPr lang="en-AU" smtClean="0"/>
              <a:pPr/>
              <a:t>22/12/2020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16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545" y="944565"/>
            <a:ext cx="865896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497" y="1663701"/>
            <a:ext cx="9088011" cy="468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pic>
        <p:nvPicPr>
          <p:cNvPr id="1028" name="Picture 13" descr="Monash_logo_rg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4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535C72-10FA-F043-B193-DE1612ABD712}" type="slidenum">
              <a:rPr lang="en-US" sz="1200" smtClean="0"/>
              <a:pPr eaLnBrk="1" hangingPunct="1">
                <a:defRPr/>
              </a:pPr>
              <a:t>‹#›</a:t>
            </a:fld>
            <a:endParaRPr lang="en-US" sz="120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67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13" r:id="rId2"/>
    <p:sldLayoutId id="2147483706" r:id="rId3"/>
    <p:sldLayoutId id="2147483717" r:id="rId4"/>
    <p:sldLayoutId id="2147483708" r:id="rId5"/>
    <p:sldLayoutId id="2147483720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265113" indent="-265113" algn="l" rtl="0" eaLnBrk="1" fontAlgn="base" hangingPunct="1">
        <a:spcBef>
          <a:spcPct val="0"/>
        </a:spcBef>
        <a:spcAft>
          <a:spcPts val="60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1700" indent="-309563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436688" indent="-331788" algn="l" rtl="0" eaLnBrk="1" fontAlgn="base" hangingPunct="1"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933575" indent="-22860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41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8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5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3076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/>
              <a:pPr eaLnBrk="1" hangingPunct="1"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4" r:id="rId2"/>
    <p:sldLayoutId id="2147483715" r:id="rId3"/>
    <p:sldLayoutId id="2147483716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93938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>
              <a:solidFill>
                <a:srgbClr val="3939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545" y="944565"/>
            <a:ext cx="865896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497" y="1663701"/>
            <a:ext cx="9088011" cy="468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pic>
        <p:nvPicPr>
          <p:cNvPr id="1028" name="Picture 13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4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535C72-10FA-F043-B193-DE1612ABD712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 dirty="0">
              <a:solidFill>
                <a:srgbClr val="393938"/>
              </a:solidFill>
            </a:endParaRPr>
          </a:p>
        </p:txBody>
      </p:sp>
      <p:grpSp>
        <p:nvGrpSpPr>
          <p:cNvPr id="3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673333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265113" indent="-265113" algn="l" rtl="0" eaLnBrk="1" fontAlgn="base" hangingPunct="1">
        <a:spcBef>
          <a:spcPct val="0"/>
        </a:spcBef>
        <a:spcAft>
          <a:spcPts val="60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1700" indent="-309563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436688" indent="-331788" algn="l" rtl="0" eaLnBrk="1" fontAlgn="base" hangingPunct="1"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933575" indent="-22860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41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8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5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93938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>
              <a:solidFill>
                <a:srgbClr val="3939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745" y="1557338"/>
            <a:ext cx="8464816" cy="1223962"/>
          </a:xfrm>
        </p:spPr>
        <p:txBody>
          <a:bodyPr/>
          <a:lstStyle/>
          <a:p>
            <a:r>
              <a:rPr lang="en-US" dirty="0"/>
              <a:t>FIT5202 (Volume 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892" y="2943915"/>
            <a:ext cx="479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1c – Introduction to Parallel Databases</a:t>
            </a:r>
          </a:p>
        </p:txBody>
      </p:sp>
    </p:spTree>
    <p:extLst>
      <p:ext uri="{BB962C8B-B14F-4D97-AF65-F5344CB8AC3E}">
        <p14:creationId xmlns:p14="http://schemas.microsoft.com/office/powerpoint/2010/main" val="14951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Speed up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Performance improvement gained because of extra processing elements added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Running a given task in less time by increasing the degree of parallelism</a:t>
            </a:r>
          </a:p>
          <a:p>
            <a:pPr marL="758825" lvl="1" indent="-279400">
              <a:buSzPct val="50000"/>
            </a:pPr>
            <a:endParaRPr lang="en-US" sz="1800">
              <a:latin typeface="Arial" charset="0"/>
            </a:endParaRP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Linear speed up: performance improvement growing linearly with additional resources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Superlinear speed up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Sublinear speed up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1.3.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Objectives (cont’d)</a:t>
            </a:r>
            <a:endParaRPr lang="en-US"/>
          </a:p>
        </p:txBody>
      </p:sp>
      <p:pic>
        <p:nvPicPr>
          <p:cNvPr id="304133" name="Picture 5" descr="1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0451" y="4267200"/>
            <a:ext cx="4564327" cy="199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4134" name="Picture 6" descr="1-0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" y="5715000"/>
            <a:ext cx="37973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Scale up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Handling of larger tasks by increasing the degree of parallelism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The ability to process larger tasks in the same amount of time by providing more resources.</a:t>
            </a:r>
          </a:p>
          <a:p>
            <a:pPr marL="758825" lvl="1" indent="-279400">
              <a:buSzPct val="50000"/>
            </a:pPr>
            <a:endParaRPr lang="en-US" sz="1800">
              <a:latin typeface="Arial" charset="0"/>
            </a:endParaRP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Linear scale up: the ability to maintain the same level of performance when both the workload and the resources are proportionally added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Transactional scale up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Data scale up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1.3.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Objectives (cont’d)</a:t>
            </a:r>
            <a:endParaRPr lang="en-US"/>
          </a:p>
        </p:txBody>
      </p:sp>
      <p:pic>
        <p:nvPicPr>
          <p:cNvPr id="306183" name="Picture 7" descr="1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5551" y="4468814"/>
            <a:ext cx="4517893" cy="1779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6184" name="Picture 8" descr="1-0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" y="5672138"/>
            <a:ext cx="4375150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Transaction scale up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The increase in the rate at which the transactions are processed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The size of the database may also increase proportionally to the transactions’ arrival rate</a:t>
            </a:r>
          </a:p>
          <a:p>
            <a:pPr marL="758825" lvl="1" indent="-279400">
              <a:buSzPct val="50000"/>
            </a:pPr>
            <a:r>
              <a:rPr lang="en-US" sz="1600" i="1">
                <a:latin typeface="Arial" charset="0"/>
              </a:rPr>
              <a:t>N</a:t>
            </a:r>
            <a:r>
              <a:rPr lang="en-US" sz="1600">
                <a:latin typeface="Arial" charset="0"/>
              </a:rPr>
              <a:t>-times as many users are submitting </a:t>
            </a:r>
            <a:r>
              <a:rPr lang="en-US" sz="1600" i="1">
                <a:latin typeface="Arial" charset="0"/>
              </a:rPr>
              <a:t>N</a:t>
            </a:r>
            <a:r>
              <a:rPr lang="en-US" sz="1600">
                <a:latin typeface="Arial" charset="0"/>
              </a:rPr>
              <a:t>-times as many requests or transactions against an </a:t>
            </a:r>
            <a:r>
              <a:rPr lang="en-US" sz="1600" i="1">
                <a:latin typeface="Arial" charset="0"/>
              </a:rPr>
              <a:t>N</a:t>
            </a:r>
            <a:r>
              <a:rPr lang="en-US" sz="1600">
                <a:latin typeface="Arial" charset="0"/>
              </a:rPr>
              <a:t>-times larger database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Relevant to transaction processing systems where the transactions are small updates</a:t>
            </a:r>
          </a:p>
          <a:p>
            <a:pPr marL="758825" lvl="1" indent="-279400">
              <a:buSzPct val="50000"/>
            </a:pPr>
            <a:endParaRPr lang="en-US" sz="1800">
              <a:latin typeface="Arial" charset="0"/>
            </a:endParaRPr>
          </a:p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Data scale up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The increase in size of the database, and the task is a large job who runtime depends on the size of the database (e.g. sorting)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Typically found in online analytical processing (OLAP)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1.3.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Objectives (cont’d)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56780" y="895336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98" y="1663701"/>
            <a:ext cx="8645433" cy="4681624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3 (FLUX Quiz)</a:t>
            </a:r>
            <a:endParaRPr lang="en-US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b="1" dirty="0"/>
              <a:t>Using the current processing resources, we can finish processing 1TB (one terabyte) of data in 1 hour. Recently the volume of data has increased to 2TB and the management has decided to double up the processing resources. Using the new processing resources, we can finish processing </a:t>
            </a:r>
            <a:r>
              <a:rPr lang="en-US" sz="1600" b="1"/>
              <a:t>the 2TB in 60 </a:t>
            </a:r>
            <a:r>
              <a:rPr lang="en-US" sz="1600" b="1" dirty="0"/>
              <a:t>minutes.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b="1" dirty="0"/>
              <a:t>Is this speed up or scale up? (5 Minutes)</a:t>
            </a:r>
            <a:br>
              <a:rPr lang="en-US" sz="1600" b="1" dirty="0"/>
            </a:b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A. Scale Up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B. Speed Up</a:t>
            </a:r>
          </a:p>
          <a:p>
            <a:pPr marL="479425" lvl="1" indent="0">
              <a:buSzPct val="50000"/>
              <a:buNone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6858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1.8.</a:t>
            </a:r>
            <a:r>
              <a:rPr lang="en-US" sz="3600" b="1" dirty="0">
                <a:latin typeface="Helvetica" charset="0"/>
              </a:rPr>
              <a:t> Summary</a:t>
            </a:r>
            <a:endParaRPr lang="en-US" dirty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Why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What</a:t>
            </a:r>
            <a:r>
              <a:rPr lang="en-US" sz="2000" dirty="0">
                <a:latin typeface="Arial" charset="0"/>
              </a:rPr>
              <a:t>, and </a:t>
            </a: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How</a:t>
            </a:r>
            <a:r>
              <a:rPr lang="en-US" sz="2000" dirty="0">
                <a:latin typeface="Arial" charset="0"/>
              </a:rPr>
              <a:t> of parallel query processing:</a:t>
            </a:r>
          </a:p>
          <a:p>
            <a:pPr marL="288925" indent="-288925">
              <a:buSzPct val="50000"/>
            </a:pP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Why is parallelism necessary in database processing?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What can be achieved by parallelism in database processing?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How parallelism performed in database processing?</a:t>
            </a:r>
          </a:p>
          <a:p>
            <a:pPr marL="758825" lvl="1" indent="-279400">
              <a:buSzPct val="50000"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What facilities of parallel computing can be used?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685800"/>
            <a:ext cx="8420100" cy="1143000"/>
          </a:xfrm>
          <a:noFill/>
        </p:spPr>
        <p:txBody>
          <a:bodyPr/>
          <a:lstStyle/>
          <a:p>
            <a:r>
              <a:rPr lang="en-US" sz="3600" b="1" dirty="0">
                <a:latin typeface="Helvetica" charset="0"/>
              </a:rPr>
              <a:t>Remember…</a:t>
            </a:r>
            <a:endParaRPr lang="en-US" dirty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dirty="0">
                <a:latin typeface="Arial" charset="0"/>
              </a:rPr>
              <a:t>There is only one question:</a:t>
            </a:r>
          </a:p>
          <a:p>
            <a:pPr marL="288925" indent="-288925">
              <a:buSzPct val="50000"/>
            </a:pP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b="1" dirty="0">
                <a:solidFill>
                  <a:srgbClr val="800000"/>
                </a:solidFill>
                <a:latin typeface="Arial" charset="0"/>
              </a:rPr>
              <a:t>Do you really want to pass this unit?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9436" y="4847781"/>
            <a:ext cx="478719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90"/>
                </a:solidFill>
              </a:rPr>
              <a:t>Homework: Read Chapter 1 and Chapter 3 for next week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3" name="Picture 3" descr="Wiley-2pages-cover"/>
          <p:cNvPicPr>
            <a:picLocks noChangeAspect="1" noChangeArrowheads="1"/>
          </p:cNvPicPr>
          <p:nvPr/>
        </p:nvPicPr>
        <p:blipFill>
          <a:blip r:embed="rId3"/>
          <a:srcRect l="43008" t="3598" r="2896" b="3963"/>
          <a:stretch>
            <a:fillRect/>
          </a:stretch>
        </p:blipFill>
        <p:spPr bwMode="auto">
          <a:xfrm>
            <a:off x="493581" y="1068389"/>
            <a:ext cx="4497255" cy="5221287"/>
          </a:xfrm>
          <a:prstGeom prst="rect">
            <a:avLst/>
          </a:prstGeom>
          <a:noFill/>
        </p:spPr>
      </p:pic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5111221" y="815975"/>
            <a:ext cx="461420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ctr"/>
            <a:r>
              <a:rPr lang="en-AU" sz="3600" b="1" dirty="0">
                <a:latin typeface="Tahoma" charset="0"/>
              </a:rPr>
              <a:t>Chapter 1</a:t>
            </a:r>
            <a:br>
              <a:rPr lang="en-AU" sz="3600" b="1" dirty="0">
                <a:latin typeface="Tahoma" charset="0"/>
              </a:rPr>
            </a:br>
            <a:r>
              <a:rPr lang="en-AU" sz="3600" b="1" dirty="0">
                <a:latin typeface="Tahoma" charset="0"/>
              </a:rPr>
              <a:t>Introduction</a:t>
            </a:r>
            <a:endParaRPr lang="en-AU" sz="4400" b="1" dirty="0">
              <a:latin typeface="Tahoma" charset="0"/>
            </a:endParaRPr>
          </a:p>
        </p:txBody>
      </p:sp>
      <p:sp>
        <p:nvSpPr>
          <p:cNvPr id="291846" name="Rectangle 6"/>
          <p:cNvSpPr>
            <a:spLocks noGrp="1" noChangeArrowheads="1"/>
          </p:cNvSpPr>
          <p:nvPr/>
        </p:nvSpPr>
        <p:spPr bwMode="auto">
          <a:xfrm>
            <a:off x="5202370" y="3683001"/>
            <a:ext cx="4703630" cy="26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1.1	A Brief Overview - Parallel Databases and Grid Databases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1.2	Parallel Query Processing: Motivations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1.3	Parallel Query Processing: Objectives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BFBFBF"/>
                </a:solidFill>
                <a:latin typeface="Arial" charset="0"/>
              </a:rPr>
              <a:t>1.4	Forms of Parallelism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BFBFBF"/>
                </a:solidFill>
                <a:latin typeface="Arial" charset="0"/>
              </a:rPr>
              <a:t>1.5	Parallel Database Architectures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BFBFBF"/>
                </a:solidFill>
                <a:latin typeface="Arial" charset="0"/>
              </a:rPr>
              <a:t>1.6	Grid Database Architecture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BFBFBF"/>
                </a:solidFill>
                <a:latin typeface="Arial" charset="0"/>
              </a:rPr>
              <a:t>1.7	Structure of this Book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BFBFBF"/>
                </a:solidFill>
                <a:latin typeface="Arial" charset="0"/>
              </a:rPr>
              <a:t>1.8	Summary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BFBFBF"/>
                </a:solidFill>
                <a:latin typeface="Arial" charset="0"/>
              </a:rPr>
              <a:t>1.9	Bibliographical Notes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BFBFBF"/>
                </a:solidFill>
                <a:latin typeface="Arial" charset="0"/>
              </a:rPr>
              <a:t>1.10	Exercises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264" y="676835"/>
            <a:ext cx="87503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1.1/1.2.</a:t>
            </a:r>
            <a:r>
              <a:rPr lang="en-US" sz="3600" b="1" dirty="0">
                <a:latin typeface="Helvetica" charset="0"/>
              </a:rPr>
              <a:t> A Brief Overview, and Motivations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dirty="0">
                <a:latin typeface="Arial" charset="0"/>
              </a:rPr>
              <a:t>An example:</a:t>
            </a: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If we have 1 petabyte of data, and the processing speed is 1GB/sec</a:t>
            </a: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How long does it take to process 1 PB of data?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What is parallel processing, and why not just use a faster computer ?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Even fast computers have speed limitations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Limited by speed of light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Other hardware limitations</a:t>
            </a:r>
          </a:p>
          <a:p>
            <a:pPr marL="758825" lvl="1" indent="-279400">
              <a:buSzPct val="50000"/>
            </a:pPr>
            <a:endParaRPr lang="en-US" sz="1800">
              <a:latin typeface="Arial" charset="0"/>
            </a:endParaRP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Parallel processing divides a large task into smaller subtasks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Database processing works well with parallelism </a:t>
            </a:r>
            <a:r>
              <a:rPr lang="en-US" sz="2000">
                <a:latin typeface="ヒラギノ角ゴ Pro W3" charset="-128"/>
              </a:rPr>
              <a:t>(</a:t>
            </a:r>
            <a:r>
              <a:rPr lang="en-US" sz="2000">
                <a:latin typeface="Arial" charset="0"/>
              </a:rPr>
              <a:t>coarse-grained parallelism)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Lesser complexity but need to work with a large volume of data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1.1/1.2.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A Brief Overview, and Motivations (cont’d)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2400" dirty="0">
                <a:latin typeface="Helvetica" charset="0"/>
              </a:rPr>
              <a:t>1.1/1.2.</a:t>
            </a:r>
            <a:r>
              <a:rPr lang="en-US" sz="3600" dirty="0">
                <a:latin typeface="Helvetica" charset="0"/>
              </a:rPr>
              <a:t> </a:t>
            </a:r>
            <a:r>
              <a:rPr lang="en-US" sz="2400" dirty="0">
                <a:latin typeface="Helvetica" charset="0"/>
              </a:rPr>
              <a:t>A Brief Overview, and Motivations (cont’d)</a:t>
            </a:r>
            <a:endParaRPr lang="en-US" dirty="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latin typeface="Arial" charset="0"/>
              </a:rPr>
              <a:t>Moore’s Law: </a:t>
            </a:r>
            <a:r>
              <a:rPr lang="en-US" sz="2000" dirty="0">
                <a:latin typeface="Arial" charset="0"/>
              </a:rPr>
              <a:t>number of processors will double every 18-24 months</a:t>
            </a:r>
          </a:p>
          <a:p>
            <a:pPr marL="288925" indent="-288925">
              <a:buSzPct val="50000"/>
            </a:pPr>
            <a:r>
              <a:rPr lang="en-US" sz="2000" dirty="0">
                <a:latin typeface="Arial" charset="0"/>
              </a:rPr>
              <a:t>CPU performance would increase by 50-60% per year</a:t>
            </a:r>
          </a:p>
          <a:p>
            <a:pPr marL="288925" indent="-288925">
              <a:buSzPct val="50000"/>
            </a:pPr>
            <a:r>
              <a:rPr lang="en-US" sz="2000" dirty="0">
                <a:latin typeface="Arial" charset="0"/>
              </a:rPr>
              <a:t>Disk access time or disk throughput increases by 8-10% only</a:t>
            </a:r>
          </a:p>
          <a:p>
            <a:pPr marL="288925" indent="-288925">
              <a:buSzPct val="50000"/>
            </a:pPr>
            <a:r>
              <a:rPr lang="en-US" sz="2000" dirty="0">
                <a:latin typeface="Arial" charset="0"/>
              </a:rPr>
              <a:t>Disk capacity also increases at a much higher rate</a:t>
            </a:r>
          </a:p>
          <a:p>
            <a:pPr marL="288925" indent="-288925">
              <a:buSzPct val="50000"/>
            </a:pPr>
            <a:r>
              <a:rPr lang="en-US" sz="2000" dirty="0">
                <a:latin typeface="Arial" charset="0"/>
              </a:rPr>
              <a:t>I/O becomes a bottleneck</a:t>
            </a:r>
          </a:p>
          <a:p>
            <a:pPr marL="288925" indent="-288925">
              <a:buSzPct val="50000"/>
            </a:pPr>
            <a:r>
              <a:rPr lang="en-US" sz="2000" dirty="0">
                <a:latin typeface="Arial" charset="0"/>
              </a:rPr>
              <a:t>Hence, motivates parallel database processing</a:t>
            </a:r>
          </a:p>
          <a:p>
            <a:pPr marL="288925" indent="-288925">
              <a:buSzPct val="50000"/>
            </a:pPr>
            <a:r>
              <a:rPr lang="en-US" dirty="0">
                <a:latin typeface="Arial" charset="0"/>
              </a:rPr>
              <a:t>And parallel database processing is the foundation of </a:t>
            </a:r>
            <a:r>
              <a:rPr lang="en-US" b="1" dirty="0">
                <a:solidFill>
                  <a:srgbClr val="008000"/>
                </a:solidFill>
                <a:latin typeface="Arial" charset="0"/>
              </a:rPr>
              <a:t>Big Data Processing</a:t>
            </a:r>
            <a:endParaRPr lang="en-US" sz="2000" b="1" dirty="0">
              <a:solidFill>
                <a:srgbClr val="008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6858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1.3.</a:t>
            </a:r>
            <a:r>
              <a:rPr lang="en-US" sz="3600" b="1" dirty="0">
                <a:latin typeface="Helvetica" charset="0"/>
              </a:rPr>
              <a:t> Objectives</a:t>
            </a:r>
            <a:endParaRPr lang="en-US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The primary objective of parallel database processing is to gain performance improvement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Two main measures:</a:t>
            </a:r>
          </a:p>
          <a:p>
            <a:pPr marL="758825" lvl="1" indent="-279400">
              <a:buSzPct val="50000"/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Throughput</a:t>
            </a:r>
            <a:r>
              <a:rPr lang="en-US" sz="1800">
                <a:latin typeface="Arial" charset="0"/>
              </a:rPr>
              <a:t>: the number of tasks that can be completed within a given time interval</a:t>
            </a:r>
          </a:p>
          <a:p>
            <a:pPr marL="758825" lvl="1" indent="-279400">
              <a:buSzPct val="50000"/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Response time</a:t>
            </a:r>
            <a:r>
              <a:rPr lang="en-US" sz="1800">
                <a:latin typeface="Arial" charset="0"/>
              </a:rPr>
              <a:t>: the amount of time it takes to complete a single task from the time it is submitted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Metrics:</a:t>
            </a:r>
          </a:p>
          <a:p>
            <a:pPr marL="758825" lvl="1" indent="-279400">
              <a:buSzPct val="50000"/>
            </a:pPr>
            <a:r>
              <a:rPr lang="en-US" sz="1800">
                <a:latin typeface="Arial" charset="0"/>
              </a:rPr>
              <a:t>Speed up</a:t>
            </a:r>
          </a:p>
          <a:p>
            <a:pPr marL="758825" lvl="1" indent="-279400">
              <a:buSzPct val="50000"/>
            </a:pPr>
            <a:r>
              <a:rPr lang="en-US" sz="1800">
                <a:latin typeface="Arial" charset="0"/>
              </a:rPr>
              <a:t>Scale 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97" y="1663701"/>
            <a:ext cx="8654193" cy="4681624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1 (FLUX Quiz)</a:t>
            </a:r>
            <a:endParaRPr lang="en-US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Using the freeway analogy, number of cars that can pass through the freeway (M1: Monash Freeway) during the morning peak hour from 7 to 9am is called: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A. Throughput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B. Response Time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C. None of the above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D. A and B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97" y="1663701"/>
            <a:ext cx="8654193" cy="4681624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2 (FLUX Quiz)</a:t>
            </a:r>
            <a:endParaRPr lang="en-US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Using the freeway analogy, the duration I take to drive my car to go to work on a freeway (say M1 Monash Freeway) from the Burke Road entrance to the Blackburn Road exit is called: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A. Throughput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B. Response Time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C. None of the above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D. A and B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28497" y="1151963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6858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1.3.</a:t>
            </a:r>
            <a:r>
              <a:rPr lang="en-US" sz="3600" b="1" dirty="0">
                <a:latin typeface="Helvetica" charset="0"/>
              </a:rPr>
              <a:t> Objectives</a:t>
            </a:r>
            <a:endParaRPr lang="en-US" dirty="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The primary objective of parallel database processing is to gain performance improvement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Two main measures:</a:t>
            </a:r>
          </a:p>
          <a:p>
            <a:pPr marL="758825" lvl="1" indent="-279400">
              <a:buSzPct val="50000"/>
            </a:pPr>
            <a:r>
              <a:rPr lang="en-US" sz="1800">
                <a:latin typeface="Arial" charset="0"/>
              </a:rPr>
              <a:t>Throughput: the number of tasks that can be completed within a given time interval</a:t>
            </a:r>
          </a:p>
          <a:p>
            <a:pPr marL="758825" lvl="1" indent="-279400">
              <a:buSzPct val="50000"/>
            </a:pPr>
            <a:r>
              <a:rPr lang="en-US" sz="1800">
                <a:latin typeface="Arial" charset="0"/>
              </a:rPr>
              <a:t>Response time: the amount of time it takes to complete a single task from the time it is submitted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Metrics:</a:t>
            </a:r>
          </a:p>
          <a:p>
            <a:pPr marL="758825" lvl="1" indent="-279400">
              <a:buSzPct val="50000"/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Speed up</a:t>
            </a:r>
            <a:endParaRPr lang="en-US" sz="1800">
              <a:solidFill>
                <a:srgbClr val="A50021"/>
              </a:solidFill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Scale up</a:t>
            </a:r>
            <a:endParaRPr lang="en-US" sz="1800">
              <a:solidFill>
                <a:srgbClr val="A5002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033.3.3.11"/>
  <p:tag name="PPTVERSION" val="14"/>
  <p:tag name="TPOS" val="6"/>
</p:tagLst>
</file>

<file path=ppt/theme/theme1.xml><?xml version="1.0" encoding="utf-8"?>
<a:theme xmlns:a="http://schemas.openxmlformats.org/drawingml/2006/main" name="FIT-ppt">
  <a:themeElements>
    <a:clrScheme name="FIT Theme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FIT-ppt">
  <a:themeElements>
    <a:clrScheme name="FIT Theme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10991</TotalTime>
  <Words>889</Words>
  <Application>Microsoft Office PowerPoint</Application>
  <PresentationFormat>A4 Paper (210x297 mm)</PresentationFormat>
  <Paragraphs>124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Calibri</vt:lpstr>
      <vt:lpstr>Arial</vt:lpstr>
      <vt:lpstr>Tahoma</vt:lpstr>
      <vt:lpstr>Helvetica</vt:lpstr>
      <vt:lpstr>Wingdings</vt:lpstr>
      <vt:lpstr>ヒラギノ角ゴ Pro W3</vt:lpstr>
      <vt:lpstr>ＭＳ Ｐゴシック</vt:lpstr>
      <vt:lpstr>FIT-ppt</vt:lpstr>
      <vt:lpstr>Divider slide grey</vt:lpstr>
      <vt:lpstr>1_Divider slide grey</vt:lpstr>
      <vt:lpstr>1_FIT-ppt</vt:lpstr>
      <vt:lpstr>2_Divider slide grey</vt:lpstr>
      <vt:lpstr>FIT5202 (Volume I)</vt:lpstr>
      <vt:lpstr>PowerPoint Presentation</vt:lpstr>
      <vt:lpstr>1.1/1.2. A Brief Overview, and Motivations</vt:lpstr>
      <vt:lpstr>1.1/1.2. A Brief Overview, and Motivations (cont’d)</vt:lpstr>
      <vt:lpstr>1.1/1.2. A Brief Overview, and Motivations (cont’d)</vt:lpstr>
      <vt:lpstr>1.3. Objectives</vt:lpstr>
      <vt:lpstr>PowerPoint Presentation</vt:lpstr>
      <vt:lpstr>PowerPoint Presentation</vt:lpstr>
      <vt:lpstr>1.3. Objectives</vt:lpstr>
      <vt:lpstr>1.3. Objectives (cont’d)</vt:lpstr>
      <vt:lpstr>1.3. Objectives (cont’d)</vt:lpstr>
      <vt:lpstr>1.3. Objectives (cont’d)</vt:lpstr>
      <vt:lpstr>PowerPoint Presentation</vt:lpstr>
      <vt:lpstr>1.8. Summary</vt:lpstr>
      <vt:lpstr>Remember…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FIT1004 Data Management</dc:title>
  <dc:creator>Maria Indrawan-Santiago</dc:creator>
  <cp:lastModifiedBy>Prajwol Sangat</cp:lastModifiedBy>
  <cp:revision>435</cp:revision>
  <cp:lastPrinted>2019-02-24T23:46:29Z</cp:lastPrinted>
  <dcterms:created xsi:type="dcterms:W3CDTF">2018-02-27T07:49:03Z</dcterms:created>
  <dcterms:modified xsi:type="dcterms:W3CDTF">2020-12-22T01:26:58Z</dcterms:modified>
</cp:coreProperties>
</file>