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02" r:id="rId1"/>
    <p:sldMasterId id="2147483710" r:id="rId2"/>
    <p:sldMasterId id="2147483722" r:id="rId3"/>
    <p:sldMasterId id="2147483723" r:id="rId4"/>
    <p:sldMasterId id="2147483726" r:id="rId5"/>
  </p:sldMasterIdLst>
  <p:notesMasterIdLst>
    <p:notesMasterId r:id="rId39"/>
  </p:notesMasterIdLst>
  <p:handoutMasterIdLst>
    <p:handoutMasterId r:id="rId40"/>
  </p:handoutMasterIdLst>
  <p:sldIdLst>
    <p:sldId id="256" r:id="rId6"/>
    <p:sldId id="257" r:id="rId7"/>
    <p:sldId id="291" r:id="rId8"/>
    <p:sldId id="292" r:id="rId9"/>
    <p:sldId id="294" r:id="rId10"/>
    <p:sldId id="295" r:id="rId11"/>
    <p:sldId id="297" r:id="rId12"/>
    <p:sldId id="298" r:id="rId13"/>
    <p:sldId id="299" r:id="rId14"/>
    <p:sldId id="309" r:id="rId15"/>
    <p:sldId id="310" r:id="rId16"/>
    <p:sldId id="311" r:id="rId17"/>
    <p:sldId id="301" r:id="rId18"/>
    <p:sldId id="305" r:id="rId19"/>
    <p:sldId id="306" r:id="rId20"/>
    <p:sldId id="307" r:id="rId21"/>
    <p:sldId id="308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9" r:id="rId37"/>
    <p:sldId id="287" r:id="rId38"/>
  </p:sldIdLst>
  <p:sldSz cx="9906000" cy="6858000" type="A4"/>
  <p:notesSz cx="7315200" cy="9601200"/>
  <p:embeddedFontLst>
    <p:embeddedFont>
      <p:font typeface="ＭＳ Ｐゴシック" panose="020B0600070205080204" pitchFamily="34" charset="-128"/>
      <p:regular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Helvetica" panose="020B0604020202020204" pitchFamily="34" charset="0"/>
      <p:regular r:id="rId46"/>
      <p:bold r:id="rId47"/>
      <p:italic r:id="rId48"/>
      <p:boldItalic r:id="rId49"/>
    </p:embeddedFont>
    <p:embeddedFont>
      <p:font typeface="Tahoma" panose="020B0604030504040204" pitchFamily="34" charset="0"/>
      <p:regular r:id="rId50"/>
      <p:bold r:id="rId51"/>
    </p:embeddedFont>
  </p:embeddedFontLst>
  <p:custDataLst>
    <p:tags r:id="rId5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scaleToFitPaper="1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9" autoAdjust="0"/>
    <p:restoredTop sz="96629" autoAdjust="0"/>
  </p:normalViewPr>
  <p:slideViewPr>
    <p:cSldViewPr snapToGrid="0" snapToObjects="1">
      <p:cViewPr varScale="1">
        <p:scale>
          <a:sx n="107" d="100"/>
          <a:sy n="107" d="100"/>
        </p:scale>
        <p:origin x="1350" y="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font" Target="fonts/font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font" Target="fonts/font9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font" Target="fonts/font4.fntdata"/><Relationship Id="rId52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font" Target="fonts/font11.fntdata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414B5A0-21D5-B04F-9C4A-F950B079C015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958767F-26C7-F042-8B4A-E20DC5D4B6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628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C190C9A-782B-B84B-9B5E-47CFEB2A0A4B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720725"/>
            <a:ext cx="52006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8FF10C6-A43B-FA42-AD68-7C4A00CB06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41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F10C6-A43B-FA42-AD68-7C4A00CB069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94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25B75-348B-9540-A4E0-6CEDBFEA2305}" type="slidenum">
              <a:rPr lang="en-AU"/>
              <a:pPr/>
              <a:t>10</a:t>
            </a:fld>
            <a:endParaRPr lang="en-AU"/>
          </a:p>
        </p:txBody>
      </p:sp>
      <p:sp>
        <p:nvSpPr>
          <p:cNvPr id="3031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35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25B75-348B-9540-A4E0-6CEDBFEA2305}" type="slidenum">
              <a:rPr lang="en-AU"/>
              <a:pPr/>
              <a:t>11</a:t>
            </a:fld>
            <a:endParaRPr lang="en-AU"/>
          </a:p>
        </p:txBody>
      </p:sp>
      <p:sp>
        <p:nvSpPr>
          <p:cNvPr id="3031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62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25B75-348B-9540-A4E0-6CEDBFEA2305}" type="slidenum">
              <a:rPr lang="en-AU"/>
              <a:pPr/>
              <a:t>12</a:t>
            </a:fld>
            <a:endParaRPr lang="en-AU"/>
          </a:p>
        </p:txBody>
      </p:sp>
      <p:sp>
        <p:nvSpPr>
          <p:cNvPr id="3031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44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C8D890-5D14-9347-A1CA-6BD3707D63B6}" type="slidenum">
              <a:rPr lang="en-AU"/>
              <a:pPr/>
              <a:t>13</a:t>
            </a:fld>
            <a:endParaRPr lang="en-AU"/>
          </a:p>
        </p:txBody>
      </p:sp>
      <p:sp>
        <p:nvSpPr>
          <p:cNvPr id="363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87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BAFF98-E3A7-C949-B03D-E6E620B515AC}" type="slidenum">
              <a:rPr lang="en-AU"/>
              <a:pPr/>
              <a:t>14</a:t>
            </a:fld>
            <a:endParaRPr lang="en-AU"/>
          </a:p>
        </p:txBody>
      </p:sp>
      <p:sp>
        <p:nvSpPr>
          <p:cNvPr id="3717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3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2E9A1A-AE23-AD4E-95D9-BB733985C8A5}" type="slidenum">
              <a:rPr lang="en-AU"/>
              <a:pPr/>
              <a:t>15</a:t>
            </a:fld>
            <a:endParaRPr lang="en-AU"/>
          </a:p>
        </p:txBody>
      </p:sp>
      <p:sp>
        <p:nvSpPr>
          <p:cNvPr id="3737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95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5156E-FBC9-5144-AC71-2986CE1428B3}" type="slidenum">
              <a:rPr lang="en-AU"/>
              <a:pPr/>
              <a:t>16</a:t>
            </a:fld>
            <a:endParaRPr lang="en-AU"/>
          </a:p>
        </p:txBody>
      </p:sp>
      <p:sp>
        <p:nvSpPr>
          <p:cNvPr id="3758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1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25B75-348B-9540-A4E0-6CEDBFEA2305}" type="slidenum">
              <a:rPr lang="en-AU"/>
              <a:pPr/>
              <a:t>17</a:t>
            </a:fld>
            <a:endParaRPr lang="en-AU"/>
          </a:p>
        </p:txBody>
      </p:sp>
      <p:sp>
        <p:nvSpPr>
          <p:cNvPr id="3031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903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F05764-23BB-A346-AC5F-6A32D336A40A}" type="slidenum">
              <a:rPr lang="en-AU"/>
              <a:pPr/>
              <a:t>18</a:t>
            </a:fld>
            <a:endParaRPr lang="en-AU"/>
          </a:p>
        </p:txBody>
      </p:sp>
      <p:sp>
        <p:nvSpPr>
          <p:cNvPr id="321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2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E847B1-0E30-FE45-86F5-E800032978CD}" type="slidenum">
              <a:rPr lang="en-AU"/>
              <a:pPr/>
              <a:t>19</a:t>
            </a:fld>
            <a:endParaRPr lang="en-AU"/>
          </a:p>
        </p:txBody>
      </p:sp>
      <p:sp>
        <p:nvSpPr>
          <p:cNvPr id="3235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57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E242C-688A-4D41-AC0E-12CF1C28E1BC}" type="slidenum">
              <a:rPr lang="en-AU"/>
              <a:pPr/>
              <a:t>2</a:t>
            </a:fld>
            <a:endParaRPr lang="en-AU"/>
          </a:p>
        </p:txBody>
      </p:sp>
      <p:sp>
        <p:nvSpPr>
          <p:cNvPr id="292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87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2C9CA1-D686-4D4C-B93A-2B38ED737F0B}" type="slidenum">
              <a:rPr lang="en-AU"/>
              <a:pPr/>
              <a:t>20</a:t>
            </a:fld>
            <a:endParaRPr lang="en-AU"/>
          </a:p>
        </p:txBody>
      </p:sp>
      <p:sp>
        <p:nvSpPr>
          <p:cNvPr id="3256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01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FAB54B-4E5E-424E-82FB-5E45E272BC16}" type="slidenum">
              <a:rPr lang="en-AU"/>
              <a:pPr/>
              <a:t>21</a:t>
            </a:fld>
            <a:endParaRPr lang="en-AU"/>
          </a:p>
        </p:txBody>
      </p:sp>
      <p:sp>
        <p:nvSpPr>
          <p:cNvPr id="3276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07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52E726-75A3-F747-A1B4-873D6BEB1285}" type="slidenum">
              <a:rPr lang="en-AU"/>
              <a:pPr/>
              <a:t>22</a:t>
            </a:fld>
            <a:endParaRPr lang="en-AU"/>
          </a:p>
        </p:txBody>
      </p:sp>
      <p:sp>
        <p:nvSpPr>
          <p:cNvPr id="3297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04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E98132-18D9-9B48-9C65-E73D1F2EF785}" type="slidenum">
              <a:rPr lang="en-AU"/>
              <a:pPr/>
              <a:t>23</a:t>
            </a:fld>
            <a:endParaRPr lang="en-AU"/>
          </a:p>
        </p:txBody>
      </p:sp>
      <p:sp>
        <p:nvSpPr>
          <p:cNvPr id="331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675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E55876-9AA1-CF44-8E34-53C5FEA16615}" type="slidenum">
              <a:rPr lang="en-AU"/>
              <a:pPr/>
              <a:t>24</a:t>
            </a:fld>
            <a:endParaRPr lang="en-AU"/>
          </a:p>
        </p:txBody>
      </p:sp>
      <p:sp>
        <p:nvSpPr>
          <p:cNvPr id="333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333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ADE370-6D93-D94C-BC3B-7583339CA94E}" type="slidenum">
              <a:rPr lang="en-AU"/>
              <a:pPr/>
              <a:t>25</a:t>
            </a:fld>
            <a:endParaRPr lang="en-AU"/>
          </a:p>
        </p:txBody>
      </p:sp>
      <p:sp>
        <p:nvSpPr>
          <p:cNvPr id="3358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260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C0E8A6-6A95-9A44-8879-A4355084997E}" type="slidenum">
              <a:rPr lang="en-AU"/>
              <a:pPr/>
              <a:t>26</a:t>
            </a:fld>
            <a:endParaRPr lang="en-AU"/>
          </a:p>
        </p:txBody>
      </p:sp>
      <p:sp>
        <p:nvSpPr>
          <p:cNvPr id="3379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462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FCDA60-C6DE-F04E-A5FC-9A2E37022180}" type="slidenum">
              <a:rPr lang="en-AU"/>
              <a:pPr/>
              <a:t>27</a:t>
            </a:fld>
            <a:endParaRPr lang="en-AU"/>
          </a:p>
        </p:txBody>
      </p:sp>
      <p:sp>
        <p:nvSpPr>
          <p:cNvPr id="339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175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6603D7-E9D5-F643-A5C3-05898346D2D0}" type="slidenum">
              <a:rPr lang="en-AU"/>
              <a:pPr/>
              <a:t>28</a:t>
            </a:fld>
            <a:endParaRPr lang="en-AU"/>
          </a:p>
        </p:txBody>
      </p:sp>
      <p:sp>
        <p:nvSpPr>
          <p:cNvPr id="3420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342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93198C-2CA7-C444-8723-D49CDF6040A0}" type="slidenum">
              <a:rPr lang="en-AU"/>
              <a:pPr/>
              <a:t>29</a:t>
            </a:fld>
            <a:endParaRPr lang="en-AU"/>
          </a:p>
        </p:txBody>
      </p:sp>
      <p:sp>
        <p:nvSpPr>
          <p:cNvPr id="3440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45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F05764-23BB-A346-AC5F-6A32D336A40A}" type="slidenum">
              <a:rPr lang="en-AU"/>
              <a:pPr/>
              <a:t>3</a:t>
            </a:fld>
            <a:endParaRPr lang="en-AU"/>
          </a:p>
        </p:txBody>
      </p:sp>
      <p:sp>
        <p:nvSpPr>
          <p:cNvPr id="321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24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881F3-601B-534E-99CB-4C55DD6F7C7E}" type="slidenum">
              <a:rPr lang="en-AU"/>
              <a:pPr/>
              <a:t>30</a:t>
            </a:fld>
            <a:endParaRPr lang="en-AU"/>
          </a:p>
        </p:txBody>
      </p:sp>
      <p:sp>
        <p:nvSpPr>
          <p:cNvPr id="3481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801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AEBE2D-F27A-7C4B-AA4D-18A324BBFD26}" type="slidenum">
              <a:rPr lang="en-AU"/>
              <a:pPr/>
              <a:t>31</a:t>
            </a:fld>
            <a:endParaRPr lang="en-AU"/>
          </a:p>
        </p:txBody>
      </p:sp>
      <p:sp>
        <p:nvSpPr>
          <p:cNvPr id="3502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669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BBE2B8-D829-8C49-AF63-92A1C4C7645A}" type="slidenum">
              <a:rPr lang="en-AU"/>
              <a:pPr/>
              <a:t>32</a:t>
            </a:fld>
            <a:endParaRPr lang="en-AU"/>
          </a:p>
        </p:txBody>
      </p:sp>
      <p:sp>
        <p:nvSpPr>
          <p:cNvPr id="3584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372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BBE2B8-D829-8C49-AF63-92A1C4C7645A}" type="slidenum">
              <a:rPr lang="en-AU"/>
              <a:pPr/>
              <a:t>33</a:t>
            </a:fld>
            <a:endParaRPr lang="en-AU"/>
          </a:p>
        </p:txBody>
      </p:sp>
      <p:sp>
        <p:nvSpPr>
          <p:cNvPr id="3584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13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F05764-23BB-A346-AC5F-6A32D336A40A}" type="slidenum">
              <a:rPr lang="en-AU"/>
              <a:pPr/>
              <a:t>4</a:t>
            </a:fld>
            <a:endParaRPr lang="en-AU"/>
          </a:p>
        </p:txBody>
      </p:sp>
      <p:sp>
        <p:nvSpPr>
          <p:cNvPr id="321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00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FA2E74-D912-8842-A45B-23C451AD1C9E}" type="slidenum">
              <a:rPr lang="en-AU"/>
              <a:pPr/>
              <a:t>5</a:t>
            </a:fld>
            <a:endParaRPr lang="en-AU"/>
          </a:p>
        </p:txBody>
      </p:sp>
      <p:sp>
        <p:nvSpPr>
          <p:cNvPr id="3133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05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93AA1E-65E1-C549-A9EF-002E88CF166D}" type="slidenum">
              <a:rPr lang="en-AU"/>
              <a:pPr/>
              <a:t>6</a:t>
            </a:fld>
            <a:endParaRPr lang="en-AU"/>
          </a:p>
        </p:txBody>
      </p:sp>
      <p:sp>
        <p:nvSpPr>
          <p:cNvPr id="3153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88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DCEFF-3A98-8546-B765-AA7AA36020D5}" type="slidenum">
              <a:rPr lang="en-AU"/>
              <a:pPr/>
              <a:t>7</a:t>
            </a:fld>
            <a:endParaRPr lang="en-AU"/>
          </a:p>
        </p:txBody>
      </p:sp>
      <p:sp>
        <p:nvSpPr>
          <p:cNvPr id="317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76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25B75-348B-9540-A4E0-6CEDBFEA2305}" type="slidenum">
              <a:rPr lang="en-AU"/>
              <a:pPr/>
              <a:t>8</a:t>
            </a:fld>
            <a:endParaRPr lang="en-AU"/>
          </a:p>
        </p:txBody>
      </p:sp>
      <p:sp>
        <p:nvSpPr>
          <p:cNvPr id="3031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84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69A3B9-16C5-1F4F-9D1C-D77E790ADDBC}" type="slidenum">
              <a:rPr lang="en-AU"/>
              <a:pPr/>
              <a:t>9</a:t>
            </a:fld>
            <a:endParaRPr lang="en-AU"/>
          </a:p>
        </p:txBody>
      </p:sp>
      <p:sp>
        <p:nvSpPr>
          <p:cNvPr id="3194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3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28229" y="1412875"/>
            <a:ext cx="9089097" cy="23050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800">
                <a:cs typeface="Arial" charset="0"/>
              </a:rPr>
              <a:t>    </a:t>
            </a:r>
          </a:p>
        </p:txBody>
      </p:sp>
      <p:pic>
        <p:nvPicPr>
          <p:cNvPr id="5" name="Picture 14" descr="Monash_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2" y="368302"/>
            <a:ext cx="4524771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428229" y="944562"/>
            <a:ext cx="9089097" cy="542924"/>
            <a:chOff x="249" y="595"/>
            <a:chExt cx="5285" cy="342"/>
          </a:xfrm>
        </p:grpSpPr>
        <p:sp>
          <p:nvSpPr>
            <p:cNvPr id="7" name="Rectangle 31"/>
            <p:cNvSpPr>
              <a:spLocks noChangeArrowheads="1"/>
            </p:cNvSpPr>
            <p:nvPr/>
          </p:nvSpPr>
          <p:spPr bwMode="auto">
            <a:xfrm rot="2700000">
              <a:off x="691" y="693"/>
              <a:ext cx="273" cy="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8" name="Rectangle 32"/>
            <p:cNvSpPr>
              <a:spLocks noChangeArrowheads="1"/>
            </p:cNvSpPr>
            <p:nvPr/>
          </p:nvSpPr>
          <p:spPr bwMode="auto">
            <a:xfrm>
              <a:off x="249" y="595"/>
              <a:ext cx="5285" cy="3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76000" tIns="46800" anchor="ctr"/>
            <a:lstStyle/>
            <a:p>
              <a:pPr algn="l">
                <a:spcBef>
                  <a:spcPct val="0"/>
                </a:spcBef>
              </a:pPr>
              <a:r>
                <a:rPr lang="en-US" sz="1800" b="1">
                  <a:solidFill>
                    <a:schemeClr val="bg1"/>
                  </a:solidFill>
                  <a:cs typeface="Arial" charset="0"/>
                </a:rPr>
                <a:t>Information Technology</a:t>
              </a:r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52514" y="1557338"/>
            <a:ext cx="8464816" cy="1223962"/>
          </a:xfrm>
        </p:spPr>
        <p:txBody>
          <a:bodyPr tIns="45720"/>
          <a:lstStyle>
            <a:lvl1pPr>
              <a:defRPr sz="4200" b="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52514" y="2924175"/>
            <a:ext cx="8464816" cy="647700"/>
          </a:xfrm>
        </p:spPr>
        <p:txBody>
          <a:bodyPr tIns="45720"/>
          <a:lstStyle>
            <a:lvl1pPr marL="0" indent="0">
              <a:spcAft>
                <a:spcPct val="0"/>
              </a:spcAft>
              <a:buFont typeface="Wingdings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subtitle style</a:t>
            </a:r>
            <a:endParaRPr lang="en-US" dirty="0"/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90" y="3684588"/>
            <a:ext cx="9101138" cy="280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75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CF67DCB3-CDF8-A14F-974A-521CF21DE275}" type="datetime1">
              <a:rPr lang="en-AU" smtClean="0"/>
              <a:pPr/>
              <a:t>31/07/2020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4364EAB9-F403-4D5A-A132-3766D80833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683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28229" y="368300"/>
            <a:ext cx="9089097" cy="418307"/>
            <a:chOff x="395288" y="368300"/>
            <a:chExt cx="8389937" cy="418307"/>
          </a:xfrm>
        </p:grpSpPr>
        <p:sp>
          <p:nvSpPr>
            <p:cNvPr id="5" name="Rectangle 16"/>
            <p:cNvSpPr>
              <a:spLocks noChangeArrowheads="1"/>
            </p:cNvSpPr>
            <p:nvPr userDrawn="1"/>
          </p:nvSpPr>
          <p:spPr bwMode="auto">
            <a:xfrm>
              <a:off x="395288" y="368300"/>
              <a:ext cx="8389937" cy="325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6" name="Rectangle 28"/>
            <p:cNvSpPr>
              <a:spLocks noChangeArrowheads="1"/>
            </p:cNvSpPr>
            <p:nvPr userDrawn="1"/>
          </p:nvSpPr>
          <p:spPr bwMode="auto">
            <a:xfrm rot="2700000">
              <a:off x="649288" y="471684"/>
              <a:ext cx="288925" cy="3409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70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dv Questio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447908" y="796934"/>
            <a:ext cx="8955613" cy="554839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790" y="2748276"/>
            <a:ext cx="8357670" cy="840854"/>
          </a:xfrm>
        </p:spPr>
        <p:txBody>
          <a:bodyPr/>
          <a:lstStyle>
            <a:lvl1pPr>
              <a:defRPr sz="1800"/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788" y="3798957"/>
            <a:ext cx="4763781" cy="242489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p Questio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790" y="2748276"/>
            <a:ext cx="8357670" cy="840854"/>
          </a:xfrm>
        </p:spPr>
        <p:txBody>
          <a:bodyPr/>
          <a:lstStyle>
            <a:lvl1pPr>
              <a:defRPr sz="1800"/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788" y="3798957"/>
            <a:ext cx="4763781" cy="242489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8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428229" y="368300"/>
            <a:ext cx="9089097" cy="418307"/>
            <a:chOff x="395288" y="368300"/>
            <a:chExt cx="8389937" cy="418307"/>
          </a:xfrm>
        </p:grpSpPr>
        <p:sp>
          <p:nvSpPr>
            <p:cNvPr id="3" name="Rectangle 16"/>
            <p:cNvSpPr>
              <a:spLocks noChangeArrowheads="1"/>
            </p:cNvSpPr>
            <p:nvPr userDrawn="1"/>
          </p:nvSpPr>
          <p:spPr bwMode="auto">
            <a:xfrm>
              <a:off x="395288" y="368300"/>
              <a:ext cx="8389937" cy="325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4" name="Rectangle 28"/>
            <p:cNvSpPr>
              <a:spLocks noChangeArrowheads="1"/>
            </p:cNvSpPr>
            <p:nvPr userDrawn="1"/>
          </p:nvSpPr>
          <p:spPr bwMode="auto">
            <a:xfrm rot="2700000">
              <a:off x="649288" y="471684"/>
              <a:ext cx="288925" cy="3409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810516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8E9B4306-5867-3343-B29B-99438C7059D5}" type="datetime1">
              <a:rPr lang="en-AU" smtClean="0"/>
              <a:pPr/>
              <a:t>31/07/2020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81B45D8E-2A85-B54B-83BE-424E3F631B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2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3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8CFC1E69-0FC2-504E-B639-5F75BEC21B16}" type="datetime1">
              <a:rPr lang="en-AU" smtClean="0"/>
              <a:pPr/>
              <a:t>31/07/2020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4364EAB9-F403-4D5A-A132-3766D80833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910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B71DA33D-CB18-B74D-99E3-D61E320CEA5D}" type="datetime1">
              <a:rPr lang="en-AU" smtClean="0"/>
              <a:pPr/>
              <a:t>31/07/2020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4364EAB9-F403-4D5A-A132-3766D80833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516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545" y="944565"/>
            <a:ext cx="8658962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497" y="1663701"/>
            <a:ext cx="9088011" cy="468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pic>
        <p:nvPicPr>
          <p:cNvPr id="1028" name="Picture 13" descr="Monash_logo_rgb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Box 4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D5535C72-10FA-F043-B193-DE1612ABD712}" type="slidenum">
              <a:rPr lang="en-US" sz="1200" smtClean="0"/>
              <a:pPr eaLnBrk="1" hangingPunct="1">
                <a:defRPr/>
              </a:pPr>
              <a:t>‹#›</a:t>
            </a:fld>
            <a:endParaRPr lang="en-US" sz="1200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28229" y="368300"/>
            <a:ext cx="9089097" cy="418307"/>
            <a:chOff x="395288" y="368300"/>
            <a:chExt cx="8389937" cy="418307"/>
          </a:xfrm>
        </p:grpSpPr>
        <p:sp>
          <p:nvSpPr>
            <p:cNvPr id="8" name="Rectangle 16"/>
            <p:cNvSpPr>
              <a:spLocks noChangeArrowheads="1"/>
            </p:cNvSpPr>
            <p:nvPr userDrawn="1"/>
          </p:nvSpPr>
          <p:spPr bwMode="auto">
            <a:xfrm>
              <a:off x="395288" y="368300"/>
              <a:ext cx="8389937" cy="325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9" name="Rectangle 28"/>
            <p:cNvSpPr>
              <a:spLocks noChangeArrowheads="1"/>
            </p:cNvSpPr>
            <p:nvPr userDrawn="1"/>
          </p:nvSpPr>
          <p:spPr bwMode="auto">
            <a:xfrm rot="2700000">
              <a:off x="649288" y="471684"/>
              <a:ext cx="288925" cy="3409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67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13" r:id="rId2"/>
    <p:sldLayoutId id="2147483706" r:id="rId3"/>
    <p:sldLayoutId id="2147483717" r:id="rId4"/>
    <p:sldLayoutId id="2147483708" r:id="rId5"/>
    <p:sldLayoutId id="2147483720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265113" indent="-265113" algn="l" rtl="0" eaLnBrk="1" fontAlgn="base" hangingPunct="1">
        <a:spcBef>
          <a:spcPct val="0"/>
        </a:spcBef>
        <a:spcAft>
          <a:spcPts val="600"/>
        </a:spcAft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901700" indent="-309563" algn="l" rtl="0" eaLnBrk="1" fontAlgn="base" hangingPunct="1">
        <a:spcBef>
          <a:spcPct val="0"/>
        </a:spcBef>
        <a:spcAft>
          <a:spcPts val="6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436688" indent="-331788" algn="l" rtl="0" eaLnBrk="1" fontAlgn="base" hangingPunct="1">
        <a:spcBef>
          <a:spcPct val="0"/>
        </a:spcBef>
        <a:spcAft>
          <a:spcPts val="60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933575" indent="-228600" algn="l" rtl="0" eaLnBrk="1" fontAlgn="base" hangingPunct="1">
        <a:spcBef>
          <a:spcPct val="0"/>
        </a:spcBef>
        <a:spcAft>
          <a:spcPts val="6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341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5pPr>
      <a:lvl6pPr marL="2798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6pPr>
      <a:lvl7pPr marL="3255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7pPr>
      <a:lvl8pPr marL="3713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8pPr>
      <a:lvl9pPr marL="4170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3"/>
          <p:cNvSpPr>
            <a:spLocks noChangeArrowheads="1"/>
          </p:cNvSpPr>
          <p:nvPr/>
        </p:nvSpPr>
        <p:spPr bwMode="auto">
          <a:xfrm>
            <a:off x="428229" y="3334029"/>
            <a:ext cx="184666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cs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232" y="1592263"/>
            <a:ext cx="861959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grpSp>
        <p:nvGrpSpPr>
          <p:cNvPr id="3076" name="Group 7"/>
          <p:cNvGrpSpPr>
            <a:grpSpLocks/>
          </p:cNvGrpSpPr>
          <p:nvPr/>
        </p:nvGrpSpPr>
        <p:grpSpPr bwMode="auto">
          <a:xfrm>
            <a:off x="428229" y="368302"/>
            <a:ext cx="9089097" cy="419101"/>
            <a:chOff x="249" y="232"/>
            <a:chExt cx="5285" cy="264"/>
          </a:xfrm>
        </p:grpSpPr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 userDrawn="1"/>
          </p:nvSpPr>
          <p:spPr bwMode="auto">
            <a:xfrm rot="2700000">
              <a:off x="409" y="297"/>
              <a:ext cx="182" cy="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cs typeface="Arial" charset="0"/>
              </a:endParaRPr>
            </a:p>
          </p:txBody>
        </p:sp>
      </p:grpSp>
      <p:pic>
        <p:nvPicPr>
          <p:cNvPr id="3077" name="Picture 20" descr="Monash_logo_rg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Box 12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5BE35305-2E58-CD4A-B1F0-111B9BDEE310}" type="slidenum">
              <a:rPr lang="en-US" sz="1200" smtClean="0"/>
              <a:pPr eaLnBrk="1" hangingPunct="1"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7433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4" r:id="rId2"/>
    <p:sldLayoutId id="2147483715" r:id="rId3"/>
    <p:sldLayoutId id="2147483716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3"/>
          <p:cNvSpPr>
            <a:spLocks noChangeArrowheads="1"/>
          </p:cNvSpPr>
          <p:nvPr/>
        </p:nvSpPr>
        <p:spPr bwMode="auto">
          <a:xfrm>
            <a:off x="428229" y="3334029"/>
            <a:ext cx="184666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393938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232" y="1592263"/>
            <a:ext cx="861959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28229" y="368302"/>
            <a:ext cx="9089097" cy="419101"/>
            <a:chOff x="249" y="232"/>
            <a:chExt cx="5285" cy="264"/>
          </a:xfrm>
        </p:grpSpPr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 userDrawn="1"/>
          </p:nvSpPr>
          <p:spPr bwMode="auto">
            <a:xfrm rot="2700000">
              <a:off x="409" y="297"/>
              <a:ext cx="182" cy="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</p:grpSp>
      <p:pic>
        <p:nvPicPr>
          <p:cNvPr id="3077" name="Picture 20" descr="Monash_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Box 12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5BE35305-2E58-CD4A-B1F0-111B9BDEE310}" type="slidenum">
              <a:rPr lang="en-US" sz="1200" smtClean="0">
                <a:solidFill>
                  <a:srgbClr val="393938"/>
                </a:solidFill>
              </a:rPr>
              <a:pPr eaLnBrk="1" hangingPunct="1">
                <a:defRPr/>
              </a:pPr>
              <a:t>‹#›</a:t>
            </a:fld>
            <a:endParaRPr lang="en-US" sz="1200">
              <a:solidFill>
                <a:srgbClr val="3939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3362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545" y="944565"/>
            <a:ext cx="8658962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497" y="1663701"/>
            <a:ext cx="9088011" cy="468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pic>
        <p:nvPicPr>
          <p:cNvPr id="1028" name="Picture 13" descr="Monash_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Box 4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D5535C72-10FA-F043-B193-DE1612ABD712}" type="slidenum">
              <a:rPr lang="en-US" sz="1200" smtClean="0">
                <a:solidFill>
                  <a:srgbClr val="393938"/>
                </a:solidFill>
              </a:rPr>
              <a:pPr eaLnBrk="1" hangingPunct="1">
                <a:defRPr/>
              </a:pPr>
              <a:t>‹#›</a:t>
            </a:fld>
            <a:endParaRPr lang="en-US" sz="1200" dirty="0">
              <a:solidFill>
                <a:srgbClr val="393938"/>
              </a:solidFill>
            </a:endParaRPr>
          </a:p>
        </p:txBody>
      </p:sp>
      <p:grpSp>
        <p:nvGrpSpPr>
          <p:cNvPr id="3" name="Group 6"/>
          <p:cNvGrpSpPr/>
          <p:nvPr userDrawn="1"/>
        </p:nvGrpSpPr>
        <p:grpSpPr>
          <a:xfrm>
            <a:off x="428229" y="368300"/>
            <a:ext cx="9089097" cy="418307"/>
            <a:chOff x="395288" y="368300"/>
            <a:chExt cx="8389937" cy="418307"/>
          </a:xfrm>
        </p:grpSpPr>
        <p:sp>
          <p:nvSpPr>
            <p:cNvPr id="8" name="Rectangle 16"/>
            <p:cNvSpPr>
              <a:spLocks noChangeArrowheads="1"/>
            </p:cNvSpPr>
            <p:nvPr userDrawn="1"/>
          </p:nvSpPr>
          <p:spPr bwMode="auto">
            <a:xfrm>
              <a:off x="395288" y="368300"/>
              <a:ext cx="8389937" cy="325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  <p:sp>
          <p:nvSpPr>
            <p:cNvPr id="9" name="Rectangle 28"/>
            <p:cNvSpPr>
              <a:spLocks noChangeArrowheads="1"/>
            </p:cNvSpPr>
            <p:nvPr userDrawn="1"/>
          </p:nvSpPr>
          <p:spPr bwMode="auto">
            <a:xfrm rot="2700000">
              <a:off x="649288" y="471684"/>
              <a:ext cx="288925" cy="3409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673333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265113" indent="-265113" algn="l" rtl="0" eaLnBrk="1" fontAlgn="base" hangingPunct="1">
        <a:spcBef>
          <a:spcPct val="0"/>
        </a:spcBef>
        <a:spcAft>
          <a:spcPts val="600"/>
        </a:spcAft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901700" indent="-309563" algn="l" rtl="0" eaLnBrk="1" fontAlgn="base" hangingPunct="1">
        <a:spcBef>
          <a:spcPct val="0"/>
        </a:spcBef>
        <a:spcAft>
          <a:spcPts val="6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436688" indent="-331788" algn="l" rtl="0" eaLnBrk="1" fontAlgn="base" hangingPunct="1">
        <a:spcBef>
          <a:spcPct val="0"/>
        </a:spcBef>
        <a:spcAft>
          <a:spcPts val="60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933575" indent="-228600" algn="l" rtl="0" eaLnBrk="1" fontAlgn="base" hangingPunct="1">
        <a:spcBef>
          <a:spcPct val="0"/>
        </a:spcBef>
        <a:spcAft>
          <a:spcPts val="6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341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5pPr>
      <a:lvl6pPr marL="2798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6pPr>
      <a:lvl7pPr marL="3255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7pPr>
      <a:lvl8pPr marL="3713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8pPr>
      <a:lvl9pPr marL="4170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3"/>
          <p:cNvSpPr>
            <a:spLocks noChangeArrowheads="1"/>
          </p:cNvSpPr>
          <p:nvPr/>
        </p:nvSpPr>
        <p:spPr bwMode="auto">
          <a:xfrm>
            <a:off x="428229" y="3334029"/>
            <a:ext cx="184666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393938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232" y="1592263"/>
            <a:ext cx="861959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28229" y="368302"/>
            <a:ext cx="9089097" cy="419101"/>
            <a:chOff x="249" y="232"/>
            <a:chExt cx="5285" cy="264"/>
          </a:xfrm>
        </p:grpSpPr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 userDrawn="1"/>
          </p:nvSpPr>
          <p:spPr bwMode="auto">
            <a:xfrm rot="2700000">
              <a:off x="409" y="297"/>
              <a:ext cx="182" cy="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</p:grpSp>
      <p:pic>
        <p:nvPicPr>
          <p:cNvPr id="3077" name="Picture 20" descr="Monash_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Box 12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5BE35305-2E58-CD4A-B1F0-111B9BDEE310}" type="slidenum">
              <a:rPr lang="en-US" sz="1200" smtClean="0">
                <a:solidFill>
                  <a:srgbClr val="393938"/>
                </a:solidFill>
              </a:rPr>
              <a:pPr eaLnBrk="1" hangingPunct="1">
                <a:defRPr/>
              </a:pPr>
              <a:t>‹#›</a:t>
            </a:fld>
            <a:endParaRPr lang="en-US" sz="1200">
              <a:solidFill>
                <a:srgbClr val="3939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3362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5745" y="1557338"/>
            <a:ext cx="8464816" cy="1223962"/>
          </a:xfrm>
        </p:spPr>
        <p:txBody>
          <a:bodyPr/>
          <a:lstStyle/>
          <a:p>
            <a:r>
              <a:rPr lang="en-US" dirty="0"/>
              <a:t>FIT5202 (Volume I - Introduction)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7892" y="2943915"/>
            <a:ext cx="479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Week 2a – Introduction to Parallel Databases</a:t>
            </a:r>
          </a:p>
        </p:txBody>
      </p:sp>
    </p:spTree>
    <p:extLst>
      <p:ext uri="{BB962C8B-B14F-4D97-AF65-F5344CB8AC3E}">
        <p14:creationId xmlns:p14="http://schemas.microsoft.com/office/powerpoint/2010/main" val="14951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428497" y="1191172"/>
            <a:ext cx="9092124" cy="4913587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497" y="1663701"/>
            <a:ext cx="8750537" cy="4681624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b="1" dirty="0">
                <a:solidFill>
                  <a:srgbClr val="A50021"/>
                </a:solidFill>
                <a:latin typeface="Arial" charset="0"/>
              </a:rPr>
              <a:t>Exercise 4 (FLUX Quiz)</a:t>
            </a:r>
            <a:endParaRPr lang="en-US" dirty="0">
              <a:latin typeface="Arial" charset="0"/>
            </a:endParaRPr>
          </a:p>
          <a:p>
            <a:pPr marL="925512" lvl="1" indent="-288925">
              <a:buSzPct val="50000"/>
            </a:pPr>
            <a:r>
              <a:rPr lang="en-US" dirty="0">
                <a:latin typeface="Arial" charset="0"/>
              </a:rPr>
              <a:t>Pick a number (between 1 and 4)</a:t>
            </a:r>
          </a:p>
          <a:p>
            <a:pPr marL="925512" lvl="1" indent="-288925">
              <a:buSzPct val="50000"/>
            </a:pPr>
            <a:endParaRPr lang="en-US" dirty="0">
              <a:latin typeface="Arial" charset="0"/>
            </a:endParaRPr>
          </a:p>
          <a:p>
            <a:pPr marL="925512" lvl="1" indent="-288925">
              <a:buSzPct val="50000"/>
            </a:pPr>
            <a:r>
              <a:rPr lang="en-US" dirty="0">
                <a:latin typeface="Arial" charset="0"/>
              </a:rPr>
              <a:t>A. 1</a:t>
            </a:r>
          </a:p>
          <a:p>
            <a:pPr marL="925512" lvl="1" indent="-288925">
              <a:buSzPct val="50000"/>
            </a:pPr>
            <a:r>
              <a:rPr lang="en-US" dirty="0">
                <a:latin typeface="Arial" charset="0"/>
              </a:rPr>
              <a:t>B. 2</a:t>
            </a:r>
          </a:p>
          <a:p>
            <a:pPr marL="925512" lvl="1" indent="-288925">
              <a:buSzPct val="50000"/>
            </a:pPr>
            <a:r>
              <a:rPr lang="en-US" dirty="0">
                <a:latin typeface="Arial" charset="0"/>
              </a:rPr>
              <a:t>C. 3</a:t>
            </a:r>
          </a:p>
          <a:p>
            <a:pPr marL="925512" lvl="1" indent="-288925">
              <a:buSzPct val="50000"/>
            </a:pPr>
            <a:r>
              <a:rPr lang="en-US" dirty="0">
                <a:latin typeface="Arial" charset="0"/>
              </a:rPr>
              <a:t>D. 4</a:t>
            </a:r>
          </a:p>
          <a:p>
            <a:pPr marL="925512" lvl="1" indent="-288925">
              <a:buSzPct val="50000"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428497" y="1191172"/>
            <a:ext cx="9092124" cy="4913587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497" y="1663701"/>
            <a:ext cx="8750537" cy="4681624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b="1" dirty="0">
                <a:solidFill>
                  <a:srgbClr val="A50021"/>
                </a:solidFill>
                <a:latin typeface="Arial" charset="0"/>
              </a:rPr>
              <a:t>Exercise 5 (FLUX Quiz)</a:t>
            </a:r>
            <a:endParaRPr lang="en-US" dirty="0">
              <a:latin typeface="Arial" charset="0"/>
            </a:endParaRPr>
          </a:p>
          <a:p>
            <a:pPr marL="925512" lvl="1" indent="-288925">
              <a:buSzPct val="50000"/>
            </a:pPr>
            <a:r>
              <a:rPr lang="en-US" dirty="0">
                <a:latin typeface="Arial" charset="0"/>
              </a:rPr>
              <a:t>Pick a number again (between 1 and 4)</a:t>
            </a:r>
          </a:p>
          <a:p>
            <a:pPr marL="925512" lvl="1" indent="-288925">
              <a:buSzPct val="50000"/>
            </a:pPr>
            <a:endParaRPr lang="en-US" dirty="0">
              <a:latin typeface="Arial" charset="0"/>
            </a:endParaRPr>
          </a:p>
          <a:p>
            <a:pPr marL="925512" lvl="1" indent="-288925">
              <a:buSzPct val="50000"/>
            </a:pPr>
            <a:r>
              <a:rPr lang="en-US" dirty="0">
                <a:latin typeface="Arial" charset="0"/>
              </a:rPr>
              <a:t>A. 1</a:t>
            </a:r>
          </a:p>
          <a:p>
            <a:pPr marL="925512" lvl="1" indent="-288925">
              <a:buSzPct val="50000"/>
            </a:pPr>
            <a:r>
              <a:rPr lang="en-US" dirty="0">
                <a:latin typeface="Arial" charset="0"/>
              </a:rPr>
              <a:t>B. 2</a:t>
            </a:r>
          </a:p>
          <a:p>
            <a:pPr marL="925512" lvl="1" indent="-288925">
              <a:buSzPct val="50000"/>
            </a:pPr>
            <a:r>
              <a:rPr lang="en-US" dirty="0">
                <a:latin typeface="Arial" charset="0"/>
              </a:rPr>
              <a:t>C. 3</a:t>
            </a:r>
          </a:p>
          <a:p>
            <a:pPr marL="925512" lvl="1" indent="-288925">
              <a:buSzPct val="50000"/>
            </a:pPr>
            <a:r>
              <a:rPr lang="en-US" dirty="0">
                <a:latin typeface="Arial" charset="0"/>
              </a:rPr>
              <a:t>D. 4</a:t>
            </a:r>
          </a:p>
          <a:p>
            <a:pPr marL="925512" lvl="1" indent="-288925">
              <a:buSzPct val="50000"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428497" y="1191172"/>
            <a:ext cx="9092124" cy="4913587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497" y="1663701"/>
            <a:ext cx="8750537" cy="4681624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b="1" dirty="0">
                <a:solidFill>
                  <a:srgbClr val="A50021"/>
                </a:solidFill>
                <a:latin typeface="Arial" charset="0"/>
              </a:rPr>
              <a:t>Exercise 6 (FLUX Quiz)</a:t>
            </a:r>
            <a:endParaRPr lang="en-US" dirty="0">
              <a:latin typeface="Arial" charset="0"/>
            </a:endParaRPr>
          </a:p>
          <a:p>
            <a:pPr marL="925512" lvl="1" indent="-288925">
              <a:buSzPct val="50000"/>
            </a:pPr>
            <a:r>
              <a:rPr lang="en-US" dirty="0">
                <a:latin typeface="Arial" charset="0"/>
              </a:rPr>
              <a:t>Pick a number again (between 1 and 4)</a:t>
            </a:r>
          </a:p>
          <a:p>
            <a:pPr marL="925512" lvl="1" indent="-288925">
              <a:buSzPct val="50000"/>
            </a:pPr>
            <a:endParaRPr lang="en-US" dirty="0">
              <a:latin typeface="Arial" charset="0"/>
            </a:endParaRPr>
          </a:p>
          <a:p>
            <a:pPr marL="925512" lvl="1" indent="-288925">
              <a:buSzPct val="50000"/>
            </a:pPr>
            <a:r>
              <a:rPr lang="en-US" dirty="0">
                <a:latin typeface="Arial" charset="0"/>
              </a:rPr>
              <a:t>A. 1</a:t>
            </a:r>
          </a:p>
          <a:p>
            <a:pPr marL="925512" lvl="1" indent="-288925">
              <a:buSzPct val="50000"/>
            </a:pPr>
            <a:r>
              <a:rPr lang="en-US" dirty="0">
                <a:latin typeface="Arial" charset="0"/>
              </a:rPr>
              <a:t>B. 2</a:t>
            </a:r>
          </a:p>
          <a:p>
            <a:pPr marL="925512" lvl="1" indent="-288925">
              <a:buSzPct val="50000"/>
            </a:pPr>
            <a:r>
              <a:rPr lang="en-US" dirty="0">
                <a:latin typeface="Arial" charset="0"/>
              </a:rPr>
              <a:t>C. 3</a:t>
            </a:r>
          </a:p>
          <a:p>
            <a:pPr marL="925512" lvl="1" indent="-288925">
              <a:buSzPct val="50000"/>
            </a:pPr>
            <a:r>
              <a:rPr lang="en-US" dirty="0">
                <a:latin typeface="Arial" charset="0"/>
              </a:rPr>
              <a:t>D. 4</a:t>
            </a:r>
          </a:p>
          <a:p>
            <a:pPr marL="925512" lvl="1" indent="-288925">
              <a:buSzPct val="50000"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497" y="1189023"/>
            <a:ext cx="9302331" cy="4681624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b="1" dirty="0">
                <a:solidFill>
                  <a:srgbClr val="A50021"/>
                </a:solidFill>
                <a:latin typeface="Arial" pitchFamily="-101" charset="0"/>
              </a:rPr>
              <a:t>S</a:t>
            </a:r>
            <a:r>
              <a:rPr lang="en-US" sz="2000" b="1" dirty="0">
                <a:solidFill>
                  <a:srgbClr val="A50021"/>
                </a:solidFill>
                <a:latin typeface="Arial" pitchFamily="-101" charset="0"/>
              </a:rPr>
              <a:t>kew</a:t>
            </a:r>
            <a:endParaRPr lang="en-US" sz="2000" dirty="0">
              <a:latin typeface="Arial" pitchFamily="-101" charset="0"/>
            </a:endParaRPr>
          </a:p>
          <a:p>
            <a:pPr marL="758825" lvl="1" indent="-279400">
              <a:buSzPct val="50000"/>
            </a:pPr>
            <a:r>
              <a:rPr lang="en-US" sz="1600" i="1" dirty="0" err="1">
                <a:latin typeface="Arial" pitchFamily="-101" charset="0"/>
              </a:rPr>
              <a:t>Zipf</a:t>
            </a:r>
            <a:r>
              <a:rPr lang="en-US" sz="1600" dirty="0">
                <a:latin typeface="Arial" pitchFamily="-101" charset="0"/>
              </a:rPr>
              <a:t> distribution model to model skew. Measured in terms of different sizes of fragments allocated to the processors</a:t>
            </a:r>
          </a:p>
          <a:p>
            <a:pPr marL="758825" lvl="1" indent="-279400">
              <a:buSzPct val="50000"/>
            </a:pPr>
            <a:endParaRPr lang="en-US" sz="1600" dirty="0">
              <a:latin typeface="Arial" pitchFamily="-101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pitchFamily="-101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pitchFamily="-101" charset="0"/>
              </a:rPr>
              <a:t>The symbol </a:t>
            </a:r>
            <a:r>
              <a:rPr lang="en-US" sz="1600" dirty="0" err="1">
                <a:latin typeface="Symbol" pitchFamily="-101" charset="2"/>
                <a:sym typeface="Symbol" pitchFamily="-101" charset="2"/>
              </a:rPr>
              <a:t></a:t>
            </a:r>
            <a:r>
              <a:rPr lang="en-US" sz="1600" dirty="0">
                <a:latin typeface="Arial" pitchFamily="-101" charset="0"/>
              </a:rPr>
              <a:t> denotes the degree of </a:t>
            </a:r>
            <a:r>
              <a:rPr lang="en-US" sz="1600" dirty="0" err="1">
                <a:latin typeface="Arial" pitchFamily="-101" charset="0"/>
              </a:rPr>
              <a:t>skewness</a:t>
            </a:r>
            <a:r>
              <a:rPr lang="en-US" sz="1600" dirty="0">
                <a:latin typeface="Arial" pitchFamily="-101" charset="0"/>
              </a:rPr>
              <a:t>, where </a:t>
            </a:r>
            <a:r>
              <a:rPr lang="en-US" sz="1600" dirty="0" err="1">
                <a:latin typeface="Symbol" pitchFamily="-101" charset="2"/>
                <a:sym typeface="Symbol" pitchFamily="-101" charset="2"/>
              </a:rPr>
              <a:t></a:t>
            </a:r>
            <a:r>
              <a:rPr lang="en-US" sz="1600" dirty="0">
                <a:latin typeface="Arial" pitchFamily="-101" charset="0"/>
              </a:rPr>
              <a:t>= 0 indicates no skew, and </a:t>
            </a:r>
            <a:r>
              <a:rPr lang="en-US" sz="1600" b="1" dirty="0" err="1">
                <a:solidFill>
                  <a:srgbClr val="000090"/>
                </a:solidFill>
                <a:latin typeface="Symbol" pitchFamily="-101" charset="2"/>
                <a:sym typeface="Symbol" pitchFamily="-101" charset="2"/>
              </a:rPr>
              <a:t></a:t>
            </a:r>
            <a:r>
              <a:rPr lang="en-US" sz="1600" b="1" dirty="0">
                <a:solidFill>
                  <a:srgbClr val="000090"/>
                </a:solidFill>
                <a:latin typeface="Arial" pitchFamily="-101" charset="0"/>
              </a:rPr>
              <a:t>= 1 indicates highly skewed</a:t>
            </a:r>
          </a:p>
          <a:p>
            <a:pPr marL="758825" lvl="1" indent="-279400">
              <a:buSzPct val="50000"/>
            </a:pPr>
            <a:r>
              <a:rPr lang="en-US" sz="1600" b="1" dirty="0">
                <a:latin typeface="Arial" pitchFamily="-101" charset="0"/>
              </a:rPr>
              <a:t>|</a:t>
            </a:r>
            <a:r>
              <a:rPr lang="en-US" sz="1600" b="1" i="1" dirty="0">
                <a:latin typeface="Arial" pitchFamily="-101" charset="0"/>
              </a:rPr>
              <a:t>R</a:t>
            </a:r>
            <a:r>
              <a:rPr lang="en-US" sz="1600" b="1" dirty="0">
                <a:latin typeface="Arial" pitchFamily="-101" charset="0"/>
              </a:rPr>
              <a:t>|</a:t>
            </a:r>
            <a:r>
              <a:rPr lang="en-US" sz="1600" dirty="0">
                <a:latin typeface="Arial" pitchFamily="-101" charset="0"/>
              </a:rPr>
              <a:t> is number of records in the table, </a:t>
            </a:r>
            <a:r>
              <a:rPr lang="en-US" sz="1600" b="1" dirty="0">
                <a:solidFill>
                  <a:srgbClr val="000090"/>
                </a:solidFill>
                <a:latin typeface="Arial" pitchFamily="-101" charset="0"/>
              </a:rPr>
              <a:t>|</a:t>
            </a:r>
            <a:r>
              <a:rPr lang="en-US" sz="1600" b="1" i="1" dirty="0" err="1">
                <a:solidFill>
                  <a:srgbClr val="000090"/>
                </a:solidFill>
                <a:latin typeface="Arial" pitchFamily="-101" charset="0"/>
              </a:rPr>
              <a:t>Ri</a:t>
            </a:r>
            <a:r>
              <a:rPr lang="en-US" sz="1600" b="1" dirty="0">
                <a:solidFill>
                  <a:srgbClr val="000090"/>
                </a:solidFill>
                <a:latin typeface="Arial" pitchFamily="-101" charset="0"/>
              </a:rPr>
              <a:t>| is number of records in processor </a:t>
            </a:r>
            <a:r>
              <a:rPr lang="en-US" sz="1600" b="1" i="1" dirty="0" err="1">
                <a:solidFill>
                  <a:srgbClr val="000090"/>
                </a:solidFill>
                <a:latin typeface="Arial" pitchFamily="-101" charset="0"/>
              </a:rPr>
              <a:t>i</a:t>
            </a:r>
            <a:r>
              <a:rPr lang="en-US" sz="1600" dirty="0">
                <a:latin typeface="Arial" pitchFamily="-101" charset="0"/>
              </a:rPr>
              <a:t>, and </a:t>
            </a:r>
            <a:r>
              <a:rPr lang="en-US" sz="1600" b="1" i="1" dirty="0">
                <a:latin typeface="Arial" pitchFamily="-101" charset="0"/>
              </a:rPr>
              <a:t>N</a:t>
            </a:r>
            <a:r>
              <a:rPr lang="en-US" sz="1600" b="1" dirty="0">
                <a:latin typeface="Arial" pitchFamily="-101" charset="0"/>
              </a:rPr>
              <a:t> </a:t>
            </a:r>
            <a:r>
              <a:rPr lang="en-US" sz="1600" dirty="0">
                <a:latin typeface="Arial" pitchFamily="-101" charset="0"/>
              </a:rPr>
              <a:t>is number of processor (</a:t>
            </a:r>
            <a:r>
              <a:rPr lang="en-US" sz="1600" i="1" dirty="0" err="1">
                <a:latin typeface="Arial" pitchFamily="-101" charset="0"/>
              </a:rPr>
              <a:t>j</a:t>
            </a:r>
            <a:r>
              <a:rPr lang="en-US" sz="1600" dirty="0">
                <a:latin typeface="Arial" pitchFamily="-101" charset="0"/>
              </a:rPr>
              <a:t> is a loop counter, starting from 1 to </a:t>
            </a:r>
            <a:r>
              <a:rPr lang="en-US" sz="1600" i="1" dirty="0">
                <a:latin typeface="Arial" pitchFamily="-101" charset="0"/>
              </a:rPr>
              <a:t>N</a:t>
            </a:r>
            <a:r>
              <a:rPr lang="en-US" sz="1600" dirty="0">
                <a:latin typeface="Arial" pitchFamily="-101" charset="0"/>
              </a:rPr>
              <a:t>)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pitchFamily="-101" charset="0"/>
              </a:rPr>
              <a:t>Example: |</a:t>
            </a:r>
            <a:r>
              <a:rPr lang="en-US" sz="1600" i="1" dirty="0">
                <a:latin typeface="Arial" pitchFamily="-101" charset="0"/>
              </a:rPr>
              <a:t>R</a:t>
            </a:r>
            <a:r>
              <a:rPr lang="en-US" sz="1600" dirty="0">
                <a:latin typeface="Arial" pitchFamily="-101" charset="0"/>
              </a:rPr>
              <a:t>|=100,000 records, </a:t>
            </a:r>
            <a:r>
              <a:rPr lang="en-US" sz="1600" i="1" dirty="0">
                <a:latin typeface="Arial" pitchFamily="-101" charset="0"/>
              </a:rPr>
              <a:t>N</a:t>
            </a:r>
            <a:r>
              <a:rPr lang="en-US" sz="1600" dirty="0">
                <a:latin typeface="Arial" pitchFamily="-101" charset="0"/>
              </a:rPr>
              <a:t>=8 processors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dirty="0">
                <a:latin typeface="Helvetica" charset="0"/>
              </a:rPr>
              <a:t>1.3.</a:t>
            </a:r>
            <a:r>
              <a:rPr lang="en-US" sz="3600" dirty="0">
                <a:latin typeface="Helvetica" charset="0"/>
              </a:rPr>
              <a:t> </a:t>
            </a:r>
            <a:r>
              <a:rPr lang="en-US" sz="2400" dirty="0">
                <a:latin typeface="Helvetica" charset="0"/>
              </a:rPr>
              <a:t>Objectives (cont’d)</a:t>
            </a:r>
            <a:endParaRPr lang="en-US" dirty="0"/>
          </a:p>
        </p:txBody>
      </p:sp>
      <p:pic>
        <p:nvPicPr>
          <p:cNvPr id="362501" name="Picture 5" descr="e2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4678" y="1813912"/>
            <a:ext cx="6026150" cy="1006475"/>
          </a:xfrm>
          <a:prstGeom prst="rect">
            <a:avLst/>
          </a:prstGeom>
          <a:noFill/>
        </p:spPr>
      </p:pic>
      <p:pic>
        <p:nvPicPr>
          <p:cNvPr id="5" name="Picture 7" descr="f2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028" y="4276725"/>
            <a:ext cx="5035550" cy="2605088"/>
          </a:xfrm>
          <a:prstGeom prst="rect">
            <a:avLst/>
          </a:prstGeom>
          <a:noFill/>
        </p:spPr>
      </p:pic>
      <p:pic>
        <p:nvPicPr>
          <p:cNvPr id="6" name="Picture 8" descr="f2-2"/>
          <p:cNvPicPr>
            <a:picLocks noChangeAspect="1" noChangeArrowheads="1"/>
          </p:cNvPicPr>
          <p:nvPr/>
        </p:nvPicPr>
        <p:blipFill>
          <a:blip r:embed="rId5"/>
          <a:srcRect r="5000"/>
          <a:stretch>
            <a:fillRect/>
          </a:stretch>
        </p:blipFill>
        <p:spPr bwMode="auto">
          <a:xfrm>
            <a:off x="5025478" y="4300538"/>
            <a:ext cx="4705350" cy="2508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latin typeface="Arial" pitchFamily="-101" charset="0"/>
              </a:rPr>
              <a:t>No skew vs. highly skewed</a:t>
            </a:r>
            <a:endParaRPr lang="en-US" sz="2000">
              <a:latin typeface="Arial" pitchFamily="-101" charset="0"/>
            </a:endParaRPr>
          </a:p>
          <a:p>
            <a:pPr marL="758825" lvl="1" indent="-279400">
              <a:buSzPct val="50000"/>
            </a:pPr>
            <a:endParaRPr lang="en-US" sz="1600">
              <a:latin typeface="Arial" pitchFamily="-101" charset="0"/>
            </a:endParaRPr>
          </a:p>
        </p:txBody>
      </p:sp>
      <p:sp>
        <p:nvSpPr>
          <p:cNvPr id="370693" name="Rectangle 5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dirty="0">
                <a:latin typeface="Helvetica" charset="0"/>
              </a:rPr>
              <a:t>1.3.</a:t>
            </a:r>
            <a:r>
              <a:rPr lang="en-US" sz="3600" dirty="0">
                <a:latin typeface="Helvetica" charset="0"/>
              </a:rPr>
              <a:t> </a:t>
            </a:r>
            <a:r>
              <a:rPr lang="en-US" sz="2400" dirty="0">
                <a:latin typeface="Helvetica" charset="0"/>
              </a:rPr>
              <a:t>Objectives (cont’d)</a:t>
            </a:r>
            <a:endParaRPr lang="en-US" dirty="0"/>
          </a:p>
        </p:txBody>
      </p:sp>
      <p:pic>
        <p:nvPicPr>
          <p:cNvPr id="370695" name="Picture 7" descr="f2-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1400" y="2514600"/>
            <a:ext cx="6686550" cy="3968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latin typeface="Arial" pitchFamily="-101" charset="0"/>
              </a:rPr>
              <a:t>No skew vs. highly skewed</a:t>
            </a:r>
            <a:endParaRPr lang="en-US" sz="2000">
              <a:latin typeface="Arial" pitchFamily="-101" charset="0"/>
            </a:endParaRPr>
          </a:p>
          <a:p>
            <a:pPr marL="758825" lvl="1" indent="-279400">
              <a:buSzPct val="50000"/>
            </a:pPr>
            <a:endParaRPr lang="en-US" sz="1600">
              <a:latin typeface="Arial" pitchFamily="-101" charset="0"/>
            </a:endParaRP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dirty="0">
                <a:latin typeface="Helvetica" charset="0"/>
              </a:rPr>
              <a:t>1.3.</a:t>
            </a:r>
            <a:r>
              <a:rPr lang="en-US" sz="3600" dirty="0">
                <a:latin typeface="Helvetica" charset="0"/>
              </a:rPr>
              <a:t> </a:t>
            </a:r>
            <a:r>
              <a:rPr lang="en-US" sz="2400" dirty="0">
                <a:latin typeface="Helvetica" charset="0"/>
              </a:rPr>
              <a:t>Objectives (cont’d)</a:t>
            </a:r>
            <a:endParaRPr lang="en-US" dirty="0"/>
          </a:p>
        </p:txBody>
      </p:sp>
      <p:pic>
        <p:nvPicPr>
          <p:cNvPr id="372742" name="Picture 6" descr="f2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3750" y="2667000"/>
            <a:ext cx="7099300" cy="37734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latin typeface="Arial" pitchFamily="-101" charset="0"/>
              </a:rPr>
              <a:t>No skew vs. highly skewed</a:t>
            </a:r>
            <a:endParaRPr lang="en-US" sz="2000">
              <a:latin typeface="Arial" pitchFamily="-101" charset="0"/>
            </a:endParaRPr>
          </a:p>
          <a:p>
            <a:pPr marL="758825" lvl="1" indent="-279400">
              <a:buSzPct val="50000"/>
            </a:pPr>
            <a:endParaRPr lang="en-US" sz="1600">
              <a:latin typeface="Arial" pitchFamily="-101" charset="0"/>
            </a:endParaRP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dirty="0">
                <a:latin typeface="Helvetica" charset="0"/>
              </a:rPr>
              <a:t>1.3.</a:t>
            </a:r>
            <a:r>
              <a:rPr lang="en-US" sz="3600" dirty="0">
                <a:latin typeface="Helvetica" charset="0"/>
              </a:rPr>
              <a:t> </a:t>
            </a:r>
            <a:r>
              <a:rPr lang="en-US" sz="2400" dirty="0">
                <a:latin typeface="Helvetica" charset="0"/>
              </a:rPr>
              <a:t>Objectives (cont’d)</a:t>
            </a:r>
            <a:endParaRPr lang="en-US" dirty="0"/>
          </a:p>
        </p:txBody>
      </p:sp>
      <p:pic>
        <p:nvPicPr>
          <p:cNvPr id="374790" name="Picture 6" descr="t2-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5900" y="2971801"/>
            <a:ext cx="7381346" cy="1527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428497" y="1191172"/>
            <a:ext cx="9092124" cy="4913587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497" y="1663701"/>
            <a:ext cx="8750537" cy="4681624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b="1" dirty="0">
                <a:solidFill>
                  <a:srgbClr val="A50021"/>
                </a:solidFill>
                <a:latin typeface="Arial" charset="0"/>
              </a:rPr>
              <a:t>Exercise 7 (FLUX Quiz)</a:t>
            </a:r>
            <a:endParaRPr lang="en-US" dirty="0">
              <a:latin typeface="Arial" charset="0"/>
            </a:endParaRPr>
          </a:p>
          <a:p>
            <a:pPr marL="925512" lvl="1" indent="-288925">
              <a:buSzPct val="50000"/>
            </a:pPr>
            <a:r>
              <a:rPr lang="en-US" dirty="0">
                <a:latin typeface="Arial" charset="0"/>
              </a:rPr>
              <a:t>There 100,000 records in the table to be distributed to 32 processors. Assuming that the skewness degree is high (</a:t>
            </a:r>
            <a:r>
              <a:rPr lang="en-US" dirty="0">
                <a:latin typeface="Symbol" charset="2"/>
                <a:cs typeface="Symbol" charset="2"/>
              </a:rPr>
              <a:t>q</a:t>
            </a:r>
            <a:r>
              <a:rPr lang="en-US" dirty="0">
                <a:latin typeface="Arial" charset="0"/>
              </a:rPr>
              <a:t> = 1), what is the estimated number of records in the heaviest processor?</a:t>
            </a:r>
          </a:p>
          <a:p>
            <a:pPr marL="925512" lvl="1" indent="-288925">
              <a:buSzPct val="50000"/>
            </a:pPr>
            <a:endParaRPr lang="en-US" dirty="0">
              <a:latin typeface="Arial" charset="0"/>
            </a:endParaRPr>
          </a:p>
          <a:p>
            <a:pPr marL="925512" lvl="1" indent="-288925">
              <a:buSzPct val="50000"/>
            </a:pPr>
            <a:r>
              <a:rPr lang="en-US" dirty="0">
                <a:latin typeface="Arial" charset="0"/>
              </a:rPr>
              <a:t>A. 48,000 records</a:t>
            </a:r>
          </a:p>
          <a:p>
            <a:pPr marL="925512" lvl="1" indent="-288925">
              <a:buSzPct val="50000"/>
            </a:pPr>
            <a:r>
              <a:rPr lang="en-US" dirty="0">
                <a:latin typeface="Arial" charset="0"/>
              </a:rPr>
              <a:t>B. 29,000 records</a:t>
            </a:r>
          </a:p>
          <a:p>
            <a:pPr marL="925512" lvl="1" indent="-288925">
              <a:buSzPct val="50000"/>
            </a:pPr>
            <a:r>
              <a:rPr lang="en-US" dirty="0">
                <a:latin typeface="Arial" charset="0"/>
              </a:rPr>
              <a:t>C. 24,000 records</a:t>
            </a:r>
          </a:p>
          <a:p>
            <a:pPr marL="925512" lvl="1" indent="-288925">
              <a:buSzPct val="50000"/>
            </a:pPr>
            <a:r>
              <a:rPr lang="en-US" dirty="0">
                <a:latin typeface="Arial" charset="0"/>
              </a:rPr>
              <a:t>D. It is not possible to predict</a:t>
            </a:r>
          </a:p>
          <a:p>
            <a:pPr marL="925512" lvl="1" indent="-288925">
              <a:buSzPct val="50000"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685800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1.4.</a:t>
            </a:r>
            <a:r>
              <a:rPr lang="en-US" sz="3600" b="1" dirty="0">
                <a:latin typeface="Helvetica" charset="0"/>
              </a:rPr>
              <a:t> Forms of Parallelism</a:t>
            </a:r>
            <a:endParaRPr lang="en-US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sz="2000">
                <a:latin typeface="Arial" charset="0"/>
              </a:rPr>
              <a:t>Forms of parallelism for database processing: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Interquery parallelism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Intraquery parallelism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Interoperation parallelism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Intraoperation parallelism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Mixed parallelism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566" name="Picture 6" descr="1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3950" y="3083012"/>
            <a:ext cx="6521450" cy="326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25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sz="2000" b="1" dirty="0" err="1">
                <a:solidFill>
                  <a:srgbClr val="A50021"/>
                </a:solidFill>
                <a:latin typeface="Arial" charset="0"/>
              </a:rPr>
              <a:t>Interquery</a:t>
            </a:r>
            <a:r>
              <a:rPr lang="en-US" sz="2000" b="1" dirty="0">
                <a:solidFill>
                  <a:srgbClr val="A50021"/>
                </a:solidFill>
                <a:latin typeface="Arial" charset="0"/>
              </a:rPr>
              <a:t> Parallelism</a:t>
            </a:r>
            <a:endParaRPr lang="en-US" sz="2000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“Parallelism among queries”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Different queries or transactions are executed in parallel with one another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Main aim: scaling up transaction processing systems</a:t>
            </a: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1.4.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Forms of Parallelism (cont’d)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843" name="Picture 3" descr="Wiley-2pages-cover"/>
          <p:cNvPicPr>
            <a:picLocks noChangeAspect="1" noChangeArrowheads="1"/>
          </p:cNvPicPr>
          <p:nvPr/>
        </p:nvPicPr>
        <p:blipFill>
          <a:blip r:embed="rId3"/>
          <a:srcRect l="43008" t="3598" r="2896" b="3963"/>
          <a:stretch>
            <a:fillRect/>
          </a:stretch>
        </p:blipFill>
        <p:spPr bwMode="auto">
          <a:xfrm>
            <a:off x="493581" y="1068389"/>
            <a:ext cx="4497255" cy="5221287"/>
          </a:xfrm>
          <a:prstGeom prst="rect">
            <a:avLst/>
          </a:prstGeom>
          <a:noFill/>
        </p:spPr>
      </p:pic>
      <p:sp>
        <p:nvSpPr>
          <p:cNvPr id="291845" name="Rectangle 5"/>
          <p:cNvSpPr>
            <a:spLocks noChangeArrowheads="1"/>
          </p:cNvSpPr>
          <p:nvPr/>
        </p:nvSpPr>
        <p:spPr bwMode="auto">
          <a:xfrm>
            <a:off x="5111221" y="815975"/>
            <a:ext cx="461420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prstTxWarp prst="textNoShape">
              <a:avLst/>
            </a:prstTxWarp>
          </a:bodyPr>
          <a:lstStyle/>
          <a:p>
            <a:pPr algn="ctr"/>
            <a:r>
              <a:rPr lang="en-AU" sz="3600" b="1" dirty="0">
                <a:latin typeface="Tahoma" charset="0"/>
              </a:rPr>
              <a:t>Chapter 1</a:t>
            </a:r>
            <a:br>
              <a:rPr lang="en-AU" sz="3600" b="1" dirty="0">
                <a:latin typeface="Tahoma" charset="0"/>
              </a:rPr>
            </a:br>
            <a:r>
              <a:rPr lang="en-AU" sz="3600" b="1" dirty="0">
                <a:latin typeface="Tahoma" charset="0"/>
              </a:rPr>
              <a:t>Introduction</a:t>
            </a:r>
            <a:endParaRPr lang="en-AU" sz="4400" b="1" dirty="0">
              <a:latin typeface="Tahoma" charset="0"/>
            </a:endParaRPr>
          </a:p>
        </p:txBody>
      </p:sp>
      <p:sp>
        <p:nvSpPr>
          <p:cNvPr id="291846" name="Rectangle 6"/>
          <p:cNvSpPr>
            <a:spLocks noGrp="1" noChangeArrowheads="1"/>
          </p:cNvSpPr>
          <p:nvPr/>
        </p:nvSpPr>
        <p:spPr bwMode="auto">
          <a:xfrm>
            <a:off x="5202370" y="3683001"/>
            <a:ext cx="4703630" cy="265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1.1	A Brief Overview - Parallel Databases and Grid Databases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1.2	Parallel Query Processing: Motivations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1.3	Parallel Query Processing: Objectives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charset="0"/>
              </a:rPr>
              <a:t>1.4	Forms of Parallelism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charset="0"/>
              </a:rPr>
              <a:t>1.5	Parallel Database Architectures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charset="0"/>
              </a:rPr>
              <a:t>1.6	Grid Database Architecture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charset="0"/>
              </a:rPr>
              <a:t>1.7	Structure of this Book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charset="0"/>
              </a:rPr>
              <a:t>1.8	Summary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charset="0"/>
              </a:rPr>
              <a:t>1.9	Bibliographical Notes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charset="0"/>
              </a:rPr>
              <a:t>1.10	Exercises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614" name="Picture 6" descr="1-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1600" y="3041299"/>
            <a:ext cx="5283200" cy="341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46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Intraquery Parallelism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“Parallelism within a query”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Execution of a single query in parallel on multiple processors and disks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Main aim: speeding up long-running queries</a:t>
            </a: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1.4.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Forms of Parallelism (cont’d)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sz="2000">
                <a:latin typeface="Arial" charset="0"/>
              </a:rPr>
              <a:t>Execution of a single query can be parallelized in two ways:</a:t>
            </a:r>
          </a:p>
          <a:p>
            <a:pPr marL="758825" lvl="1" indent="-279400">
              <a:buSzPct val="50000"/>
            </a:pPr>
            <a:endParaRPr lang="en-US" sz="1600" b="1">
              <a:solidFill>
                <a:srgbClr val="A50021"/>
              </a:solidFill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b="1">
                <a:solidFill>
                  <a:srgbClr val="A50021"/>
                </a:solidFill>
                <a:latin typeface="Arial" charset="0"/>
              </a:rPr>
              <a:t>Intraoperation parallelism</a:t>
            </a:r>
            <a:r>
              <a:rPr lang="en-US" sz="1600">
                <a:latin typeface="Arial" charset="0"/>
              </a:rPr>
              <a:t>: Speeding up the processing of a query by parallelizing the execution of each individual operation (e.g. parallel sort, parallel search, etc)</a:t>
            </a: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b="1">
                <a:solidFill>
                  <a:srgbClr val="A50021"/>
                </a:solidFill>
                <a:latin typeface="Arial" charset="0"/>
              </a:rPr>
              <a:t>Interoperation parallelism</a:t>
            </a:r>
            <a:r>
              <a:rPr lang="en-US" sz="1600">
                <a:latin typeface="Arial" charset="0"/>
              </a:rPr>
              <a:t>: Speeding up the processing of a query by executing in parallel different operations in a query expression (e.g. simultaneous sorting or searching)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1.4.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Forms of Parallelism (cont’d)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710" name="Picture 6" descr="1-8"/>
          <p:cNvPicPr>
            <a:picLocks noChangeAspect="1" noChangeArrowheads="1"/>
          </p:cNvPicPr>
          <p:nvPr/>
        </p:nvPicPr>
        <p:blipFill>
          <a:blip r:embed="rId3"/>
          <a:srcRect r="5716"/>
          <a:stretch>
            <a:fillRect/>
          </a:stretch>
        </p:blipFill>
        <p:spPr bwMode="auto">
          <a:xfrm>
            <a:off x="4459420" y="1894326"/>
            <a:ext cx="544658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8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4044950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Intraoperation Parallelism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“Partitioned parallelism”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Parallelism due to the data being partitioned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Since the number of records</a:t>
            </a:r>
            <a:br>
              <a:rPr lang="en-US" sz="1600">
                <a:latin typeface="Arial" charset="0"/>
              </a:rPr>
            </a:br>
            <a:r>
              <a:rPr lang="en-US" sz="1600">
                <a:latin typeface="Arial" charset="0"/>
              </a:rPr>
              <a:t>in a table can be large, the degree of parallelism is potentially enourmous</a:t>
            </a: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1.4.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Forms of Parallelism (cont’d)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Interoperation parallelism</a:t>
            </a:r>
            <a:r>
              <a:rPr lang="en-US" sz="2000">
                <a:latin typeface="Arial" charset="0"/>
              </a:rPr>
              <a:t>: </a:t>
            </a:r>
            <a:r>
              <a:rPr lang="en-US" sz="1800">
                <a:latin typeface="Arial" charset="0"/>
              </a:rPr>
              <a:t>Parallelism created by concurrently executing different operations within the same query or transaction</a:t>
            </a:r>
          </a:p>
          <a:p>
            <a:pPr marL="758825" lvl="1" indent="-279400">
              <a:buSzPct val="50000"/>
            </a:pPr>
            <a:endParaRPr lang="en-US" sz="1600" b="1">
              <a:solidFill>
                <a:srgbClr val="A50021"/>
              </a:solidFill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Pipeline parallelism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Independent parallelism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1.4.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Forms of Parallelism (cont’d)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806" name="Picture 6" descr="1-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057401"/>
            <a:ext cx="49530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4044950" cy="4114800"/>
          </a:xfrm>
        </p:spPr>
        <p:txBody>
          <a:bodyPr/>
          <a:lstStyle/>
          <a:p>
            <a:pPr marL="288925" indent="-288925">
              <a:lnSpc>
                <a:spcPct val="90000"/>
              </a:lnSpc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Pipeline Parallelism</a:t>
            </a:r>
            <a:endParaRPr lang="en-US" sz="2000">
              <a:latin typeface="Arial" charset="0"/>
            </a:endParaRPr>
          </a:p>
          <a:p>
            <a:pPr marL="758825" lvl="1" indent="-279400">
              <a:lnSpc>
                <a:spcPct val="90000"/>
              </a:lnSpc>
              <a:buSzPct val="50000"/>
            </a:pPr>
            <a:r>
              <a:rPr lang="en-US" sz="1600">
                <a:latin typeface="Arial" charset="0"/>
              </a:rPr>
              <a:t>Output record of one operation </a:t>
            </a:r>
            <a:r>
              <a:rPr lang="en-US" sz="1600" i="1">
                <a:latin typeface="Arial" charset="0"/>
              </a:rPr>
              <a:t>A</a:t>
            </a:r>
            <a:r>
              <a:rPr lang="en-US" sz="1600">
                <a:latin typeface="Arial" charset="0"/>
              </a:rPr>
              <a:t> are consumed by a second operation </a:t>
            </a:r>
            <a:r>
              <a:rPr lang="en-US" sz="1600" i="1">
                <a:latin typeface="Arial" charset="0"/>
              </a:rPr>
              <a:t>B</a:t>
            </a:r>
            <a:r>
              <a:rPr lang="en-US" sz="1600">
                <a:latin typeface="Arial" charset="0"/>
              </a:rPr>
              <a:t>, even before the first operation has produced the entire set of records in its output</a:t>
            </a:r>
          </a:p>
          <a:p>
            <a:pPr marL="758825" lvl="1" indent="-279400">
              <a:lnSpc>
                <a:spcPct val="90000"/>
              </a:lnSpc>
              <a:buSzPct val="50000"/>
            </a:pPr>
            <a:endParaRPr lang="en-US" sz="1600">
              <a:latin typeface="Arial" charset="0"/>
            </a:endParaRPr>
          </a:p>
          <a:p>
            <a:pPr marL="758825" lvl="1" indent="-279400">
              <a:lnSpc>
                <a:spcPct val="90000"/>
              </a:lnSpc>
              <a:buSzPct val="50000"/>
            </a:pPr>
            <a:r>
              <a:rPr lang="en-US" sz="1600">
                <a:latin typeface="Arial" charset="0"/>
              </a:rPr>
              <a:t>Multiple operations form some sort of assembly line to manufacture the query results</a:t>
            </a:r>
          </a:p>
          <a:p>
            <a:pPr marL="758825" lvl="1" indent="-279400">
              <a:lnSpc>
                <a:spcPct val="90000"/>
              </a:lnSpc>
              <a:buSzPct val="50000"/>
            </a:pPr>
            <a:endParaRPr lang="en-US" sz="1600">
              <a:latin typeface="Arial" charset="0"/>
            </a:endParaRPr>
          </a:p>
          <a:p>
            <a:pPr marL="758825" lvl="1" indent="-279400">
              <a:lnSpc>
                <a:spcPct val="90000"/>
              </a:lnSpc>
              <a:buSzPct val="50000"/>
            </a:pPr>
            <a:r>
              <a:rPr lang="en-US" sz="1600">
                <a:latin typeface="Arial" charset="0"/>
              </a:rPr>
              <a:t>Useful with a small number of processors, but does not scale up well</a:t>
            </a:r>
          </a:p>
          <a:p>
            <a:pPr marL="758825" lvl="1" indent="-279400">
              <a:lnSpc>
                <a:spcPct val="90000"/>
              </a:lnSpc>
              <a:buSzPct val="50000"/>
            </a:pPr>
            <a:endParaRPr lang="en-US" sz="1600">
              <a:latin typeface="Arial" charset="0"/>
            </a:endParaRPr>
          </a:p>
        </p:txBody>
      </p:sp>
      <p:sp>
        <p:nvSpPr>
          <p:cNvPr id="332804" name="Rectangle 4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1.4.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Forms of Parallelism (cont’d)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854" name="Picture 6" descr="1-10"/>
          <p:cNvPicPr>
            <a:picLocks noChangeAspect="1" noChangeArrowheads="1"/>
          </p:cNvPicPr>
          <p:nvPr/>
        </p:nvPicPr>
        <p:blipFill>
          <a:blip r:embed="rId3"/>
          <a:srcRect r="2857"/>
          <a:stretch>
            <a:fillRect/>
          </a:stretch>
        </p:blipFill>
        <p:spPr bwMode="auto">
          <a:xfrm>
            <a:off x="4292600" y="1676400"/>
            <a:ext cx="5613400" cy="477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4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4044950" cy="4114800"/>
          </a:xfrm>
        </p:spPr>
        <p:txBody>
          <a:bodyPr/>
          <a:lstStyle/>
          <a:p>
            <a:pPr marL="288925" indent="-288925">
              <a:lnSpc>
                <a:spcPct val="90000"/>
              </a:lnSpc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Independent Parallelism</a:t>
            </a:r>
            <a:endParaRPr lang="en-US" sz="2000">
              <a:latin typeface="Arial" charset="0"/>
            </a:endParaRPr>
          </a:p>
          <a:p>
            <a:pPr marL="758825" lvl="1" indent="-279400">
              <a:lnSpc>
                <a:spcPct val="90000"/>
              </a:lnSpc>
              <a:buSzPct val="50000"/>
            </a:pPr>
            <a:r>
              <a:rPr lang="en-US" sz="1600">
                <a:latin typeface="Arial" charset="0"/>
              </a:rPr>
              <a:t>Operations in a query that do not depend on one another are executed in parallel</a:t>
            </a:r>
          </a:p>
          <a:p>
            <a:pPr marL="758825" lvl="1" indent="-279400">
              <a:lnSpc>
                <a:spcPct val="90000"/>
              </a:lnSpc>
              <a:buSzPct val="50000"/>
            </a:pPr>
            <a:endParaRPr lang="en-US" sz="1600">
              <a:latin typeface="Arial" charset="0"/>
            </a:endParaRPr>
          </a:p>
          <a:p>
            <a:pPr marL="758825" lvl="1" indent="-279400">
              <a:lnSpc>
                <a:spcPct val="90000"/>
              </a:lnSpc>
              <a:buSzPct val="50000"/>
            </a:pPr>
            <a:r>
              <a:rPr lang="en-US" sz="1600">
                <a:latin typeface="Arial" charset="0"/>
              </a:rPr>
              <a:t>Does not provide a high degree of parallelism </a:t>
            </a:r>
          </a:p>
          <a:p>
            <a:pPr marL="758825" lvl="1" indent="-279400">
              <a:lnSpc>
                <a:spcPct val="90000"/>
              </a:lnSpc>
              <a:buSzPct val="50000"/>
            </a:pPr>
            <a:endParaRPr lang="en-US" sz="1600">
              <a:latin typeface="Arial" charset="0"/>
            </a:endParaRP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1.4.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Forms of Parallelism (cont’d)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Mixed Parallelism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In practice, a mixture of all available parallelism forms is used.</a:t>
            </a: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1.4.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Forms of Parallelism (cont’d)</a:t>
            </a:r>
            <a:endParaRPr lang="en-US"/>
          </a:p>
        </p:txBody>
      </p:sp>
      <p:pic>
        <p:nvPicPr>
          <p:cNvPr id="336902" name="Picture 6" descr="1-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8850" y="2765097"/>
            <a:ext cx="5613400" cy="335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667871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1.5.</a:t>
            </a:r>
            <a:r>
              <a:rPr lang="en-US" sz="3600" b="1" dirty="0">
                <a:latin typeface="Helvetica" charset="0"/>
              </a:rPr>
              <a:t> Parallel Database Architectures</a:t>
            </a:r>
            <a:endParaRPr lang="en-US" dirty="0"/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sz="2000">
                <a:latin typeface="Arial" charset="0"/>
              </a:rPr>
              <a:t>Parallel computers are no longer a monopoly of supercomputers</a:t>
            </a:r>
          </a:p>
          <a:p>
            <a:pPr marL="288925" indent="-288925">
              <a:buSzPct val="50000"/>
            </a:pPr>
            <a:r>
              <a:rPr lang="en-US" sz="2000">
                <a:latin typeface="Arial" charset="0"/>
              </a:rPr>
              <a:t>Parallel computers are available in many forms: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Shared-memory architecture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Shared-disk architecture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Shared-nothing architecture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Shared-something architecture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998" name="Picture 6" descr="1-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47463" y="3391338"/>
            <a:ext cx="5861050" cy="2319338"/>
          </a:xfrm>
          <a:prstGeom prst="rect">
            <a:avLst/>
          </a:prstGeom>
          <a:noFill/>
        </p:spPr>
      </p:pic>
      <p:sp>
        <p:nvSpPr>
          <p:cNvPr id="3409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Shared-Memory </a:t>
            </a:r>
            <a:r>
              <a:rPr lang="en-US" sz="2000">
                <a:latin typeface="Arial" charset="0"/>
              </a:rPr>
              <a:t>and</a:t>
            </a:r>
            <a:r>
              <a:rPr lang="en-US" sz="2000" b="1">
                <a:solidFill>
                  <a:srgbClr val="A50021"/>
                </a:solidFill>
                <a:latin typeface="Arial" charset="0"/>
              </a:rPr>
              <a:t> Shared-Disk Architectures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Shared-Memory: all processors share a common main memory and secondary memory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Load balancing is relatively easy to achieve, but suffer from memory and bus contention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Shared-Disk: all processors, each of which has its own local main memory, share the disks</a:t>
            </a: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1.5.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Parallel Database Architectures (cont’d)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Shared-Nothing Architecture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Each processor has its own local main memory and disks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Load balancing becomes difficult</a:t>
            </a: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</p:txBody>
      </p:sp>
      <p:sp>
        <p:nvSpPr>
          <p:cNvPr id="343044" name="Rectangle 4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1.5.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Parallel Database Architectures (cont’d)</a:t>
            </a:r>
            <a:endParaRPr lang="en-US"/>
          </a:p>
        </p:txBody>
      </p:sp>
      <p:pic>
        <p:nvPicPr>
          <p:cNvPr id="343046" name="Picture 6" descr="1-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6100" y="3119821"/>
            <a:ext cx="6191250" cy="246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619672"/>
            <a:ext cx="8420100" cy="1143000"/>
          </a:xfrm>
          <a:noFill/>
        </p:spPr>
        <p:txBody>
          <a:bodyPr/>
          <a:lstStyle/>
          <a:p>
            <a:r>
              <a:rPr lang="en-US" sz="3600" b="1" dirty="0">
                <a:latin typeface="Helvetica" charset="0"/>
              </a:rPr>
              <a:t>Revision</a:t>
            </a:r>
            <a:endParaRPr lang="en-US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497" y="1663701"/>
            <a:ext cx="8654193" cy="4681624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b="1" dirty="0">
                <a:solidFill>
                  <a:srgbClr val="A50021"/>
                </a:solidFill>
                <a:latin typeface="Arial" charset="0"/>
              </a:rPr>
              <a:t>Exercise 1 (FLUX Quiz)</a:t>
            </a:r>
            <a:endParaRPr lang="en-US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Using the freeway analogy, number of cars that can pass through the freeway (M1: Monash Freeway) during the morning peak hour from 7 to 9am is called:</a:t>
            </a: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A. Throughput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B. Response Time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C. None of the above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D. A and B</a:t>
            </a: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28497" y="1191172"/>
            <a:ext cx="9092124" cy="4913587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sz="2000" b="1" dirty="0">
                <a:solidFill>
                  <a:srgbClr val="A50021"/>
                </a:solidFill>
                <a:latin typeface="Arial" charset="0"/>
              </a:rPr>
              <a:t>Shared-Something Architecture</a:t>
            </a:r>
            <a:endParaRPr lang="en-US" sz="2000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A mixture of shared-memory and shared-nothing architectures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Each node is a shared-memory architecture connected to an interconnection network aka shared-nothing architecture</a:t>
            </a: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1.5.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Parallel Database Architectures (cont’d)</a:t>
            </a:r>
            <a:endParaRPr lang="en-US"/>
          </a:p>
        </p:txBody>
      </p:sp>
      <p:pic>
        <p:nvPicPr>
          <p:cNvPr id="347142" name="Picture 6" descr="1-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4786" y="2987566"/>
            <a:ext cx="6851650" cy="3127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92" name="Picture 8" descr="1-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5551" y="3951288"/>
            <a:ext cx="4662356" cy="2170112"/>
          </a:xfrm>
          <a:prstGeom prst="rect">
            <a:avLst/>
          </a:prstGeom>
          <a:noFill/>
        </p:spPr>
      </p:pic>
      <p:sp>
        <p:nvSpPr>
          <p:cNvPr id="3491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Interconnection Networks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Bus, Mesh, Hypercube</a:t>
            </a: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1.5.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Parallel Database Architectures (cont’d)</a:t>
            </a:r>
            <a:endParaRPr lang="en-US"/>
          </a:p>
        </p:txBody>
      </p:sp>
      <p:pic>
        <p:nvPicPr>
          <p:cNvPr id="349190" name="Picture 6" descr="1-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1" y="2451100"/>
            <a:ext cx="5283200" cy="1536700"/>
          </a:xfrm>
          <a:prstGeom prst="rect">
            <a:avLst/>
          </a:prstGeom>
          <a:noFill/>
        </p:spPr>
      </p:pic>
      <p:pic>
        <p:nvPicPr>
          <p:cNvPr id="349191" name="Picture 7" descr="1-1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2" y="4673601"/>
            <a:ext cx="4173935" cy="12620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8497" y="1191172"/>
            <a:ext cx="9092124" cy="4913587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1.7.</a:t>
            </a:r>
            <a:r>
              <a:rPr lang="en-US" sz="3600" b="1" dirty="0">
                <a:latin typeface="Helvetica" charset="0"/>
              </a:rPr>
              <a:t> Exercises </a:t>
            </a:r>
            <a:r>
              <a:rPr lang="en-US" sz="2400" b="1" dirty="0">
                <a:latin typeface="Helvetica" charset="0"/>
              </a:rPr>
              <a:t>(from the textbook)</a:t>
            </a:r>
            <a:endParaRPr lang="en-US" sz="2400" dirty="0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b="1" dirty="0">
                <a:solidFill>
                  <a:srgbClr val="A50021"/>
                </a:solidFill>
                <a:latin typeface="Arial" charset="0"/>
              </a:rPr>
              <a:t>Q1.3:</a:t>
            </a:r>
            <a:r>
              <a:rPr lang="en-US" dirty="0">
                <a:latin typeface="Arial" charset="0"/>
              </a:rPr>
              <a:t> Highlight the differences between </a:t>
            </a:r>
            <a:r>
              <a:rPr lang="en-US" b="1" dirty="0">
                <a:solidFill>
                  <a:srgbClr val="008000"/>
                </a:solidFill>
                <a:latin typeface="Arial" charset="0"/>
              </a:rPr>
              <a:t>speed up </a:t>
            </a:r>
            <a:r>
              <a:rPr lang="en-US" dirty="0">
                <a:latin typeface="Arial" charset="0"/>
              </a:rPr>
              <a:t>and </a:t>
            </a:r>
            <a:r>
              <a:rPr lang="en-US" b="1" dirty="0">
                <a:solidFill>
                  <a:srgbClr val="008000"/>
                </a:solidFill>
                <a:latin typeface="Arial" charset="0"/>
              </a:rPr>
              <a:t>scale up</a:t>
            </a:r>
            <a:r>
              <a:rPr lang="en-US" dirty="0">
                <a:latin typeface="Arial" charset="0"/>
              </a:rPr>
              <a:t>.</a:t>
            </a:r>
          </a:p>
          <a:p>
            <a:pPr marL="288925" indent="-288925">
              <a:buSzPct val="50000"/>
            </a:pPr>
            <a:endParaRPr lang="en-US" sz="2000" dirty="0">
              <a:latin typeface="Arial" charset="0"/>
            </a:endParaRPr>
          </a:p>
          <a:p>
            <a:pPr marL="288925" indent="-288925">
              <a:buSzPct val="50000"/>
            </a:pPr>
            <a:r>
              <a:rPr lang="en-US" b="1" dirty="0">
                <a:solidFill>
                  <a:srgbClr val="A50021"/>
                </a:solidFill>
                <a:latin typeface="Arial" charset="0"/>
              </a:rPr>
              <a:t>Q1.7:</a:t>
            </a:r>
            <a:r>
              <a:rPr lang="en-US" dirty="0">
                <a:latin typeface="Arial" charset="0"/>
              </a:rPr>
              <a:t> Skewed workload distribution is generally undesirable. Under what conditions that parallelism (i.e. the workload is divided among all processors) is not desirable?</a:t>
            </a:r>
          </a:p>
          <a:p>
            <a:pPr marL="288925" indent="-288925">
              <a:buSzPct val="50000"/>
            </a:pPr>
            <a:endParaRPr lang="en-US" sz="20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1.8.</a:t>
            </a:r>
            <a:r>
              <a:rPr lang="en-US" sz="3600" b="1" dirty="0">
                <a:latin typeface="Helvetica" charset="0"/>
              </a:rPr>
              <a:t> Summary</a:t>
            </a:r>
            <a:endParaRPr lang="en-US" dirty="0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Why</a:t>
            </a:r>
            <a:r>
              <a:rPr lang="en-US" sz="2000">
                <a:latin typeface="Arial" charset="0"/>
              </a:rPr>
              <a:t>, </a:t>
            </a:r>
            <a:r>
              <a:rPr lang="en-US" sz="2000" b="1">
                <a:solidFill>
                  <a:srgbClr val="A50021"/>
                </a:solidFill>
                <a:latin typeface="Arial" charset="0"/>
              </a:rPr>
              <a:t>What</a:t>
            </a:r>
            <a:r>
              <a:rPr lang="en-US" sz="2000">
                <a:latin typeface="Arial" charset="0"/>
              </a:rPr>
              <a:t>, and </a:t>
            </a:r>
            <a:r>
              <a:rPr lang="en-US" sz="2000" b="1">
                <a:solidFill>
                  <a:srgbClr val="A50021"/>
                </a:solidFill>
                <a:latin typeface="Arial" charset="0"/>
              </a:rPr>
              <a:t>How</a:t>
            </a:r>
            <a:r>
              <a:rPr lang="en-US" sz="2000">
                <a:latin typeface="Arial" charset="0"/>
              </a:rPr>
              <a:t> of parallel query processing:</a:t>
            </a:r>
          </a:p>
          <a:p>
            <a:pPr marL="288925" indent="-288925">
              <a:buSzPct val="50000"/>
            </a:pP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Why is parallelism necessary in database processing?</a:t>
            </a: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What can be achieved by parallelism in database processing?</a:t>
            </a: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How parallelism performed in database processing?</a:t>
            </a: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What facilities of parallel computing can be used?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627528"/>
            <a:ext cx="8420100" cy="1048871"/>
          </a:xfrm>
          <a:noFill/>
        </p:spPr>
        <p:txBody>
          <a:bodyPr/>
          <a:lstStyle/>
          <a:p>
            <a:r>
              <a:rPr lang="en-US" sz="3600" b="1" dirty="0">
                <a:latin typeface="Helvetica" charset="0"/>
              </a:rPr>
              <a:t>Revision</a:t>
            </a:r>
            <a:endParaRPr lang="en-US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497" y="1663701"/>
            <a:ext cx="8654193" cy="4681624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b="1" dirty="0">
                <a:solidFill>
                  <a:srgbClr val="A50021"/>
                </a:solidFill>
                <a:latin typeface="Arial" charset="0"/>
              </a:rPr>
              <a:t>Exercise 2 (FLUX Quiz)</a:t>
            </a:r>
            <a:endParaRPr lang="en-US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Using the freeway analogy, the duration I take to drive my car to go to work on a freeway (say M1 Monash Freeway) from the Burke Road entrance to the Blackburn Road exit is called:</a:t>
            </a: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A. Throughput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B. Response Time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C. None of the above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D. A and B</a:t>
            </a: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28497" y="1151963"/>
            <a:ext cx="9092124" cy="4913587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Parallel Obstacles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Start-up and Consolidation costs,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Interference and Communication, and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Skew</a:t>
            </a:r>
          </a:p>
          <a:p>
            <a:pPr marL="758825" lvl="1" indent="-279400">
              <a:buSzPct val="50000"/>
            </a:pPr>
            <a:endParaRPr lang="en-US" sz="1800">
              <a:latin typeface="Arial" charset="0"/>
            </a:endParaRPr>
          </a:p>
          <a:p>
            <a:pPr marL="288925" indent="-288925">
              <a:buSzPct val="50000"/>
            </a:pP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1.3.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Objectives (cont’d)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Start-up and Consolidation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Start up: initiation of multiple processes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Consolidation: the cost for collecting results obtained from each processor by a host processor</a:t>
            </a: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1.3.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Objectives (cont’d)</a:t>
            </a:r>
            <a:endParaRPr lang="en-US"/>
          </a:p>
        </p:txBody>
      </p:sp>
      <p:pic>
        <p:nvPicPr>
          <p:cNvPr id="314373" name="Picture 5" descr="1-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6608" y="3152228"/>
            <a:ext cx="8089900" cy="28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Interference and Communication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Interference: competing to access shared resources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Communication: one process communicating with other processes, and often one has to wait for others to be ready for communication (i.e. waiting time).</a:t>
            </a: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1.3.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Objectives (cont’d)</a:t>
            </a:r>
            <a:endParaRPr lang="en-US"/>
          </a:p>
        </p:txBody>
      </p:sp>
      <p:pic>
        <p:nvPicPr>
          <p:cNvPr id="316422" name="Picture 6" descr="1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6358" y="3269867"/>
            <a:ext cx="5861050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428497" y="1191172"/>
            <a:ext cx="9092124" cy="4913587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497" y="1663701"/>
            <a:ext cx="8750537" cy="4681624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b="1" dirty="0">
                <a:solidFill>
                  <a:srgbClr val="A50021"/>
                </a:solidFill>
                <a:latin typeface="Arial" charset="0"/>
              </a:rPr>
              <a:t>Exercise 3 (Flux Quiz)</a:t>
            </a:r>
            <a:endParaRPr lang="en-US" dirty="0">
              <a:latin typeface="Arial" charset="0"/>
            </a:endParaRPr>
          </a:p>
          <a:p>
            <a:pPr marL="925512" lvl="1" indent="-288925">
              <a:buSzPct val="50000"/>
            </a:pPr>
            <a:r>
              <a:rPr lang="en-US" dirty="0">
                <a:latin typeface="Arial" charset="0"/>
              </a:rPr>
              <a:t>There is a job that will take 1 hour to complete, if this is done by 1 processor.</a:t>
            </a:r>
          </a:p>
          <a:p>
            <a:pPr marL="925512" lvl="1" indent="-288925">
              <a:buSzPct val="50000"/>
            </a:pPr>
            <a:r>
              <a:rPr lang="en-US" dirty="0">
                <a:latin typeface="Arial" charset="0"/>
              </a:rPr>
              <a:t>The serial part of this job is 10%</a:t>
            </a:r>
          </a:p>
          <a:p>
            <a:pPr marL="925512" lvl="1" indent="-288925">
              <a:buSzPct val="50000"/>
            </a:pPr>
            <a:r>
              <a:rPr lang="en-US" dirty="0">
                <a:latin typeface="Arial" charset="0"/>
              </a:rPr>
              <a:t>There are 4 processors to use in this job, but each processor will have an overhead of 20% due to waiting time, communication time, etc.</a:t>
            </a:r>
          </a:p>
          <a:p>
            <a:pPr marL="925512" lvl="1" indent="-288925">
              <a:buSzPct val="50000"/>
            </a:pPr>
            <a:r>
              <a:rPr lang="en-US" dirty="0">
                <a:latin typeface="Arial" charset="0"/>
              </a:rPr>
              <a:t>What type of </a:t>
            </a:r>
            <a:r>
              <a:rPr lang="en-US" b="1" dirty="0">
                <a:solidFill>
                  <a:srgbClr val="008000"/>
                </a:solidFill>
                <a:latin typeface="Arial" charset="0"/>
              </a:rPr>
              <a:t>speed up </a:t>
            </a:r>
            <a:r>
              <a:rPr lang="en-US" dirty="0">
                <a:latin typeface="Arial" charset="0"/>
              </a:rPr>
              <a:t>do we get?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470" name="Picture 6" descr="1-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9548" y="2933788"/>
            <a:ext cx="7099300" cy="341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84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sz="2000" b="1" dirty="0">
                <a:solidFill>
                  <a:srgbClr val="A50021"/>
                </a:solidFill>
                <a:latin typeface="Arial" charset="0"/>
              </a:rPr>
              <a:t>Skew</a:t>
            </a:r>
            <a:endParaRPr lang="en-US" sz="2000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Unevenness of workload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Load balancing is one of the critical factors to achieve linear speed up</a:t>
            </a: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1.3.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Objectives (cont’d)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033.3.3.11"/>
  <p:tag name="PPTVERSION" val="14"/>
  <p:tag name="TPOS" val="6"/>
</p:tagLst>
</file>

<file path=ppt/theme/theme1.xml><?xml version="1.0" encoding="utf-8"?>
<a:theme xmlns:a="http://schemas.openxmlformats.org/drawingml/2006/main" name="FIT-ppt">
  <a:themeElements>
    <a:clrScheme name="FIT Theme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Master with ima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Master with imag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vider slide grey">
  <a:themeElements>
    <a:clrScheme name="Divider slide grey 5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Divider slide gre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Divider slide grey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5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ivider slide grey">
  <a:themeElements>
    <a:clrScheme name="Divider slide grey 5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Divider slide gre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Divider slide grey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5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FIT-ppt">
  <a:themeElements>
    <a:clrScheme name="FIT Theme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Master with ima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Master with imag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Divider slide grey">
  <a:themeElements>
    <a:clrScheme name="Divider slide grey 5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Divider slide gre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Divider slide grey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5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8634</TotalTime>
  <Words>1325</Words>
  <Application>Microsoft Office PowerPoint</Application>
  <PresentationFormat>A4 Paper (210x297 mm)</PresentationFormat>
  <Paragraphs>212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Helvetica</vt:lpstr>
      <vt:lpstr>Wingdings</vt:lpstr>
      <vt:lpstr>Symbol</vt:lpstr>
      <vt:lpstr>ＭＳ Ｐゴシック</vt:lpstr>
      <vt:lpstr>Calibri</vt:lpstr>
      <vt:lpstr>Arial</vt:lpstr>
      <vt:lpstr>Tahoma</vt:lpstr>
      <vt:lpstr>FIT-ppt</vt:lpstr>
      <vt:lpstr>Divider slide grey</vt:lpstr>
      <vt:lpstr>1_Divider slide grey</vt:lpstr>
      <vt:lpstr>1_FIT-ppt</vt:lpstr>
      <vt:lpstr>2_Divider slide grey</vt:lpstr>
      <vt:lpstr>FIT5202 (Volume I - Introduction)</vt:lpstr>
      <vt:lpstr>PowerPoint Presentation</vt:lpstr>
      <vt:lpstr>Revision</vt:lpstr>
      <vt:lpstr>Revision</vt:lpstr>
      <vt:lpstr>1.3. Objectives (cont’d)</vt:lpstr>
      <vt:lpstr>1.3. Objectives (cont’d)</vt:lpstr>
      <vt:lpstr>1.3. Objectives (cont’d)</vt:lpstr>
      <vt:lpstr>PowerPoint Presentation</vt:lpstr>
      <vt:lpstr>1.3. Objectives (cont’d)</vt:lpstr>
      <vt:lpstr>PowerPoint Presentation</vt:lpstr>
      <vt:lpstr>PowerPoint Presentation</vt:lpstr>
      <vt:lpstr>PowerPoint Presentation</vt:lpstr>
      <vt:lpstr>1.3. Objectives (cont’d)</vt:lpstr>
      <vt:lpstr>1.3. Objectives (cont’d)</vt:lpstr>
      <vt:lpstr>1.3. Objectives (cont’d)</vt:lpstr>
      <vt:lpstr>1.3. Objectives (cont’d)</vt:lpstr>
      <vt:lpstr>PowerPoint Presentation</vt:lpstr>
      <vt:lpstr>1.4. Forms of Parallelism</vt:lpstr>
      <vt:lpstr>1.4. Forms of Parallelism (cont’d)</vt:lpstr>
      <vt:lpstr>1.4. Forms of Parallelism (cont’d)</vt:lpstr>
      <vt:lpstr>1.4. Forms of Parallelism (cont’d)</vt:lpstr>
      <vt:lpstr>1.4. Forms of Parallelism (cont’d)</vt:lpstr>
      <vt:lpstr>1.4. Forms of Parallelism (cont’d)</vt:lpstr>
      <vt:lpstr>1.4. Forms of Parallelism (cont’d)</vt:lpstr>
      <vt:lpstr>1.4. Forms of Parallelism (cont’d)</vt:lpstr>
      <vt:lpstr>1.4. Forms of Parallelism (cont’d)</vt:lpstr>
      <vt:lpstr>1.5. Parallel Database Architectures</vt:lpstr>
      <vt:lpstr>1.5. Parallel Database Architectures (cont’d)</vt:lpstr>
      <vt:lpstr>1.5. Parallel Database Architectures (cont’d)</vt:lpstr>
      <vt:lpstr>1.5. Parallel Database Architectures (cont’d)</vt:lpstr>
      <vt:lpstr>1.5. Parallel Database Architectures (cont’d)</vt:lpstr>
      <vt:lpstr>1.7. Exercises (from the textbook)</vt:lpstr>
      <vt:lpstr>1.8. Summary</vt:lpstr>
    </vt:vector>
  </TitlesOfParts>
  <Company>Monash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FIT1004 Data Management</dc:title>
  <dc:creator>Maria Indrawan-Santiago</dc:creator>
  <cp:lastModifiedBy>Prajwol Sangat</cp:lastModifiedBy>
  <cp:revision>433</cp:revision>
  <cp:lastPrinted>2019-03-10T22:35:39Z</cp:lastPrinted>
  <dcterms:created xsi:type="dcterms:W3CDTF">2018-03-02T01:32:42Z</dcterms:created>
  <dcterms:modified xsi:type="dcterms:W3CDTF">2020-07-31T05:51:06Z</dcterms:modified>
</cp:coreProperties>
</file>