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45"/>
  </p:notesMasterIdLst>
  <p:handoutMasterIdLst>
    <p:handoutMasterId r:id="rId46"/>
  </p:handoutMasterIdLst>
  <p:sldIdLst>
    <p:sldId id="256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29" r:id="rId16"/>
    <p:sldId id="302" r:id="rId17"/>
    <p:sldId id="303" r:id="rId18"/>
    <p:sldId id="330" r:id="rId19"/>
    <p:sldId id="304" r:id="rId20"/>
    <p:sldId id="331" r:id="rId21"/>
    <p:sldId id="305" r:id="rId22"/>
    <p:sldId id="326" r:id="rId23"/>
    <p:sldId id="327" r:id="rId24"/>
    <p:sldId id="328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2" r:id="rId41"/>
    <p:sldId id="323" r:id="rId42"/>
    <p:sldId id="324" r:id="rId43"/>
    <p:sldId id="325" r:id="rId44"/>
  </p:sldIdLst>
  <p:sldSz cx="9906000" cy="6858000" type="A4"/>
  <p:notesSz cx="7315200" cy="9601200"/>
  <p:embeddedFontLst>
    <p:embeddedFont>
      <p:font typeface="ＭＳ Ｐゴシック" panose="020B0600070205080204" pitchFamily="34" charset="-128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Helvetica" panose="020B0604020202020204" pitchFamily="34" charset="0"/>
      <p:regular r:id="rId52"/>
      <p:bold r:id="rId53"/>
      <p:italic r:id="rId54"/>
      <p:boldItalic r:id="rId55"/>
    </p:embeddedFont>
    <p:embeddedFont>
      <p:font typeface="Tahoma" panose="020B0604030504040204" pitchFamily="34" charset="0"/>
      <p:regular r:id="rId56"/>
      <p:bold r:id="rId57"/>
    </p:embeddedFont>
  </p:embeddedFontLst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9" autoAdjust="0"/>
    <p:restoredTop sz="96629" autoAdjust="0"/>
  </p:normalViewPr>
  <p:slideViewPr>
    <p:cSldViewPr snapToGrid="0" snapToObjects="1">
      <p:cViewPr varScale="1">
        <p:scale>
          <a:sx n="107" d="100"/>
          <a:sy n="107" d="100"/>
        </p:scale>
        <p:origin x="135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4B5A0-21D5-B04F-9C4A-F950B079C015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190C9A-782B-B84B-9B5E-47CFEB2A0A4B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B927-D925-5446-A116-FF1DBA15D8FF}" type="slidenum">
              <a:rPr lang="en-AU"/>
              <a:pPr/>
              <a:t>10</a:t>
            </a:fld>
            <a:endParaRPr lang="en-AU"/>
          </a:p>
        </p:txBody>
      </p:sp>
      <p:sp>
        <p:nvSpPr>
          <p:cNvPr id="394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FC70B-D3E4-8245-9D2F-56A1FF6CE971}" type="slidenum">
              <a:rPr lang="en-AU"/>
              <a:pPr/>
              <a:t>12</a:t>
            </a:fld>
            <a:endParaRPr lang="en-AU"/>
          </a:p>
        </p:txBody>
      </p:sp>
      <p:sp>
        <p:nvSpPr>
          <p:cNvPr id="396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AF4F6-9CA7-DF44-A558-1A83574E7407}" type="slidenum">
              <a:rPr lang="en-AU"/>
              <a:pPr/>
              <a:t>13</a:t>
            </a:fld>
            <a:endParaRPr lang="en-AU"/>
          </a:p>
        </p:txBody>
      </p:sp>
      <p:sp>
        <p:nvSpPr>
          <p:cNvPr id="398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AB9BC-F397-A74D-8E67-5BF09823BE73}" type="slidenum">
              <a:rPr lang="en-AU"/>
              <a:pPr/>
              <a:t>15</a:t>
            </a:fld>
            <a:endParaRPr lang="en-AU"/>
          </a:p>
        </p:txBody>
      </p:sp>
      <p:sp>
        <p:nvSpPr>
          <p:cNvPr id="400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3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47173-39E6-1D4D-A0FB-932535D53357}" type="slidenum">
              <a:rPr lang="en-AU"/>
              <a:pPr/>
              <a:t>17</a:t>
            </a:fld>
            <a:endParaRPr lang="en-AU"/>
          </a:p>
        </p:txBody>
      </p:sp>
      <p:sp>
        <p:nvSpPr>
          <p:cNvPr id="402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18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19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0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20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8F113-8E1B-D840-8114-19BF51F7B5B5}" type="slidenum">
              <a:rPr lang="en-AU"/>
              <a:pPr/>
              <a:t>21</a:t>
            </a:fld>
            <a:endParaRPr lang="en-AU"/>
          </a:p>
        </p:txBody>
      </p:sp>
      <p:sp>
        <p:nvSpPr>
          <p:cNvPr id="404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4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40E5-1DDC-0546-BB97-794ECAEEE911}" type="slidenum">
              <a:rPr lang="en-AU"/>
              <a:pPr/>
              <a:t>22</a:t>
            </a:fld>
            <a:endParaRPr lang="en-AU"/>
          </a:p>
        </p:txBody>
      </p:sp>
      <p:sp>
        <p:nvSpPr>
          <p:cNvPr id="406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88885-8CA8-6F41-9F7D-4A7343B2834A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3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200B6-4158-0741-B356-62A35F143550}" type="slidenum">
              <a:rPr lang="en-AU"/>
              <a:pPr/>
              <a:t>23</a:t>
            </a:fld>
            <a:endParaRPr lang="en-AU"/>
          </a:p>
        </p:txBody>
      </p:sp>
      <p:sp>
        <p:nvSpPr>
          <p:cNvPr id="427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4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CDEF0-9A36-8E4B-BC44-96071F786A37}" type="slidenum">
              <a:rPr lang="en-AU"/>
              <a:pPr/>
              <a:t>24</a:t>
            </a:fld>
            <a:endParaRPr lang="en-AU"/>
          </a:p>
        </p:txBody>
      </p:sp>
      <p:sp>
        <p:nvSpPr>
          <p:cNvPr id="42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7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BEAE6-6D0B-6E4A-8082-D0304BAA968C}" type="slidenum">
              <a:rPr lang="en-AU"/>
              <a:pPr/>
              <a:t>25</a:t>
            </a:fld>
            <a:endParaRPr lang="en-AU"/>
          </a:p>
        </p:txBody>
      </p:sp>
      <p:sp>
        <p:nvSpPr>
          <p:cNvPr id="431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2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A1722-495B-5342-B543-EA8A5C7EE999}" type="slidenum">
              <a:rPr lang="en-AU"/>
              <a:pPr/>
              <a:t>26</a:t>
            </a:fld>
            <a:endParaRPr lang="en-AU"/>
          </a:p>
        </p:txBody>
      </p:sp>
      <p:sp>
        <p:nvSpPr>
          <p:cNvPr id="43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3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02171-0AAC-2043-B323-5EC48DF7ABB7}" type="slidenum">
              <a:rPr lang="en-AU"/>
              <a:pPr/>
              <a:t>27</a:t>
            </a:fld>
            <a:endParaRPr lang="en-AU"/>
          </a:p>
        </p:txBody>
      </p:sp>
      <p:sp>
        <p:nvSpPr>
          <p:cNvPr id="43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64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352D4-578F-0141-9F07-DB0E80C00A39}" type="slidenum">
              <a:rPr lang="en-AU"/>
              <a:pPr/>
              <a:t>28</a:t>
            </a:fld>
            <a:endParaRPr lang="en-AU"/>
          </a:p>
        </p:txBody>
      </p:sp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7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A41C5-EF7B-7B4D-8850-4750906B4165}" type="slidenum">
              <a:rPr lang="en-AU"/>
              <a:pPr/>
              <a:t>29</a:t>
            </a:fld>
            <a:endParaRPr lang="en-AU"/>
          </a:p>
        </p:txBody>
      </p:sp>
      <p:sp>
        <p:nvSpPr>
          <p:cNvPr id="43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1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07F26-E03B-5348-BEB2-4B45081EE0DF}" type="slidenum">
              <a:rPr lang="en-AU"/>
              <a:pPr/>
              <a:t>30</a:t>
            </a:fld>
            <a:endParaRPr lang="en-AU"/>
          </a:p>
        </p:txBody>
      </p:sp>
      <p:sp>
        <p:nvSpPr>
          <p:cNvPr id="410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04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6E99E-DB25-7148-B764-952B0254B849}" type="slidenum">
              <a:rPr lang="en-AU"/>
              <a:pPr/>
              <a:t>31</a:t>
            </a:fld>
            <a:endParaRPr lang="en-AU"/>
          </a:p>
        </p:txBody>
      </p:sp>
      <p:sp>
        <p:nvSpPr>
          <p:cNvPr id="43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82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A54EA-CB19-0143-88F2-6BEE6C6C48A5}" type="slidenum">
              <a:rPr lang="en-AU"/>
              <a:pPr/>
              <a:t>32</a:t>
            </a:fld>
            <a:endParaRPr lang="en-AU"/>
          </a:p>
        </p:txBody>
      </p:sp>
      <p:sp>
        <p:nvSpPr>
          <p:cNvPr id="44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66C9F-50EB-9F44-A591-F9A8EF2D32A9}" type="slidenum">
              <a:rPr lang="en-AU"/>
              <a:pPr/>
              <a:t>3</a:t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5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2A457-C1A3-A342-9963-94914C616919}" type="slidenum">
              <a:rPr lang="en-AU"/>
              <a:pPr/>
              <a:t>33</a:t>
            </a:fld>
            <a:endParaRPr lang="en-AU"/>
          </a:p>
        </p:txBody>
      </p:sp>
      <p:sp>
        <p:nvSpPr>
          <p:cNvPr id="41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17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E5D47-FD6C-104A-AF72-D0EC5EC77C38}" type="slidenum">
              <a:rPr lang="en-AU"/>
              <a:pPr/>
              <a:t>34</a:t>
            </a:fld>
            <a:endParaRPr lang="en-AU"/>
          </a:p>
        </p:txBody>
      </p:sp>
      <p:sp>
        <p:nvSpPr>
          <p:cNvPr id="41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4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C7C29-5A54-F04C-88CE-BD59B7B5878C}" type="slidenum">
              <a:rPr lang="en-AU"/>
              <a:pPr/>
              <a:t>35</a:t>
            </a:fld>
            <a:endParaRPr lang="en-AU"/>
          </a:p>
        </p:txBody>
      </p:sp>
      <p:sp>
        <p:nvSpPr>
          <p:cNvPr id="418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5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99342-BAC4-0646-AED0-81655F3C9F09}" type="slidenum">
              <a:rPr lang="en-AU"/>
              <a:pPr/>
              <a:t>36</a:t>
            </a:fld>
            <a:endParaRPr lang="en-AU"/>
          </a:p>
        </p:txBody>
      </p:sp>
      <p:sp>
        <p:nvSpPr>
          <p:cNvPr id="420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7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FD26C-9C28-7442-AB68-F4697F442A8E}" type="slidenum">
              <a:rPr lang="en-AU"/>
              <a:pPr/>
              <a:t>37</a:t>
            </a:fld>
            <a:endParaRPr lang="en-AU"/>
          </a:p>
        </p:txBody>
      </p:sp>
      <p:sp>
        <p:nvSpPr>
          <p:cNvPr id="422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97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E11DE-8658-D745-A845-139BE292E74A}" type="slidenum">
              <a:rPr lang="en-AU"/>
              <a:pPr/>
              <a:t>38</a:t>
            </a:fld>
            <a:endParaRPr lang="en-AU"/>
          </a:p>
        </p:txBody>
      </p:sp>
      <p:sp>
        <p:nvSpPr>
          <p:cNvPr id="424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2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C741A-4C25-3C4A-8D6C-9DA55AD182BB}" type="slidenum">
              <a:rPr lang="en-AU"/>
              <a:pPr/>
              <a:t>39</a:t>
            </a:fld>
            <a:endParaRPr lang="en-AU"/>
          </a:p>
        </p:txBody>
      </p:sp>
      <p:sp>
        <p:nvSpPr>
          <p:cNvPr id="349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53902-DF09-CC4F-A505-F9FB5D7A62C5}" type="slidenum">
              <a:rPr lang="en-AU"/>
              <a:pPr/>
              <a:t>4</a:t>
            </a:fld>
            <a:endParaRPr lang="en-AU"/>
          </a:p>
        </p:txBody>
      </p:sp>
      <p:sp>
        <p:nvSpPr>
          <p:cNvPr id="311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C0894-55AA-5B4F-88A1-E07905CE60C9}" type="slidenum">
              <a:rPr lang="en-AU"/>
              <a:pPr/>
              <a:t>5</a:t>
            </a:fld>
            <a:endParaRPr lang="en-AU"/>
          </a:p>
        </p:txBody>
      </p:sp>
      <p:sp>
        <p:nvSpPr>
          <p:cNvPr id="379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1C018-D069-9749-9B0C-4BA61CF19465}" type="slidenum">
              <a:rPr lang="en-AU"/>
              <a:pPr/>
              <a:t>6</a:t>
            </a:fld>
            <a:endParaRPr lang="en-AU"/>
          </a:p>
        </p:txBody>
      </p:sp>
      <p:sp>
        <p:nvSpPr>
          <p:cNvPr id="381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5E252-16DE-1743-B322-0F68B2910B98}" type="slidenum">
              <a:rPr lang="en-AU"/>
              <a:pPr/>
              <a:t>7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02073-829C-DD44-82D4-9F24311034E2}" type="slidenum">
              <a:rPr lang="en-AU"/>
              <a:pPr/>
              <a:t>8</a:t>
            </a:fld>
            <a:endParaRPr lang="en-AU"/>
          </a:p>
        </p:txBody>
      </p:sp>
      <p:sp>
        <p:nvSpPr>
          <p:cNvPr id="388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124BA-DEE8-224A-A4B8-9431EBADD8C3}" type="slidenum">
              <a:rPr lang="en-AU"/>
              <a:pPr/>
              <a:t>9</a:t>
            </a:fld>
            <a:endParaRPr lang="en-AU"/>
          </a:p>
        </p:txBody>
      </p:sp>
      <p:sp>
        <p:nvSpPr>
          <p:cNvPr id="392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31/07/2020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31/07/2020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1518" y="6423586"/>
            <a:ext cx="2311400" cy="365125"/>
          </a:xfrm>
          <a:prstGeom prst="rect">
            <a:avLst/>
          </a:prstGeom>
        </p:spPr>
        <p:txBody>
          <a:bodyPr/>
          <a:lstStyle/>
          <a:p>
            <a:fld id="{533CDE6F-4273-7544-8823-2489951A83F3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515" y="6423586"/>
            <a:ext cx="66331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242235"/>
            <a:ext cx="600208" cy="365125"/>
          </a:xfrm>
          <a:prstGeom prst="rect">
            <a:avLst/>
          </a:prstGeom>
        </p:spPr>
        <p:txBody>
          <a:bodyPr/>
          <a:lstStyle/>
          <a:p>
            <a:fld id="{D96D0DCF-8527-E04F-BC8C-235E7E521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31/07/2020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  <p:sldLayoutId id="2147483727" r:id="rId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93938"/>
                </a:solidFill>
              </a:rPr>
              <a:t>FIT5148 Big Data Management and Processing</a:t>
            </a: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</a:t>
            </a:r>
            <a:r>
              <a:rPr lang="en-US" sz="1200" baseline="0" dirty="0">
                <a:solidFill>
                  <a:srgbClr val="393938"/>
                </a:solidFill>
                <a:latin typeface="Arial"/>
                <a:cs typeface="Arial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/>
              <a:t>FIT5148 (Volume II - Search)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291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2b – Parallel Search</a:t>
            </a: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21" name="Picture 1029" descr="f3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1" y="3970338"/>
            <a:ext cx="5809456" cy="2430462"/>
          </a:xfrm>
          <a:prstGeom prst="rect">
            <a:avLst/>
          </a:prstGeom>
          <a:noFill/>
        </p:spPr>
      </p:pic>
      <p:sp>
        <p:nvSpPr>
          <p:cNvPr id="39321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Round-robin data partitioning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Each record in turn is allocated to a processing element in a clockwise manner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“Equal partitioning” or “Random-equal partitioning”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Data evenly distributed, hence supports load balance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But data is not grouped semantically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9321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 bwMode="auto">
          <a:xfrm>
            <a:off x="183931" y="6227231"/>
            <a:ext cx="9722069" cy="6307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4322" y="2657280"/>
            <a:ext cx="16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4322" y="2657280"/>
            <a:ext cx="16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4322" y="2657280"/>
            <a:ext cx="16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2251" y="2660352"/>
            <a:ext cx="16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3645509" y="3991518"/>
            <a:ext cx="1103362" cy="22322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lowchart: Magnetic Disk 4"/>
          <p:cNvSpPr/>
          <p:nvPr/>
        </p:nvSpPr>
        <p:spPr>
          <a:xfrm>
            <a:off x="5465728" y="3994983"/>
            <a:ext cx="1103362" cy="22322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lowchart: Magnetic Disk 5"/>
          <p:cNvSpPr/>
          <p:nvPr/>
        </p:nvSpPr>
        <p:spPr>
          <a:xfrm>
            <a:off x="7153446" y="3994983"/>
            <a:ext cx="1103362" cy="22322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Magnetic Disk 6"/>
          <p:cNvSpPr/>
          <p:nvPr/>
        </p:nvSpPr>
        <p:spPr>
          <a:xfrm>
            <a:off x="2091116" y="3991518"/>
            <a:ext cx="1103362" cy="22322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11391" y="638000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136" y="638000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2881" y="637868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3627" y="637736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4372" y="637736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5117" y="6365412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6607" y="6364092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7352" y="6362772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48098" y="6362772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8843" y="6366217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9588" y="6366217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0333" y="6364897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1078" y="6363577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1823" y="6363577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72569" y="6351621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3314" y="6351621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14059" y="6350301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84804" y="6348981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55557" y="6348981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391" y="6084004"/>
            <a:ext cx="16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2018126" y="3317717"/>
            <a:ext cx="16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Processor 1</a:t>
            </a:r>
            <a:endParaRPr lang="en-A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47343" y="3317717"/>
            <a:ext cx="16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Processor 2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75426" y="3317717"/>
            <a:ext cx="16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Processor 3</a:t>
            </a:r>
            <a:endParaRPr lang="en-A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56929" y="3317717"/>
            <a:ext cx="14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Processor 4</a:t>
            </a:r>
            <a:endParaRPr lang="en-AU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284322" y="2657280"/>
            <a:ext cx="160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7577" y="3605839"/>
            <a:ext cx="7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5130" y="3615363"/>
            <a:ext cx="60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0361" y="3602872"/>
            <a:ext cx="609793" cy="38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0967" y="3615130"/>
            <a:ext cx="53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</a:rPr>
              <a:t>U</a:t>
            </a:r>
            <a:endParaRPr lang="en-AU" b="1" dirty="0">
              <a:solidFill>
                <a:srgbClr val="008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7522" y="6364866"/>
            <a:ext cx="409500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V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  <p:sp>
        <p:nvSpPr>
          <p:cNvPr id="47" name="Rectangle 1026"/>
          <p:cNvSpPr txBox="1">
            <a:spLocks noChangeArrowheads="1"/>
          </p:cNvSpPr>
          <p:nvPr/>
        </p:nvSpPr>
        <p:spPr bwMode="auto">
          <a:xfrm>
            <a:off x="1155700" y="2101850"/>
            <a:ext cx="4804633" cy="37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Round-robin data partitioning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21164 -0.1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32153 -0.1002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0.46268 -0.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5868 -0.0997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2187 -0.1525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13125 -0.150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27274 -0.1511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3967 -0.1513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16823 -0.2030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05885 -0.2034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0.08316 -0.2034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20642 -0.20394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35851 -0.2530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-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-0.24879 -0.2527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0.10729 -0.252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01649 -0.2511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54878 -0.2988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43855 -0.2986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-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2974 -0.2983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" y="-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17361 -0.2983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8778E-17 L -0.24982 0.0469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233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0017 0.0467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3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967 0.0483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240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06037E-6 L 0.26997 0.0469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  <p:bldP spid="29" grpId="0"/>
      <p:bldP spid="34" grpId="0"/>
      <p:bldP spid="34" grpId="1"/>
      <p:bldP spid="39" grpId="0"/>
      <p:bldP spid="40" grpId="0"/>
      <p:bldP spid="41" grpId="0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70" name="Picture 6" descr="f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300" y="4191000"/>
            <a:ext cx="5778500" cy="2528888"/>
          </a:xfrm>
          <a:prstGeom prst="rect">
            <a:avLst/>
          </a:prstGeom>
          <a:noFill/>
        </p:spPr>
      </p:pic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Hash data partitioning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A hash function is used to partition the data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Hence, data is grouped semantically, that is data on the same group shared the same hash value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Selected processors may be identified when processing a search operation (exact-match search), but for range search (especially continuous range), all processors must be used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Initial data allocation is not balanced either</a:t>
            </a:r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8" name="Picture 6" descr="f3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3895725"/>
            <a:ext cx="5200650" cy="2320925"/>
          </a:xfrm>
          <a:prstGeom prst="rect">
            <a:avLst/>
          </a:prstGeom>
          <a:noFill/>
        </p:spPr>
      </p:pic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Range data partitioning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Spreads the records based on a given range of the partitioning attribute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Processing records on a specific range can be directed to certain processors only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Initial data allocation is skewed too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183931" y="6227231"/>
            <a:ext cx="9722069" cy="6307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8014" y="2500380"/>
            <a:ext cx="156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3693" y="2500380"/>
            <a:ext cx="155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</a:t>
            </a:r>
            <a:r>
              <a:rPr lang="en-US" altLang="zh-CN" b="1" dirty="0">
                <a:solidFill>
                  <a:srgbClr val="000090"/>
                </a:solidFill>
              </a:rPr>
              <a:t>U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91" y="6523664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36" y="6523664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2881" y="6522344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3627" y="6521024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4372" y="6521024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5117" y="650906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5862" y="6509068"/>
            <a:ext cx="409500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6607" y="650774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7352" y="650642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48098" y="6506428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8843" y="6509873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9588" y="6509873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0333" y="6508553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1078" y="6507233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01823" y="6507233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72569" y="6495277"/>
            <a:ext cx="409821" cy="36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43314" y="6495277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14059" y="6493957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84804" y="6492637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55557" y="6492637"/>
            <a:ext cx="409821" cy="3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8938" y="3135671"/>
            <a:ext cx="1608727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</a:t>
            </a:r>
            <a:r>
              <a:rPr lang="en-US" altLang="zh-CN" sz="1400" dirty="0"/>
              <a:t>1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A-F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72146" y="3144048"/>
            <a:ext cx="1608727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2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G-L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9061" y="3140874"/>
            <a:ext cx="1608727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3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M-S</a:t>
            </a:r>
            <a:endParaRPr lang="en-A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9217" y="3143706"/>
            <a:ext cx="1462479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4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T-Z</a:t>
            </a:r>
            <a:endParaRPr lang="en-A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919734" y="3462239"/>
            <a:ext cx="58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3775" y="3467667"/>
            <a:ext cx="27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U</a:t>
            </a:r>
            <a:endParaRPr lang="en-AU" b="1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93339" y="3469254"/>
            <a:ext cx="58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6287" y="3469254"/>
            <a:ext cx="58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3160831" y="3770616"/>
            <a:ext cx="1631358" cy="270818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lowchart: Magnetic Disk 33"/>
          <p:cNvSpPr/>
          <p:nvPr/>
        </p:nvSpPr>
        <p:spPr>
          <a:xfrm>
            <a:off x="4897642" y="3774081"/>
            <a:ext cx="1631358" cy="270818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Flowchart: Magnetic Disk 34"/>
          <p:cNvSpPr/>
          <p:nvPr/>
        </p:nvSpPr>
        <p:spPr>
          <a:xfrm>
            <a:off x="6620657" y="3774081"/>
            <a:ext cx="1631358" cy="270818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Flowchart: Magnetic Disk 35"/>
          <p:cNvSpPr/>
          <p:nvPr/>
        </p:nvSpPr>
        <p:spPr>
          <a:xfrm>
            <a:off x="1377873" y="3770616"/>
            <a:ext cx="1631358" cy="270818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311391" y="6041964"/>
            <a:ext cx="16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en-AU" dirty="0"/>
          </a:p>
        </p:txBody>
      </p:sp>
      <p:sp>
        <p:nvSpPr>
          <p:cNvPr id="43" name="Rectangle 1026"/>
          <p:cNvSpPr txBox="1">
            <a:spLocks noChangeArrowheads="1"/>
          </p:cNvSpPr>
          <p:nvPr/>
        </p:nvSpPr>
        <p:spPr bwMode="auto">
          <a:xfrm>
            <a:off x="1155700" y="2101850"/>
            <a:ext cx="4804633" cy="37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Range data partitioning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52518 -0.059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47 L 0.30139 -0.067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07153 -0.0668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2396 -0.119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51041 -0.0666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0.46267 -0.1180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41545 -0.1703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23 L 0.01632 -0.1143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022E-16 L 0.14479 -0.1141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26129 -0.169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04965 -0.1703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00087 -0.22268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22153 -0.1703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8281 -0.2224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31649 -0.2270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1901 -0.2731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3594 -0.3254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64132 -0.22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-0.33056 -0.3773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-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-0.73645 -0.2726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26997 0.0571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66" name="Picture 6" descr="f3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5402" y="4483539"/>
            <a:ext cx="4953000" cy="2257425"/>
          </a:xfrm>
          <a:prstGeom prst="rect">
            <a:avLst/>
          </a:prstGeom>
          <a:noFill/>
        </p:spPr>
      </p:pic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Random-unequal data partitioning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Partitioning is not based on the same attribute as the retrieval processing is based on  a non retrieval processing attribute, or the partitioning method is unknown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The size of each partitioning is likely to be unequal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Records within each partition are not grouped semantically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This is common especially when the operation is actually an operation based on temporary results obtained from the previous operations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183931" y="6227231"/>
            <a:ext cx="9722069" cy="6307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8087" y="2520928"/>
            <a:ext cx="1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19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8087" y="2520928"/>
            <a:ext cx="1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19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8087" y="2520928"/>
            <a:ext cx="1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19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6015" y="2524000"/>
            <a:ext cx="1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19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8087" y="2520928"/>
            <a:ext cx="1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Search    19</a:t>
            </a:r>
            <a:endParaRPr lang="en-AU" b="1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0534" y="6297302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43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2098" y="6308325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  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6341" y="6308325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 10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96341" y="5942897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  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9909" y="6308325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88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89909" y="5953125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 36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89909" y="5586994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  </a:t>
            </a:r>
            <a:r>
              <a:rPr lang="en-US" dirty="0">
                <a:solidFill>
                  <a:schemeClr val="tx1"/>
                </a:solidFill>
              </a:rPr>
              <a:t>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2098" y="5949901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 32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50534" y="5943519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56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97086" y="5584473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42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3605" y="5583167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 70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43605" y="5217739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 92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2098" y="5587697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12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91746" y="5232340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 19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2098" y="5222815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 72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43605" y="4852311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31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44555" y="4489440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 6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97086" y="5222269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 82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40215" y="4124012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 92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97086" y="4856841"/>
            <a:ext cx="869081" cy="36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15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3316654" y="3952712"/>
            <a:ext cx="1631358" cy="28100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lowchart: Magnetic Disk 29"/>
          <p:cNvSpPr/>
          <p:nvPr/>
        </p:nvSpPr>
        <p:spPr>
          <a:xfrm>
            <a:off x="5053465" y="3956177"/>
            <a:ext cx="1631358" cy="28100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lowchart: Magnetic Disk 30"/>
          <p:cNvSpPr/>
          <p:nvPr/>
        </p:nvSpPr>
        <p:spPr>
          <a:xfrm>
            <a:off x="6776479" y="3956177"/>
            <a:ext cx="1631358" cy="28100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lowchart: Magnetic Disk 31"/>
          <p:cNvSpPr/>
          <p:nvPr/>
        </p:nvSpPr>
        <p:spPr>
          <a:xfrm>
            <a:off x="1533695" y="3952712"/>
            <a:ext cx="1631358" cy="28100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2040543" y="3652688"/>
            <a:ext cx="6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6095" y="3643396"/>
            <a:ext cx="9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[U 19]</a:t>
            </a:r>
            <a:endParaRPr lang="en-AU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05304" y="3643398"/>
            <a:ext cx="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36459" y="3630916"/>
            <a:ext cx="6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6192" y="3289781"/>
            <a:ext cx="1608727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</a:t>
            </a:r>
            <a:r>
              <a:rPr lang="en-US" altLang="zh-CN" sz="1400" dirty="0"/>
              <a:t>1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A-F</a:t>
            </a:r>
            <a:endParaRPr lang="en-A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309400" y="3298158"/>
            <a:ext cx="1608727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2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G-L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56315" y="3294984"/>
            <a:ext cx="1608727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3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M-S</a:t>
            </a:r>
            <a:endParaRPr lang="en-A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33919" y="3297816"/>
            <a:ext cx="1462479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/>
              <a:t>Processor 4</a:t>
            </a:r>
          </a:p>
          <a:p>
            <a:pPr algn="ctr">
              <a:lnSpc>
                <a:spcPct val="75000"/>
              </a:lnSpc>
            </a:pPr>
            <a:r>
              <a:rPr lang="en-US" altLang="zh-CN" sz="1400" dirty="0"/>
              <a:t>T-Z</a:t>
            </a:r>
            <a:endParaRPr lang="en-AU" sz="1400" dirty="0"/>
          </a:p>
        </p:txBody>
      </p:sp>
      <p:sp>
        <p:nvSpPr>
          <p:cNvPr id="4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  <p:sp>
        <p:nvSpPr>
          <p:cNvPr id="47" name="Rectangle 1026"/>
          <p:cNvSpPr txBox="1">
            <a:spLocks noChangeArrowheads="1"/>
          </p:cNvSpPr>
          <p:nvPr/>
        </p:nvSpPr>
        <p:spPr bwMode="auto">
          <a:xfrm>
            <a:off x="1155700" y="2101850"/>
            <a:ext cx="4804633" cy="37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88925" marR="0" lvl="0" indent="-2889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charset="0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Random-unequal data partitioning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758825" marR="0" lvl="1" indent="-279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649 L -0.25764 0.0636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82" y="28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7656 0.0571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28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0452 0.0571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284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26997 0.0571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F72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28" grpId="0"/>
      <p:bldP spid="28" grpId="1"/>
      <p:bldP spid="7" grpId="0"/>
      <p:bldP spid="4" grpId="0"/>
      <p:bldP spid="4" grpId="1"/>
      <p:bldP spid="33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Basic Data Partitioning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Attribute-based data partitioning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Non-attribute-based data partitioning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  <p:pic>
        <p:nvPicPr>
          <p:cNvPr id="401413" name="Picture 5" descr="t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3505201"/>
            <a:ext cx="5778500" cy="1539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 (Textbook Q3.6)</a:t>
            </a:r>
            <a:endParaRPr lang="en-US" dirty="0">
              <a:latin typeface="Arial" charset="0"/>
            </a:endParaRPr>
          </a:p>
          <a:p>
            <a:pPr marL="758825" lvl="1" indent="-279400">
              <a:lnSpc>
                <a:spcPct val="150000"/>
              </a:lnSpc>
              <a:buSzPct val="50000"/>
            </a:pPr>
            <a:r>
              <a:rPr lang="en-US" sz="1600" dirty="0">
                <a:latin typeface="Arial" charset="0"/>
              </a:rPr>
              <a:t>Given a data set </a:t>
            </a:r>
            <a:r>
              <a:rPr lang="en-US" sz="1600" i="1" dirty="0">
                <a:latin typeface="Arial" charset="0"/>
              </a:rPr>
              <a:t>D</a:t>
            </a:r>
            <a:r>
              <a:rPr lang="en-US" sz="1600" dirty="0">
                <a:latin typeface="Arial" charset="0"/>
              </a:rPr>
              <a:t> = {55; 30; 68; 39; 1; 4; 49; 90; 34; 76; 82; 56; 31; 25; 78; 56; 38;  32; 88; 9; 44; 98; 11; 70; 66; 89; 99; 22; 23; 26}, three processors, and a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random-equal data partitioning</a:t>
            </a:r>
            <a:r>
              <a:rPr lang="en-US" sz="1600" dirty="0">
                <a:latin typeface="Arial" charset="0"/>
              </a:rPr>
              <a:t>, illustrate how the parallel searching of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data item 78 </a:t>
            </a:r>
            <a:r>
              <a:rPr lang="en-US" sz="1600" dirty="0">
                <a:latin typeface="Arial" charset="0"/>
              </a:rPr>
              <a:t>is carried out.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2 (Textbook Q3.7)</a:t>
            </a:r>
            <a:endParaRPr lang="en-US" dirty="0">
              <a:latin typeface="Arial" charset="0"/>
            </a:endParaRPr>
          </a:p>
          <a:p>
            <a:pPr marL="758825" lvl="1" indent="-279400">
              <a:lnSpc>
                <a:spcPct val="150000"/>
              </a:lnSpc>
              <a:buSzPct val="50000"/>
            </a:pPr>
            <a:r>
              <a:rPr lang="en-US" sz="1600" dirty="0">
                <a:latin typeface="Arial" charset="0"/>
              </a:rPr>
              <a:t>Given a data set </a:t>
            </a:r>
            <a:r>
              <a:rPr lang="en-US" sz="1600" i="1" dirty="0">
                <a:latin typeface="Arial" charset="0"/>
              </a:rPr>
              <a:t>D</a:t>
            </a:r>
            <a:r>
              <a:rPr lang="en-US" sz="1600" dirty="0">
                <a:latin typeface="Arial" charset="0"/>
              </a:rPr>
              <a:t> = {55; 30; 68; 39; 1; 4; 49; 90; 34; 76; 82; 56; 31; 25; 78; 56; 38;  32; 88; 9; 44; 98; 11; 70; 66; 89; 99; 22; 23; 26}, three processors, and a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range data partitioning</a:t>
            </a:r>
            <a:r>
              <a:rPr lang="en-US" sz="1600" dirty="0">
                <a:latin typeface="Arial" charset="0"/>
              </a:rPr>
              <a:t>, illustrate how the parallel searching of data items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between 70 and 79 </a:t>
            </a:r>
            <a:r>
              <a:rPr lang="en-US" sz="1600" dirty="0">
                <a:latin typeface="Arial" charset="0"/>
              </a:rPr>
              <a:t>can be carried out.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66800"/>
            <a:ext cx="461420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3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Search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597400"/>
            <a:ext cx="470363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>
                <a:solidFill>
                  <a:srgbClr val="000000"/>
                </a:solidFill>
                <a:latin typeface="Arial" charset="0"/>
              </a:rPr>
              <a:t>3.1	Search Queries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>
                <a:solidFill>
                  <a:srgbClr val="000000"/>
                </a:solidFill>
                <a:latin typeface="Arial" charset="0"/>
              </a:rPr>
              <a:t>3.2	Data Partitioning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>
                <a:solidFill>
                  <a:srgbClr val="000000"/>
                </a:solidFill>
                <a:latin typeface="Arial" charset="0"/>
              </a:rPr>
              <a:t>3.3	Search Algorithms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>
                <a:solidFill>
                  <a:srgbClr val="000000"/>
                </a:solidFill>
                <a:latin typeface="Arial" charset="0"/>
              </a:rPr>
              <a:t>3.4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>
                <a:solidFill>
                  <a:srgbClr val="000000"/>
                </a:solidFill>
                <a:latin typeface="Arial" charset="0"/>
              </a:rPr>
              <a:t>3.5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>
                <a:solidFill>
                  <a:srgbClr val="000000"/>
                </a:solidFill>
                <a:latin typeface="Arial" charset="0"/>
              </a:rPr>
              <a:t>3.6	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3 (Textbook Q3.8)</a:t>
            </a:r>
            <a:endParaRPr lang="en-US" dirty="0">
              <a:latin typeface="Arial" charset="0"/>
            </a:endParaRPr>
          </a:p>
          <a:p>
            <a:pPr marL="758825" lvl="1" indent="-279400">
              <a:lnSpc>
                <a:spcPct val="150000"/>
              </a:lnSpc>
              <a:buSzPct val="50000"/>
            </a:pPr>
            <a:r>
              <a:rPr lang="en-US" sz="1600" dirty="0">
                <a:latin typeface="Arial" charset="0"/>
              </a:rPr>
              <a:t>Given a data set </a:t>
            </a:r>
            <a:r>
              <a:rPr lang="en-US" sz="1600" i="1" dirty="0">
                <a:latin typeface="Arial" charset="0"/>
              </a:rPr>
              <a:t>D</a:t>
            </a:r>
            <a:r>
              <a:rPr lang="en-US" sz="1600" dirty="0">
                <a:latin typeface="Arial" charset="0"/>
              </a:rPr>
              <a:t> = {55; 30; 68; 39; 1; 4; 49; 90; 34; 76; 82; 56; 31; 25; 78; 56; 38;  32; 88; 9; 44; 98; 11; 70; 66; 89; 99; 22; 23; 26}, three processors, and a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hash data partitioning</a:t>
            </a:r>
            <a:r>
              <a:rPr lang="en-US" sz="1600" dirty="0">
                <a:latin typeface="Arial" charset="0"/>
              </a:rPr>
              <a:t>, illustrate how the parallel searching of data items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10, 20, 30, …, 90 </a:t>
            </a:r>
            <a:r>
              <a:rPr lang="en-US" sz="1600" dirty="0">
                <a:latin typeface="Arial" charset="0"/>
              </a:rPr>
              <a:t>can be carried out.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Data Partitioning (cont’d)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Complex Data Partitioning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Basic data partitioning is based on a single attribute (or no attribute)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Complex data partitioning is based on multiple attributes or is based on a single attribute but with multiple partitioning methods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Hybrid-Range Partitioning Strategy (HRPS)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Multiattribute Grid Declustering (MAGIC)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Bubba’s Extended Range Declustering (BERB)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9" name="Picture 5" descr="e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901" y="3200401"/>
            <a:ext cx="4653756" cy="690563"/>
          </a:xfrm>
          <a:prstGeom prst="rect">
            <a:avLst/>
          </a:prstGeom>
          <a:noFill/>
        </p:spPr>
      </p:pic>
      <p:sp>
        <p:nvSpPr>
          <p:cNvPr id="405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3751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Hybrid-Range Partitioning Strategy (HRPS)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Partitions the table into many fragments using range, and the fragments are distributed to all processors using round-robin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Each fragment contains approx </a:t>
            </a:r>
            <a:r>
              <a:rPr lang="en-US" sz="1600" i="1">
                <a:latin typeface="Arial" charset="0"/>
              </a:rPr>
              <a:t>FC</a:t>
            </a:r>
            <a:r>
              <a:rPr lang="en-US" sz="1600">
                <a:latin typeface="Arial" charset="0"/>
              </a:rPr>
              <a:t> records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1138238" lvl="2" indent="0">
              <a:buSzPct val="50000"/>
              <a:buFont typeface="Wingdings" charset="2"/>
              <a:buNone/>
            </a:pPr>
            <a:r>
              <a:rPr lang="en-US" sz="1400">
                <a:latin typeface="Arial" charset="0"/>
              </a:rPr>
              <a:t>Where </a:t>
            </a:r>
            <a:r>
              <a:rPr lang="en-US" sz="1400" i="1">
                <a:latin typeface="Arial" charset="0"/>
              </a:rPr>
              <a:t>RecordsPerQ</a:t>
            </a:r>
            <a:r>
              <a:rPr lang="en-US" sz="1400" i="1" baseline="-25000">
                <a:latin typeface="Arial" charset="0"/>
              </a:rPr>
              <a:t>Ave</a:t>
            </a:r>
            <a:r>
              <a:rPr lang="en-US" sz="1400">
                <a:latin typeface="Arial" charset="0"/>
              </a:rPr>
              <a:t> is the average number of records retrieved and processed by each query, and </a:t>
            </a:r>
            <a:r>
              <a:rPr lang="en-US" sz="1400" i="1">
                <a:latin typeface="Arial" charset="0"/>
              </a:rPr>
              <a:t>M</a:t>
            </a:r>
            <a:r>
              <a:rPr lang="en-US" sz="1400">
                <a:latin typeface="Arial" charset="0"/>
              </a:rPr>
              <a:t> is the number of processors that should participate in the execution of an average query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Each fragment contains a unique range of values of the partitioning attribute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table must be sorted on the partitioning attribute, then it is partitioned that each fragment contains </a:t>
            </a:r>
            <a:r>
              <a:rPr lang="en-US" sz="1600" i="1">
                <a:latin typeface="Arial" charset="0"/>
              </a:rPr>
              <a:t>FC</a:t>
            </a:r>
            <a:r>
              <a:rPr lang="en-US" sz="1600">
                <a:latin typeface="Arial" charset="0"/>
              </a:rPr>
              <a:t> records, and the fragments are distributed in round-robin ensuring that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 adjacent fragements assigned to different processors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Hybrid-Range Partitioning Strategy (HRPS)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Example: 10000 student records, and the partitioning attribute is StudentID (PK) that ranges from 1 to 10000. Assume the average query retrieves a range of 500 records (</a:t>
            </a:r>
            <a:r>
              <a:rPr lang="en-US" sz="1600" i="1">
                <a:latin typeface="Arial" charset="0"/>
              </a:rPr>
              <a:t>RecordsPerQ</a:t>
            </a:r>
            <a:r>
              <a:rPr lang="en-US" sz="1600">
                <a:latin typeface="Arial" charset="0"/>
              </a:rPr>
              <a:t>=500). Queries access students per year enrolment wth average results of 500 records. Assume the optimal performance is achieved when 5 processors are used (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=5)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table will be partitioned into 100 fragments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Three cases: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 =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,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 &gt;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, or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 &lt;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(where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is the number of processors in the configuration, and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 is the number of processors participating in the query execution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  <p:pic>
        <p:nvPicPr>
          <p:cNvPr id="425990" name="Picture 6" descr="e3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7300" y="4114801"/>
            <a:ext cx="3054350" cy="646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Hybrid-Range Partitioning Strategy (HRPS)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Case 1: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M</a:t>
            </a:r>
            <a:r>
              <a:rPr lang="en-US" sz="1600" b="1">
                <a:solidFill>
                  <a:srgbClr val="086108"/>
                </a:solidFill>
                <a:latin typeface="Arial" charset="0"/>
              </a:rPr>
              <a:t> =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Because the query will overlap with 5-6 fragments, all processors will be used (high degree of parallelism)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Compared with hash partitioning: Hash will also use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processors, since it cannot localize the execution of a range query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Compared with range partitioning: Range will only use 1-2 processors, and hence the degree of parallelism is small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  <p:pic>
        <p:nvPicPr>
          <p:cNvPr id="428038" name="Picture 6" descr="f3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6648" y="4542221"/>
            <a:ext cx="6165454" cy="2178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6" name="Picture 6" descr="f3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3950" y="4141787"/>
            <a:ext cx="5613400" cy="2074863"/>
          </a:xfrm>
          <a:prstGeom prst="rect">
            <a:avLst/>
          </a:prstGeom>
          <a:noFill/>
        </p:spPr>
      </p:pic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Hybrid-Range Partitioning Strategy (HRPS)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Case 2: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M</a:t>
            </a:r>
            <a:r>
              <a:rPr lang="en-US" sz="1600" b="1">
                <a:solidFill>
                  <a:srgbClr val="086108"/>
                </a:solidFill>
                <a:latin typeface="Arial" charset="0"/>
              </a:rPr>
              <a:t> &gt;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(e.g.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=5, and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=2)</a:t>
            </a:r>
            <a:endParaRPr lang="en-US" sz="1600" b="1" i="1">
              <a:solidFill>
                <a:srgbClr val="086108"/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HRPS will still use all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processors, because it enforces the constraint that the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 adjacent fragments be assigned to different processors whenever possible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Compared with range partitioning: an increased probability that a query will use only one processor (in this example)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4" name="Picture 6" descr="f3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3763962" y="1122364"/>
            <a:ext cx="2295525" cy="9328150"/>
          </a:xfrm>
          <a:prstGeom prst="rect">
            <a:avLst/>
          </a:prstGeom>
          <a:noFill/>
        </p:spPr>
      </p:pic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Hybrid-Range Partitioning Strategy (HRPS)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Case 3: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M</a:t>
            </a:r>
            <a:r>
              <a:rPr lang="en-US" sz="1600" b="1">
                <a:solidFill>
                  <a:srgbClr val="086108"/>
                </a:solidFill>
                <a:latin typeface="Arial" charset="0"/>
              </a:rPr>
              <a:t> &lt;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(e.g. </a:t>
            </a:r>
            <a:r>
              <a:rPr lang="en-US" sz="1600" i="1">
                <a:latin typeface="Arial" charset="0"/>
              </a:rPr>
              <a:t>M</a:t>
            </a:r>
            <a:r>
              <a:rPr lang="en-US" sz="1600">
                <a:latin typeface="Arial" charset="0"/>
              </a:rPr>
              <a:t>=5, and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=10)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HRPS distributes 100 fragments to all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processors. Since the query will overlap with only 5-6 fragments, each individual query is localized to almost the optimal number of processors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Compared with hash partitioning: Hash will use all </a:t>
            </a:r>
            <a:r>
              <a:rPr lang="en-US" sz="1600" i="1">
                <a:latin typeface="Arial" charset="0"/>
              </a:rPr>
              <a:t>N</a:t>
            </a:r>
            <a:r>
              <a:rPr lang="en-US" sz="1600">
                <a:latin typeface="Arial" charset="0"/>
              </a:rPr>
              <a:t> processors, and hence less efficient due to start up, communication, and termination overheads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Compared with range partitioning: The query will use 1-2 processors only, and hence less optimal</a:t>
            </a:r>
            <a:endParaRPr lang="en-US" sz="1600" b="1" i="1">
              <a:solidFill>
                <a:srgbClr val="086108"/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Hybrid-Range Partitioning Strategy (HRPS)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Support for Small Tables</a:t>
            </a:r>
            <a:endParaRPr lang="en-US" sz="1600">
              <a:latin typeface="Arial" charset="0"/>
            </a:endParaRPr>
          </a:p>
          <a:p>
            <a:pPr marL="758825" lvl="1" indent="-279400">
              <a:buSzPct val="50000"/>
              <a:buFont typeface="Wingdings" charset="2"/>
              <a:buNone/>
            </a:pPr>
            <a:r>
              <a:rPr lang="en-US" sz="1600">
                <a:latin typeface="Arial" charset="0"/>
              </a:rPr>
              <a:t>	If the number of fragments of a table is less than the number of processors, then the table will automatically be partitioned across a subset of the processors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Support for Tables with Nonuniform Distributions of the Partitioning Attribute Values</a:t>
            </a:r>
          </a:p>
          <a:p>
            <a:pPr marL="758825" lvl="1" indent="-279400">
              <a:buSzPct val="50000"/>
              <a:buFont typeface="Wingdings" charset="2"/>
              <a:buNone/>
            </a:pPr>
            <a:r>
              <a:rPr lang="en-US" sz="1600">
                <a:latin typeface="Arial" charset="0"/>
              </a:rPr>
              <a:t>	Because the cardinality of each fragment is not based on the value of the partitioning attribute value, once the HRPS determines the cardinality of each fragment, it will partition a table based on that value</a:t>
            </a:r>
            <a:endParaRPr lang="en-US" sz="1600" b="1" i="1">
              <a:solidFill>
                <a:srgbClr val="086108"/>
              </a:solidFill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Multiattribute Grid Declustering (MAGIC)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Based on multiple attributes - to support search queries based on either of data partitioning attributes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Support range and exact match search on each of the partitioning attributes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Example: Query 1 (one-half of the accesses) Slname=‘Roberts’, and Query 2 (the other half) SID between 98555 and 98600. Assume both queries produce only a few records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Create a two-dim grid with the two partitioning attributes (Slname and SID). The number of cells in the grid equal the number of processing elements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Determine the range value for each column and row, and allocate a processor in each cell in the grid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9" name="Picture 5" descr="t3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7946" y="4683125"/>
            <a:ext cx="5448300" cy="2174875"/>
          </a:xfrm>
          <a:prstGeom prst="rect">
            <a:avLst/>
          </a:prstGeom>
          <a:noFill/>
        </p:spPr>
      </p:pic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Multiattribute Grid Declustering (MAGIC)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Query 1 (exact match on Slname): Hash partitioning can localize the query processing on one processor. MAGIC will use 6 processors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Query 2 (range on SID): if the hash partitioning uses Slname, whereas the query is on SID, the query must use all 36 processors. MAGIC on the other hand, will only use 6 processors.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Compared with range partitioning, suppose the partitioning is based on SID, then Q1 will use 36 processors whilst Q2 will use 1 processor 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58906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3.1.</a:t>
            </a:r>
            <a:r>
              <a:rPr lang="en-US" sz="3600" b="1" dirty="0">
                <a:latin typeface="Helvetica" charset="0"/>
              </a:rPr>
              <a:t> Search Queries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Search is </a:t>
            </a:r>
            <a:r>
              <a:rPr lang="en-US" sz="2000" b="1" i="1">
                <a:solidFill>
                  <a:srgbClr val="A50021"/>
                </a:solidFill>
                <a:latin typeface="Arial" charset="0"/>
              </a:rPr>
              <a:t>selection</a:t>
            </a:r>
            <a:r>
              <a:rPr lang="en-US" sz="2000">
                <a:latin typeface="Arial" charset="0"/>
              </a:rPr>
              <a:t> operation in database queries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Selects specified records based on a given criteria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The result is a horizontal subset (records) of the operand</a:t>
            </a: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288925" indent="-288925">
              <a:buSzPct val="50000"/>
            </a:pPr>
            <a:endParaRPr lang="en-US" sz="200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Three kinds of search queries: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Exact-match search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Range search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Multi attribute search</a:t>
            </a:r>
          </a:p>
        </p:txBody>
      </p:sp>
      <p:pic>
        <p:nvPicPr>
          <p:cNvPr id="293894" name="Picture 6" descr="f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3352800"/>
            <a:ext cx="6029590" cy="1519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Bubba’s Extended Range Declustering (BERB)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Another multiattribute partitioning method - used in the Bubba Database Machine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Two levels of data partitioning: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primary</a:t>
            </a:r>
            <a:r>
              <a:rPr lang="en-US" sz="1600">
                <a:latin typeface="Arial" charset="0"/>
              </a:rPr>
              <a:t> and </a:t>
            </a:r>
            <a:r>
              <a:rPr lang="en-US" sz="1600" b="1" i="1">
                <a:solidFill>
                  <a:srgbClr val="086108"/>
                </a:solidFill>
                <a:latin typeface="Arial" charset="0"/>
              </a:rPr>
              <a:t>secondary</a:t>
            </a:r>
            <a:r>
              <a:rPr lang="en-US" sz="1600">
                <a:latin typeface="Arial" charset="0"/>
              </a:rPr>
              <a:t> data partitioning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Partition the table based on the primary partitioning attribute and uses a range partitioning method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  <p:pic>
        <p:nvPicPr>
          <p:cNvPr id="409605" name="Picture 5" descr="t3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4359276"/>
            <a:ext cx="5035550" cy="1508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8" name="Picture 6" descr="t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1" y="3795714"/>
            <a:ext cx="4371710" cy="2224087"/>
          </a:xfrm>
          <a:prstGeom prst="rect">
            <a:avLst/>
          </a:prstGeom>
          <a:noFill/>
        </p:spPr>
      </p:pic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Bubba’s Extended Range Declustering (BERB)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Each fragment is scanned and an ‘aux’ table is created from the attribute value of the secondary partitioning attribute and a list of processors containing the original records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Table 3.4 shows the ‘aux’ table (called Table </a:t>
            </a:r>
            <a:r>
              <a:rPr lang="en-US" sz="1600" i="1">
                <a:latin typeface="Arial" charset="0"/>
              </a:rPr>
              <a:t>IndexB</a:t>
            </a:r>
            <a:r>
              <a:rPr lang="en-US" sz="1600">
                <a:latin typeface="Arial" charset="0"/>
              </a:rPr>
              <a:t>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6" name="Picture 6" descr="t3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0" y="3657601"/>
            <a:ext cx="6148256" cy="2390775"/>
          </a:xfrm>
          <a:prstGeom prst="rect">
            <a:avLst/>
          </a:prstGeom>
          <a:noFill/>
        </p:spPr>
      </p:pic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Bubba’s Extended Range Declustering (BERB)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3: The ‘aux’ table is range partitioned on the secondary partitioning attribute (e.g. Slname)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4: Place the fragments from steps 1 and 3 into multiple processors</a:t>
            </a:r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>
                <a:latin typeface="Helvetica" charset="0"/>
              </a:rPr>
              <a:t>3.3.</a:t>
            </a:r>
            <a:r>
              <a:rPr lang="en-US" sz="3600" b="1">
                <a:latin typeface="Helvetica" charset="0"/>
              </a:rPr>
              <a:t> Search Algorithms</a:t>
            </a:r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Serial</a:t>
            </a:r>
            <a:r>
              <a:rPr lang="en-US" sz="2000">
                <a:latin typeface="Arial" charset="0"/>
              </a:rPr>
              <a:t> search algorithms: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Linear search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Binary search</a:t>
            </a:r>
          </a:p>
          <a:p>
            <a:pPr marL="288925" indent="-288925">
              <a:buSzPct val="50000"/>
              <a:buFont typeface="Wingdings" charset="2"/>
              <a:buNone/>
            </a:pPr>
            <a:endParaRPr lang="en-US" sz="200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</a:t>
            </a:r>
            <a:r>
              <a:rPr lang="en-US" sz="2000">
                <a:latin typeface="Arial" charset="0"/>
              </a:rPr>
              <a:t> search algorithms: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Processor activation or involvement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Local searching method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Key comparison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Linear Search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Exhaustive search - search each record one by one until it is found or end of table is reached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Binary Search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Must be pre-sorted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The complexity is </a:t>
            </a:r>
            <a:r>
              <a:rPr lang="en-US" sz="1600" i="1" dirty="0">
                <a:latin typeface="Arial" charset="0"/>
              </a:rPr>
              <a:t>O</a:t>
            </a:r>
            <a:r>
              <a:rPr lang="en-US" sz="1600" dirty="0">
                <a:latin typeface="Arial" charset="0"/>
              </a:rPr>
              <a:t>(log</a:t>
            </a:r>
            <a:r>
              <a:rPr lang="en-US" sz="1600" baseline="-25000" dirty="0">
                <a:latin typeface="Arial" charset="0"/>
              </a:rPr>
              <a:t>2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i="1" dirty="0">
                <a:latin typeface="Arial" charset="0"/>
              </a:rPr>
              <a:t>n</a:t>
            </a:r>
            <a:r>
              <a:rPr lang="en-US" sz="1600" dirty="0">
                <a:latin typeface="Arial" charset="0"/>
              </a:rPr>
              <a:t>))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Algorithms (cont’d)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</a:t>
            </a:r>
            <a:r>
              <a:rPr lang="en-US" sz="2000">
                <a:latin typeface="Arial" charset="0"/>
              </a:rPr>
              <a:t> search algorithms: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Processor activation or involvement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Local searching method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Key comparison</a:t>
            </a:r>
          </a:p>
        </p:txBody>
      </p:sp>
      <p:sp>
        <p:nvSpPr>
          <p:cNvPr id="417798" name="Rectangle 6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Algorithms (cont’d)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Processor activation or involvement</a:t>
            </a:r>
            <a:endParaRPr lang="en-US" sz="2000">
              <a:latin typeface="Arial" charset="0"/>
            </a:endParaRP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The number of processors to be used by the algorithm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If we know where the data to be sought are stored, then there is no point in activating all other processors in the searching process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Depends on the data partitioning method used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Also depends on what type of selection query is performed</a:t>
            </a:r>
          </a:p>
        </p:txBody>
      </p:sp>
      <p:pic>
        <p:nvPicPr>
          <p:cNvPr id="419845" name="Picture 5" descr="t3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4173539"/>
            <a:ext cx="5695950" cy="1863725"/>
          </a:xfrm>
          <a:prstGeom prst="rect">
            <a:avLst/>
          </a:prstGeom>
          <a:noFill/>
        </p:spPr>
      </p:pic>
      <p:sp>
        <p:nvSpPr>
          <p:cNvPr id="419847" name="Rectangle 7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Algorithms (cont’d)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Local searching method</a:t>
            </a:r>
            <a:endParaRPr lang="en-US" sz="2000">
              <a:latin typeface="Arial" charset="0"/>
            </a:endParaRP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The searching method applied to the processor(s) involved in the searching process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Depends on the data ordering, regarding the type of the search (exact match of range)</a:t>
            </a:r>
          </a:p>
        </p:txBody>
      </p:sp>
      <p:pic>
        <p:nvPicPr>
          <p:cNvPr id="421894" name="Picture 6" descr="t3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9050" y="4114801"/>
            <a:ext cx="4787900" cy="1685925"/>
          </a:xfrm>
          <a:prstGeom prst="rect">
            <a:avLst/>
          </a:prstGeom>
          <a:noFill/>
        </p:spPr>
      </p:pic>
      <p:sp>
        <p:nvSpPr>
          <p:cNvPr id="421896" name="Rectangle 8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Algorithms (cont’d)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Key comparison</a:t>
            </a:r>
            <a:endParaRPr lang="en-US" sz="2000">
              <a:latin typeface="Arial" charset="0"/>
            </a:endParaRP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Compares the data from the table with the condition specified by the query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When a match is found: continue to find other matches, or terminate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Depends on whether the data in the table is unique or not</a:t>
            </a:r>
          </a:p>
        </p:txBody>
      </p:sp>
      <p:pic>
        <p:nvPicPr>
          <p:cNvPr id="423942" name="Picture 6" descr="t3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9050" y="3886201"/>
            <a:ext cx="5035550" cy="1762125"/>
          </a:xfrm>
          <a:prstGeom prst="rect">
            <a:avLst/>
          </a:prstGeom>
          <a:noFill/>
        </p:spPr>
      </p:pic>
      <p:sp>
        <p:nvSpPr>
          <p:cNvPr id="423944" name="Rectangle 8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Algorithms (cont’d)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>
                <a:latin typeface="Helvetica" charset="0"/>
              </a:rPr>
              <a:t>3.4.</a:t>
            </a:r>
            <a:r>
              <a:rPr lang="en-US" sz="3600" b="1">
                <a:latin typeface="Helvetica" charset="0"/>
              </a:rPr>
              <a:t> Summary</a:t>
            </a: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Search queries in SQL using the WHERE clause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8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Search predicates indicates the type of search operation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Exact-match, range (continuous or discrete), or </a:t>
            </a:r>
            <a:r>
              <a:rPr lang="en-US" sz="1600" dirty="0" err="1">
                <a:latin typeface="Arial" charset="0"/>
              </a:rPr>
              <a:t>multiattribute</a:t>
            </a:r>
            <a:r>
              <a:rPr lang="en-US" sz="1600" dirty="0">
                <a:latin typeface="Arial" charset="0"/>
              </a:rPr>
              <a:t> search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Data partitioning is a basic mechanism of parallel search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Single attribute-based, no attribute-based, or </a:t>
            </a:r>
            <a:r>
              <a:rPr lang="en-US" sz="1600" dirty="0" err="1">
                <a:latin typeface="Arial" charset="0"/>
              </a:rPr>
              <a:t>multiattribute</a:t>
            </a:r>
            <a:r>
              <a:rPr lang="en-US" sz="1600" dirty="0">
                <a:latin typeface="Arial" charset="0"/>
              </a:rPr>
              <a:t>-based partitioning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endParaRPr lang="en-US" sz="16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Parallel search algorithms have three main components</a:t>
            </a:r>
          </a:p>
          <a:p>
            <a:pPr marL="758825" lvl="1" indent="-279400">
              <a:lnSpc>
                <a:spcPct val="90000"/>
              </a:lnSpc>
              <a:buSzPct val="50000"/>
            </a:pPr>
            <a:r>
              <a:rPr lang="en-US" sz="1600" dirty="0">
                <a:latin typeface="Arial" charset="0"/>
              </a:rPr>
              <a:t>Processor involvement, local searching method, and key comparison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288925" indent="-288925">
              <a:lnSpc>
                <a:spcPct val="90000"/>
              </a:lnSpc>
              <a:buSzPct val="50000"/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69" y="5763172"/>
            <a:ext cx="47500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Homework: Read Chapter 5 for next week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Exact-Match Search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Selection predicate on an attribute to check for an exact match between a search attribute and a given value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Expressed by the WHERE clause in SQL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Query 3.1 will produce a unique record (if the record is found), whereas Query 3.2 will likely produce multiple records</a:t>
            </a:r>
          </a:p>
          <a:p>
            <a:pPr marL="758825" lvl="1" indent="-279400">
              <a:buSzPct val="50000"/>
              <a:buFont typeface="Wingdings" charset="2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3.1.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Queries (cont’d)</a:t>
            </a:r>
            <a:endParaRPr lang="en-US"/>
          </a:p>
        </p:txBody>
      </p:sp>
      <p:pic>
        <p:nvPicPr>
          <p:cNvPr id="310279" name="Picture 7" descr="q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4321176"/>
            <a:ext cx="2641600" cy="912813"/>
          </a:xfrm>
          <a:prstGeom prst="rect">
            <a:avLst/>
          </a:prstGeom>
          <a:noFill/>
        </p:spPr>
      </p:pic>
      <p:pic>
        <p:nvPicPr>
          <p:cNvPr id="310280" name="Picture 8" descr="q3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0650" y="4343401"/>
            <a:ext cx="3962400" cy="957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8" name="Picture 8" descr="q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3950" y="4572000"/>
            <a:ext cx="4870450" cy="909638"/>
          </a:xfrm>
          <a:prstGeom prst="rect">
            <a:avLst/>
          </a:prstGeom>
          <a:noFill/>
        </p:spPr>
      </p:pic>
      <p:pic>
        <p:nvPicPr>
          <p:cNvPr id="378887" name="Picture 7" descr="q3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6500" y="3124201"/>
            <a:ext cx="2724150" cy="847725"/>
          </a:xfrm>
          <a:prstGeom prst="rect">
            <a:avLst/>
          </a:prstGeom>
          <a:noFill/>
        </p:spPr>
      </p:pic>
      <p:sp>
        <p:nvSpPr>
          <p:cNvPr id="37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Range Search Query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search covers a certain range</a:t>
            </a: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Continuous range search query</a:t>
            </a: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>
                <a:solidFill>
                  <a:srgbClr val="086108"/>
                </a:solidFill>
                <a:latin typeface="Arial" charset="0"/>
              </a:rPr>
              <a:t>Discrete range search query</a:t>
            </a:r>
            <a:endParaRPr lang="en-US" sz="1600">
              <a:latin typeface="Arial" charset="0"/>
            </a:endParaRP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3.1.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Queries (cont’d)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Multiattribute Search Query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More than attribute is involved in the search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Conjunctive (AND) or Disjunctive (OR)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If both are used, it must be in a form of </a:t>
            </a:r>
            <a:r>
              <a:rPr lang="en-US" sz="1600" i="1">
                <a:solidFill>
                  <a:srgbClr val="086108"/>
                </a:solidFill>
                <a:latin typeface="Arial" charset="0"/>
              </a:rPr>
              <a:t>conjunctive prenex normal form</a:t>
            </a:r>
            <a:r>
              <a:rPr lang="en-US" sz="1600">
                <a:latin typeface="Arial" charset="0"/>
              </a:rPr>
              <a:t> (CPNF)</a:t>
            </a:r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3.1.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Search Queries (cont’d)</a:t>
            </a:r>
            <a:endParaRPr lang="en-US"/>
          </a:p>
        </p:txBody>
      </p:sp>
      <p:pic>
        <p:nvPicPr>
          <p:cNvPr id="380935" name="Picture 7" descr="q3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3886200"/>
            <a:ext cx="4851533" cy="113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694764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3.2.</a:t>
            </a:r>
            <a:r>
              <a:rPr lang="en-US" sz="3600" b="1" dirty="0">
                <a:latin typeface="Helvetica" charset="0"/>
              </a:rPr>
              <a:t> Data Partitioning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Distributes data over a number of processing elements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Each processing element is then executed simultaneously with other processing elements, thereby creating parallelism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Can be physical or logical data partitioning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In a shared-nothing architecture, data is placed permanently over several disks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In a shared-everything (shared-memory and shared-disk) architecture, data is assigned logically to each processor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Two kinds of data partitioning: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Basic data partitioning</a:t>
            </a:r>
          </a:p>
          <a:p>
            <a:pPr marL="766763" lvl="1" indent="-287338">
              <a:buSzPct val="50000"/>
            </a:pPr>
            <a:r>
              <a:rPr lang="en-US" sz="1600">
                <a:latin typeface="Arial" charset="0"/>
              </a:rPr>
              <a:t>Complex data partitioning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9" name="Picture 7" descr="f3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50" y="4237420"/>
            <a:ext cx="6604000" cy="2260600"/>
          </a:xfrm>
          <a:prstGeom prst="rect">
            <a:avLst/>
          </a:prstGeom>
          <a:noFill/>
        </p:spPr>
      </p:pic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Basic Data Partitioning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Vertical vs. Horizontal data partitioning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Vertical partitioning partitions the data vertically across all processors. Each processor has a full number of records of a particular table. This model is more common in distributed database systems 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Horizontal partitioning is a model in which each processor holds a partial number of complete records of a particular table. It is more common in parallel relational database systems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Basic Data Partitioning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Round-robin data partitioning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Hash data partitioning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Range data partitioning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Random-unequal data partitioning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3.2.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Data Partitioning (cont’d)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</TotalTime>
  <Words>2552</Words>
  <Application>Microsoft Office PowerPoint</Application>
  <PresentationFormat>A4 Paper (210x297 mm)</PresentationFormat>
  <Paragraphs>370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Helvetica</vt:lpstr>
      <vt:lpstr>Wingdings</vt:lpstr>
      <vt:lpstr>ＭＳ Ｐゴシック</vt:lpstr>
      <vt:lpstr>Calibri</vt:lpstr>
      <vt:lpstr>Arial</vt:lpstr>
      <vt:lpstr>Tahoma</vt:lpstr>
      <vt:lpstr>FIT-ppt</vt:lpstr>
      <vt:lpstr>Divider slide grey</vt:lpstr>
      <vt:lpstr>1_Divider slide grey</vt:lpstr>
      <vt:lpstr>1_FIT-ppt</vt:lpstr>
      <vt:lpstr>2_Divider slide grey</vt:lpstr>
      <vt:lpstr>FIT5148 (Volume II - Search)</vt:lpstr>
      <vt:lpstr>PowerPoint Presentation</vt:lpstr>
      <vt:lpstr>3.1. Search Queries</vt:lpstr>
      <vt:lpstr>3.1. Search Queries (cont’d)</vt:lpstr>
      <vt:lpstr>3.1. Search Queries (cont’d)</vt:lpstr>
      <vt:lpstr>3.1. Search Queries (cont’d)</vt:lpstr>
      <vt:lpstr>3.2. Data Partitioning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3.2. Data Partitioning (cont’d)</vt:lpstr>
      <vt:lpstr>3.3. Search Algorithms</vt:lpstr>
      <vt:lpstr>3.3. Search Algorithms (cont’d)</vt:lpstr>
      <vt:lpstr>3.3. Search Algorithms (cont’d)</vt:lpstr>
      <vt:lpstr>3.3. Search Algorithms (cont’d)</vt:lpstr>
      <vt:lpstr>3.3. Search Algorithms (cont’d)</vt:lpstr>
      <vt:lpstr>3.3. Search Algorithms (cont’d)</vt:lpstr>
      <vt:lpstr>3.4. Summary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Prajwol Sangat</cp:lastModifiedBy>
  <cp:revision>431</cp:revision>
  <cp:lastPrinted>2019-03-10T22:37:52Z</cp:lastPrinted>
  <dcterms:created xsi:type="dcterms:W3CDTF">2018-01-25T03:43:47Z</dcterms:created>
  <dcterms:modified xsi:type="dcterms:W3CDTF">2020-07-31T05:53:59Z</dcterms:modified>
</cp:coreProperties>
</file>