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36"/>
  </p:notesMasterIdLst>
  <p:handoutMasterIdLst>
    <p:handoutMasterId r:id="rId37"/>
  </p:handoutMasterIdLst>
  <p:sldIdLst>
    <p:sldId id="256" r:id="rId6"/>
    <p:sldId id="335" r:id="rId7"/>
    <p:sldId id="333" r:id="rId8"/>
    <p:sldId id="340" r:id="rId9"/>
    <p:sldId id="295" r:id="rId10"/>
    <p:sldId id="327" r:id="rId11"/>
    <p:sldId id="328" r:id="rId12"/>
    <p:sldId id="331" r:id="rId13"/>
    <p:sldId id="329" r:id="rId14"/>
    <p:sldId id="330" r:id="rId15"/>
    <p:sldId id="336" r:id="rId16"/>
    <p:sldId id="296" r:id="rId17"/>
    <p:sldId id="298" r:id="rId18"/>
    <p:sldId id="299" r:id="rId19"/>
    <p:sldId id="341" r:id="rId20"/>
    <p:sldId id="324" r:id="rId21"/>
    <p:sldId id="342" r:id="rId22"/>
    <p:sldId id="300" r:id="rId23"/>
    <p:sldId id="301" r:id="rId24"/>
    <p:sldId id="302" r:id="rId25"/>
    <p:sldId id="303" r:id="rId26"/>
    <p:sldId id="304" r:id="rId27"/>
    <p:sldId id="337" r:id="rId28"/>
    <p:sldId id="338" r:id="rId29"/>
    <p:sldId id="339" r:id="rId30"/>
    <p:sldId id="305" r:id="rId31"/>
    <p:sldId id="306" r:id="rId32"/>
    <p:sldId id="307" r:id="rId33"/>
    <p:sldId id="325" r:id="rId34"/>
    <p:sldId id="326" r:id="rId35"/>
  </p:sldIdLst>
  <p:sldSz cx="9906000" cy="6858000" type="A4"/>
  <p:notesSz cx="7315200" cy="96012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 autoAdjust="0"/>
    <p:restoredTop sz="88613" autoAdjust="0"/>
  </p:normalViewPr>
  <p:slideViewPr>
    <p:cSldViewPr snapToGrid="0" snapToObjects="1">
      <p:cViewPr varScale="1">
        <p:scale>
          <a:sx n="61" d="100"/>
          <a:sy n="61" d="100"/>
        </p:scale>
        <p:origin x="1260" y="4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4B5A0-21D5-B04F-9C4A-F950B079C015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190C9A-782B-B84B-9B5E-47CFEB2A0A4B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itchFamily="-101" charset="0"/>
              </a:rPr>
              <a:pPr/>
              <a:t>10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itchFamily="-101" charset="0"/>
              </a:rPr>
              <a:pPr/>
              <a:t>11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429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9AA3C-7D13-C745-9CF6-4E0D2394CDA5}" type="slidenum">
              <a:rPr lang="en-AU"/>
              <a:pPr/>
              <a:t>12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7F616-741B-0048-B749-BB78E8429B78}" type="slidenum">
              <a:rPr lang="en-AU"/>
              <a:pPr/>
              <a:t>13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F7A8E-22EE-EE43-9D02-E8B597BBA2D2}" type="slidenum">
              <a:rPr lang="en-AU"/>
              <a:pPr/>
              <a:t>14</a:t>
            </a:fld>
            <a:endParaRPr lang="en-AU"/>
          </a:p>
        </p:txBody>
      </p:sp>
      <p:sp>
        <p:nvSpPr>
          <p:cNvPr id="388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7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16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644C2-5B4B-BF4F-B148-6353102F586B}" type="slidenum">
              <a:rPr lang="en-AU"/>
              <a:pPr/>
              <a:t>18</a:t>
            </a:fld>
            <a:endParaRPr lang="en-AU"/>
          </a:p>
        </p:txBody>
      </p:sp>
      <p:sp>
        <p:nvSpPr>
          <p:cNvPr id="476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CC61F-47A1-024D-B160-48980247D7C3}" type="slidenum">
              <a:rPr lang="en-AU"/>
              <a:pPr/>
              <a:t>19</a:t>
            </a:fld>
            <a:endParaRPr lang="en-AU"/>
          </a:p>
        </p:txBody>
      </p:sp>
      <p:sp>
        <p:nvSpPr>
          <p:cNvPr id="41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BE237-1A4D-1B4C-8628-5815A3E47C2A}" type="slidenum">
              <a:rPr lang="en-AU"/>
              <a:pPr/>
              <a:t>20</a:t>
            </a:fld>
            <a:endParaRPr lang="en-AU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0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25B7F-3FB5-5742-B6DF-0A85F7BBBD09}" type="slidenum">
              <a:rPr lang="en-AU"/>
              <a:pPr/>
              <a:t>21</a:t>
            </a:fld>
            <a:endParaRPr lang="en-AU"/>
          </a:p>
        </p:txBody>
      </p:sp>
      <p:sp>
        <p:nvSpPr>
          <p:cNvPr id="447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EDB0C-ECD3-0E43-8774-4CE949B80B85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22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23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9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24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8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25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6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77BC8-8607-FF48-834E-4F58BB7BE0F9}" type="slidenum">
              <a:rPr lang="en-AU"/>
              <a:pPr/>
              <a:t>26</a:t>
            </a:fld>
            <a:endParaRPr lang="en-AU"/>
          </a:p>
        </p:txBody>
      </p:sp>
      <p:sp>
        <p:nvSpPr>
          <p:cNvPr id="451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3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C7C16-5972-AD44-9337-EB1EDFD909D1}" type="slidenum">
              <a:rPr lang="en-AU"/>
              <a:pPr/>
              <a:t>27</a:t>
            </a:fld>
            <a:endParaRPr lang="en-AU"/>
          </a:p>
        </p:txBody>
      </p:sp>
      <p:sp>
        <p:nvSpPr>
          <p:cNvPr id="455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1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D1204-4003-FA4B-AD7E-EB891D6CA95B}" type="slidenum">
              <a:rPr lang="en-AU"/>
              <a:pPr/>
              <a:t>28</a:t>
            </a:fld>
            <a:endParaRPr lang="en-AU"/>
          </a:p>
        </p:txBody>
      </p:sp>
      <p:sp>
        <p:nvSpPr>
          <p:cNvPr id="457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29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30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4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45F52-48F6-CB41-AD18-2AA6065F3395}" type="slidenum">
              <a:rPr lang="en-AU"/>
              <a:pPr/>
              <a:t>5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017" y="4560302"/>
            <a:ext cx="5365169" cy="43207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16D03-B78F-5140-9B2D-0B1256703010}" type="slidenum">
              <a:rPr lang="en-AU">
                <a:latin typeface="Times New Roman" pitchFamily="-101" charset="0"/>
              </a:rPr>
              <a:pPr/>
              <a:t>6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041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itchFamily="-101" charset="0"/>
              </a:rPr>
              <a:pPr/>
              <a:t>7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6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itchFamily="-101" charset="0"/>
              </a:rPr>
              <a:pPr/>
              <a:t>8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rtl="0"/>
            <a:r>
              <a:rPr lang="en-US" sz="1300" dirty="0"/>
              <a:t>We will need 6 passes to complete the sorting. The answer is in the learning resources.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63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53784-78CE-724D-BC72-D17F2F803575}" type="slidenum">
              <a:rPr lang="en-AU">
                <a:latin typeface="Times New Roman" pitchFamily="-101" charset="0"/>
              </a:rPr>
              <a:pPr/>
              <a:t>9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1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27/03/2021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27/03/2021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93938"/>
                </a:solidFill>
              </a:rPr>
              <a:t>FIT5148 Big Data Management and Processing</a:t>
            </a: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/>
              <a:t>FIT5202 </a:t>
            </a:r>
            <a:r>
              <a:rPr lang="en-US" dirty="0"/>
              <a:t>(Volume IV – Sort and Group By)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26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Week 4a </a:t>
            </a:r>
            <a:r>
              <a:rPr lang="en-US" dirty="0">
                <a:solidFill>
                  <a:srgbClr val="FFFFFF"/>
                </a:solidFill>
              </a:rPr>
              <a:t>– Parallel Sort</a:t>
            </a: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Quick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Quick Sort is a divide and conquer algorithm which relies on a partition operation: to partition an array an element called a </a:t>
            </a:r>
            <a:r>
              <a:rPr lang="en-US" sz="1600" i="1">
                <a:latin typeface="Arial" pitchFamily="-101" charset="0"/>
              </a:rPr>
              <a:t>pivot </a:t>
            </a:r>
            <a:r>
              <a:rPr lang="en-US" sz="1600">
                <a:latin typeface="Arial" pitchFamily="-101" charset="0"/>
              </a:rPr>
              <a:t>is selected.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All elements smaller than the pivot are moved before it and all greater elements are moved after it.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The lesser and greater sublists are then recursively sorted.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The most complex issue in Quick Sort is choosing a good pivot element; consistently poor choices of pivots can result in drastically slower performance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Example: 6 5 3 1 8 7 2 4</a:t>
            </a: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>
                <a:latin typeface="Helvetica" charset="0"/>
              </a:rPr>
              <a:t>Internal</a:t>
            </a:r>
            <a:r>
              <a:rPr lang="en-US" sz="2400" b="1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(cont’d)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Quick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Quick Sort is a divide and conquer algorithm which relies on a partition operation: to partition an array an element called a </a:t>
            </a:r>
            <a:r>
              <a:rPr lang="en-US" sz="1600" i="1">
                <a:latin typeface="Arial" pitchFamily="-101" charset="0"/>
              </a:rPr>
              <a:t>pivot </a:t>
            </a:r>
            <a:r>
              <a:rPr lang="en-US" sz="1600">
                <a:latin typeface="Arial" pitchFamily="-101" charset="0"/>
              </a:rPr>
              <a:t>is selected.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All elements smaller than the pivot are moved before it and all greater elements are moved after it.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The lesser and greater sublists are then recursively sorted.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The most complex issue in Quick Sort is choosing a good pivot element; consistently poor choices of pivots can result in drastically slower performance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>
                <a:latin typeface="Arial" pitchFamily="-101" charset="0"/>
              </a:rPr>
              <a:t>Example: 6 5 3 1 8 7 2 4</a:t>
            </a: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>
                <a:latin typeface="Helvetica" charset="0"/>
              </a:rPr>
              <a:t>Internal</a:t>
            </a:r>
            <a:r>
              <a:rPr lang="en-US" sz="2400" b="1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(cont’d)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78171" y="6066629"/>
            <a:ext cx="41709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Homework: Work out step-by-step this Quick Sort example</a:t>
            </a:r>
          </a:p>
        </p:txBody>
      </p:sp>
    </p:spTree>
    <p:extLst>
      <p:ext uri="{BB962C8B-B14F-4D97-AF65-F5344CB8AC3E}">
        <p14:creationId xmlns:p14="http://schemas.microsoft.com/office/powerpoint/2010/main" val="17846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Serial External Sorting 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Sorting is expressed by the ORDER BY clause in SQL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Duplicate remove is identified by the keyword DISTINCT in SQL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</p:txBody>
      </p:sp>
      <p:pic>
        <p:nvPicPr>
          <p:cNvPr id="293895" name="Picture 7" descr="q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2895601"/>
            <a:ext cx="2559050" cy="936625"/>
          </a:xfrm>
          <a:prstGeom prst="rect">
            <a:avLst/>
          </a:prstGeom>
          <a:noFill/>
        </p:spPr>
      </p:pic>
      <p:pic>
        <p:nvPicPr>
          <p:cNvPr id="293897" name="Picture 9" descr="q4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5750" y="2895601"/>
            <a:ext cx="3467100" cy="817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30" name="Picture 6" descr="f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2169" y="2893028"/>
            <a:ext cx="5824935" cy="3268662"/>
          </a:xfrm>
          <a:prstGeom prst="rect">
            <a:avLst/>
          </a:prstGeom>
          <a:noFill/>
        </p:spPr>
      </p:pic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sz="24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2133600"/>
            <a:ext cx="8076981" cy="3033986"/>
          </a:xfrm>
        </p:spPr>
        <p:txBody>
          <a:bodyPr>
            <a:normAutofit lnSpcReduction="10000"/>
          </a:bodyPr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External sorting assumes that the data does not fit into main memory</a:t>
            </a: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Most common external sorting is sort-merge</a:t>
            </a: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Break the file up into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unsorted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,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sort the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, and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then merge the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into larger and larger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sorted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 until the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entire file is sorted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1305034"/>
            <a:ext cx="8420100" cy="4911616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latin typeface="Arial" charset="0"/>
              </a:rPr>
              <a:t>Example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File size to be sorted = 108 pages, number of buffer (or memory size) = 5 pages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Number of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= 108/5 = 22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(the last </a:t>
            </a:r>
            <a:r>
              <a:rPr lang="en-US" sz="1600" dirty="0" err="1">
                <a:latin typeface="Arial" charset="0"/>
              </a:rPr>
              <a:t>subfile</a:t>
            </a:r>
            <a:r>
              <a:rPr lang="en-US" sz="1600" dirty="0">
                <a:latin typeface="Arial" charset="0"/>
              </a:rPr>
              <a:t> is only 3 pages long). 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0</a:t>
            </a:r>
            <a:r>
              <a:rPr lang="en-US" sz="1600" dirty="0">
                <a:latin typeface="Arial" charset="0"/>
              </a:rPr>
              <a:t> (sorting phase): For each </a:t>
            </a:r>
            <a:r>
              <a:rPr lang="en-US" sz="1600" dirty="0" err="1">
                <a:latin typeface="Arial" charset="0"/>
              </a:rPr>
              <a:t>subfile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read from disk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sort in main-memory</a:t>
            </a:r>
            <a:r>
              <a:rPr lang="en-US" sz="1600" dirty="0">
                <a:latin typeface="Arial" charset="0"/>
              </a:rPr>
              <a:t>, and 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write to disk </a:t>
            </a:r>
            <a:r>
              <a:rPr lang="en-US" sz="1600" dirty="0">
                <a:latin typeface="Arial" charset="0"/>
              </a:rPr>
              <a:t>(Note: sorting the data in main-memory can use any fast in-memory sorting method, like Quick Sort)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Merging phase: </a:t>
            </a: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We use </a:t>
            </a:r>
            <a:r>
              <a:rPr lang="en-US" sz="1600" b="1" i="1" dirty="0">
                <a:solidFill>
                  <a:srgbClr val="800000"/>
                </a:solidFill>
                <a:latin typeface="Arial" charset="0"/>
              </a:rPr>
              <a:t>B</a:t>
            </a: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-1 buffers (4 buffers) for input and 1 buffer for output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1</a:t>
            </a:r>
            <a:r>
              <a:rPr lang="en-US" sz="1600" dirty="0">
                <a:latin typeface="Arial" charset="0"/>
              </a:rPr>
              <a:t>: Read 4 sorted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and perform 4-way merging (apply a need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algorithm). Repeat the 4-way merging until all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are processed. Result = 6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with 20 pages each (except the last one which has 8 pages)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2</a:t>
            </a:r>
            <a:r>
              <a:rPr lang="en-US" sz="1600" dirty="0">
                <a:latin typeface="Arial" charset="0"/>
              </a:rPr>
              <a:t>: Repeat 4-way merging of the 6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like pass 1 above. Result = 2 </a:t>
            </a:r>
            <a:r>
              <a:rPr lang="en-US" sz="1600" dirty="0" err="1">
                <a:latin typeface="Arial" charset="0"/>
              </a:rPr>
              <a:t>subfiles</a:t>
            </a: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3</a:t>
            </a:r>
            <a:r>
              <a:rPr lang="en-US" sz="1600" dirty="0">
                <a:latin typeface="Arial" charset="0"/>
              </a:rPr>
              <a:t>: Merge the last 2 </a:t>
            </a:r>
            <a:r>
              <a:rPr lang="en-US" sz="1600" dirty="0" err="1">
                <a:latin typeface="Arial" charset="0"/>
              </a:rPr>
              <a:t>subfiles</a:t>
            </a: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Summary: 108 pages and 5 buffer pages require 4 passes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823" y="1113431"/>
            <a:ext cx="2375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0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 (sorting 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8369" y="1447133"/>
            <a:ext cx="1621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50000"/>
            </a:pPr>
            <a:r>
              <a:rPr lang="en-US" sz="1200" dirty="0">
                <a:latin typeface="Arial" charset="0"/>
              </a:rPr>
              <a:t>Number of </a:t>
            </a:r>
            <a:r>
              <a:rPr lang="en-US" sz="1200" dirty="0" err="1">
                <a:latin typeface="Arial" charset="0"/>
              </a:rPr>
              <a:t>subfiles</a:t>
            </a:r>
            <a:r>
              <a:rPr lang="en-US" sz="1200" dirty="0">
                <a:latin typeface="Arial" charset="0"/>
              </a:rPr>
              <a:t> = 108/5 = 22 </a:t>
            </a:r>
            <a:r>
              <a:rPr lang="en-US" sz="1200" dirty="0" err="1">
                <a:latin typeface="Arial" charset="0"/>
              </a:rPr>
              <a:t>subfiles</a:t>
            </a:r>
            <a:r>
              <a:rPr lang="en-US" sz="1200" dirty="0">
                <a:latin typeface="Arial" charset="0"/>
              </a:rPr>
              <a:t> (the last </a:t>
            </a:r>
            <a:r>
              <a:rPr lang="en-US" sz="1200" dirty="0" err="1">
                <a:latin typeface="Arial" charset="0"/>
              </a:rPr>
              <a:t>subfile</a:t>
            </a:r>
            <a:r>
              <a:rPr lang="en-US" sz="1200" dirty="0">
                <a:latin typeface="Arial" charset="0"/>
              </a:rPr>
              <a:t> is only 3 pages long).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3232" y="2378193"/>
            <a:ext cx="182880" cy="882330"/>
            <a:chOff x="1051560" y="2551176"/>
            <a:chExt cx="182880" cy="882330"/>
          </a:xfrm>
        </p:grpSpPr>
        <p:sp>
          <p:nvSpPr>
            <p:cNvPr id="7" name="Rectangle 6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05840" y="2371368"/>
            <a:ext cx="182880" cy="882330"/>
            <a:chOff x="1051560" y="2551176"/>
            <a:chExt cx="182880" cy="8823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74520" y="2362224"/>
            <a:ext cx="182880" cy="882330"/>
            <a:chOff x="1051560" y="2551176"/>
            <a:chExt cx="182880" cy="88233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 bwMode="auto">
          <a:xfrm>
            <a:off x="1335024" y="2796565"/>
            <a:ext cx="374904" cy="91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792" y="3268393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   S2               S21    S22</a:t>
            </a:r>
            <a:endParaRPr lang="en-MY" sz="12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350008" y="2386063"/>
            <a:ext cx="182880" cy="1737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350008" y="2559799"/>
            <a:ext cx="182880" cy="1737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350008" y="2733535"/>
            <a:ext cx="182880" cy="1737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" y="2386063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Sorted </a:t>
            </a:r>
            <a:r>
              <a:rPr lang="en-US" sz="1100" dirty="0" err="1" smtClean="0"/>
              <a:t>subfiles</a:t>
            </a:r>
            <a:endParaRPr lang="en-MY" sz="11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618944" y="161030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330908" y="2037598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13788" y="2037598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701240" y="2037598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976" y="2037598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4378914" y="1813720"/>
            <a:ext cx="288036" cy="1626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4756104" y="1802619"/>
            <a:ext cx="256032" cy="1923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4588083" y="1813721"/>
            <a:ext cx="153162" cy="1932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 flipH="1" flipV="1">
            <a:off x="4741753" y="1832305"/>
            <a:ext cx="88646" cy="174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12136" y="1528987"/>
            <a:ext cx="126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output buffer</a:t>
            </a:r>
            <a:endParaRPr lang="en-MY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144597" y="1982851"/>
            <a:ext cx="126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input buffer</a:t>
            </a:r>
            <a:endParaRPr lang="en-MY" sz="11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4330908" y="2442267"/>
            <a:ext cx="182880" cy="882330"/>
            <a:chOff x="1051560" y="2551176"/>
            <a:chExt cx="182880" cy="88233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58365" y="2442267"/>
            <a:ext cx="182880" cy="882330"/>
            <a:chOff x="1051560" y="2551176"/>
            <a:chExt cx="182880" cy="88233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83536" y="2442267"/>
            <a:ext cx="182880" cy="882330"/>
            <a:chOff x="1051560" y="2551176"/>
            <a:chExt cx="182880" cy="88233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9813" y="8532936"/>
            <a:ext cx="182880" cy="882330"/>
            <a:chOff x="1051560" y="2551176"/>
            <a:chExt cx="182880" cy="88233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012136" y="2449758"/>
            <a:ext cx="182880" cy="882330"/>
            <a:chOff x="1051560" y="2551176"/>
            <a:chExt cx="182880" cy="882330"/>
          </a:xfrm>
        </p:grpSpPr>
        <p:sp>
          <p:nvSpPr>
            <p:cNvPr id="92" name="Rectangle 91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2361" y="8549571"/>
            <a:ext cx="182880" cy="882330"/>
            <a:chOff x="1051560" y="2551176"/>
            <a:chExt cx="182880" cy="88233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93217" y="10678354"/>
            <a:ext cx="182880" cy="882330"/>
            <a:chOff x="1051560" y="2551176"/>
            <a:chExt cx="182880" cy="882330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5" name="Rectangle 114"/>
          <p:cNvSpPr/>
          <p:nvPr/>
        </p:nvSpPr>
        <p:spPr bwMode="auto">
          <a:xfrm>
            <a:off x="4212036" y="2404464"/>
            <a:ext cx="1161288" cy="26132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 flipV="1">
            <a:off x="4422348" y="2244461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 bwMode="auto">
          <a:xfrm flipV="1">
            <a:off x="4626691" y="2244461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 bwMode="auto">
          <a:xfrm flipV="1">
            <a:off x="4827478" y="2269564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 bwMode="auto">
          <a:xfrm flipV="1">
            <a:off x="5012136" y="2244460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361644" y="2489800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4-way merging</a:t>
            </a:r>
            <a:endParaRPr lang="en-MY" sz="1100" dirty="0"/>
          </a:p>
        </p:txBody>
      </p:sp>
      <p:sp>
        <p:nvSpPr>
          <p:cNvPr id="122" name="Rectangle 121"/>
          <p:cNvSpPr/>
          <p:nvPr/>
        </p:nvSpPr>
        <p:spPr>
          <a:xfrm>
            <a:off x="3263285" y="1111743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</a:t>
            </a: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 (Merging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63842" y="1471226"/>
            <a:ext cx="2221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S1-S4</a:t>
            </a:r>
          </a:p>
          <a:p>
            <a:r>
              <a:rPr lang="en-US" sz="1200" dirty="0" smtClean="0"/>
              <a:t>S5-S8</a:t>
            </a:r>
          </a:p>
          <a:p>
            <a:r>
              <a:rPr lang="en-US" sz="1200" dirty="0" smtClean="0"/>
              <a:t>S9-S12</a:t>
            </a:r>
          </a:p>
          <a:p>
            <a:r>
              <a:rPr lang="en-US" sz="1200" dirty="0" smtClean="0"/>
              <a:t>S13-S16</a:t>
            </a:r>
          </a:p>
          <a:p>
            <a:r>
              <a:rPr lang="en-US" sz="1200" dirty="0" smtClean="0"/>
              <a:t>S17-S20</a:t>
            </a:r>
            <a:endParaRPr lang="en-MY" sz="1200" dirty="0"/>
          </a:p>
        </p:txBody>
      </p:sp>
      <p:sp>
        <p:nvSpPr>
          <p:cNvPr id="124" name="Right Brace 123"/>
          <p:cNvSpPr/>
          <p:nvPr/>
        </p:nvSpPr>
        <p:spPr bwMode="auto">
          <a:xfrm>
            <a:off x="7010400" y="1531227"/>
            <a:ext cx="241005" cy="95857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7374838" y="2056613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394380" y="1625726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4-way merging</a:t>
            </a:r>
            <a:endParaRPr lang="en-MY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74000" y="1513472"/>
            <a:ext cx="786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SS1</a:t>
            </a:r>
          </a:p>
          <a:p>
            <a:r>
              <a:rPr lang="en-US" sz="1200" dirty="0" smtClean="0"/>
              <a:t>SS2</a:t>
            </a:r>
          </a:p>
          <a:p>
            <a:r>
              <a:rPr lang="en-US" sz="1200" dirty="0" smtClean="0"/>
              <a:t>SS3</a:t>
            </a:r>
            <a:endParaRPr lang="en-US" sz="1200" dirty="0"/>
          </a:p>
          <a:p>
            <a:r>
              <a:rPr lang="en-US" sz="1200" dirty="0" smtClean="0"/>
              <a:t>SS4</a:t>
            </a:r>
            <a:endParaRPr lang="en-US" sz="1200" dirty="0"/>
          </a:p>
          <a:p>
            <a:r>
              <a:rPr lang="en-US" sz="1200" dirty="0" smtClean="0"/>
              <a:t>SS5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654114" y="1662771"/>
            <a:ext cx="113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X 5 pages = 20 pages each</a:t>
            </a:r>
            <a:endParaRPr lang="en-MY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-42788" y="2993094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 pages each</a:t>
            </a:r>
            <a:endParaRPr lang="en-MY" sz="1100" dirty="0"/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3168502" y="1212120"/>
            <a:ext cx="1" cy="2119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63842" y="2697179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S21 &amp; S22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374838" y="2518091"/>
            <a:ext cx="1011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2-way merging</a:t>
            </a:r>
            <a:endParaRPr lang="en-MY" sz="1100" dirty="0"/>
          </a:p>
        </p:txBody>
      </p:sp>
      <p:cxnSp>
        <p:nvCxnSpPr>
          <p:cNvPr id="140" name="Straight Arrow Connector 139"/>
          <p:cNvCxnSpPr/>
          <p:nvPr/>
        </p:nvCxnSpPr>
        <p:spPr bwMode="auto">
          <a:xfrm>
            <a:off x="7374838" y="2920687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10975" y="2733534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SS6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654114" y="2655900"/>
            <a:ext cx="113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 + 3 pages = 8 pages</a:t>
            </a:r>
            <a:endParaRPr lang="en-MY" sz="1100" dirty="0"/>
          </a:p>
        </p:txBody>
      </p:sp>
      <p:sp>
        <p:nvSpPr>
          <p:cNvPr id="143" name="Rectangle 142"/>
          <p:cNvSpPr/>
          <p:nvPr/>
        </p:nvSpPr>
        <p:spPr>
          <a:xfrm>
            <a:off x="482285" y="3912313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</a:t>
            </a: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 (Merging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026" y="4429148"/>
            <a:ext cx="9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SS1-SS4</a:t>
            </a:r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1349094" y="4540619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253442" y="4250317"/>
            <a:ext cx="1177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4-way merging</a:t>
            </a:r>
            <a:endParaRPr lang="en-MY" sz="11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9823" y="4840535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SS5 &amp; SS6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263579" y="4749078"/>
            <a:ext cx="1177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2-way merging</a:t>
            </a:r>
            <a:endParaRPr lang="en-MY" sz="1100" dirty="0"/>
          </a:p>
        </p:txBody>
      </p:sp>
      <p:cxnSp>
        <p:nvCxnSpPr>
          <p:cNvPr id="150" name="Straight Arrow Connector 149"/>
          <p:cNvCxnSpPr/>
          <p:nvPr/>
        </p:nvCxnSpPr>
        <p:spPr bwMode="auto">
          <a:xfrm>
            <a:off x="1379078" y="5100319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448332" y="4393293"/>
            <a:ext cx="9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SSS1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486225" y="4840535"/>
            <a:ext cx="9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SSS2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015260" y="4316348"/>
            <a:ext cx="113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X 20 pages = 80 pages</a:t>
            </a:r>
            <a:endParaRPr lang="en-MY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033212" y="4795244"/>
            <a:ext cx="113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20 + 8 pages = 28 pages</a:t>
            </a:r>
            <a:endParaRPr lang="en-MY" sz="1100" dirty="0"/>
          </a:p>
        </p:txBody>
      </p:sp>
      <p:sp>
        <p:nvSpPr>
          <p:cNvPr id="155" name="Rectangle 154"/>
          <p:cNvSpPr/>
          <p:nvPr/>
        </p:nvSpPr>
        <p:spPr>
          <a:xfrm>
            <a:off x="4588083" y="3911763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</a:t>
            </a: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3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 (Merging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26188" y="4610578"/>
            <a:ext cx="135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SSS1 &amp; </a:t>
            </a:r>
            <a:r>
              <a:rPr lang="en-US" sz="1200" dirty="0"/>
              <a:t>SSS2</a:t>
            </a:r>
          </a:p>
          <a:p>
            <a:r>
              <a:rPr lang="en-US" sz="1200" dirty="0" smtClean="0"/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276116" y="4490870"/>
            <a:ext cx="1177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2-way merging</a:t>
            </a:r>
            <a:endParaRPr lang="en-MY" sz="1100" dirty="0"/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6406723" y="4795244"/>
            <a:ext cx="84468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407390" y="4655869"/>
            <a:ext cx="188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SSSS1 (sorted array)</a:t>
            </a:r>
            <a:endParaRPr lang="en-US" sz="1200" dirty="0"/>
          </a:p>
          <a:p>
            <a:r>
              <a:rPr lang="en-US" sz="1200" dirty="0" smtClean="0"/>
              <a:t> 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2708459" y="1530497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705639" y="1704233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705639" y="1881966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705639" y="2058215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705639" y="2222028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832012" y="1503448"/>
            <a:ext cx="858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50000"/>
            </a:pPr>
            <a:r>
              <a:rPr lang="en-US" sz="1000" dirty="0">
                <a:latin typeface="Arial" charset="0"/>
              </a:rPr>
              <a:t>Number of </a:t>
            </a:r>
            <a:r>
              <a:rPr lang="en-US" sz="1000" dirty="0" smtClean="0">
                <a:latin typeface="Arial" charset="0"/>
              </a:rPr>
              <a:t>buffer (memory) = 5 pages</a:t>
            </a:r>
            <a:endParaRPr lang="en-US" sz="1000" dirty="0">
              <a:latin typeface="Arial" charset="0"/>
            </a:endParaRPr>
          </a:p>
        </p:txBody>
      </p:sp>
      <p:cxnSp>
        <p:nvCxnSpPr>
          <p:cNvPr id="169" name="Straight Arrow Connector 168"/>
          <p:cNvCxnSpPr>
            <a:stCxn id="5" idx="3"/>
            <a:endCxn id="167" idx="1"/>
          </p:cNvCxnSpPr>
          <p:nvPr/>
        </p:nvCxnSpPr>
        <p:spPr bwMode="auto">
          <a:xfrm flipV="1">
            <a:off x="1543234" y="1857391"/>
            <a:ext cx="288778" cy="5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 bwMode="auto">
          <a:xfrm rot="5400000">
            <a:off x="2480541" y="2686721"/>
            <a:ext cx="362323" cy="266474"/>
          </a:xfrm>
          <a:prstGeom prst="bentConnector3">
            <a:avLst>
              <a:gd name="adj1" fmla="val 10673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3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There are 150 data pages to be sorted. The machine that we have has a limited memory, and can only take 8 pages at a time. How many passes will it take to sort the 150 data pages?</a:t>
            </a:r>
          </a:p>
          <a:p>
            <a:pPr marL="479425" lvl="1" indent="0">
              <a:buSzPct val="50000"/>
              <a:buNone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2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3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4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D. 5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823" y="1474383"/>
            <a:ext cx="2375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0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 (sorting 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8369" y="1808085"/>
            <a:ext cx="1621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50000"/>
            </a:pPr>
            <a:r>
              <a:rPr lang="en-US" sz="1200" dirty="0">
                <a:latin typeface="Arial" charset="0"/>
              </a:rPr>
              <a:t>Number of </a:t>
            </a:r>
            <a:r>
              <a:rPr lang="en-US" sz="1200" dirty="0" err="1">
                <a:latin typeface="Arial" charset="0"/>
              </a:rPr>
              <a:t>subfiles</a:t>
            </a:r>
            <a:r>
              <a:rPr lang="en-US" sz="1200" dirty="0">
                <a:latin typeface="Arial" charset="0"/>
              </a:rPr>
              <a:t> = </a:t>
            </a:r>
            <a:r>
              <a:rPr lang="en-US" sz="1200" dirty="0" smtClean="0">
                <a:latin typeface="Arial" charset="0"/>
              </a:rPr>
              <a:t>150/8 </a:t>
            </a:r>
            <a:r>
              <a:rPr lang="en-US" sz="1200" dirty="0">
                <a:latin typeface="Arial" charset="0"/>
              </a:rPr>
              <a:t>= </a:t>
            </a:r>
            <a:r>
              <a:rPr lang="en-US" sz="1200" dirty="0" smtClean="0">
                <a:latin typeface="Arial" charset="0"/>
              </a:rPr>
              <a:t>19 </a:t>
            </a:r>
            <a:r>
              <a:rPr lang="en-US" sz="1200" dirty="0" err="1">
                <a:latin typeface="Arial" charset="0"/>
              </a:rPr>
              <a:t>subfiles</a:t>
            </a:r>
            <a:r>
              <a:rPr lang="en-US" sz="1200" dirty="0">
                <a:latin typeface="Arial" charset="0"/>
              </a:rPr>
              <a:t> (the last </a:t>
            </a:r>
            <a:r>
              <a:rPr lang="en-US" sz="1200" dirty="0" err="1">
                <a:latin typeface="Arial" charset="0"/>
              </a:rPr>
              <a:t>subfile</a:t>
            </a:r>
            <a:r>
              <a:rPr lang="en-US" sz="1200" dirty="0">
                <a:latin typeface="Arial" charset="0"/>
              </a:rPr>
              <a:t> is only </a:t>
            </a:r>
            <a:r>
              <a:rPr lang="en-US" sz="1200" dirty="0" smtClean="0">
                <a:latin typeface="Arial" charset="0"/>
              </a:rPr>
              <a:t>6 </a:t>
            </a:r>
            <a:r>
              <a:rPr lang="en-US" sz="1200" dirty="0">
                <a:latin typeface="Arial" charset="0"/>
              </a:rPr>
              <a:t>pages long). 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335024" y="3157517"/>
            <a:ext cx="374904" cy="914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792" y="3629345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   S2               S18    S19</a:t>
            </a:r>
            <a:endParaRPr lang="en-MY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" y="2747015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Sorted </a:t>
            </a:r>
            <a:r>
              <a:rPr lang="en-US" sz="1100" dirty="0" err="1" smtClean="0"/>
              <a:t>subfiles</a:t>
            </a:r>
            <a:endParaRPr lang="en-MY" sz="11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618944" y="1971252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330908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13788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701240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74976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4378914" y="2174672"/>
            <a:ext cx="288036" cy="1626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4756104" y="2163571"/>
            <a:ext cx="256032" cy="1923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4588083" y="2174673"/>
            <a:ext cx="153162" cy="1932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 flipH="1" flipV="1">
            <a:off x="4741753" y="2193257"/>
            <a:ext cx="88646" cy="174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12136" y="1889939"/>
            <a:ext cx="126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output buffer</a:t>
            </a:r>
            <a:endParaRPr lang="en-MY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195883" y="2350838"/>
            <a:ext cx="126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 input buffer</a:t>
            </a:r>
            <a:endParaRPr lang="en-MY" sz="11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789813" y="8532936"/>
            <a:ext cx="182880" cy="882330"/>
            <a:chOff x="1051560" y="2551176"/>
            <a:chExt cx="182880" cy="88233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2361" y="8549571"/>
            <a:ext cx="182880" cy="882330"/>
            <a:chOff x="1051560" y="2551176"/>
            <a:chExt cx="182880" cy="88233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93217" y="10678354"/>
            <a:ext cx="182880" cy="882330"/>
            <a:chOff x="1051560" y="2551176"/>
            <a:chExt cx="182880" cy="882330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051560" y="2551176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051560" y="2724912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051560" y="2898648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051560" y="3079209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051560" y="3259770"/>
              <a:ext cx="182880" cy="17373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V="1">
            <a:off x="4422348" y="2605413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 bwMode="auto">
          <a:xfrm flipV="1">
            <a:off x="4626691" y="2605413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 bwMode="auto">
          <a:xfrm flipV="1">
            <a:off x="4827478" y="2630516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 bwMode="auto">
          <a:xfrm flipV="1">
            <a:off x="5012136" y="2605412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49020" y="2806372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7-way merging</a:t>
            </a:r>
            <a:endParaRPr lang="en-MY" sz="1100" dirty="0"/>
          </a:p>
        </p:txBody>
      </p:sp>
      <p:sp>
        <p:nvSpPr>
          <p:cNvPr id="122" name="Rectangle 121"/>
          <p:cNvSpPr/>
          <p:nvPr/>
        </p:nvSpPr>
        <p:spPr>
          <a:xfrm>
            <a:off x="3263285" y="1472695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</a:t>
            </a: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 (Merging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263842" y="1832178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S1-S7</a:t>
            </a:r>
          </a:p>
          <a:p>
            <a:r>
              <a:rPr lang="en-US" sz="1200" dirty="0" smtClean="0"/>
              <a:t>S8-S14</a:t>
            </a:r>
          </a:p>
          <a:p>
            <a:endParaRPr lang="en-US" sz="1200" dirty="0" smtClean="0"/>
          </a:p>
        </p:txBody>
      </p:sp>
      <p:sp>
        <p:nvSpPr>
          <p:cNvPr id="124" name="Right Brace 123"/>
          <p:cNvSpPr/>
          <p:nvPr/>
        </p:nvSpPr>
        <p:spPr bwMode="auto">
          <a:xfrm>
            <a:off x="7083480" y="1892180"/>
            <a:ext cx="167925" cy="39849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7434919" y="2300549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374838" y="1810594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7-way merging</a:t>
            </a:r>
            <a:endParaRPr lang="en-MY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68544" y="1838884"/>
            <a:ext cx="78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SS1</a:t>
            </a:r>
          </a:p>
          <a:p>
            <a:r>
              <a:rPr lang="en-US" sz="1200" dirty="0" smtClean="0"/>
              <a:t>SS2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654114" y="1854272"/>
            <a:ext cx="1135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 X 8 pages = 56 pages each</a:t>
            </a:r>
            <a:endParaRPr lang="en-MY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-42788" y="3354046"/>
            <a:ext cx="78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 pages each</a:t>
            </a:r>
            <a:endParaRPr lang="en-MY" sz="1100" dirty="0"/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3168502" y="1573072"/>
            <a:ext cx="1" cy="2119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239642" y="2909820"/>
            <a:ext cx="2221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S15-S18</a:t>
            </a:r>
          </a:p>
          <a:p>
            <a:r>
              <a:rPr lang="en-US" sz="1200" dirty="0" smtClean="0"/>
              <a:t> &amp; S19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374838" y="2879043"/>
            <a:ext cx="1011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5-way merging</a:t>
            </a:r>
            <a:endParaRPr lang="en-MY" sz="1100" dirty="0"/>
          </a:p>
        </p:txBody>
      </p:sp>
      <p:cxnSp>
        <p:nvCxnSpPr>
          <p:cNvPr id="140" name="Straight Arrow Connector 139"/>
          <p:cNvCxnSpPr/>
          <p:nvPr/>
        </p:nvCxnSpPr>
        <p:spPr bwMode="auto">
          <a:xfrm>
            <a:off x="7374838" y="3281639"/>
            <a:ext cx="5254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23269" y="3049138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667746" y="2972193"/>
            <a:ext cx="1238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 X 8 + 6 pages = 38 pages</a:t>
            </a:r>
            <a:endParaRPr lang="en-MY" sz="1100" dirty="0"/>
          </a:p>
        </p:txBody>
      </p:sp>
      <p:sp>
        <p:nvSpPr>
          <p:cNvPr id="155" name="Rectangle 154"/>
          <p:cNvSpPr/>
          <p:nvPr/>
        </p:nvSpPr>
        <p:spPr>
          <a:xfrm>
            <a:off x="3214147" y="4287572"/>
            <a:ext cx="2501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Pass </a:t>
            </a:r>
            <a:r>
              <a:rPr lang="en-US" sz="1600" b="1" dirty="0" smtClean="0">
                <a:solidFill>
                  <a:srgbClr val="C00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</a:rPr>
              <a:t> (Merging </a:t>
            </a:r>
            <a:r>
              <a:rPr lang="en-US" sz="1600" dirty="0">
                <a:solidFill>
                  <a:srgbClr val="C00000"/>
                </a:solidFill>
                <a:latin typeface="Arial" charset="0"/>
              </a:rPr>
              <a:t>phase): </a:t>
            </a:r>
            <a:endParaRPr lang="en-MY" sz="1600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63285" y="4892721"/>
            <a:ext cx="160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SS1 &amp; SS2 &amp; SS3</a:t>
            </a:r>
            <a:endParaRPr lang="en-US" sz="1200" dirty="0"/>
          </a:p>
          <a:p>
            <a:r>
              <a:rPr lang="en-US" sz="1200" dirty="0" smtClean="0"/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666950" y="4773013"/>
            <a:ext cx="1177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3-way merging</a:t>
            </a:r>
            <a:endParaRPr lang="en-MY" sz="1100" dirty="0"/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4797557" y="5077387"/>
            <a:ext cx="84468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798224" y="4938012"/>
            <a:ext cx="188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SSS1 (sorted array)</a:t>
            </a:r>
            <a:endParaRPr lang="en-US" sz="1200" dirty="0"/>
          </a:p>
          <a:p>
            <a:r>
              <a:rPr lang="en-US" sz="1200" dirty="0" smtClean="0"/>
              <a:t> 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832012" y="1864400"/>
            <a:ext cx="858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SzPct val="50000"/>
            </a:pPr>
            <a:r>
              <a:rPr lang="en-US" sz="1000" dirty="0">
                <a:latin typeface="Arial" charset="0"/>
              </a:rPr>
              <a:t>Number of </a:t>
            </a:r>
            <a:r>
              <a:rPr lang="en-US" sz="1000" dirty="0" smtClean="0">
                <a:latin typeface="Arial" charset="0"/>
              </a:rPr>
              <a:t>buffer (memory) = 8 pages</a:t>
            </a:r>
            <a:endParaRPr lang="en-US" sz="1000" dirty="0">
              <a:latin typeface="Arial" charset="0"/>
            </a:endParaRPr>
          </a:p>
        </p:txBody>
      </p:sp>
      <p:cxnSp>
        <p:nvCxnSpPr>
          <p:cNvPr id="169" name="Straight Arrow Connector 168"/>
          <p:cNvCxnSpPr>
            <a:stCxn id="5" idx="3"/>
            <a:endCxn id="167" idx="1"/>
          </p:cNvCxnSpPr>
          <p:nvPr/>
        </p:nvCxnSpPr>
        <p:spPr bwMode="auto">
          <a:xfrm flipV="1">
            <a:off x="1543234" y="2218343"/>
            <a:ext cx="288778" cy="5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 bwMode="auto">
          <a:xfrm rot="5400000">
            <a:off x="2538408" y="3054401"/>
            <a:ext cx="362323" cy="266474"/>
          </a:xfrm>
          <a:prstGeom prst="bentConnector3">
            <a:avLst>
              <a:gd name="adj1" fmla="val 10673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13232" y="2777217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032759" y="2779622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22739" y="1526790"/>
            <a:ext cx="166240" cy="1102201"/>
            <a:chOff x="2758723" y="804459"/>
            <a:chExt cx="185700" cy="1391183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2761543" y="804459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758723" y="978195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58723" y="1155928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758723" y="1332177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758723" y="1495990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759432" y="1681255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759432" y="1845068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759432" y="2021906"/>
              <a:ext cx="182880" cy="17373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0" name="Rectangle 169"/>
          <p:cNvSpPr/>
          <p:nvPr/>
        </p:nvSpPr>
        <p:spPr bwMode="auto">
          <a:xfrm>
            <a:off x="1945806" y="2790299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328953" y="2783615"/>
            <a:ext cx="168860" cy="5637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4152541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5057856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4335421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964998" y="2398550"/>
            <a:ext cx="182880" cy="1737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7" name="Straight Arrow Connector 176"/>
          <p:cNvCxnSpPr/>
          <p:nvPr/>
        </p:nvCxnSpPr>
        <p:spPr bwMode="auto">
          <a:xfrm flipV="1">
            <a:off x="4057509" y="2174673"/>
            <a:ext cx="407141" cy="156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 bwMode="auto">
          <a:xfrm flipH="1" flipV="1">
            <a:off x="4919288" y="2186774"/>
            <a:ext cx="256032" cy="1923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 bwMode="auto">
          <a:xfrm flipV="1">
            <a:off x="4261079" y="2612448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 bwMode="auto">
          <a:xfrm flipV="1">
            <a:off x="4056438" y="2619619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 bwMode="auto">
          <a:xfrm flipV="1">
            <a:off x="5175320" y="2605412"/>
            <a:ext cx="0" cy="1600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>
            <a:off x="3913383" y="2846855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4121040" y="2862226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4356068" y="2862226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568099" y="2862226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4765818" y="2847841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4986062" y="2847841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5219764" y="2847841"/>
            <a:ext cx="172815" cy="83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773124" y="3732881"/>
            <a:ext cx="222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S1  S2 S3 ………  S7</a:t>
            </a:r>
            <a:endParaRPr lang="en-MY" sz="1200" dirty="0"/>
          </a:p>
        </p:txBody>
      </p:sp>
      <p:sp>
        <p:nvSpPr>
          <p:cNvPr id="115" name="Rectangle 114"/>
          <p:cNvSpPr/>
          <p:nvPr/>
        </p:nvSpPr>
        <p:spPr bwMode="auto">
          <a:xfrm>
            <a:off x="3850848" y="2778029"/>
            <a:ext cx="1703994" cy="28436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332" y="872355"/>
            <a:ext cx="8339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charset="0"/>
              </a:rPr>
              <a:t>File size to be sorted = 150 pages, number of buffer (or memory size) = 8 pages</a:t>
            </a:r>
          </a:p>
        </p:txBody>
      </p:sp>
    </p:spTree>
    <p:extLst>
      <p:ext uri="{BB962C8B-B14F-4D97-AF65-F5344CB8AC3E}">
        <p14:creationId xmlns:p14="http://schemas.microsoft.com/office/powerpoint/2010/main" val="40004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charset="0"/>
              </a:rPr>
              <a:t>Example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Buffer size plays an important role in external sort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Serial External Sorting (cont’d)</a:t>
            </a:r>
            <a:endParaRPr lang="en-US"/>
          </a:p>
        </p:txBody>
      </p:sp>
      <p:pic>
        <p:nvPicPr>
          <p:cNvPr id="475141" name="Picture 5" descr="t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200401"/>
            <a:ext cx="610870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75057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Parallel External Sort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Merge-All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Binary-Merge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Redistribution Binary-Merge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Redistribution Merge-All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Partitioned Sort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6177517" y="2101850"/>
            <a:ext cx="212652" cy="662615"/>
          </a:xfrm>
          <a:prstGeom prst="rightBrace">
            <a:avLst/>
          </a:pr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6177517" y="2972745"/>
            <a:ext cx="212652" cy="1212112"/>
          </a:xfrm>
          <a:prstGeom prst="rightBrace">
            <a:avLst/>
          </a:pr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777" y="2118134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Without data redistribution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9777" y="3255635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With data redistribution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791" y="1584251"/>
            <a:ext cx="33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different Algorithms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42988"/>
            <a:ext cx="4614202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5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Join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5.1	Join Operations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5.2	Serial Join Algorithms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5.3	Parallel Join Algorithms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5.4	Cost Models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5.5	Parallel Join Optimization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5.6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5.7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5.8	Exercises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5758" y="2816761"/>
            <a:ext cx="5250155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33634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1" name="Picture 5" descr="f4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952" y="2232081"/>
            <a:ext cx="5548048" cy="4160837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Merge-All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A traditional approach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Two phases: local sort and final merge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Load balanced in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Problems with merging:</a:t>
            </a:r>
          </a:p>
          <a:p>
            <a:pPr marL="957263" lvl="2" indent="0">
              <a:buSzPct val="50000"/>
              <a:buFont typeface="Wingdings" charset="2"/>
              <a:buNone/>
            </a:pPr>
            <a:r>
              <a:rPr lang="en-US" sz="1400">
                <a:latin typeface="Arial" charset="0"/>
              </a:rPr>
              <a:t>Heavy load on one processor</a:t>
            </a:r>
          </a:p>
          <a:p>
            <a:pPr marL="957263" lvl="2" indent="0">
              <a:buSzPct val="50000"/>
              <a:buFont typeface="Wingdings" charset="2"/>
              <a:buNone/>
            </a:pPr>
            <a:r>
              <a:rPr lang="en-US" sz="1400">
                <a:latin typeface="Arial" charset="0"/>
              </a:rPr>
              <a:t>Network contention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External Sort (cont’d)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0" name="Picture 6" descr="f4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5654" y="1021255"/>
            <a:ext cx="5730346" cy="5334000"/>
          </a:xfrm>
          <a:prstGeom prst="rect">
            <a:avLst/>
          </a:prstGeom>
          <a:noFill/>
        </p:spPr>
      </p:pic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Local sort similar to traditional method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Merging in pairs only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Merging work is now spread to</a:t>
            </a: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pipeline of processors,</a:t>
            </a: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but merging is still heavy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0439" y="238234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252483"/>
            <a:ext cx="7997059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merging, the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searching for the smallest value among </a:t>
            </a:r>
            <a:r>
              <a:rPr lang="en-US" sz="1600" b="1" i="1" dirty="0" err="1">
                <a:solidFill>
                  <a:srgbClr val="00009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 partitions </a:t>
            </a:r>
            <a:r>
              <a:rPr lang="en-US" sz="1600" dirty="0">
                <a:latin typeface="Arial" charset="0"/>
              </a:rPr>
              <a:t>is done at the same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binary merging, it is </a:t>
            </a:r>
            <a:r>
              <a:rPr lang="en-US" sz="1600" dirty="0" err="1">
                <a:latin typeface="Arial" charset="0"/>
              </a:rPr>
              <a:t>pairwise</a:t>
            </a:r>
            <a:r>
              <a:rPr lang="en-US" sz="1600" dirty="0">
                <a:latin typeface="Arial" charset="0"/>
              </a:rPr>
              <a:t>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 </a:t>
            </a:r>
            <a:r>
              <a:rPr lang="en-US" sz="1600" b="1" i="1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-way merging requires </a:t>
            </a:r>
            <a:r>
              <a:rPr lang="en-US" sz="1600" b="1" i="1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 files open simultaneously</a:t>
            </a:r>
            <a:r>
              <a:rPr lang="en-US" sz="1600" dirty="0">
                <a:latin typeface="Arial" charset="0"/>
              </a:rPr>
              <a:t>, but the 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5367282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3915103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</a:t>
            </a:r>
            <a:r>
              <a:rPr lang="en-US" b="1" dirty="0"/>
              <a:t>-way merging: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856828" y="4431862"/>
            <a:ext cx="4799724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6966" y="424000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for the smallest value among the </a:t>
            </a:r>
            <a:r>
              <a:rPr lang="en-US" i="1" dirty="0" err="1"/>
              <a:t>k</a:t>
            </a:r>
            <a:r>
              <a:rPr lang="en-US" dirty="0"/>
              <a:t> values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493172" y="3915103"/>
            <a:ext cx="1594069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3730437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3682577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2230398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</a:t>
            </a:r>
            <a:r>
              <a:rPr lang="en-US" b="1" dirty="0"/>
              <a:t>-way merging: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6966" y="3077238"/>
            <a:ext cx="2224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for the smallest value among the </a:t>
            </a:r>
            <a:r>
              <a:rPr lang="en-US" i="1" dirty="0" err="1"/>
              <a:t>k</a:t>
            </a:r>
            <a:r>
              <a:rPr lang="en-US" dirty="0"/>
              <a:t> values</a:t>
            </a:r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 bwMode="auto">
          <a:xfrm>
            <a:off x="4493172" y="2230398"/>
            <a:ext cx="429172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204573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6006" y="167640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1900621" y="2707569"/>
            <a:ext cx="4869793" cy="1016000"/>
          </a:xfrm>
          <a:custGeom>
            <a:avLst/>
            <a:gdLst>
              <a:gd name="connsiteX0" fmla="*/ 8758 w 4869793"/>
              <a:gd name="connsiteY0" fmla="*/ 0 h 1016000"/>
              <a:gd name="connsiteX1" fmla="*/ 3407103 w 4869793"/>
              <a:gd name="connsiteY1" fmla="*/ 26276 h 1016000"/>
              <a:gd name="connsiteX2" fmla="*/ 3923862 w 4869793"/>
              <a:gd name="connsiteY2" fmla="*/ 464207 h 1016000"/>
              <a:gd name="connsiteX3" fmla="*/ 4869793 w 4869793"/>
              <a:gd name="connsiteY3" fmla="*/ 569310 h 1016000"/>
              <a:gd name="connsiteX4" fmla="*/ 4790965 w 4869793"/>
              <a:gd name="connsiteY4" fmla="*/ 1016000 h 1016000"/>
              <a:gd name="connsiteX5" fmla="*/ 3862551 w 4869793"/>
              <a:gd name="connsiteY5" fmla="*/ 1007241 h 1016000"/>
              <a:gd name="connsiteX6" fmla="*/ 3459655 w 4869793"/>
              <a:gd name="connsiteY6" fmla="*/ 613103 h 1016000"/>
              <a:gd name="connsiteX7" fmla="*/ 3468413 w 4869793"/>
              <a:gd name="connsiteY7" fmla="*/ 613103 h 1016000"/>
              <a:gd name="connsiteX8" fmla="*/ 0 w 4869793"/>
              <a:gd name="connsiteY8" fmla="*/ 604345 h 1016000"/>
              <a:gd name="connsiteX9" fmla="*/ 8758 w 4869793"/>
              <a:gd name="connsiteY9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9793" h="1016000">
                <a:moveTo>
                  <a:pt x="8758" y="0"/>
                </a:moveTo>
                <a:lnTo>
                  <a:pt x="3407103" y="26276"/>
                </a:lnTo>
                <a:lnTo>
                  <a:pt x="3923862" y="464207"/>
                </a:lnTo>
                <a:cubicBezTo>
                  <a:pt x="4239136" y="499565"/>
                  <a:pt x="4552542" y="569310"/>
                  <a:pt x="4869793" y="569310"/>
                </a:cubicBezTo>
                <a:lnTo>
                  <a:pt x="4790965" y="1016000"/>
                </a:lnTo>
                <a:lnTo>
                  <a:pt x="3862551" y="1007241"/>
                </a:lnTo>
                <a:cubicBezTo>
                  <a:pt x="3728252" y="875862"/>
                  <a:pt x="3592502" y="745950"/>
                  <a:pt x="3459655" y="613103"/>
                </a:cubicBezTo>
                <a:cubicBezTo>
                  <a:pt x="3457591" y="611039"/>
                  <a:pt x="3465494" y="613103"/>
                  <a:pt x="3468413" y="613103"/>
                </a:cubicBezTo>
                <a:lnTo>
                  <a:pt x="0" y="604345"/>
                </a:lnTo>
                <a:lnTo>
                  <a:pt x="8758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0673" y="5099407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</a:t>
            </a:r>
            <a:r>
              <a:rPr lang="en-US" b="1" dirty="0">
                <a:solidFill>
                  <a:srgbClr val="A50021"/>
                </a:solidFill>
                <a:latin typeface="Arial" charset="0"/>
              </a:rPr>
              <a:t>Sort (Binary Merging step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)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binary merging</a:t>
            </a:r>
            <a:r>
              <a:rPr lang="en-US" sz="1600" dirty="0">
                <a:latin typeface="Arial" charset="0"/>
              </a:rPr>
              <a:t>, it is pairwise,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 the 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 merging: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two values only, but lists are longer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 bwMode="auto">
          <a:xfrm>
            <a:off x="7350568" y="3429058"/>
            <a:ext cx="2110827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</a:t>
            </a:r>
            <a:r>
              <a:rPr lang="en-US" b="1" dirty="0">
                <a:solidFill>
                  <a:srgbClr val="A50021"/>
                </a:solidFill>
                <a:latin typeface="Arial" charset="0"/>
              </a:rPr>
              <a:t>Sort (Binary Merging step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)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binary merging</a:t>
            </a:r>
            <a:r>
              <a:rPr lang="en-US" sz="1600" dirty="0">
                <a:latin typeface="Arial" charset="0"/>
              </a:rPr>
              <a:t>, it is </a:t>
            </a:r>
            <a:r>
              <a:rPr lang="en-US" sz="1600" dirty="0" err="1">
                <a:latin typeface="Arial" charset="0"/>
              </a:rPr>
              <a:t>pairwise</a:t>
            </a:r>
            <a:r>
              <a:rPr lang="en-US" sz="1600" dirty="0">
                <a:latin typeface="Arial" charset="0"/>
              </a:rPr>
              <a:t>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 the 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 merging: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two values only, but lists are longer</a:t>
            </a:r>
          </a:p>
          <a:p>
            <a:endParaRPr lang="en-US" dirty="0"/>
          </a:p>
          <a:p>
            <a:r>
              <a:rPr lang="en-US" dirty="0"/>
              <a:t>And so on…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42948" y="217803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Freeform 15"/>
          <p:cNvSpPr/>
          <p:nvPr/>
        </p:nvSpPr>
        <p:spPr bwMode="auto">
          <a:xfrm>
            <a:off x="7418552" y="3450897"/>
            <a:ext cx="1865586" cy="849586"/>
          </a:xfrm>
          <a:custGeom>
            <a:avLst/>
            <a:gdLst>
              <a:gd name="connsiteX0" fmla="*/ 0 w 1865586"/>
              <a:gd name="connsiteY0" fmla="*/ 0 h 849586"/>
              <a:gd name="connsiteX1" fmla="*/ 893379 w 1865586"/>
              <a:gd name="connsiteY1" fmla="*/ 17517 h 849586"/>
              <a:gd name="connsiteX2" fmla="*/ 1086069 w 1865586"/>
              <a:gd name="connsiteY2" fmla="*/ 481724 h 849586"/>
              <a:gd name="connsiteX3" fmla="*/ 1865586 w 1865586"/>
              <a:gd name="connsiteY3" fmla="*/ 578069 h 849586"/>
              <a:gd name="connsiteX4" fmla="*/ 1839310 w 1865586"/>
              <a:gd name="connsiteY4" fmla="*/ 840827 h 849586"/>
              <a:gd name="connsiteX5" fmla="*/ 989724 w 1865586"/>
              <a:gd name="connsiteY5" fmla="*/ 849586 h 849586"/>
              <a:gd name="connsiteX6" fmla="*/ 726965 w 1865586"/>
              <a:gd name="connsiteY6" fmla="*/ 560551 h 849586"/>
              <a:gd name="connsiteX7" fmla="*/ 17517 w 1865586"/>
              <a:gd name="connsiteY7" fmla="*/ 385379 h 849586"/>
              <a:gd name="connsiteX8" fmla="*/ 0 w 1865586"/>
              <a:gd name="connsiteY8" fmla="*/ 0 h 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86" h="849586">
                <a:moveTo>
                  <a:pt x="0" y="0"/>
                </a:moveTo>
                <a:lnTo>
                  <a:pt x="893379" y="17517"/>
                </a:lnTo>
                <a:lnTo>
                  <a:pt x="1086069" y="481724"/>
                </a:lnTo>
                <a:lnTo>
                  <a:pt x="1865586" y="578069"/>
                </a:lnTo>
                <a:lnTo>
                  <a:pt x="1839310" y="840827"/>
                </a:lnTo>
                <a:lnTo>
                  <a:pt x="989724" y="849586"/>
                </a:lnTo>
                <a:cubicBezTo>
                  <a:pt x="725034" y="549604"/>
                  <a:pt x="726965" y="419412"/>
                  <a:pt x="726965" y="560551"/>
                </a:cubicBezTo>
                <a:lnTo>
                  <a:pt x="17517" y="38537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6" name="Picture 6" descr="f4-6"/>
          <p:cNvPicPr>
            <a:picLocks noChangeAspect="1" noChangeArrowheads="1"/>
          </p:cNvPicPr>
          <p:nvPr/>
        </p:nvPicPr>
        <p:blipFill>
          <a:blip r:embed="rId3"/>
          <a:srcRect r="5120"/>
          <a:stretch>
            <a:fillRect/>
          </a:stretch>
        </p:blipFill>
        <p:spPr bwMode="auto">
          <a:xfrm>
            <a:off x="3664362" y="228600"/>
            <a:ext cx="6119018" cy="6629400"/>
          </a:xfrm>
          <a:prstGeom prst="rect">
            <a:avLst/>
          </a:prstGeom>
          <a:noFill/>
        </p:spPr>
      </p:pic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Redistribution Binary-Merge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Parallelism at all levels in the pipeline hierarchy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redistribute the results of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3: merge using the same pool of processors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Benefit: merging becomes lighter than without redistribution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Problem: height of the 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Redistribution Merge-All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Reduce the height of the tree, and still maintain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Like parallel merge-all sort, but with redistribution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advantage is true parallelism in merging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Skew problem in the merging</a:t>
            </a:r>
          </a:p>
        </p:txBody>
      </p:sp>
      <p:pic>
        <p:nvPicPr>
          <p:cNvPr id="454661" name="Picture 5" descr="f4-7"/>
          <p:cNvPicPr>
            <a:picLocks noChangeAspect="1" noChangeArrowheads="1"/>
          </p:cNvPicPr>
          <p:nvPr/>
        </p:nvPicPr>
        <p:blipFill>
          <a:blip r:embed="rId3"/>
          <a:srcRect r="2740"/>
          <a:stretch>
            <a:fillRect/>
          </a:stretch>
        </p:blipFill>
        <p:spPr bwMode="auto">
          <a:xfrm>
            <a:off x="4044950" y="1524000"/>
            <a:ext cx="5861050" cy="4718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9" name="Picture 5" descr="f4-8"/>
          <p:cNvPicPr>
            <a:picLocks noChangeAspect="1" noChangeArrowheads="1"/>
          </p:cNvPicPr>
          <p:nvPr/>
        </p:nvPicPr>
        <p:blipFill>
          <a:blip r:embed="rId3"/>
          <a:srcRect r="2901"/>
          <a:stretch>
            <a:fillRect/>
          </a:stretch>
        </p:blipFill>
        <p:spPr bwMode="auto">
          <a:xfrm>
            <a:off x="4380311" y="1371600"/>
            <a:ext cx="5525689" cy="4838700"/>
          </a:xfrm>
          <a:prstGeom prst="rect">
            <a:avLst/>
          </a:prstGeom>
          <a:noFill/>
        </p:spPr>
      </p:pic>
      <p:sp>
        <p:nvSpPr>
          <p:cNvPr id="456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Partitioned Sort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Two stages: Partitioning stage and Independent local work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Partitioning (or range redistribution) may raise load skew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Local sort is done after the partitioning, not before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No merging is necessary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Main problem: </a:t>
            </a:r>
            <a:r>
              <a:rPr lang="en-US" sz="1600" b="1" dirty="0">
                <a:solidFill>
                  <a:srgbClr val="086108"/>
                </a:solidFill>
                <a:latin typeface="Arial" charset="0"/>
              </a:rPr>
              <a:t>Skew</a:t>
            </a:r>
            <a:r>
              <a:rPr lang="en-US" sz="1600" dirty="0">
                <a:latin typeface="Arial" charset="0"/>
              </a:rPr>
              <a:t> produced by the partitioning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4 (Home Work)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/>
              <a:t>Given a data set </a:t>
            </a:r>
            <a:r>
              <a:rPr lang="en-US" sz="1600" i="1" dirty="0"/>
              <a:t>D </a:t>
            </a:r>
            <a:r>
              <a:rPr lang="en-US" sz="1600" dirty="0"/>
              <a:t>=</a:t>
            </a:r>
            <a:r>
              <a:rPr lang="en-US" sz="1600" i="1" dirty="0"/>
              <a:t> </a:t>
            </a:r>
            <a:r>
              <a:rPr lang="en-US" sz="1600" dirty="0"/>
              <a:t>{55; 30; 68; 39; 1; 4; 49; 90; 34; 76; 82; 56; 31; 25; 78; 56; 38; 32; 88; 9; 44; 98; 11; 70; 66; 89; 99; 22; 23; 26} and four processors, show step by step how the </a:t>
            </a:r>
            <a:r>
              <a:rPr lang="en-US" sz="1600" b="1" dirty="0"/>
              <a:t>Parallel Partitioned Sort </a:t>
            </a:r>
            <a:r>
              <a:rPr lang="en-US" sz="1600" dirty="0"/>
              <a:t>works. 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Parallel Join algorithms for Inner Join consists of two major phases: Data Partitioning, and Local Join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TRUE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FALSE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>
                <a:solidFill>
                  <a:srgbClr val="A50021"/>
                </a:solidFill>
                <a:latin typeface="Arial" charset="0"/>
              </a:rPr>
              <a:t>Exercise 5 </a:t>
            </a:r>
            <a:r>
              <a:rPr lang="en-US" b="1" dirty="0">
                <a:solidFill>
                  <a:srgbClr val="A50021"/>
                </a:solidFill>
                <a:latin typeface="Arial" charset="0"/>
              </a:rPr>
              <a:t>(Difficult)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/>
              <a:t>Given the same dataset as in the previous question, and 4 processors, show how </a:t>
            </a:r>
            <a:r>
              <a:rPr lang="en-US" sz="1600" b="1" dirty="0"/>
              <a:t>Load Balancing</a:t>
            </a:r>
            <a:r>
              <a:rPr lang="en-US" sz="1600" dirty="0"/>
              <a:t> is achieved in the </a:t>
            </a:r>
            <a:r>
              <a:rPr lang="en-US" sz="1600" b="1" dirty="0"/>
              <a:t>Parallel Partitioned Sort</a:t>
            </a:r>
            <a:r>
              <a:rPr lang="en-US" sz="1600" dirty="0"/>
              <a:t>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2 (FLUX Quiz)</a:t>
            </a:r>
            <a:endParaRPr lang="en-US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Parallel Join algorithms for Outer Join queries are: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A. ROJA and DOJA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B. DER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C. OJSO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E. only A and B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F. A. B and C are correct.</a:t>
            </a: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4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Sort and </a:t>
            </a:r>
            <a:r>
              <a:rPr lang="en-AU" sz="3600" b="1" dirty="0" err="1">
                <a:latin typeface="Tahoma" charset="0"/>
              </a:rPr>
              <a:t>GroupBy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4.1	Sorting, Duplicate Removal and Aggregate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4.2	Serial External Sorting Method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4.3	Algorithms for Parallel External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4.4	Parallel Algorithms for </a:t>
            </a:r>
            <a:r>
              <a:rPr lang="en-AU" sz="1400" dirty="0" err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GroupBy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 Queries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4.5	Cost Models for Parallel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4.6	Cost Models for Parallel </a:t>
            </a:r>
            <a:r>
              <a:rPr lang="en-AU" sz="1400" dirty="0" err="1">
                <a:solidFill>
                  <a:srgbClr val="D9D9D9"/>
                </a:solidFill>
                <a:latin typeface="Arial" charset="0"/>
              </a:rPr>
              <a:t>GroupBy</a:t>
            </a:r>
            <a:endParaRPr lang="en-AU" sz="1400" dirty="0">
              <a:solidFill>
                <a:srgbClr val="D9D9D9"/>
              </a:solidFill>
              <a:latin typeface="Arial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4.7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4.8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4.9	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 eaLnBrk="1" hangingPunct="1">
              <a:buSzPct val="50000"/>
            </a:pPr>
            <a:r>
              <a:rPr lang="en-US" sz="2000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Serial Sorting – </a:t>
            </a:r>
            <a:r>
              <a:rPr lang="en-US" sz="2000" b="1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INTERNAL</a:t>
            </a:r>
          </a:p>
          <a:p>
            <a:pPr marL="858838" lvl="1" indent="-288925" eaLnBrk="1" hangingPunct="1">
              <a:buSzPct val="50000"/>
            </a:pPr>
            <a:r>
              <a:rPr lang="en-US" sz="1600" dirty="0">
                <a:latin typeface="Arial" pitchFamily="-101" charset="0"/>
              </a:rPr>
              <a:t>The data to be sorted fits entirely into the main memory</a:t>
            </a:r>
          </a:p>
          <a:p>
            <a:pPr marL="288925" indent="-288925" eaLnBrk="1" hangingPunct="1">
              <a:buSzPct val="50000"/>
            </a:pPr>
            <a:endParaRPr lang="en-US" sz="2000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288925" indent="-288925" eaLnBrk="1" hangingPunct="1">
              <a:buSzPct val="50000"/>
            </a:pPr>
            <a:r>
              <a:rPr lang="en-US" sz="2000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Serial Sorting - </a:t>
            </a:r>
            <a:r>
              <a:rPr lang="en-US" sz="2000" b="1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EXTERNAL</a:t>
            </a:r>
          </a:p>
          <a:p>
            <a:pPr marL="858838" lvl="1" indent="-288925" eaLnBrk="1" hangingPunct="1">
              <a:buSzPct val="50000"/>
            </a:pPr>
            <a:r>
              <a:rPr lang="en-US" sz="1600" dirty="0">
                <a:latin typeface="Arial" pitchFamily="-101" charset="0"/>
              </a:rPr>
              <a:t>The data to be sorted DOES NOT fit entirely into the main memory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3600" b="1" dirty="0">
                <a:latin typeface="Helvetica" charset="0"/>
              </a:rPr>
              <a:t>Sorting, and Serial Sorting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599"/>
            <a:ext cx="7924800" cy="2985247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Bubble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Based on swapping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It compares the first two elements, and if the first is greater than the second, it swaps them.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It continues doing this for each pair of adjacent elements to the end of the data set.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It then starts again with the first two elements, repeating until no swaps have occurred on the last pass.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Example: 6 5 3 1 8 7 2 4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>
                <a:latin typeface="Helvetica" charset="0"/>
              </a:rPr>
              <a:t>Internal</a:t>
            </a:r>
            <a:r>
              <a:rPr lang="en-US" sz="2400" b="1" dirty="0">
                <a:latin typeface="Helvetica" charset="0"/>
              </a:rPr>
              <a:t> Serial </a:t>
            </a:r>
            <a:r>
              <a:rPr lang="en-US" sz="2400" dirty="0">
                <a:latin typeface="Helvetica" charset="0"/>
              </a:rPr>
              <a:t>Sorting (cont’d)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2738" y="2050594"/>
            <a:ext cx="2583493" cy="3668703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Bubble Sort</a:t>
            </a:r>
          </a:p>
          <a:p>
            <a:pPr marL="569913" lvl="1" indent="0" eaLnBrk="1" hangingPunct="1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6 5</a:t>
            </a:r>
            <a:r>
              <a:rPr lang="en-US" sz="1600" dirty="0">
                <a:latin typeface="Arial" pitchFamily="-101" charset="0"/>
              </a:rPr>
              <a:t> 3 1 8 7 2 4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6 3</a:t>
            </a:r>
            <a:r>
              <a:rPr lang="en-US" sz="1600" dirty="0">
                <a:latin typeface="Arial" pitchFamily="-101" charset="0"/>
              </a:rPr>
              <a:t> 1 8 7 2 4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6 1</a:t>
            </a:r>
            <a:r>
              <a:rPr lang="en-US" sz="1600" dirty="0">
                <a:latin typeface="Arial" pitchFamily="-101" charset="0"/>
              </a:rPr>
              <a:t> 8 7 2 4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</a:t>
            </a:r>
            <a:r>
              <a:rPr lang="en-US" sz="1600" b="1" dirty="0">
                <a:latin typeface="Arial" pitchFamily="-101" charset="0"/>
              </a:rPr>
              <a:t>6 8</a:t>
            </a:r>
            <a:r>
              <a:rPr lang="en-US" sz="1600" dirty="0">
                <a:latin typeface="Arial" pitchFamily="-101" charset="0"/>
              </a:rPr>
              <a:t>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8 7</a:t>
            </a:r>
            <a:r>
              <a:rPr lang="en-US" sz="1600" dirty="0">
                <a:latin typeface="Arial" pitchFamily="-101" charset="0"/>
              </a:rPr>
              <a:t>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5 3 1 6 7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8 2</a:t>
            </a:r>
            <a:r>
              <a:rPr lang="en-US" sz="1600" dirty="0">
                <a:latin typeface="Arial" pitchFamily="-101" charset="0"/>
              </a:rPr>
              <a:t>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5 3 1 6 7 2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8 4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5 3 1 6 7 2 4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</p:txBody>
      </p:sp>
      <p:pic>
        <p:nvPicPr>
          <p:cNvPr id="116741" name="Picture 5" descr="Bubble-sort-example-300px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1452" y="814135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>
                <a:latin typeface="Helvetica" charset="0"/>
              </a:rPr>
              <a:t>Internal</a:t>
            </a:r>
            <a:r>
              <a:rPr lang="en-US" sz="2400" b="1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(cont’d)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2794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288925" indent="-288925">
              <a:lnSpc>
                <a:spcPct val="90000"/>
              </a:lnSpc>
              <a:buSzPct val="50000"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5 3</a:t>
            </a:r>
            <a:r>
              <a:rPr lang="en-US" sz="1600" dirty="0">
                <a:latin typeface="Arial" pitchFamily="-101" charset="0"/>
              </a:rPr>
              <a:t> 1 6 7 2 4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5 1</a:t>
            </a:r>
            <a:r>
              <a:rPr lang="en-US" sz="1600" dirty="0">
                <a:latin typeface="Arial" pitchFamily="-101" charset="0"/>
              </a:rPr>
              <a:t> 6 7 2 4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</a:t>
            </a:r>
            <a:r>
              <a:rPr lang="en-US" sz="1600" b="1" dirty="0">
                <a:latin typeface="Arial" pitchFamily="-101" charset="0"/>
              </a:rPr>
              <a:t>5 6</a:t>
            </a:r>
            <a:r>
              <a:rPr lang="en-US" sz="1600" dirty="0">
                <a:latin typeface="Arial" pitchFamily="-101" charset="0"/>
              </a:rPr>
              <a:t>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</a:t>
            </a:r>
            <a:r>
              <a:rPr lang="en-US" sz="1600" b="1" dirty="0">
                <a:latin typeface="Arial" pitchFamily="-101" charset="0"/>
              </a:rPr>
              <a:t>6 7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7 2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3 1 5 6 2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7 4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3 1 5 6 2 4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0307" y="2057400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3 1</a:t>
            </a:r>
            <a:r>
              <a:rPr lang="en-US" sz="1600" dirty="0">
                <a:latin typeface="Arial" pitchFamily="-101" charset="0"/>
              </a:rPr>
              <a:t> 5 6 2 4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latin typeface="Arial" pitchFamily="-101" charset="0"/>
              </a:rPr>
              <a:t>3 5</a:t>
            </a:r>
            <a:r>
              <a:rPr lang="en-US" sz="1600" dirty="0">
                <a:latin typeface="Arial" pitchFamily="-101" charset="0"/>
              </a:rPr>
              <a:t> 6 2 4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</a:t>
            </a:r>
            <a:r>
              <a:rPr lang="en-US" sz="1600" b="1" dirty="0">
                <a:latin typeface="Arial" pitchFamily="-101" charset="0"/>
              </a:rPr>
              <a:t>5 6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1 3 5 2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1 3 5 2 4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918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1 3</a:t>
            </a:r>
            <a:r>
              <a:rPr lang="en-US" sz="1600" dirty="0">
                <a:latin typeface="Arial" pitchFamily="-101" charset="0"/>
              </a:rPr>
              <a:t> 5 2 4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latin typeface="Arial" pitchFamily="-101" charset="0"/>
              </a:rPr>
              <a:t>3 5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1 3 2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33292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1 3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3 2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1 2 </a:t>
            </a:r>
            <a:r>
              <a:rPr lang="en-US" sz="1600" b="1" dirty="0"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1 2 3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14111" y="3960038"/>
            <a:ext cx="2583493" cy="1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1 2</a:t>
            </a:r>
            <a:r>
              <a:rPr lang="en-US" sz="1600" dirty="0">
                <a:latin typeface="Arial" pitchFamily="-101" charset="0"/>
              </a:rPr>
              <a:t> 3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latin typeface="Arial" pitchFamily="-101" charset="0"/>
              </a:rPr>
              <a:t>2 3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1 2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6328" y="4814635"/>
            <a:ext cx="2583493" cy="1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1 2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2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008000"/>
                </a:solidFill>
                <a:latin typeface="Arial" pitchFamily="-101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9696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9" name="Picture 5" descr="Insertion-sort-example-300px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205" y="574231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861" y="1624286"/>
            <a:ext cx="8862479" cy="5067704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Insertion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Based on inserting a new value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It works by taking elements from the list one by one and inserting them in their correct position into a new sorted list. In arrays, the new list and the remaining elements can share the array's space, but insertion is expensive, requiring shifting all following elements over by one.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Example: 6 5 3 1 8 7 2 4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</a:t>
            </a:r>
            <a:r>
              <a:rPr lang="en-US" sz="1600" dirty="0">
                <a:latin typeface="Arial" pitchFamily="-101" charset="0"/>
              </a:rPr>
              <a:t> 5 3 1 8 7 2 4	Take out 6,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latin typeface="Arial" pitchFamily="-101" charset="0"/>
              </a:rPr>
              <a:t> 5 3 1 8 7 2 4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3 1 8 7 2 4	Take out 5,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5 6</a:t>
            </a:r>
            <a:r>
              <a:rPr lang="en-US" sz="1600" dirty="0">
                <a:latin typeface="Arial" pitchFamily="-101" charset="0"/>
              </a:rPr>
              <a:t> 3 1 8 7 2 4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5 6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3</a:t>
            </a:r>
            <a:r>
              <a:rPr lang="en-US" sz="1600" dirty="0">
                <a:latin typeface="Arial" pitchFamily="-101" charset="0"/>
              </a:rPr>
              <a:t> 1 8 7 2 4	Take out 3,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3 5 6 </a:t>
            </a:r>
            <a:r>
              <a:rPr lang="en-US" sz="1600" dirty="0">
                <a:latin typeface="Arial" pitchFamily="-101" charset="0"/>
              </a:rPr>
              <a:t>1 8 7 2 4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3 5 6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1</a:t>
            </a:r>
            <a:r>
              <a:rPr lang="en-US" sz="1600" dirty="0">
                <a:latin typeface="Arial" pitchFamily="-101" charset="0"/>
              </a:rPr>
              <a:t> 8 7 2 4	Take out 1,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1 3 5 6 </a:t>
            </a:r>
            <a:r>
              <a:rPr lang="en-US" sz="1600" dirty="0">
                <a:latin typeface="Arial" pitchFamily="-101" charset="0"/>
              </a:rPr>
              <a:t>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1 3 5 6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8</a:t>
            </a:r>
            <a:r>
              <a:rPr lang="en-US" sz="1600" dirty="0">
                <a:latin typeface="Arial" pitchFamily="-101" charset="0"/>
              </a:rPr>
              <a:t> 7 2 4	Take out 8,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1 3 5 6 8 </a:t>
            </a:r>
            <a:r>
              <a:rPr lang="en-US" sz="1600" dirty="0">
                <a:latin typeface="Arial" pitchFamily="-101" charset="0"/>
              </a:rPr>
              <a:t>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1 3 5 6 8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2 4 	Take out 7,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1 3 5 6 7 8 </a:t>
            </a:r>
            <a:r>
              <a:rPr lang="en-US" sz="1600" dirty="0">
                <a:latin typeface="Arial" pitchFamily="-101" charset="0"/>
              </a:rPr>
              <a:t>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1 3 5 6 7 8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2</a:t>
            </a:r>
            <a:r>
              <a:rPr lang="en-US" sz="1600" dirty="0">
                <a:latin typeface="Arial" pitchFamily="-101" charset="0"/>
              </a:rPr>
              <a:t> 4	Take out 2,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1 2 3 5 6 7 8 </a:t>
            </a:r>
            <a:r>
              <a:rPr lang="en-US" sz="1600" dirty="0">
                <a:latin typeface="Arial" pitchFamily="-101" charset="0"/>
              </a:rPr>
              <a:t>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>
                <a:latin typeface="Arial" pitchFamily="-101" charset="0"/>
              </a:rPr>
              <a:t>1 2 3 5 6 7 8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	Take out 4, and insert it in the previous list	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1 2 3 4 5 6 7 8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								</a:t>
            </a:r>
            <a:r>
              <a:rPr lang="en-US" sz="1600" b="1" dirty="0">
                <a:solidFill>
                  <a:srgbClr val="008000"/>
                </a:solidFill>
                <a:latin typeface="Arial" pitchFamily="-101" charset="0"/>
              </a:rPr>
              <a:t>Finished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Internal Serial Sorting (cont’d)</a:t>
            </a:r>
            <a:endParaRPr lang="en-US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9068</TotalTime>
  <Words>2130</Words>
  <Application>Microsoft Office PowerPoint</Application>
  <PresentationFormat>A4 Paper (210x297 mm)</PresentationFormat>
  <Paragraphs>420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Helvetica</vt:lpstr>
      <vt:lpstr>Tahoma</vt:lpstr>
      <vt:lpstr>Times New Roman</vt:lpstr>
      <vt:lpstr>Wingdings</vt:lpstr>
      <vt:lpstr>FIT-ppt</vt:lpstr>
      <vt:lpstr>Divider slide grey</vt:lpstr>
      <vt:lpstr>1_Divider slide grey</vt:lpstr>
      <vt:lpstr>1_FIT-ppt</vt:lpstr>
      <vt:lpstr>2_Divider slide grey</vt:lpstr>
      <vt:lpstr>FIT5202 (Volume IV – Sort and Group By)</vt:lpstr>
      <vt:lpstr>PowerPoint Presentation</vt:lpstr>
      <vt:lpstr>Revision</vt:lpstr>
      <vt:lpstr>Revision</vt:lpstr>
      <vt:lpstr>PowerPoint Presentation</vt:lpstr>
      <vt:lpstr>4.1. Sorting, and Serial Sorting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4.2. Serial External Sorting </vt:lpstr>
      <vt:lpstr>4.2. Serial External Sorting (cont’d)</vt:lpstr>
      <vt:lpstr>4.2. Serial External Sorting (cont’d)</vt:lpstr>
      <vt:lpstr>PowerPoint Presentation</vt:lpstr>
      <vt:lpstr>4.2. Serial External Sorting (cont’d)</vt:lpstr>
      <vt:lpstr>PowerPoint Presentation</vt:lpstr>
      <vt:lpstr>4.2. Serial External Sorting (cont’d)</vt:lpstr>
      <vt:lpstr>4.3. Parallel External Sort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PowerPoint Presentation</vt:lpstr>
      <vt:lpstr>PowerPoint Presentation</vt:lpstr>
      <vt:lpstr>PowerPoint Presentation</vt:lpstr>
      <vt:lpstr>4.2. Serial External Sorting (cont’d)</vt:lpstr>
      <vt:lpstr>4.2. Serial External Sorting (cont’d)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Ting Chee Ming</cp:lastModifiedBy>
  <cp:revision>464</cp:revision>
  <cp:lastPrinted>2019-03-28T23:03:11Z</cp:lastPrinted>
  <dcterms:created xsi:type="dcterms:W3CDTF">2018-01-25T04:38:43Z</dcterms:created>
  <dcterms:modified xsi:type="dcterms:W3CDTF">2021-03-27T09:22:19Z</dcterms:modified>
</cp:coreProperties>
</file>