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37"/>
  </p:notesMasterIdLst>
  <p:sldIdLst>
    <p:sldId id="256" r:id="rId4"/>
    <p:sldId id="295" r:id="rId5"/>
    <p:sldId id="312" r:id="rId6"/>
    <p:sldId id="270" r:id="rId7"/>
    <p:sldId id="271" r:id="rId8"/>
    <p:sldId id="272" r:id="rId9"/>
    <p:sldId id="273" r:id="rId10"/>
    <p:sldId id="275" r:id="rId11"/>
    <p:sldId id="314" r:id="rId12"/>
    <p:sldId id="313" r:id="rId13"/>
    <p:sldId id="315" r:id="rId14"/>
    <p:sldId id="320" r:id="rId15"/>
    <p:sldId id="324" r:id="rId16"/>
    <p:sldId id="322" r:id="rId17"/>
    <p:sldId id="325" r:id="rId18"/>
    <p:sldId id="277" r:id="rId19"/>
    <p:sldId id="278" r:id="rId20"/>
    <p:sldId id="279" r:id="rId21"/>
    <p:sldId id="280" r:id="rId22"/>
    <p:sldId id="283" r:id="rId23"/>
    <p:sldId id="316" r:id="rId24"/>
    <p:sldId id="317" r:id="rId25"/>
    <p:sldId id="331" r:id="rId26"/>
    <p:sldId id="319" r:id="rId27"/>
    <p:sldId id="326" r:id="rId28"/>
    <p:sldId id="327" r:id="rId29"/>
    <p:sldId id="328" r:id="rId30"/>
    <p:sldId id="329" r:id="rId31"/>
    <p:sldId id="330" r:id="rId32"/>
    <p:sldId id="285" r:id="rId33"/>
    <p:sldId id="286" r:id="rId34"/>
    <p:sldId id="299" r:id="rId35"/>
    <p:sldId id="300" r:id="rId36"/>
  </p:sldIdLst>
  <p:sldSz cx="9144000" cy="5143500" type="screen16x9"/>
  <p:notesSz cx="6858000" cy="9144000"/>
  <p:embeddedFontLst>
    <p:embeddedFont>
      <p:font typeface="Raleway" panose="020B0604020202020204" charset="0"/>
      <p:regular r:id="rId38"/>
      <p:bold r:id="rId39"/>
      <p:italic r:id="rId40"/>
      <p:boldItalic r:id="rId41"/>
    </p:embeddedFont>
    <p:embeddedFont>
      <p:font typeface="Cambria Math" panose="02040503050406030204" pitchFamily="18" charset="0"/>
      <p:regular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Trebuchet MS" panose="020B0603020202020204" pitchFamily="34" charset="0"/>
      <p:regular r:id="rId47"/>
      <p:bold r:id="rId48"/>
      <p:italic r:id="rId49"/>
      <p:boldItalic r:id="rId50"/>
    </p:embeddedFont>
    <p:embeddedFont>
      <p:font typeface="Arial Narrow" panose="020B0606020202030204" pitchFamily="34" charset="0"/>
      <p:regular r:id="rId51"/>
      <p:bold r:id="rId52"/>
      <p:italic r:id="rId53"/>
      <p:boldItalic r:id="rId54"/>
    </p:embeddedFont>
    <p:embeddedFont>
      <p:font typeface="ＭＳ Ｐゴシック" panose="020B0600070205080204" pitchFamily="34" charset="-128"/>
      <p:regular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000000"/>
          </p15:clr>
        </p15:guide>
        <p15:guide id="2" orient="horz" pos="3018">
          <p15:clr>
            <a:srgbClr val="000000"/>
          </p15:clr>
        </p15:guide>
        <p15:guide id="3" orient="horz" pos="226">
          <p15:clr>
            <a:srgbClr val="000000"/>
          </p15:clr>
        </p15:guide>
        <p15:guide id="4" orient="horz" pos="681">
          <p15:clr>
            <a:srgbClr val="000000"/>
          </p15:clr>
        </p15:guide>
        <p15:guide id="5" orient="horz" pos="1277">
          <p15:clr>
            <a:srgbClr val="000000"/>
          </p15:clr>
        </p15:guide>
        <p15:guide id="6" orient="horz" pos="1457">
          <p15:clr>
            <a:srgbClr val="000000"/>
          </p15:clr>
        </p15:guide>
        <p15:guide id="7" orient="horz" pos="1575">
          <p15:clr>
            <a:srgbClr val="000000"/>
          </p15:clr>
        </p15:guide>
        <p15:guide id="8" orient="horz" pos="1749">
          <p15:clr>
            <a:srgbClr val="000000"/>
          </p15:clr>
        </p15:guide>
        <p15:guide id="9" orient="horz" pos="2480">
          <p15:clr>
            <a:srgbClr val="000000"/>
          </p15:clr>
        </p15:guide>
        <p15:guide id="10" orient="horz" pos="1153">
          <p15:clr>
            <a:srgbClr val="000000"/>
          </p15:clr>
        </p15:guide>
        <p15:guide id="11" orient="horz" pos="338">
          <p15:clr>
            <a:srgbClr val="000000"/>
          </p15:clr>
        </p15:guide>
        <p15:guide id="12" orient="horz" pos="200">
          <p15:clr>
            <a:srgbClr val="000000"/>
          </p15:clr>
        </p15:guide>
        <p15:guide id="13" orient="horz" pos="2013">
          <p15:clr>
            <a:srgbClr val="000000"/>
          </p15:clr>
        </p15:guide>
        <p15:guide id="14" orient="horz" pos="532">
          <p15:clr>
            <a:srgbClr val="000000"/>
          </p15:clr>
        </p15:guide>
        <p15:guide id="15" orient="horz" pos="202">
          <p15:clr>
            <a:srgbClr val="000000"/>
          </p15:clr>
        </p15:guide>
        <p15:guide id="16" pos="235">
          <p15:clr>
            <a:srgbClr val="000000"/>
          </p15:clr>
        </p15:guide>
        <p15:guide id="17" pos="2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058" autoAdjust="0"/>
  </p:normalViewPr>
  <p:slideViewPr>
    <p:cSldViewPr snapToGrid="0">
      <p:cViewPr varScale="1">
        <p:scale>
          <a:sx n="68" d="100"/>
          <a:sy n="68" d="100"/>
        </p:scale>
        <p:origin x="1168" y="48"/>
      </p:cViewPr>
      <p:guideLst>
        <p:guide orient="horz" pos="902"/>
        <p:guide orient="horz" pos="3018"/>
        <p:guide orient="horz" pos="226"/>
        <p:guide orient="horz" pos="681"/>
        <p:guide orient="horz" pos="1277"/>
        <p:guide orient="horz" pos="1457"/>
        <p:guide orient="horz" pos="1575"/>
        <p:guide orient="horz" pos="1749"/>
        <p:guide orient="horz" pos="2480"/>
        <p:guide orient="horz" pos="1153"/>
        <p:guide orient="horz" pos="338"/>
        <p:guide orient="horz" pos="200"/>
        <p:guide orient="horz" pos="2013"/>
        <p:guide orient="horz" pos="532"/>
        <p:guide orient="horz" pos="202"/>
        <p:guide pos="235"/>
        <p:guide pos="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2.fntdata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font" Target="fonts/font14.fntdata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is Featurization.</a:t>
            </a: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944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8168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07413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2845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91560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706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bca7bb51a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2" name="Google Shape;192;g5bca7bb51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612dcaff1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g612dcaff1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6138ceeb0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g6138ceeb0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bca7bb51a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g5bca7bb51a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bca7bb51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AU" dirty="0">
              <a:ea typeface="ＭＳ Ｐゴシック" charset="0"/>
              <a:cs typeface="ＭＳ Ｐゴシック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g5bca7bb51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1412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5760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dirty="0">
                <a:latin typeface="Raleway"/>
                <a:ea typeface="Raleway"/>
                <a:cs typeface="Raleway"/>
                <a:sym typeface="Raleway"/>
              </a:rPr>
              <a:t>Some times converting string values to index is not enough.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Next I am going to talk about One Hot Encoding, and when it is necessary to use as a preprocessing step for machine learning models.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Raleway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One Hot Encoding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is a pre-processing step.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It is applied to categorical data, to convert it into a non-ordinal numerical representation.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Raleway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What that means is it maps a categorical feature represented as a label index to a binary vector..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dirty="0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53841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43835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39278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24530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92817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9277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bca7bb51a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AU" dirty="0">
                <a:latin typeface="Raleway"/>
                <a:ea typeface="Raleway"/>
                <a:cs typeface="Raleway"/>
                <a:sym typeface="Raleway"/>
              </a:rPr>
              <a:t>Now Summary of why should we use one hot encoding?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Using string indexing can cause the model to assume a natural ordering between categories.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may result in poor performance or unexpected results. 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dirty="0">
              <a:latin typeface="Raleway"/>
              <a:ea typeface="Raleway"/>
              <a:cs typeface="Raleway"/>
              <a:sym typeface="Raleway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 one-hot encoding can be applied to the integer representation.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is where the integer encoded variable is removed and a new binary variable is added for each unique integer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gets rid of the problem of ordinality.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g5bca7bb51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793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bca7bb51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8" name="Google Shape;308;g5bca7bb51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9138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12dcaff1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244" name="Google Shape;244;g612dcaff1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5bca7bb51a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rgbClr val="1D1F2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0" name="Google Shape;250;g5bca7bb51a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12dcaff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-GB"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43" name="Google Shape;343;g612dcaff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5cf77c194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5cf77c194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bca7bb51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g5bca7bb51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bca7bb51a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3" name="Google Shape;153;g5bca7bb51a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bca7bb51a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0" name="Google Shape;160;g5bca7bb51a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bca7bb51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g5bca7bb51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bca7bb51a_0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79" name="Google Shape;179;g5bca7bb51a_0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9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2"/>
          </p:nvPr>
        </p:nvSpPr>
        <p:spPr>
          <a:xfrm>
            <a:off x="276542" y="2646680"/>
            <a:ext cx="6088697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sz="180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>
            <a:spLocks noGrp="1"/>
          </p:cNvSpPr>
          <p:nvPr>
            <p:ph type="pic" idx="2"/>
          </p:nvPr>
        </p:nvSpPr>
        <p:spPr>
          <a:xfrm>
            <a:off x="377508" y="1001432"/>
            <a:ext cx="8288700" cy="30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dirty="0"/>
          </a:p>
        </p:txBody>
      </p:sp>
      <p:sp>
        <p:nvSpPr>
          <p:cNvPr id="15" name="Google Shape;15;p4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256066" y="1005931"/>
            <a:ext cx="40386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53746" y="1005931"/>
            <a:ext cx="40386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3197172" y="996950"/>
            <a:ext cx="5511900" cy="29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261414" y="996950"/>
            <a:ext cx="2484600" cy="29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>
            <a:spLocks noGrp="1"/>
          </p:cNvSpPr>
          <p:nvPr>
            <p:ph type="pic" idx="2"/>
          </p:nvPr>
        </p:nvSpPr>
        <p:spPr>
          <a:xfrm>
            <a:off x="377508" y="1001432"/>
            <a:ext cx="8288700" cy="30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GB"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1"/>
          </p:nvPr>
        </p:nvSpPr>
        <p:spPr>
          <a:xfrm>
            <a:off x="256066" y="1005931"/>
            <a:ext cx="40386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2"/>
          </p:nvPr>
        </p:nvSpPr>
        <p:spPr>
          <a:xfrm>
            <a:off x="4553746" y="1005931"/>
            <a:ext cx="4038600" cy="30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>
            <a:spLocks noGrp="1"/>
          </p:cNvSpPr>
          <p:nvPr>
            <p:ph type="pic" idx="2"/>
          </p:nvPr>
        </p:nvSpPr>
        <p:spPr>
          <a:xfrm>
            <a:off x="3197172" y="996950"/>
            <a:ext cx="5511900" cy="29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261414" y="996950"/>
            <a:ext cx="2484600" cy="29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/>
          <p:nvPr/>
        </p:nvSpPr>
        <p:spPr>
          <a:xfrm>
            <a:off x="4076885" y="4608512"/>
            <a:ext cx="990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PT templates-1-widescreen-FIN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PPT templates-1-widescreen-FINAL-4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35881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9" descr="PPT templates-1-widescreen-FINAL-4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35880" cy="51434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.apache.org/docs/latest/ml-features.html#pca" TargetMode="Externa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dirty="0"/>
              <a:t>Machine Learning- Featurization</a:t>
            </a:r>
            <a:endParaRPr sz="3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276542" y="2833380"/>
            <a:ext cx="60888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dirty="0" err="1"/>
              <a:t>Prajwol</a:t>
            </a:r>
            <a:r>
              <a:rPr lang="en-GB" dirty="0"/>
              <a:t> </a:t>
            </a:r>
            <a:r>
              <a:rPr lang="en-GB" dirty="0" err="1" smtClean="0"/>
              <a:t>Sangat</a:t>
            </a:r>
            <a:endParaRPr lang="en-GB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 smtClean="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Updated by CM Ting  (15 April 2022)</a:t>
            </a:r>
            <a:endParaRPr sz="1800" b="0" i="0" u="none" strike="noStrike" cap="none" dirty="0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4689280" y="302472"/>
            <a:ext cx="1960068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6DAE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r>
              <a:rPr lang="en-GB" sz="1850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GB" sz="1850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TECHNOLOGY</a:t>
            </a:r>
            <a:endParaRPr sz="185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Term Frequency–Inverse Document Frequency, or TF-IDF</a:t>
            </a:r>
            <a:r>
              <a:rPr lang="en-GB" sz="2000" dirty="0"/>
              <a:t>,</a:t>
            </a:r>
          </a:p>
          <a:p>
            <a:pPr lvl="1"/>
            <a:r>
              <a:rPr lang="en-US" sz="1800" dirty="0"/>
              <a:t>The product of these values, TF × IDF, shows how relevant a term is to a specific document (i.e., if it is common in that document but rare in the whole corpus).</a:t>
            </a:r>
          </a:p>
          <a:p>
            <a:pPr lvl="1"/>
            <a:r>
              <a:rPr lang="en-US" sz="1800" dirty="0"/>
              <a:t>The TF-IDF measure is simply the product of TF and IDF:</a:t>
            </a:r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230C6E-6A49-4ACE-967E-2885F910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237" y="2757079"/>
            <a:ext cx="53435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42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Term Frequency–Inverse Document Frequency, or TF-IDF</a:t>
            </a:r>
            <a:r>
              <a:rPr lang="en-GB" sz="2000" dirty="0"/>
              <a:t>,</a:t>
            </a:r>
          </a:p>
          <a:p>
            <a:pPr lvl="1"/>
            <a:endParaRPr lang="en-US"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9856B-739D-4D12-8E54-EB65F932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31" y="1242197"/>
            <a:ext cx="5238751" cy="2769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626F68-4A24-4074-88C1-78C498C88AE6}"/>
              </a:ext>
            </a:extLst>
          </p:cNvPr>
          <p:cNvSpPr/>
          <p:nvPr/>
        </p:nvSpPr>
        <p:spPr>
          <a:xfrm>
            <a:off x="666206" y="1474117"/>
            <a:ext cx="3108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02122"/>
                </a:solidFill>
                <a:latin typeface="Raleway" panose="020B0604020202020204" charset="0"/>
              </a:rPr>
              <a:t>Suppose that we have term count tables of a corpus consisting of only two documents, as listed on the right.</a:t>
            </a:r>
          </a:p>
          <a:p>
            <a:endParaRPr lang="en-US" sz="1800" dirty="0">
              <a:solidFill>
                <a:srgbClr val="202122"/>
              </a:solidFill>
              <a:latin typeface="Raleway" panose="020B0604020202020204" charset="0"/>
            </a:endParaRPr>
          </a:p>
          <a:p>
            <a:r>
              <a:rPr lang="en-US" sz="1800" b="1" dirty="0">
                <a:latin typeface="Raleway" panose="020B0604020202020204" charset="0"/>
              </a:rPr>
              <a:t>Calculate TF-IDF for the term "this”.</a:t>
            </a:r>
            <a:endParaRPr lang="en-GB" sz="1800" b="1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0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TF-IDF (Solution)</a:t>
            </a:r>
            <a:r>
              <a:rPr lang="en-GB" sz="2000" dirty="0"/>
              <a:t>,</a:t>
            </a:r>
          </a:p>
          <a:p>
            <a:pPr lvl="1"/>
            <a:endParaRPr lang="en-US"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9856B-739D-4D12-8E54-EB65F932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31" y="1242197"/>
            <a:ext cx="5238751" cy="2769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626F68-4A24-4074-88C1-78C498C88AE6}"/>
              </a:ext>
            </a:extLst>
          </p:cNvPr>
          <p:cNvSpPr/>
          <p:nvPr/>
        </p:nvSpPr>
        <p:spPr>
          <a:xfrm>
            <a:off x="666206" y="1474117"/>
            <a:ext cx="3108960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800" b="1" dirty="0">
                <a:latin typeface="Raleway" panose="020B0604020202020204" charset="0"/>
              </a:rPr>
              <a:t>Calculating TF for “this”:</a:t>
            </a:r>
          </a:p>
          <a:p>
            <a:endParaRPr lang="en-AU" sz="1800" dirty="0">
              <a:latin typeface="Raleway" panose="020B0604020202020204" charset="0"/>
            </a:endParaRPr>
          </a:p>
          <a:p>
            <a:r>
              <a:rPr lang="en-AU" sz="1800" dirty="0">
                <a:latin typeface="Raleway" panose="020B0604020202020204" charset="0"/>
              </a:rPr>
              <a:t>TF (“this”, d1) = 1/5 = 0.2</a:t>
            </a:r>
          </a:p>
          <a:p>
            <a:r>
              <a:rPr lang="en-AU" sz="1800" dirty="0">
                <a:latin typeface="Raleway" panose="020B0604020202020204" charset="0"/>
              </a:rPr>
              <a:t>TF (“this”, d2) = 1/7 = 0.14 (Approx.)</a:t>
            </a:r>
          </a:p>
          <a:p>
            <a:endParaRPr lang="en-AU" sz="1800" dirty="0">
              <a:latin typeface="Raleway" panose="020B0604020202020204" charset="0"/>
            </a:endParaRPr>
          </a:p>
          <a:p>
            <a:endParaRPr lang="en-GB" sz="18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4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TF-IDF (Solution)</a:t>
            </a:r>
            <a:r>
              <a:rPr lang="en-GB" sz="2000" dirty="0"/>
              <a:t>,</a:t>
            </a:r>
          </a:p>
          <a:p>
            <a:pPr lvl="1"/>
            <a:endParaRPr lang="en-US"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9856B-739D-4D12-8E54-EB65F932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31" y="1242197"/>
            <a:ext cx="5238751" cy="2769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626F68-4A24-4074-88C1-78C498C88AE6}"/>
              </a:ext>
            </a:extLst>
          </p:cNvPr>
          <p:cNvSpPr/>
          <p:nvPr/>
        </p:nvSpPr>
        <p:spPr>
          <a:xfrm>
            <a:off x="666206" y="1474117"/>
            <a:ext cx="3108960" cy="203132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800" b="1" dirty="0">
                <a:latin typeface="Raleway" panose="020B0604020202020204" charset="0"/>
              </a:rPr>
              <a:t>Calculating IDF for “this”:</a:t>
            </a:r>
          </a:p>
          <a:p>
            <a:r>
              <a:rPr lang="en-AU" sz="1800" dirty="0">
                <a:latin typeface="Raleway" panose="020B0604020202020204" charset="0"/>
              </a:rPr>
              <a:t>|D| = 2</a:t>
            </a:r>
          </a:p>
          <a:p>
            <a:r>
              <a:rPr lang="en-AU" sz="1800" dirty="0">
                <a:latin typeface="Raleway" panose="020B0604020202020204" charset="0"/>
              </a:rPr>
              <a:t>DF(t, D) = 2</a:t>
            </a:r>
          </a:p>
          <a:p>
            <a:endParaRPr lang="en-AU" sz="1800" dirty="0">
              <a:latin typeface="Raleway" panose="020B0604020202020204" charset="0"/>
            </a:endParaRPr>
          </a:p>
          <a:p>
            <a:r>
              <a:rPr lang="en-AU" sz="1800" dirty="0">
                <a:latin typeface="Raleway" panose="020B0604020202020204" charset="0"/>
              </a:rPr>
              <a:t>IDF (“this”, D) = log ( 3/ 3) = 0</a:t>
            </a:r>
          </a:p>
          <a:p>
            <a:endParaRPr lang="en-AU" sz="1800" dirty="0">
              <a:latin typeface="Raleway" panose="020B0604020202020204" charset="0"/>
            </a:endParaRPr>
          </a:p>
          <a:p>
            <a:endParaRPr lang="en-GB" sz="1800" dirty="0">
              <a:latin typeface="Raleway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848FE-A70B-4BA8-BDC8-8FBB9144B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13" y="3555385"/>
            <a:ext cx="3386546" cy="7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9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TF-IDF (Solution)</a:t>
            </a:r>
            <a:r>
              <a:rPr lang="en-GB" sz="2000" dirty="0"/>
              <a:t>,</a:t>
            </a:r>
          </a:p>
          <a:p>
            <a:pPr lvl="1"/>
            <a:endParaRPr lang="en-US"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9856B-739D-4D12-8E54-EB65F932E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31" y="1242197"/>
            <a:ext cx="5238751" cy="276905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5626F68-4A24-4074-88C1-78C498C88AE6}"/>
              </a:ext>
            </a:extLst>
          </p:cNvPr>
          <p:cNvSpPr/>
          <p:nvPr/>
        </p:nvSpPr>
        <p:spPr>
          <a:xfrm>
            <a:off x="177350" y="1524060"/>
            <a:ext cx="3631474" cy="175432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AU" sz="1800" b="1" dirty="0">
                <a:latin typeface="Raleway" panose="020B0604020202020204" charset="0"/>
              </a:rPr>
              <a:t>Calculating TF-IDF for “this”:</a:t>
            </a:r>
            <a:endParaRPr lang="en-AU" sz="1800" dirty="0">
              <a:latin typeface="Raleway" panose="020B0604020202020204" charset="0"/>
            </a:endParaRPr>
          </a:p>
          <a:p>
            <a:endParaRPr lang="en-AU" sz="1800" dirty="0">
              <a:latin typeface="Raleway" panose="020B0604020202020204" charset="0"/>
            </a:endParaRPr>
          </a:p>
          <a:p>
            <a:r>
              <a:rPr lang="en-AU" sz="1800" dirty="0">
                <a:latin typeface="Raleway" panose="020B0604020202020204" charset="0"/>
              </a:rPr>
              <a:t>TF-IDF (“this”, d1, D) = 0.2 * 0 = 0</a:t>
            </a:r>
          </a:p>
          <a:p>
            <a:endParaRPr lang="en-AU" sz="1800" dirty="0">
              <a:latin typeface="Raleway" panose="020B0604020202020204" charset="0"/>
            </a:endParaRPr>
          </a:p>
          <a:p>
            <a:r>
              <a:rPr lang="en-AU" sz="1800" dirty="0">
                <a:latin typeface="Raleway" panose="020B0604020202020204" charset="0"/>
              </a:rPr>
              <a:t>TF-IDF (“this”, d2, D) = 0.14 * 0 = 0</a:t>
            </a:r>
          </a:p>
          <a:p>
            <a:endParaRPr lang="en-AU" sz="1800" dirty="0">
              <a:latin typeface="Raleway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C444E-6141-4025-89F1-2DCAD7FD9B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032"/>
          <a:stretch/>
        </p:blipFill>
        <p:spPr>
          <a:xfrm>
            <a:off x="0" y="3772036"/>
            <a:ext cx="5343525" cy="6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06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b="1" dirty="0">
                <a:latin typeface="Raleway" panose="020B0604020202020204" charset="0"/>
              </a:rPr>
              <a:t>Exercise: Calculate TF-IDF for the term “example”.</a:t>
            </a:r>
            <a:endParaRPr lang="en-GB" sz="2000" b="1" dirty="0">
              <a:latin typeface="Raleway" panose="020B0604020202020204" charset="0"/>
            </a:endParaRPr>
          </a:p>
          <a:p>
            <a:pPr lvl="1"/>
            <a:endParaRPr lang="en-US"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9856B-739D-4D12-8E54-EB65F932EC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43"/>
          <a:stretch/>
        </p:blipFill>
        <p:spPr>
          <a:xfrm>
            <a:off x="1980456" y="1658783"/>
            <a:ext cx="5238751" cy="255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6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78297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Word2Vec</a:t>
            </a:r>
            <a:endParaRPr sz="2000" b="1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GB" sz="1800" dirty="0"/>
              <a:t>maps each word to a unique fixed-size vector. 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GB" sz="1800" dirty="0"/>
              <a:t>transforms each document into a vector using the average of all words in the document.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endParaRPr lang="en-GB" sz="1800"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-GB" sz="1800" dirty="0"/>
              <a:t>this vector can then be used as features for prediction, </a:t>
            </a:r>
            <a:r>
              <a:rPr lang="en-GB" sz="1800" b="1" dirty="0"/>
              <a:t>document similarity calculations</a:t>
            </a:r>
            <a:r>
              <a:rPr lang="en-GB" sz="1800" dirty="0"/>
              <a:t>, etc.</a:t>
            </a:r>
            <a:endParaRPr sz="1800"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600" b="1" dirty="0"/>
          </a:p>
        </p:txBody>
      </p:sp>
      <p:sp>
        <p:nvSpPr>
          <p:cNvPr id="195" name="Google Shape;195;p36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221908-0A6D-4FD3-B8D1-DDB556073F19}"/>
              </a:ext>
            </a:extLst>
          </p:cNvPr>
          <p:cNvSpPr/>
          <p:nvPr/>
        </p:nvSpPr>
        <p:spPr>
          <a:xfrm>
            <a:off x="1201784" y="3456452"/>
            <a:ext cx="711925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sz="1800" b="1" dirty="0">
                <a:latin typeface="Raleway"/>
                <a:ea typeface="Raleway"/>
                <a:cs typeface="Raleway"/>
                <a:sym typeface="Raleway"/>
              </a:rPr>
              <a:t>Home Work: Do some research and write a program to find the document similarity using Word2Vec.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>
            <a:spLocks noGrp="1"/>
          </p:cNvSpPr>
          <p:nvPr>
            <p:ph type="body" idx="1"/>
          </p:nvPr>
        </p:nvSpPr>
        <p:spPr>
          <a:xfrm>
            <a:off x="262109" y="999824"/>
            <a:ext cx="85494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▪"/>
            </a:pPr>
            <a:r>
              <a:rPr lang="en-GB" sz="2000" b="1">
                <a:solidFill>
                  <a:srgbClr val="EFEFEF"/>
                </a:solidFill>
              </a:rPr>
              <a:t>Extraction</a:t>
            </a:r>
            <a:endParaRPr sz="2000" b="1">
              <a:solidFill>
                <a:srgbClr val="EFEFEF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–"/>
            </a:pPr>
            <a:r>
              <a:rPr lang="en-GB" sz="2000">
                <a:solidFill>
                  <a:srgbClr val="EFEFEF"/>
                </a:solidFill>
              </a:rPr>
              <a:t>Extracting features from “raw” data</a:t>
            </a:r>
            <a:endParaRPr sz="2000">
              <a:solidFill>
                <a:srgbClr val="EFEFE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Transformation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Scaling, converting, or modifying features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Selection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Selecting a subset from a larger set of features</a:t>
            </a:r>
            <a:endParaRPr sz="20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/>
          </a:p>
        </p:txBody>
      </p:sp>
      <p:sp>
        <p:nvSpPr>
          <p:cNvPr id="201" name="Google Shape;201;p3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Extraction, transformation and selection</a:t>
            </a:r>
            <a:endParaRPr>
              <a:solidFill>
                <a:srgbClr val="98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78297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Feature Transformers</a:t>
            </a:r>
            <a:endParaRPr sz="2000" b="1"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dirty="0"/>
              <a:t>Tokenization 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dirty="0"/>
              <a:t>Stop Words Remover</a:t>
            </a: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AU" dirty="0"/>
              <a:t>S</a:t>
            </a:r>
            <a:r>
              <a:rPr lang="en-GB" dirty="0" err="1"/>
              <a:t>tring</a:t>
            </a:r>
            <a:r>
              <a:rPr lang="en-GB" dirty="0"/>
              <a:t> Indexing</a:t>
            </a: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AU" dirty="0"/>
              <a:t>One Hot Encoding</a:t>
            </a:r>
            <a:endParaRPr dirty="0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dirty="0"/>
              <a:t>Vector Assembler (Implement In tutorial)</a:t>
            </a:r>
            <a:endParaRPr dirty="0"/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</p:txBody>
      </p:sp>
      <p:sp>
        <p:nvSpPr>
          <p:cNvPr id="207" name="Google Shape;207;p38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Feature Extraction and Transformation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>
            <a:spLocks noGrp="1"/>
          </p:cNvSpPr>
          <p:nvPr>
            <p:ph type="body" idx="1"/>
          </p:nvPr>
        </p:nvSpPr>
        <p:spPr>
          <a:xfrm>
            <a:off x="325150" y="830141"/>
            <a:ext cx="8549400" cy="34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</a:pPr>
            <a:r>
              <a:rPr lang="en-GB" sz="2000" b="1" dirty="0"/>
              <a:t>Tokenization</a:t>
            </a:r>
            <a:r>
              <a:rPr lang="en-GB" sz="2000" dirty="0"/>
              <a:t> </a:t>
            </a:r>
            <a:endParaRPr sz="2000" dirty="0"/>
          </a:p>
          <a:p>
            <a:pPr marL="914400" marR="0" lvl="1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</a:pPr>
            <a:r>
              <a:rPr lang="en-GB" dirty="0"/>
              <a:t>It is the process of taking text (such as a sentence) and breaking it into individual terms (usually words). </a:t>
            </a:r>
            <a:endParaRPr dirty="0"/>
          </a:p>
        </p:txBody>
      </p:sp>
      <p:sp>
        <p:nvSpPr>
          <p:cNvPr id="213" name="Google Shape;213;p39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Transformers</a:t>
            </a:r>
            <a:endParaRPr>
              <a:solidFill>
                <a:srgbClr val="98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  <p:pic>
        <p:nvPicPr>
          <p:cNvPr id="5122" name="Picture 2" descr="Tokenization and Text Data Preparation with TensorFlow &amp; Keras">
            <a:extLst>
              <a:ext uri="{FF2B5EF4-FFF2-40B4-BE49-F238E27FC236}">
                <a16:creationId xmlns:a16="http://schemas.microsoft.com/office/drawing/2014/main" id="{0960C632-CF37-4B20-8C1A-1F038F4C4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944" y="2239735"/>
            <a:ext cx="5819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Machine Learning: </a:t>
            </a:r>
            <a:r>
              <a:rPr lang="en-GB" dirty="0">
                <a:solidFill>
                  <a:srgbClr val="980000"/>
                </a:solidFill>
              </a:rPr>
              <a:t>Pipeline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28" y="959062"/>
            <a:ext cx="7828144" cy="32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4AB94E-D8FF-4560-A7BE-B326AD55524D}"/>
              </a:ext>
            </a:extLst>
          </p:cNvPr>
          <p:cNvSpPr/>
          <p:nvPr/>
        </p:nvSpPr>
        <p:spPr>
          <a:xfrm>
            <a:off x="2390503" y="1058091"/>
            <a:ext cx="2181497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823BDA-9C06-4754-8FB6-2E7134AD388E}"/>
              </a:ext>
            </a:extLst>
          </p:cNvPr>
          <p:cNvSpPr/>
          <p:nvPr/>
        </p:nvSpPr>
        <p:spPr>
          <a:xfrm>
            <a:off x="4123078" y="1058090"/>
            <a:ext cx="2181497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F2152C-6E33-4724-8535-017A0DAB4B99}"/>
              </a:ext>
            </a:extLst>
          </p:cNvPr>
          <p:cNvSpPr/>
          <p:nvPr/>
        </p:nvSpPr>
        <p:spPr>
          <a:xfrm>
            <a:off x="6080114" y="1058089"/>
            <a:ext cx="2181497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1207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</a:pPr>
            <a:r>
              <a:rPr lang="en-GB" sz="2000" b="1" dirty="0"/>
              <a:t>Stop Words</a:t>
            </a:r>
            <a:r>
              <a:rPr lang="en-GB" sz="2000" b="1" i="1" dirty="0"/>
              <a:t> </a:t>
            </a:r>
            <a:r>
              <a:rPr lang="en-GB" sz="2000" dirty="0"/>
              <a:t>are words which should be excluded from the input, typically because the words appear frequently and don’t carry as much meaning.</a:t>
            </a:r>
            <a:endParaRPr sz="2000" dirty="0"/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Transformers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  <p:pic>
        <p:nvPicPr>
          <p:cNvPr id="8194" name="Picture 2" descr="Introduction to Udacity Machine Learning-Text Learning - Programmer Sought">
            <a:extLst>
              <a:ext uri="{FF2B5EF4-FFF2-40B4-BE49-F238E27FC236}">
                <a16:creationId xmlns:a16="http://schemas.microsoft.com/office/drawing/2014/main" id="{651D66C2-2BB7-4679-B224-5CEAEDFE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123" y="1853293"/>
            <a:ext cx="6113417" cy="250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Stop Words Remover</a:t>
            </a:r>
            <a:r>
              <a:rPr lang="en-GB" sz="2000" dirty="0"/>
              <a:t> 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GB" dirty="0"/>
              <a:t>Takes as input a sequence of strings (e.g. the output of a Tokenizer) 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GB" dirty="0"/>
              <a:t>Drops all the stop words from the input sequences.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Transformers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ABFEB-16D0-4293-B84D-531D7412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11" y="2446648"/>
            <a:ext cx="7514286" cy="1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73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String Indexing</a:t>
            </a:r>
            <a:endParaRPr lang="en-GB" sz="2000" dirty="0"/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Encoding a string column of labels to a column of label indices.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Transformers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643F77-490E-4E3C-8007-5FAC64DAC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643" y="1649311"/>
            <a:ext cx="3938713" cy="275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5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32" y="761359"/>
            <a:ext cx="8549400" cy="2593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One Hot Encoding</a:t>
            </a:r>
            <a:endParaRPr lang="en-GB" sz="2000" dirty="0"/>
          </a:p>
          <a:p>
            <a:pPr lvl="1">
              <a:spcBef>
                <a:spcPts val="480"/>
              </a:spcBef>
              <a:buChar char="▪"/>
            </a:pPr>
            <a:r>
              <a:rPr lang="en-US" sz="1600" dirty="0"/>
              <a:t>Maps a </a:t>
            </a:r>
            <a:r>
              <a:rPr lang="en-US" sz="1600" dirty="0">
                <a:solidFill>
                  <a:srgbClr val="C00000"/>
                </a:solidFill>
              </a:rPr>
              <a:t>categorical feature represented as a label index </a:t>
            </a:r>
            <a:r>
              <a:rPr lang="en-US" sz="1600" dirty="0"/>
              <a:t>to a </a:t>
            </a:r>
            <a:r>
              <a:rPr lang="en-US" sz="1600" dirty="0">
                <a:solidFill>
                  <a:srgbClr val="C00000"/>
                </a:solidFill>
              </a:rPr>
              <a:t>binary vector</a:t>
            </a:r>
            <a:r>
              <a:rPr lang="en-US" sz="1600" dirty="0"/>
              <a:t>..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sz="1600" dirty="0"/>
              <a:t>A </a:t>
            </a:r>
            <a:r>
              <a:rPr lang="en-US" sz="1600" dirty="0">
                <a:solidFill>
                  <a:srgbClr val="C00000"/>
                </a:solidFill>
              </a:rPr>
              <a:t>single one-value indicates the presence of a specific feature value </a:t>
            </a:r>
            <a:r>
              <a:rPr lang="en-US" sz="1600" dirty="0"/>
              <a:t>from among the set of all feature values. 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sz="1600" dirty="0"/>
              <a:t>For string type input data, it is common to encode categorical features using String Indexing first.</a:t>
            </a:r>
            <a:endParaRPr sz="1600" dirty="0"/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Transformers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325132" y="2831690"/>
            <a:ext cx="2368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Example, three category labels {</a:t>
            </a:r>
            <a:r>
              <a:rPr lang="en-US" dirty="0" err="1" smtClean="0"/>
              <a:t>a,b,c</a:t>
            </a:r>
            <a:r>
              <a:rPr lang="en-US" dirty="0" smtClean="0"/>
              <a:t>}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6312" y="3526913"/>
                <a:ext cx="710900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12" y="3526913"/>
                <a:ext cx="710900" cy="569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30208" y="3533878"/>
                <a:ext cx="709040" cy="5697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208" y="3533878"/>
                <a:ext cx="709040" cy="5697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72244" y="3526912"/>
                <a:ext cx="699294" cy="568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MY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MY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244" y="3526912"/>
                <a:ext cx="699294" cy="568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012229" y="2821857"/>
            <a:ext cx="49083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spark, use </a:t>
            </a:r>
            <a:r>
              <a:rPr lang="en-US" i="1" dirty="0" smtClean="0"/>
              <a:t>N</a:t>
            </a:r>
            <a:r>
              <a:rPr lang="en-US" dirty="0" smtClean="0"/>
              <a:t>-1 dimensional binary vector (</a:t>
            </a:r>
            <a:r>
              <a:rPr lang="en-US" i="1" dirty="0" smtClean="0"/>
              <a:t>N</a:t>
            </a:r>
            <a:r>
              <a:rPr lang="en-US" dirty="0" smtClean="0"/>
              <a:t> is the number of categories)</a:t>
            </a:r>
            <a:endParaRPr lang="en-M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46570" y="3479861"/>
                <a:ext cx="1446485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570" y="3479861"/>
                <a:ext cx="1446485" cy="383438"/>
              </a:xfrm>
              <a:prstGeom prst="rect">
                <a:avLst/>
              </a:prstGeom>
              <a:blipFill>
                <a:blip r:embed="rId6"/>
                <a:stretch>
                  <a:fillRect l="-2954" b="-1111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27886" y="3479861"/>
                <a:ext cx="1439753" cy="357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886" y="3479861"/>
                <a:ext cx="1439753" cy="357855"/>
              </a:xfrm>
              <a:prstGeom prst="rect">
                <a:avLst/>
              </a:prstGeom>
              <a:blipFill>
                <a:blip r:embed="rId7"/>
                <a:stretch>
                  <a:fillRect l="-2532" b="-1694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02470" y="3508599"/>
                <a:ext cx="1434880" cy="38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470" y="3508599"/>
                <a:ext cx="1434880" cy="383438"/>
              </a:xfrm>
              <a:prstGeom prst="rect">
                <a:avLst/>
              </a:prstGeom>
              <a:blipFill>
                <a:blip r:embed="rId8"/>
                <a:stretch>
                  <a:fillRect l="-2542" b="-1290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0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Why One Hot Encoding?</a:t>
            </a:r>
            <a:endParaRPr lang="en-GB" sz="2000" dirty="0"/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For categorical variables when there is no ordinal relationship, the string indexing is not enough...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Using this encoding and allowing the model to assume a natural ordering between categories may result in poor performance or unexpected results. 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A one-hot encoding can be applied to the integer representation. This is where the integer encoded variable is removed and a new binary variable is added for each unique integer value.</a:t>
            </a:r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99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Why One Hot Encoding?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AU" dirty="0"/>
              <a:t>E</a:t>
            </a:r>
            <a:r>
              <a:rPr lang="en-GB" dirty="0"/>
              <a:t>xample: </a:t>
            </a:r>
            <a:r>
              <a:rPr lang="en-US" dirty="0"/>
              <a:t>Let’s say we have 3 data instances with attributes of </a:t>
            </a:r>
            <a:r>
              <a:rPr lang="en-US" dirty="0">
                <a:latin typeface="Trebuchet MS" panose="020B0603020202020204" pitchFamily="34" charset="0"/>
              </a:rPr>
              <a:t>Preferred Programming Language </a:t>
            </a:r>
            <a:r>
              <a:rPr lang="en-US" dirty="0"/>
              <a:t>and </a:t>
            </a:r>
            <a:r>
              <a:rPr lang="en-US" dirty="0">
                <a:latin typeface="Trebuchet MS" panose="020B0603020202020204" pitchFamily="34" charset="0"/>
              </a:rPr>
              <a:t>OS of Choice.</a:t>
            </a:r>
            <a:endParaRPr lang="en-GB" dirty="0">
              <a:latin typeface="Trebuchet MS" panose="020B0603020202020204" pitchFamily="34" charset="0"/>
            </a:endParaRPr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22E315-B83F-4252-A5FE-3C763122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078" y="2015830"/>
            <a:ext cx="43624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59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436245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Why One Hot Encoding?</a:t>
            </a:r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22E315-B83F-4252-A5FE-3C7631228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41" y="1793761"/>
            <a:ext cx="4362450" cy="2047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53C53E-FFC5-47B7-87BC-3B4EA4270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6958" y="1827098"/>
            <a:ext cx="4352925" cy="1981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2F88DB-9311-45BE-B14D-4C899836576B}"/>
              </a:ext>
            </a:extLst>
          </p:cNvPr>
          <p:cNvSpPr/>
          <p:nvPr/>
        </p:nvSpPr>
        <p:spPr>
          <a:xfrm>
            <a:off x="4781006" y="1116895"/>
            <a:ext cx="2153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0">
              <a:spcBef>
                <a:spcPts val="480"/>
              </a:spcBef>
              <a:buSzPts val="2000"/>
            </a:pPr>
            <a:r>
              <a:rPr lang="en-GB" sz="2000" b="1" dirty="0">
                <a:latin typeface="Raleway" panose="020B0604020202020204" charset="0"/>
              </a:rPr>
              <a:t>String Indexing</a:t>
            </a:r>
            <a:endParaRPr lang="en-GB" sz="2000" dirty="0">
              <a:latin typeface="Raleway" panose="020B060402020202020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25921B-F88B-4CDF-AE41-128DE96D1D93}"/>
              </a:ext>
            </a:extLst>
          </p:cNvPr>
          <p:cNvSpPr/>
          <p:nvPr/>
        </p:nvSpPr>
        <p:spPr>
          <a:xfrm>
            <a:off x="4622276" y="1517005"/>
            <a:ext cx="4282292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671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0" y="1332034"/>
            <a:ext cx="4246859" cy="2743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55600">
              <a:buSzPts val="2000"/>
            </a:pPr>
            <a:r>
              <a:rPr lang="en-GB" sz="2000" b="1" dirty="0"/>
              <a:t>The Problem Of Ordinality</a:t>
            </a:r>
          </a:p>
          <a:p>
            <a:pPr indent="-355600">
              <a:buSzPts val="2000"/>
            </a:pPr>
            <a:r>
              <a:rPr lang="en-US" sz="2000" dirty="0">
                <a:solidFill>
                  <a:srgbClr val="000000"/>
                </a:solidFill>
                <a:latin typeface="Raleway" panose="020B0604020202020204" charset="0"/>
                <a:ea typeface="Arial"/>
                <a:cs typeface="Arial"/>
                <a:sym typeface="Arial"/>
              </a:rPr>
              <a:t>Machine learning algorithms treat the ordinality of numbers in an attribute with some significance: </a:t>
            </a:r>
            <a:r>
              <a:rPr lang="en-US" sz="2000" i="1" dirty="0">
                <a:solidFill>
                  <a:srgbClr val="000000"/>
                </a:solidFill>
                <a:latin typeface="Raleway" panose="020B0604020202020204" charset="0"/>
                <a:ea typeface="Arial"/>
                <a:cs typeface="Arial"/>
                <a:sym typeface="Arial"/>
              </a:rPr>
              <a:t>a higher number “must be better” than a lower number</a:t>
            </a:r>
            <a:r>
              <a:rPr lang="en-US" sz="2000" dirty="0">
                <a:solidFill>
                  <a:srgbClr val="000000"/>
                </a:solidFill>
                <a:latin typeface="Raleway" panose="020B0604020202020204" charset="0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endParaRPr lang="en-GB" sz="2000" b="1" dirty="0">
              <a:latin typeface="Raleway" panose="020B0604020202020204" charset="0"/>
            </a:endParaRPr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3C53E-FFC5-47B7-87BC-3B4EA427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58" y="1827098"/>
            <a:ext cx="4352925" cy="1981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2F88DB-9311-45BE-B14D-4C899836576B}"/>
              </a:ext>
            </a:extLst>
          </p:cNvPr>
          <p:cNvSpPr/>
          <p:nvPr/>
        </p:nvSpPr>
        <p:spPr>
          <a:xfrm>
            <a:off x="4781006" y="1116895"/>
            <a:ext cx="21531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1600" lvl="0">
              <a:spcBef>
                <a:spcPts val="480"/>
              </a:spcBef>
              <a:buSzPts val="2000"/>
            </a:pPr>
            <a:r>
              <a:rPr lang="en-GB" sz="2000" b="1" dirty="0">
                <a:latin typeface="Raleway" panose="020B0604020202020204" charset="0"/>
              </a:rPr>
              <a:t>String Indexing</a:t>
            </a:r>
            <a:endParaRPr lang="en-GB" sz="2000" dirty="0">
              <a:latin typeface="Raleway" panose="020B060402020202020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25921B-F88B-4CDF-AE41-128DE96D1D93}"/>
              </a:ext>
            </a:extLst>
          </p:cNvPr>
          <p:cNvSpPr/>
          <p:nvPr/>
        </p:nvSpPr>
        <p:spPr>
          <a:xfrm>
            <a:off x="4622276" y="1517005"/>
            <a:ext cx="4282292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B1E47-D80C-4DDC-8692-74E0CD461741}"/>
              </a:ext>
            </a:extLst>
          </p:cNvPr>
          <p:cNvSpPr/>
          <p:nvPr/>
        </p:nvSpPr>
        <p:spPr>
          <a:xfrm>
            <a:off x="325140" y="809118"/>
            <a:ext cx="4344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 indent="-355600">
              <a:spcBef>
                <a:spcPts val="480"/>
              </a:spcBef>
              <a:buSzPts val="2000"/>
              <a:buChar char="▪"/>
            </a:pPr>
            <a:r>
              <a:rPr lang="en-GB" sz="2400" b="1" dirty="0">
                <a:latin typeface="Raleway" panose="020B0604020202020204" charset="0"/>
              </a:rPr>
              <a:t>Why cant we STOP here?</a:t>
            </a:r>
          </a:p>
        </p:txBody>
      </p:sp>
    </p:spTree>
    <p:extLst>
      <p:ext uri="{BB962C8B-B14F-4D97-AF65-F5344CB8AC3E}">
        <p14:creationId xmlns:p14="http://schemas.microsoft.com/office/powerpoint/2010/main" val="4094332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53C53E-FFC5-47B7-87BC-3B4EA4270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" y="1605030"/>
            <a:ext cx="4352925" cy="1981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32F88DB-9311-45BE-B14D-4C899836576B}"/>
              </a:ext>
            </a:extLst>
          </p:cNvPr>
          <p:cNvSpPr/>
          <p:nvPr/>
        </p:nvSpPr>
        <p:spPr>
          <a:xfrm>
            <a:off x="302390" y="1204920"/>
            <a:ext cx="2499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4500" lvl="0" indent="-342900">
              <a:spcBef>
                <a:spcPts val="480"/>
              </a:spcBef>
              <a:buSzPts val="2000"/>
              <a:buFont typeface="Wingdings" panose="05000000000000000000" pitchFamily="2" charset="2"/>
              <a:buChar char="§"/>
            </a:pPr>
            <a:r>
              <a:rPr lang="en-GB" sz="2000" b="1" dirty="0">
                <a:latin typeface="Raleway" panose="020B0604020202020204" charset="0"/>
              </a:rPr>
              <a:t>String Indexing</a:t>
            </a:r>
            <a:endParaRPr lang="en-GB" sz="2000" dirty="0">
              <a:latin typeface="Raleway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FD51E-E183-4FA1-8186-7390CA3EE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82" y="1690755"/>
            <a:ext cx="3581400" cy="18097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E9F59C-E07C-44B1-9E8E-EDDCD642FCBF}"/>
              </a:ext>
            </a:extLst>
          </p:cNvPr>
          <p:cNvSpPr/>
          <p:nvPr/>
        </p:nvSpPr>
        <p:spPr>
          <a:xfrm>
            <a:off x="4912171" y="1225232"/>
            <a:ext cx="2860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44500" lvl="0" indent="-342900">
              <a:spcBef>
                <a:spcPts val="480"/>
              </a:spcBef>
              <a:buSzPts val="2000"/>
              <a:buFont typeface="Wingdings" panose="05000000000000000000" pitchFamily="2" charset="2"/>
              <a:buChar char="§"/>
            </a:pPr>
            <a:r>
              <a:rPr lang="en-GB" sz="2000" b="1" dirty="0">
                <a:latin typeface="Raleway" panose="020B0604020202020204" charset="0"/>
              </a:rPr>
              <a:t>One Hot Encoding</a:t>
            </a:r>
            <a:endParaRPr lang="en-GB" sz="2000" dirty="0">
              <a:latin typeface="Raleway" panose="020B060402020202020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F1ED360-F0E8-4378-B420-092CBABBE612}"/>
              </a:ext>
            </a:extLst>
          </p:cNvPr>
          <p:cNvSpPr/>
          <p:nvPr/>
        </p:nvSpPr>
        <p:spPr>
          <a:xfrm>
            <a:off x="4807131" y="2571750"/>
            <a:ext cx="378823" cy="4001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F7ACC15-11E4-4EAB-80B8-C75F5E94950B}"/>
              </a:ext>
            </a:extLst>
          </p:cNvPr>
          <p:cNvSpPr/>
          <p:nvPr/>
        </p:nvSpPr>
        <p:spPr>
          <a:xfrm>
            <a:off x="4713717" y="1517005"/>
            <a:ext cx="4282292" cy="274357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AFE597-1CBE-4029-B862-3C7B7C18F3F5}"/>
              </a:ext>
            </a:extLst>
          </p:cNvPr>
          <p:cNvSpPr/>
          <p:nvPr/>
        </p:nvSpPr>
        <p:spPr>
          <a:xfrm>
            <a:off x="164679" y="3555126"/>
            <a:ext cx="4572000" cy="707886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r>
              <a:rPr lang="en-US" sz="2000" b="1" dirty="0">
                <a:latin typeface="Raleway" panose="020B0604020202020204" charset="0"/>
              </a:rPr>
              <a:t>Homework</a:t>
            </a:r>
            <a:r>
              <a:rPr lang="en-US" sz="2000" dirty="0">
                <a:latin typeface="Raleway" panose="020B0604020202020204" charset="0"/>
              </a:rPr>
              <a:t>: Have a look at </a:t>
            </a:r>
            <a:r>
              <a:rPr lang="en-GB" sz="2000" b="1" dirty="0">
                <a:latin typeface="Raleway" panose="020B0604020202020204" charset="0"/>
                <a:hlinkClick r:id="rId5"/>
              </a:rPr>
              <a:t>Principal Component Analysis</a:t>
            </a:r>
            <a:r>
              <a:rPr lang="en-GB" sz="2000" dirty="0">
                <a:latin typeface="Raleway" panose="020B0604020202020204" charset="0"/>
                <a:hlinkClick r:id="rId5"/>
              </a:rPr>
              <a:t> (</a:t>
            </a:r>
            <a:r>
              <a:rPr lang="en-GB" sz="2000" b="1" dirty="0">
                <a:latin typeface="Raleway" panose="020B0604020202020204" charset="0"/>
                <a:hlinkClick r:id="rId5"/>
              </a:rPr>
              <a:t>PCA</a:t>
            </a:r>
            <a:r>
              <a:rPr lang="en-GB" sz="2000" dirty="0">
                <a:latin typeface="Raleway" panose="020B0604020202020204" charset="0"/>
                <a:hlinkClick r:id="rId5"/>
              </a:rPr>
              <a:t>)</a:t>
            </a:r>
            <a:endParaRPr lang="en-GB" sz="2000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06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366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Why One Hot Encoding?</a:t>
            </a:r>
            <a:endParaRPr lang="en-GB" sz="2000" dirty="0"/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For categorical variables when there is no ordinal relationship, the string indexing is not enough...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Using this encoding and allowing the model to assume a natural ordering between categories may result in poor performance or unexpected results. </a:t>
            </a:r>
          </a:p>
          <a:p>
            <a:pPr lvl="1">
              <a:spcBef>
                <a:spcPts val="480"/>
              </a:spcBef>
              <a:buChar char="▪"/>
            </a:pPr>
            <a:r>
              <a:rPr lang="en-US" dirty="0"/>
              <a:t>A one-hot encoding can be applied to the integer representation. This is where the integer encoded variable is removed and a new binary variable is added for each unique integer value.</a:t>
            </a:r>
          </a:p>
        </p:txBody>
      </p:sp>
      <p:sp>
        <p:nvSpPr>
          <p:cNvPr id="233" name="Google Shape;233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Featurization: </a:t>
            </a:r>
            <a:r>
              <a:rPr lang="en-GB" dirty="0">
                <a:solidFill>
                  <a:srgbClr val="980000"/>
                </a:solidFill>
              </a:rPr>
              <a:t>Feature Transformers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7426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Machine Learning: </a:t>
            </a:r>
            <a:r>
              <a:rPr lang="en-GB" dirty="0">
                <a:solidFill>
                  <a:srgbClr val="980000"/>
                </a:solidFill>
              </a:rPr>
              <a:t>Pipeline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311" name="Google Shape;31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928" y="959062"/>
            <a:ext cx="7828144" cy="3225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FF116F-6A2A-4E45-80DE-67FBE9FBC482}"/>
              </a:ext>
            </a:extLst>
          </p:cNvPr>
          <p:cNvSpPr/>
          <p:nvPr/>
        </p:nvSpPr>
        <p:spPr>
          <a:xfrm>
            <a:off x="2390503" y="1097277"/>
            <a:ext cx="2181497" cy="274357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264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>
            <a:spLocks noGrp="1"/>
          </p:cNvSpPr>
          <p:nvPr>
            <p:ph type="body" idx="1"/>
          </p:nvPr>
        </p:nvSpPr>
        <p:spPr>
          <a:xfrm>
            <a:off x="262109" y="999824"/>
            <a:ext cx="85494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▪"/>
            </a:pPr>
            <a:r>
              <a:rPr lang="en-GB" sz="2000" b="1">
                <a:solidFill>
                  <a:srgbClr val="EFEFEF"/>
                </a:solidFill>
              </a:rPr>
              <a:t>Extraction</a:t>
            </a:r>
            <a:endParaRPr sz="2000" b="1">
              <a:solidFill>
                <a:srgbClr val="EFEFEF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–"/>
            </a:pPr>
            <a:r>
              <a:rPr lang="en-GB" sz="2000">
                <a:solidFill>
                  <a:srgbClr val="EFEFEF"/>
                </a:solidFill>
              </a:rPr>
              <a:t>Extracting features from “raw” data</a:t>
            </a:r>
            <a:endParaRPr sz="2000">
              <a:solidFill>
                <a:srgbClr val="EFEFE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▪"/>
            </a:pPr>
            <a:r>
              <a:rPr lang="en-GB" sz="2000" b="1">
                <a:solidFill>
                  <a:srgbClr val="EFEFEF"/>
                </a:solidFill>
              </a:rPr>
              <a:t>Transformation</a:t>
            </a:r>
            <a:endParaRPr sz="2000" b="1">
              <a:solidFill>
                <a:srgbClr val="EFEFEF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000"/>
              <a:buChar char="–"/>
            </a:pPr>
            <a:r>
              <a:rPr lang="en-GB" sz="2000">
                <a:solidFill>
                  <a:srgbClr val="EFEFEF"/>
                </a:solidFill>
              </a:rPr>
              <a:t>Scaling, converting, or modifying features</a:t>
            </a:r>
            <a:endParaRPr sz="2000">
              <a:solidFill>
                <a:srgbClr val="EFEFEF"/>
              </a:solidFill>
            </a:endParaRPr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Selection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Selecting a subset from a larger set of features</a:t>
            </a:r>
            <a:endParaRPr sz="20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/>
          </a:p>
        </p:txBody>
      </p:sp>
      <p:sp>
        <p:nvSpPr>
          <p:cNvPr id="247" name="Google Shape;247;p4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Extraction, transformation and selection</a:t>
            </a:r>
            <a:endParaRPr>
              <a:solidFill>
                <a:srgbClr val="98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>
            <a:spLocks noGrp="1"/>
          </p:cNvSpPr>
          <p:nvPr>
            <p:ph type="body" idx="1"/>
          </p:nvPr>
        </p:nvSpPr>
        <p:spPr>
          <a:xfrm>
            <a:off x="325141" y="830185"/>
            <a:ext cx="8549400" cy="293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Feature selection</a:t>
            </a:r>
            <a:r>
              <a:rPr lang="en-GB" sz="2000" dirty="0"/>
              <a:t> </a:t>
            </a:r>
            <a:endParaRPr sz="2000" dirty="0"/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–"/>
            </a:pPr>
            <a:r>
              <a:rPr lang="en-GB" dirty="0"/>
              <a:t>This process tries to get most important features that are contributing to decide the label. </a:t>
            </a:r>
            <a:endParaRPr dirty="0"/>
          </a:p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Vector Slicer</a:t>
            </a:r>
            <a:r>
              <a:rPr lang="en-GB" sz="2000" dirty="0"/>
              <a:t> </a:t>
            </a:r>
            <a:endParaRPr sz="2000" dirty="0"/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–"/>
            </a:pPr>
            <a:r>
              <a:rPr lang="en-GB" dirty="0"/>
              <a:t>It takes a feature vector and outputs a new feature vector with a sub-array of the original features. </a:t>
            </a:r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–"/>
            </a:pPr>
            <a:r>
              <a:rPr lang="en-GB" dirty="0"/>
              <a:t>It is useful for extracting features from a vector column.</a:t>
            </a:r>
            <a:endParaRPr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  <a:p>
            <a:pPr marL="45720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53" name="Google Shape;253;p45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Selectors</a:t>
            </a:r>
            <a:endParaRPr>
              <a:solidFill>
                <a:srgbClr val="98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  <p:pic>
        <p:nvPicPr>
          <p:cNvPr id="254" name="Google Shape;2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4857" y="3352940"/>
            <a:ext cx="3255725" cy="960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 dirty="0"/>
              <a:t>Lecture </a:t>
            </a:r>
            <a:r>
              <a:rPr lang="en-GB" dirty="0" smtClean="0"/>
              <a:t>Demo</a:t>
            </a:r>
            <a:endParaRPr dirty="0">
              <a:solidFill>
                <a:srgbClr val="980000"/>
              </a:solidFill>
            </a:endParaRPr>
          </a:p>
        </p:txBody>
      </p:sp>
      <p:pic>
        <p:nvPicPr>
          <p:cNvPr id="346" name="Google Shape;34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65" y="1375187"/>
            <a:ext cx="6985934" cy="263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58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</a:pPr>
            <a:r>
              <a:rPr lang="en-GB" sz="2000" b="1" dirty="0">
                <a:solidFill>
                  <a:srgbClr val="000000"/>
                </a:solidFill>
              </a:rPr>
              <a:t>Spam Classification Example</a:t>
            </a:r>
            <a:endParaRPr sz="2000" b="1" dirty="0"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9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00"/>
                </a:solidFill>
              </a:rPr>
              <a:t>See you next week</a:t>
            </a:r>
            <a:endParaRPr sz="1800" b="1">
              <a:solidFill>
                <a:srgbClr val="000000"/>
              </a:solidFill>
            </a:endParaRPr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137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53" name="Google Shape;353;p59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262109" y="999824"/>
            <a:ext cx="8549400" cy="30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Extraction</a:t>
            </a:r>
            <a:endParaRPr sz="2000" b="1"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Extracting features from “raw” data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Transformation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Scaling, converting, or modifying features</a:t>
            </a:r>
            <a:endParaRPr sz="200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>
                <a:solidFill>
                  <a:srgbClr val="000000"/>
                </a:solidFill>
              </a:rPr>
              <a:t>Selection</a:t>
            </a:r>
            <a:endParaRPr sz="2000" b="1">
              <a:solidFill>
                <a:srgbClr val="000000"/>
              </a:solidFill>
            </a:endParaRPr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 sz="2000"/>
              <a:t>Selecting a subset from a larger set of features</a:t>
            </a:r>
            <a:endParaRPr sz="2000"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/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Extraction, transformation and selection</a:t>
            </a:r>
            <a:endParaRPr>
              <a:solidFill>
                <a:srgbClr val="980000"/>
              </a:solidFill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78297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Features</a:t>
            </a:r>
            <a:endParaRPr dirty="0"/>
          </a:p>
          <a:p>
            <a:pPr marL="914400" marR="0" lvl="1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</a:pPr>
            <a:r>
              <a:rPr lang="en-GB" sz="1600" dirty="0"/>
              <a:t>Any machine learning algorithm requires some training data. In training data we have values for all features for all historical records.  Consider this simple data set</a:t>
            </a:r>
            <a:endParaRPr sz="16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  <a:p>
            <a:pPr marL="914400" marR="0" lvl="1" indent="-330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</a:pPr>
            <a:r>
              <a:rPr lang="en-GB" sz="1600" dirty="0"/>
              <a:t>We can prepare training data by following  two techniques</a:t>
            </a:r>
            <a:endParaRPr sz="1600" dirty="0"/>
          </a:p>
          <a:p>
            <a:pPr marL="137160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en-GB" sz="1600" i="1" dirty="0"/>
              <a:t>Feature Extraction</a:t>
            </a:r>
            <a:endParaRPr sz="1600" i="1" dirty="0"/>
          </a:p>
          <a:p>
            <a:pPr marL="137160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</a:pPr>
            <a:r>
              <a:rPr lang="en-GB" sz="1600" i="1" dirty="0"/>
              <a:t>Feature Selection</a:t>
            </a:r>
            <a:endParaRPr sz="1600" i="1" dirty="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 dirty="0"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Feature Extraction and Transformation</a:t>
            </a:r>
            <a:endParaRPr>
              <a:solidFill>
                <a:srgbClr val="980000"/>
              </a:solidFill>
            </a:endParaRPr>
          </a:p>
        </p:txBody>
      </p:sp>
      <p:pic>
        <p:nvPicPr>
          <p:cNvPr id="157" name="Google Shape;15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5304" y="2073440"/>
            <a:ext cx="3009380" cy="12476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78297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/>
              <a:t>Feature extractors</a:t>
            </a:r>
            <a:endParaRPr sz="2000" b="1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CountVectorizer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TF-IDF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Word2Vec</a:t>
            </a:r>
            <a:endParaRPr/>
          </a:p>
          <a:p>
            <a:pPr marL="91440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GB"/>
              <a:t>FeatureHasher (In tutorial)</a:t>
            </a:r>
            <a:endParaRPr/>
          </a:p>
          <a:p>
            <a:pPr marL="45720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sz="1400"/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400"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</a:t>
            </a:r>
            <a:r>
              <a:rPr lang="en-GB" b="0"/>
              <a:t> </a:t>
            </a:r>
            <a:r>
              <a:rPr lang="en-GB">
                <a:solidFill>
                  <a:srgbClr val="980000"/>
                </a:solidFill>
              </a:rPr>
              <a:t>Feature Extraction and Transformation</a:t>
            </a:r>
            <a:endParaRPr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78297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5600" algn="l" rtl="0">
              <a:spcBef>
                <a:spcPts val="480"/>
              </a:spcBef>
              <a:spcAft>
                <a:spcPts val="0"/>
              </a:spcAft>
              <a:buSzPts val="2000"/>
              <a:buChar char="▪"/>
            </a:pPr>
            <a:r>
              <a:rPr lang="en-GB" sz="2000" b="1" dirty="0"/>
              <a:t>Count Vectorizer</a:t>
            </a:r>
            <a:endParaRPr sz="2000" b="1" dirty="0"/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–"/>
            </a:pPr>
            <a:r>
              <a:rPr lang="en-GB" dirty="0"/>
              <a:t>Convert a collection of text documents to vectors of token counts.</a:t>
            </a:r>
          </a:p>
          <a:p>
            <a:pPr marL="914400" lvl="1" indent="-330200" algn="l" rtl="0">
              <a:spcBef>
                <a:spcPts val="400"/>
              </a:spcBef>
              <a:spcAft>
                <a:spcPts val="0"/>
              </a:spcAft>
              <a:buSzPts val="1600"/>
              <a:buChar char="–"/>
            </a:pPr>
            <a:r>
              <a:rPr lang="en-GB" dirty="0"/>
              <a:t>During the fitting process, </a:t>
            </a:r>
            <a:r>
              <a:rPr lang="en-GB" i="1" dirty="0"/>
              <a:t>Count Vectorizer </a:t>
            </a:r>
            <a:r>
              <a:rPr lang="en-GB" dirty="0"/>
              <a:t>will select the top </a:t>
            </a:r>
            <a:r>
              <a:rPr lang="en-GB" i="1" dirty="0" err="1"/>
              <a:t>vocabSize</a:t>
            </a:r>
            <a:r>
              <a:rPr lang="en-GB" i="1" dirty="0"/>
              <a:t> </a:t>
            </a:r>
            <a:r>
              <a:rPr lang="en-GB" dirty="0"/>
              <a:t>words ordered by term frequency across the corpus.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8009C-818F-4902-8BDB-7A03E7400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62" y="2846659"/>
            <a:ext cx="6590476" cy="14666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0D2802-C277-4E0D-9802-B288F81482BE}"/>
              </a:ext>
            </a:extLst>
          </p:cNvPr>
          <p:cNvSpPr/>
          <p:nvPr/>
        </p:nvSpPr>
        <p:spPr>
          <a:xfrm>
            <a:off x="5042148" y="2605841"/>
            <a:ext cx="2968896" cy="1680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Term Frequency–Inverse Document Frequency, or TF-IDF</a:t>
            </a:r>
            <a:r>
              <a:rPr lang="en-GB" sz="2000" dirty="0"/>
              <a:t>,</a:t>
            </a:r>
          </a:p>
          <a:p>
            <a:pPr lvl="1"/>
            <a:r>
              <a:rPr lang="en-GB" dirty="0"/>
              <a:t>A simple way to generate feature vectors from text documents (e.g., web pages). </a:t>
            </a:r>
          </a:p>
          <a:p>
            <a:pPr lvl="1"/>
            <a:r>
              <a:rPr lang="en-GB" dirty="0"/>
              <a:t>It computes two statistics for each term in each document: </a:t>
            </a:r>
          </a:p>
          <a:p>
            <a:pPr lvl="2"/>
            <a:r>
              <a:rPr lang="en-GB" sz="2000" i="1" dirty="0"/>
              <a:t>The term frequency (TF), </a:t>
            </a:r>
            <a:r>
              <a:rPr lang="en-GB" sz="2000" dirty="0"/>
              <a:t>which is the number of times the term occurs in that document, and </a:t>
            </a:r>
          </a:p>
          <a:p>
            <a:pPr lvl="2"/>
            <a:r>
              <a:rPr lang="en-GB" sz="2000" i="1" dirty="0"/>
              <a:t>The inverse document frequency (IDF), </a:t>
            </a:r>
            <a:r>
              <a:rPr lang="en-GB" sz="2000" dirty="0"/>
              <a:t>which measures how (in)frequently a term occurs across the whole document corpus.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endParaRPr sz="1600" b="1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>
            <a:spLocks noGrp="1"/>
          </p:cNvSpPr>
          <p:nvPr>
            <p:ph type="body" idx="1"/>
          </p:nvPr>
        </p:nvSpPr>
        <p:spPr>
          <a:xfrm>
            <a:off x="325150" y="830174"/>
            <a:ext cx="8641500" cy="3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buSzPts val="2000"/>
            </a:pPr>
            <a:r>
              <a:rPr lang="en-GB" sz="2000" b="1" dirty="0"/>
              <a:t>Term Frequency–Inverse Document Frequency, or TF-IDF</a:t>
            </a:r>
            <a:r>
              <a:rPr lang="en-GB" sz="2000" dirty="0"/>
              <a:t>,</a:t>
            </a:r>
          </a:p>
          <a:p>
            <a:pPr lvl="1"/>
            <a:r>
              <a:rPr lang="en-GB" sz="1800" dirty="0"/>
              <a:t>Denote a term by </a:t>
            </a:r>
            <a:r>
              <a:rPr lang="en-GB" sz="1800" b="1" i="1" dirty="0"/>
              <a:t>t, </a:t>
            </a:r>
            <a:r>
              <a:rPr lang="en-GB" sz="1800" dirty="0"/>
              <a:t>a document by </a:t>
            </a:r>
            <a:r>
              <a:rPr lang="en-GB" sz="1800" b="1" i="1" dirty="0"/>
              <a:t>d, </a:t>
            </a:r>
            <a:r>
              <a:rPr lang="en-GB" sz="1800" dirty="0"/>
              <a:t>and the corpus by </a:t>
            </a:r>
            <a:r>
              <a:rPr lang="en-GB" sz="1800" b="1" i="1" dirty="0"/>
              <a:t>D</a:t>
            </a:r>
            <a:r>
              <a:rPr lang="en-GB" sz="1800" dirty="0"/>
              <a:t>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Term frequency </a:t>
            </a:r>
            <a:r>
              <a:rPr lang="en-US" sz="1800" b="1" i="1" dirty="0"/>
              <a:t>TF(</a:t>
            </a:r>
            <a:r>
              <a:rPr lang="en-US" sz="1800" b="1" i="1" dirty="0" err="1"/>
              <a:t>t,d</a:t>
            </a:r>
            <a:r>
              <a:rPr lang="en-US" sz="1800" b="1" i="1" dirty="0"/>
              <a:t>) </a:t>
            </a:r>
            <a:r>
              <a:rPr lang="en-US" sz="1800" dirty="0"/>
              <a:t>is the number of times that term </a:t>
            </a:r>
            <a:r>
              <a:rPr lang="en-US" sz="1800" b="1" i="1" dirty="0"/>
              <a:t>t </a:t>
            </a:r>
            <a:r>
              <a:rPr lang="en-US" sz="1800" dirty="0"/>
              <a:t>appears in document</a:t>
            </a:r>
            <a:r>
              <a:rPr lang="en-US" sz="1800" b="1" dirty="0"/>
              <a:t> </a:t>
            </a:r>
            <a:r>
              <a:rPr lang="en-US" sz="1800" b="1" i="1" dirty="0"/>
              <a:t>d, </a:t>
            </a:r>
            <a:r>
              <a:rPr lang="en-US" sz="1800" dirty="0"/>
              <a:t>while document frequency </a:t>
            </a:r>
            <a:r>
              <a:rPr lang="en-US" sz="1800" b="1" i="1" dirty="0"/>
              <a:t>DF(</a:t>
            </a:r>
            <a:r>
              <a:rPr lang="en-US" sz="1800" b="1" i="1" dirty="0" err="1"/>
              <a:t>t,D</a:t>
            </a:r>
            <a:r>
              <a:rPr lang="en-US" sz="1800" b="1" i="1" dirty="0"/>
              <a:t>) </a:t>
            </a:r>
            <a:r>
              <a:rPr lang="en-US" sz="1800" dirty="0"/>
              <a:t>is the number of documents that contains term</a:t>
            </a:r>
            <a:r>
              <a:rPr lang="en-US" sz="1800" b="1" i="1" dirty="0"/>
              <a:t> t.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Inverse document frequency is a numerical measure of how much information a term provides:</a:t>
            </a:r>
            <a:endParaRPr sz="1800" dirty="0"/>
          </a:p>
        </p:txBody>
      </p:sp>
      <p:sp>
        <p:nvSpPr>
          <p:cNvPr id="182" name="Google Shape;182;p3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</a:pPr>
            <a:r>
              <a:rPr lang="en-GB"/>
              <a:t>Featurization: </a:t>
            </a:r>
            <a:r>
              <a:rPr lang="en-GB">
                <a:solidFill>
                  <a:srgbClr val="980000"/>
                </a:solidFill>
              </a:rPr>
              <a:t>Feature Extractors</a:t>
            </a:r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E3E63A-F0A6-4679-AFD3-750A2F022CEC}"/>
              </a:ext>
            </a:extLst>
          </p:cNvPr>
          <p:cNvSpPr/>
          <p:nvPr/>
        </p:nvSpPr>
        <p:spPr>
          <a:xfrm>
            <a:off x="1142652" y="4053942"/>
            <a:ext cx="7777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Raleway" panose="020B0604020202020204" charset="0"/>
              </a:rPr>
              <a:t>where </a:t>
            </a:r>
            <a:r>
              <a:rPr lang="en-US" sz="1800" b="1" dirty="0">
                <a:latin typeface="Raleway" panose="020B0604020202020204" charset="0"/>
              </a:rPr>
              <a:t>|D| </a:t>
            </a:r>
            <a:r>
              <a:rPr lang="en-US" sz="1800" dirty="0">
                <a:latin typeface="Raleway" panose="020B0604020202020204" charset="0"/>
              </a:rPr>
              <a:t>is the total number of documents in the corpus.</a:t>
            </a:r>
            <a:endParaRPr lang="en-GB" sz="1800" dirty="0">
              <a:latin typeface="Raleway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485630-309A-4F60-9AFF-C80377AE2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417976"/>
            <a:ext cx="3386546" cy="75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203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1191</Words>
  <Application>Microsoft Office PowerPoint</Application>
  <PresentationFormat>On-screen Show (16:9)</PresentationFormat>
  <Paragraphs>200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Raleway</vt:lpstr>
      <vt:lpstr>Wingdings</vt:lpstr>
      <vt:lpstr>Cambria Math</vt:lpstr>
      <vt:lpstr>Calibri</vt:lpstr>
      <vt:lpstr>Trebuchet MS</vt:lpstr>
      <vt:lpstr>Arial Narrow</vt:lpstr>
      <vt:lpstr>Noto Sans Symbols</vt:lpstr>
      <vt:lpstr>ＭＳ Ｐゴシック</vt:lpstr>
      <vt:lpstr>Arial</vt:lpstr>
      <vt:lpstr>Custom Design</vt:lpstr>
      <vt:lpstr>1_Custom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Prajwol Sangat</dc:creator>
  <cp:lastModifiedBy>Ting Chee Ming</cp:lastModifiedBy>
  <cp:revision>55</cp:revision>
  <dcterms:modified xsi:type="dcterms:W3CDTF">2022-04-15T13:47:35Z</dcterms:modified>
</cp:coreProperties>
</file>