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57" r:id="rId3"/>
  </p:sldMasterIdLst>
  <p:notesMasterIdLst>
    <p:notesMasterId r:id="rId15"/>
  </p:notesMasterIdLst>
  <p:sldIdLst>
    <p:sldId id="256" r:id="rId4"/>
    <p:sldId id="360" r:id="rId5"/>
    <p:sldId id="371" r:id="rId6"/>
    <p:sldId id="361" r:id="rId7"/>
    <p:sldId id="362" r:id="rId8"/>
    <p:sldId id="364" r:id="rId9"/>
    <p:sldId id="368" r:id="rId10"/>
    <p:sldId id="367" r:id="rId11"/>
    <p:sldId id="372" r:id="rId12"/>
    <p:sldId id="369" r:id="rId13"/>
    <p:sldId id="37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Arial Narrow" panose="020B0606020202030204" pitchFamily="34" charset="0"/>
      <p:regular r:id="rId24"/>
      <p:bold r:id="rId25"/>
      <p:italic r:id="rId26"/>
      <p:boldItalic r:id="rId27"/>
    </p:embeddedFont>
    <p:embeddedFont>
      <p:font typeface="ＭＳ Ｐゴシック" panose="020B0600070205080204" pitchFamily="34" charset="-128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000000"/>
          </p15:clr>
        </p15:guide>
        <p15:guide id="2" orient="horz" pos="3018">
          <p15:clr>
            <a:srgbClr val="000000"/>
          </p15:clr>
        </p15:guide>
        <p15:guide id="3" orient="horz" pos="226">
          <p15:clr>
            <a:srgbClr val="000000"/>
          </p15:clr>
        </p15:guide>
        <p15:guide id="4" orient="horz" pos="681">
          <p15:clr>
            <a:srgbClr val="000000"/>
          </p15:clr>
        </p15:guide>
        <p15:guide id="5" orient="horz" pos="1277">
          <p15:clr>
            <a:srgbClr val="000000"/>
          </p15:clr>
        </p15:guide>
        <p15:guide id="6" orient="horz" pos="1457">
          <p15:clr>
            <a:srgbClr val="000000"/>
          </p15:clr>
        </p15:guide>
        <p15:guide id="7" orient="horz" pos="1575">
          <p15:clr>
            <a:srgbClr val="000000"/>
          </p15:clr>
        </p15:guide>
        <p15:guide id="8" orient="horz" pos="1749">
          <p15:clr>
            <a:srgbClr val="000000"/>
          </p15:clr>
        </p15:guide>
        <p15:guide id="9" orient="horz" pos="2480">
          <p15:clr>
            <a:srgbClr val="000000"/>
          </p15:clr>
        </p15:guide>
        <p15:guide id="10" orient="horz" pos="1153">
          <p15:clr>
            <a:srgbClr val="000000"/>
          </p15:clr>
        </p15:guide>
        <p15:guide id="11" orient="horz" pos="338">
          <p15:clr>
            <a:srgbClr val="000000"/>
          </p15:clr>
        </p15:guide>
        <p15:guide id="12" orient="horz" pos="200">
          <p15:clr>
            <a:srgbClr val="000000"/>
          </p15:clr>
        </p15:guide>
        <p15:guide id="13" orient="horz" pos="2013">
          <p15:clr>
            <a:srgbClr val="000000"/>
          </p15:clr>
        </p15:guide>
        <p15:guide id="14" orient="horz" pos="532">
          <p15:clr>
            <a:srgbClr val="000000"/>
          </p15:clr>
        </p15:guide>
        <p15:guide id="15" orient="horz" pos="202">
          <p15:clr>
            <a:srgbClr val="000000"/>
          </p15:clr>
        </p15:guide>
        <p15:guide id="16" pos="235">
          <p15:clr>
            <a:srgbClr val="000000"/>
          </p15:clr>
        </p15:guide>
        <p15:guide id="17" pos="2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85733" autoAdjust="0"/>
  </p:normalViewPr>
  <p:slideViewPr>
    <p:cSldViewPr snapToGrid="0">
      <p:cViewPr varScale="1">
        <p:scale>
          <a:sx n="74" d="100"/>
          <a:sy n="74" d="100"/>
        </p:scale>
        <p:origin x="824" y="48"/>
      </p:cViewPr>
      <p:guideLst>
        <p:guide orient="horz" pos="902"/>
        <p:guide orient="horz" pos="3018"/>
        <p:guide orient="horz" pos="226"/>
        <p:guide orient="horz" pos="681"/>
        <p:guide orient="horz" pos="1277"/>
        <p:guide orient="horz" pos="1457"/>
        <p:guide orient="horz" pos="1575"/>
        <p:guide orient="horz" pos="1749"/>
        <p:guide orient="horz" pos="2480"/>
        <p:guide orient="horz" pos="1153"/>
        <p:guide orient="horz" pos="338"/>
        <p:guide orient="horz" pos="200"/>
        <p:guide orient="horz" pos="2013"/>
        <p:guide orient="horz" pos="532"/>
        <p:guide orient="horz" pos="202"/>
        <p:guide pos="235"/>
        <p:guide pos="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7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448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314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50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55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AU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585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73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50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3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33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5791d6d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/>
              <a:t>Remember these table.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/>
              <a:t>I showed this earlier that had the count for each attribute.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0" dirty="0"/>
              <a:t>You can think of these shared between both processors to find the root node for splitting.</a:t>
            </a:r>
            <a:endParaRPr b="0" dirty="0"/>
          </a:p>
        </p:txBody>
      </p:sp>
      <p:sp>
        <p:nvSpPr>
          <p:cNvPr id="55" name="Google Shape;55;g5791d6d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74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2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662" cy="306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PT templates-1-widescreen-F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PT templates-1-widescreen-FINAL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4BD93-91EA-0649-BF93-DA8D0130BC28}" type="datetimeFigureOut">
              <a:rPr lang="en-AU" smtClean="0"/>
              <a:pPr/>
              <a:t>15/04/2022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F2BFE-3465-E541-A929-F1EAC2C50E3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dirty="0"/>
              <a:t>Parallel Classification</a:t>
            </a:r>
            <a:endParaRPr sz="3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76439" y="3340638"/>
            <a:ext cx="6088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Raleway" panose="020B0604020202020204" charset="0"/>
                <a:ea typeface="Arial Narrow"/>
                <a:cs typeface="Arial Narrow"/>
                <a:sym typeface="Arial Narrow"/>
              </a:rPr>
              <a:t>Prajwol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Raleway" panose="020B0604020202020204" charset="0"/>
                <a:ea typeface="Arial Narrow"/>
                <a:cs typeface="Arial Narrow"/>
                <a:sym typeface="Arial Narrow"/>
              </a:rPr>
              <a:t> </a:t>
            </a:r>
            <a:r>
              <a:rPr lang="en-US" sz="1800" b="0" i="0" u="none" strike="noStrike" cap="none" dirty="0" err="1" smtClean="0">
                <a:solidFill>
                  <a:srgbClr val="000000"/>
                </a:solidFill>
                <a:latin typeface="Raleway" panose="020B0604020202020204" charset="0"/>
                <a:ea typeface="Arial Narrow"/>
                <a:cs typeface="Arial Narrow"/>
                <a:sym typeface="Arial Narrow"/>
              </a:rPr>
              <a:t>Sangat</a:t>
            </a:r>
            <a:endParaRPr lang="en-US" sz="1800" b="0" i="0" u="none" strike="noStrike" cap="none" dirty="0" smtClean="0">
              <a:solidFill>
                <a:srgbClr val="000000"/>
              </a:solidFill>
              <a:latin typeface="Raleway" panose="020B0604020202020204" charset="0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 smtClean="0">
                <a:latin typeface="Raleway" panose="020B0604020202020204" charset="0"/>
                <a:ea typeface="Arial Narrow"/>
                <a:cs typeface="Arial Narrow"/>
                <a:sym typeface="Arial Narrow"/>
              </a:rPr>
              <a:t>Update by CM Ting (15 April 2022)</a:t>
            </a:r>
            <a:endParaRPr sz="1800" b="0" i="0" u="none" strike="noStrike" cap="none" dirty="0">
              <a:solidFill>
                <a:srgbClr val="000000"/>
              </a:solidFill>
              <a:latin typeface="Raleway" panose="020B0604020202020204" charset="0"/>
              <a:ea typeface="Arial Narrow"/>
              <a:cs typeface="Arial Narrow"/>
              <a:sym typeface="Arial Narrow"/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4689280" y="302472"/>
            <a:ext cx="1960068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6DAE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TECHNOLOGY</a:t>
            </a:r>
            <a:endParaRPr sz="185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9562" y="2579298"/>
            <a:ext cx="443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parallelize the training process of ML models?</a:t>
            </a:r>
            <a:endParaRPr lang="en-M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657664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Result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FC65C-2016-4CC4-9171-E735E3788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920164"/>
            <a:ext cx="5609990" cy="3192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54F36-03A8-4C7C-9768-228C3D6D6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51265" b="13175"/>
          <a:stretch/>
        </p:blipFill>
        <p:spPr>
          <a:xfrm>
            <a:off x="5988689" y="811553"/>
            <a:ext cx="2995420" cy="1988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A48D96-A806-4A1C-9295-462340D5C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998" t="16274" b="13175"/>
          <a:stretch/>
        </p:blipFill>
        <p:spPr>
          <a:xfrm>
            <a:off x="5988689" y="2799937"/>
            <a:ext cx="3015783" cy="16266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6438" y="3951081"/>
            <a:ext cx="41982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0070C0"/>
                </a:solidFill>
              </a:rPr>
              <a:t>All the necessary information/counts are available in each partition to compute IG to determine splitting</a:t>
            </a:r>
            <a:endParaRPr lang="en-MY" sz="1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6D8B0-E740-49A7-A047-50E67938A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068"/>
          <a:stretch/>
        </p:blipFill>
        <p:spPr>
          <a:xfrm>
            <a:off x="352600" y="738494"/>
            <a:ext cx="5855253" cy="1871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3E87D-CBB8-4D00-838A-7F04BBE50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0" y="2698569"/>
            <a:ext cx="5855253" cy="2193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748142-AAB2-43D4-8B42-BE9A29092A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714" r="31728" b="31232"/>
          <a:stretch/>
        </p:blipFill>
        <p:spPr>
          <a:xfrm>
            <a:off x="6306904" y="1624532"/>
            <a:ext cx="2773069" cy="1434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C58F97-EA88-4775-8A59-12C72FF663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393" t="86019"/>
          <a:stretch/>
        </p:blipFill>
        <p:spPr>
          <a:xfrm>
            <a:off x="7256477" y="3163050"/>
            <a:ext cx="1387268" cy="5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76A750-DB5D-484E-A9E3-18111E13F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55"/>
          <a:stretch/>
        </p:blipFill>
        <p:spPr>
          <a:xfrm>
            <a:off x="279082" y="847449"/>
            <a:ext cx="4118814" cy="3162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DFC4A-F1A1-4237-848B-39A851D4B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22" b="3915"/>
          <a:stretch/>
        </p:blipFill>
        <p:spPr>
          <a:xfrm>
            <a:off x="4501900" y="1074053"/>
            <a:ext cx="4418682" cy="24802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0" y="786113"/>
            <a:ext cx="5105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parallelism: </a:t>
            </a:r>
            <a:r>
              <a:rPr lang="en-AU" b="1" i="1" dirty="0">
                <a:solidFill>
                  <a:schemeClr val="bg1"/>
                </a:solidFill>
                <a:latin typeface="Arial" pitchFamily="-101" charset="0"/>
                <a:ea typeface="ＭＳ Ｐゴシック" charset="0"/>
              </a:rPr>
              <a:t>Vertical Partitioning of Training dataset </a:t>
            </a:r>
            <a:r>
              <a:rPr lang="en-AU" dirty="0">
                <a:solidFill>
                  <a:schemeClr val="bg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2473-27DC-4460-927C-BBC013E7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216" y="1282259"/>
            <a:ext cx="3429810" cy="2838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2740C5-D3E0-4DE8-9510-B5CB89DD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1" y="1290648"/>
            <a:ext cx="3801450" cy="28297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995DD4-3D3F-4028-9EFB-602C3894BB9E}"/>
              </a:ext>
            </a:extLst>
          </p:cNvPr>
          <p:cNvSpPr/>
          <p:nvPr/>
        </p:nvSpPr>
        <p:spPr>
          <a:xfrm>
            <a:off x="2195116" y="4134828"/>
            <a:ext cx="1109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Partition 1 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9F19F-1C9A-49CE-B903-6082279D7385}"/>
              </a:ext>
            </a:extLst>
          </p:cNvPr>
          <p:cNvSpPr/>
          <p:nvPr/>
        </p:nvSpPr>
        <p:spPr>
          <a:xfrm>
            <a:off x="6315904" y="4134828"/>
            <a:ext cx="1109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/>
              <a:t>Partition 2 </a:t>
            </a:r>
            <a:endParaRPr lang="en-GB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59838" y="723575"/>
            <a:ext cx="4331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/>
              <a:t>Feature attributes are partitioned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Record</a:t>
            </a:r>
            <a:r>
              <a:rPr lang="en-US" sz="1200" smtClean="0"/>
              <a:t># &amp; Target </a:t>
            </a:r>
            <a:r>
              <a:rPr lang="en-US" sz="1200" dirty="0" smtClean="0"/>
              <a:t>are replicated in each partition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5302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89B27-9E3B-4546-A29A-AD7C2392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1074053"/>
            <a:ext cx="4646224" cy="3678490"/>
          </a:xfrm>
          <a:prstGeom prst="rect">
            <a:avLst/>
          </a:prstGeom>
        </p:spPr>
      </p:pic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DFC4A-F1A1-4237-848B-39A851D4B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22" b="3915"/>
          <a:stretch/>
        </p:blipFill>
        <p:spPr>
          <a:xfrm>
            <a:off x="4964823" y="766276"/>
            <a:ext cx="3880652" cy="2178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4578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</a:t>
            </a:r>
            <a:r>
              <a:rPr lang="en-AU" b="1" i="1" dirty="0" smtClean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parallelism – </a:t>
            </a:r>
            <a:r>
              <a:rPr lang="en-AU" b="1" i="1" dirty="0" smtClean="0">
                <a:solidFill>
                  <a:schemeClr val="bg1"/>
                </a:solidFill>
                <a:latin typeface="Arial" pitchFamily="-101" charset="0"/>
                <a:ea typeface="ＭＳ Ｐゴシック" charset="0"/>
              </a:rPr>
              <a:t>Horizontal Partitioning </a:t>
            </a:r>
            <a:r>
              <a:rPr lang="en-AU" b="1" i="1" dirty="0">
                <a:solidFill>
                  <a:schemeClr val="bg1"/>
                </a:solidFill>
                <a:latin typeface="Arial" pitchFamily="-101" charset="0"/>
                <a:ea typeface="ＭＳ Ｐゴシック" charset="0"/>
              </a:rPr>
              <a:t>of </a:t>
            </a:r>
            <a:r>
              <a:rPr lang="en-AU" b="1" i="1" dirty="0" smtClean="0">
                <a:solidFill>
                  <a:schemeClr val="bg1"/>
                </a:solidFill>
                <a:latin typeface="Arial" pitchFamily="-101" charset="0"/>
                <a:ea typeface="ＭＳ Ｐゴシック" charset="0"/>
              </a:rPr>
              <a:t>dataset</a:t>
            </a:r>
            <a:r>
              <a:rPr lang="en-AU" dirty="0" smtClean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106085" y="3019842"/>
            <a:ext cx="35981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All processors will </a:t>
            </a:r>
            <a:r>
              <a:rPr lang="en-US" dirty="0" smtClean="0">
                <a:solidFill>
                  <a:srgbClr val="C00000"/>
                </a:solidFill>
              </a:rPr>
              <a:t>process one particular node at each level or sub-level at a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Parallelism</a:t>
            </a:r>
            <a:r>
              <a:rPr lang="en-US" dirty="0" smtClean="0"/>
              <a:t>: Each processor will compute IGs for certain attributes (in parallel), which are then shared to determine splitting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‘Intra tree node parallelism’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389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37EDB-94D9-4E9A-9ED2-5090CBCF8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394"/>
          <a:stretch/>
        </p:blipFill>
        <p:spPr>
          <a:xfrm>
            <a:off x="223418" y="766276"/>
            <a:ext cx="5185908" cy="3374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DB0B5-D90F-488E-B211-189776B86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05" r="5827"/>
          <a:stretch/>
        </p:blipFill>
        <p:spPr>
          <a:xfrm>
            <a:off x="4822166" y="2892588"/>
            <a:ext cx="4098416" cy="1484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ADCFB-A7DB-487A-85F1-24194DE4F7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96" b="44661"/>
          <a:stretch/>
        </p:blipFill>
        <p:spPr>
          <a:xfrm>
            <a:off x="5774958" y="766276"/>
            <a:ext cx="3089960" cy="20356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CFEBC8-D790-4AF1-8B17-3EE4CEA49564}"/>
              </a:ext>
            </a:extLst>
          </p:cNvPr>
          <p:cNvSpPr/>
          <p:nvPr/>
        </p:nvSpPr>
        <p:spPr>
          <a:xfrm>
            <a:off x="2200161" y="695044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4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Data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ADCFB-A7DB-487A-85F1-24194DE4F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96" b="44661"/>
          <a:stretch/>
        </p:blipFill>
        <p:spPr>
          <a:xfrm>
            <a:off x="5774958" y="766276"/>
            <a:ext cx="3089960" cy="20356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80EBD9-3871-48F6-9738-6EBD95D818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632"/>
          <a:stretch/>
        </p:blipFill>
        <p:spPr>
          <a:xfrm>
            <a:off x="170025" y="1036827"/>
            <a:ext cx="4582115" cy="3053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027F7-6DFB-4634-A18C-D292D6C23D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423" r="3872"/>
          <a:stretch/>
        </p:blipFill>
        <p:spPr>
          <a:xfrm>
            <a:off x="4752140" y="2273831"/>
            <a:ext cx="4221835" cy="195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5BEB85-1F50-43B2-901C-22770CC7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1144364"/>
            <a:ext cx="4389059" cy="3600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5DFC4A-F1A1-4237-848B-39A851D4B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22" b="3915"/>
          <a:stretch/>
        </p:blipFill>
        <p:spPr>
          <a:xfrm>
            <a:off x="4756667" y="766276"/>
            <a:ext cx="3880652" cy="21782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Result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262610" y="2992192"/>
            <a:ext cx="3881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Multiple nodes are processed concurrently using several processors at each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Main rule: A processor that processes a child node will also its parent nodes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‘Inter tree node parallelism’</a:t>
            </a:r>
            <a:endParaRPr lang="en-MY" dirty="0"/>
          </a:p>
        </p:txBody>
      </p:sp>
      <p:sp>
        <p:nvSpPr>
          <p:cNvPr id="4" name="TextBox 3"/>
          <p:cNvSpPr txBox="1"/>
          <p:nvPr/>
        </p:nvSpPr>
        <p:spPr>
          <a:xfrm>
            <a:off x="3272495" y="1324729"/>
            <a:ext cx="1327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Level 1: Root node processed by all P’s</a:t>
            </a:r>
            <a:endParaRPr lang="en-MY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272495" y="2152865"/>
            <a:ext cx="1584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Level 2: Each node processed independently</a:t>
            </a:r>
            <a:endParaRPr lang="en-MY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272495" y="2984872"/>
            <a:ext cx="1584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Level 3: After splitting, each P will process the associated child nodes</a:t>
            </a: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348094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Result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94761-037B-41DA-BB0F-09EE009B1A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121"/>
          <a:stretch/>
        </p:blipFill>
        <p:spPr>
          <a:xfrm>
            <a:off x="252913" y="1074053"/>
            <a:ext cx="5562600" cy="2952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FCD28-DE01-4896-878E-D5D530A15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411" t="62086" r="6560"/>
          <a:stretch/>
        </p:blipFill>
        <p:spPr>
          <a:xfrm>
            <a:off x="6396604" y="2446025"/>
            <a:ext cx="2560390" cy="1780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B3B05-3AB4-4218-80D1-B32AB91A5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086" r="52312"/>
          <a:stretch/>
        </p:blipFill>
        <p:spPr>
          <a:xfrm>
            <a:off x="6350465" y="917093"/>
            <a:ext cx="2652669" cy="17803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8697" y="4026716"/>
            <a:ext cx="410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 smtClean="0">
                <a:solidFill>
                  <a:srgbClr val="C00000"/>
                </a:solidFill>
              </a:rPr>
              <a:t>Recall: </a:t>
            </a:r>
            <a:r>
              <a:rPr lang="en-US" sz="1200" dirty="0" smtClean="0"/>
              <a:t>To compute entropy &amp; IG, count information from the entire dataset is needed</a:t>
            </a:r>
          </a:p>
          <a:p>
            <a:pPr marL="285750" indent="-285750">
              <a:buFontTx/>
              <a:buChar char="-"/>
            </a:pPr>
            <a:r>
              <a:rPr lang="en-US" sz="1200" dirty="0" smtClean="0"/>
              <a:t>Sharing of count information between P’s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41186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indent="0">
              <a:spcBef>
                <a:spcPts val="0"/>
              </a:spcBef>
              <a:buSzPts val="2000"/>
            </a:pPr>
            <a:r>
              <a:rPr lang="en-AU" dirty="0"/>
              <a:t>Parallel Classification: </a:t>
            </a:r>
            <a:r>
              <a:rPr lang="en-AU" dirty="0">
                <a:solidFill>
                  <a:schemeClr val="accent2"/>
                </a:solidFill>
              </a:rPr>
              <a:t>Decision Tree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2DD8D-07E1-48A5-AC58-CDD3C0BB11FA}"/>
              </a:ext>
            </a:extLst>
          </p:cNvPr>
          <p:cNvSpPr/>
          <p:nvPr/>
        </p:nvSpPr>
        <p:spPr>
          <a:xfrm>
            <a:off x="279082" y="766276"/>
            <a:ext cx="1766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i="1" dirty="0">
                <a:solidFill>
                  <a:srgbClr val="A50021"/>
                </a:solidFill>
                <a:latin typeface="Arial" pitchFamily="-101" charset="0"/>
                <a:ea typeface="ＭＳ Ｐゴシック" charset="0"/>
              </a:rPr>
              <a:t>Result parallelism</a:t>
            </a:r>
            <a:r>
              <a:rPr lang="en-AU" dirty="0">
                <a:solidFill>
                  <a:schemeClr val="tx1"/>
                </a:solidFill>
                <a:latin typeface="Arial" pitchFamily="-101" charset="0"/>
                <a:ea typeface="ＭＳ Ｐゴシック" charset="0"/>
              </a:rPr>
              <a:t>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D8BCE5-A137-4385-B926-055D5CF57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46005"/>
              </p:ext>
            </p:extLst>
          </p:nvPr>
        </p:nvGraphicFramePr>
        <p:xfrm>
          <a:off x="398818" y="1250973"/>
          <a:ext cx="100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Yes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742AA57-15E4-40B9-BD4B-4343C29D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8484"/>
              </p:ext>
            </p:extLst>
          </p:nvPr>
        </p:nvGraphicFramePr>
        <p:xfrm>
          <a:off x="225369" y="2298468"/>
          <a:ext cx="3960000" cy="199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201">
                  <a:extLst>
                    <a:ext uri="{9D8B030D-6E8A-4147-A177-3AD203B41FA5}">
                      <a16:colId xmlns:a16="http://schemas.microsoft.com/office/drawing/2014/main" val="3456872321"/>
                    </a:ext>
                  </a:extLst>
                </a:gridCol>
                <a:gridCol w="1451610">
                  <a:extLst>
                    <a:ext uri="{9D8B030D-6E8A-4147-A177-3AD203B41FA5}">
                      <a16:colId xmlns:a16="http://schemas.microsoft.com/office/drawing/2014/main" val="212284182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  <a:gridCol w="504909">
                  <a:extLst>
                    <a:ext uri="{9D8B030D-6E8A-4147-A177-3AD203B41FA5}">
                      <a16:colId xmlns:a16="http://schemas.microsoft.com/office/drawing/2014/main" val="2921757208"/>
                    </a:ext>
                  </a:extLst>
                </a:gridCol>
              </a:tblGrid>
              <a:tr h="377862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316024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Yes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No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316024">
                <a:tc rowSpan="3"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Weather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Fine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  <a:tr h="316024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Shower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05835"/>
                  </a:ext>
                </a:extLst>
              </a:tr>
              <a:tr h="351634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Thunderstorm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39653"/>
                  </a:ext>
                </a:extLst>
              </a:tr>
              <a:tr h="316024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52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7D97198-2E9D-475B-919B-D2CE0958D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96730"/>
              </p:ext>
            </p:extLst>
          </p:nvPr>
        </p:nvGraphicFramePr>
        <p:xfrm>
          <a:off x="4850631" y="2429793"/>
          <a:ext cx="4068000" cy="1862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537">
                  <a:extLst>
                    <a:ext uri="{9D8B030D-6E8A-4147-A177-3AD203B41FA5}">
                      <a16:colId xmlns:a16="http://schemas.microsoft.com/office/drawing/2014/main" val="3456872321"/>
                    </a:ext>
                  </a:extLst>
                </a:gridCol>
                <a:gridCol w="1043356">
                  <a:extLst>
                    <a:ext uri="{9D8B030D-6E8A-4147-A177-3AD203B41FA5}">
                      <a16:colId xmlns:a16="http://schemas.microsoft.com/office/drawing/2014/main" val="2122841820"/>
                    </a:ext>
                  </a:extLst>
                </a:gridCol>
                <a:gridCol w="550984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533715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  <a:gridCol w="650408">
                  <a:extLst>
                    <a:ext uri="{9D8B030D-6E8A-4147-A177-3AD203B41FA5}">
                      <a16:colId xmlns:a16="http://schemas.microsoft.com/office/drawing/2014/main" val="2921757208"/>
                    </a:ext>
                  </a:extLst>
                </a:gridCol>
              </a:tblGrid>
              <a:tr h="333094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298233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Yes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No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298233">
                <a:tc rowSpan="3"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Temperature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Hot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  <a:tr h="298233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Mild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05835"/>
                  </a:ext>
                </a:extLst>
              </a:tr>
              <a:tr h="309973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Cool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39653"/>
                  </a:ext>
                </a:extLst>
              </a:tr>
              <a:tr h="298233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523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7FAEEAC-A8C9-43A8-BA4E-65FE1BB57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12075"/>
              </p:ext>
            </p:extLst>
          </p:nvPr>
        </p:nvGraphicFramePr>
        <p:xfrm>
          <a:off x="1817312" y="548360"/>
          <a:ext cx="327599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636">
                  <a:extLst>
                    <a:ext uri="{9D8B030D-6E8A-4147-A177-3AD203B41FA5}">
                      <a16:colId xmlns:a16="http://schemas.microsoft.com/office/drawing/2014/main" val="3456872321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12284182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623267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  <a:gridCol w="523776">
                  <a:extLst>
                    <a:ext uri="{9D8B030D-6E8A-4147-A177-3AD203B41FA5}">
                      <a16:colId xmlns:a16="http://schemas.microsoft.com/office/drawing/2014/main" val="2921757208"/>
                    </a:ext>
                  </a:extLst>
                </a:gridCol>
              </a:tblGrid>
              <a:tr h="294000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294000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Yes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No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294000">
                <a:tc rowSpan="3"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Time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Dawn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  <a:tr h="29400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Midday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05835"/>
                  </a:ext>
                </a:extLst>
              </a:tr>
              <a:tr h="29400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Sunset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53965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52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6D04A1E-F23A-4A7B-8A7A-0D5DBE638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5750"/>
              </p:ext>
            </p:extLst>
          </p:nvPr>
        </p:nvGraphicFramePr>
        <p:xfrm>
          <a:off x="5291151" y="548360"/>
          <a:ext cx="3564000" cy="1605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364">
                  <a:extLst>
                    <a:ext uri="{9D8B030D-6E8A-4147-A177-3AD203B41FA5}">
                      <a16:colId xmlns:a16="http://schemas.microsoft.com/office/drawing/2014/main" val="3456872321"/>
                    </a:ext>
                  </a:extLst>
                </a:gridCol>
                <a:gridCol w="1151795">
                  <a:extLst>
                    <a:ext uri="{9D8B030D-6E8A-4147-A177-3AD203B41FA5}">
                      <a16:colId xmlns:a16="http://schemas.microsoft.com/office/drawing/2014/main" val="2122841820"/>
                    </a:ext>
                  </a:extLst>
                </a:gridCol>
                <a:gridCol w="765424">
                  <a:extLst>
                    <a:ext uri="{9D8B030D-6E8A-4147-A177-3AD203B41FA5}">
                      <a16:colId xmlns:a16="http://schemas.microsoft.com/office/drawing/2014/main" val="3772786226"/>
                    </a:ext>
                  </a:extLst>
                </a:gridCol>
                <a:gridCol w="467594">
                  <a:extLst>
                    <a:ext uri="{9D8B030D-6E8A-4147-A177-3AD203B41FA5}">
                      <a16:colId xmlns:a16="http://schemas.microsoft.com/office/drawing/2014/main" val="2043827189"/>
                    </a:ext>
                  </a:extLst>
                </a:gridCol>
                <a:gridCol w="569823">
                  <a:extLst>
                    <a:ext uri="{9D8B030D-6E8A-4147-A177-3AD203B41FA5}">
                      <a16:colId xmlns:a16="http://schemas.microsoft.com/office/drawing/2014/main" val="2921757208"/>
                    </a:ext>
                  </a:extLst>
                </a:gridCol>
              </a:tblGrid>
              <a:tr h="344461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dirty="0"/>
                        <a:t>Jog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01432"/>
                  </a:ext>
                </a:extLst>
              </a:tr>
              <a:tr h="315201"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Yes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No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144222"/>
                  </a:ext>
                </a:extLst>
              </a:tr>
              <a:tr h="315201">
                <a:tc rowSpan="2"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Day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Weekend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51764"/>
                  </a:ext>
                </a:extLst>
              </a:tr>
              <a:tr h="315201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Weekday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05835"/>
                  </a:ext>
                </a:extLst>
              </a:tr>
              <a:tr h="31520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1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3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16020</TotalTime>
  <Words>365</Words>
  <Application>Microsoft Office PowerPoint</Application>
  <PresentationFormat>On-screen Show (16:9)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Wingdings</vt:lpstr>
      <vt:lpstr>Calibri</vt:lpstr>
      <vt:lpstr>Raleway</vt:lpstr>
      <vt:lpstr>Arial Narrow</vt:lpstr>
      <vt:lpstr>ＭＳ Ｐゴシック</vt:lpstr>
      <vt:lpstr>Arial</vt:lpstr>
      <vt:lpstr>Custom Design</vt:lpstr>
      <vt:lpstr>1_Custom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Prajwol Sangat</dc:creator>
  <cp:lastModifiedBy>Ting Chee Ming</cp:lastModifiedBy>
  <cp:revision>265</cp:revision>
  <dcterms:created xsi:type="dcterms:W3CDTF">2019-09-08T14:04:45Z</dcterms:created>
  <dcterms:modified xsi:type="dcterms:W3CDTF">2022-04-15T13:19:17Z</dcterms:modified>
</cp:coreProperties>
</file>