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  <p:sldMasterId id="2147483660" r:id="rId2"/>
  </p:sldMasterIdLst>
  <p:notesMasterIdLst>
    <p:notesMasterId r:id="rId39"/>
  </p:notesMasterIdLst>
  <p:sldIdLst>
    <p:sldId id="256" r:id="rId3"/>
    <p:sldId id="258" r:id="rId4"/>
    <p:sldId id="259" r:id="rId5"/>
    <p:sldId id="261" r:id="rId6"/>
    <p:sldId id="333" r:id="rId7"/>
    <p:sldId id="349" r:id="rId8"/>
    <p:sldId id="350" r:id="rId9"/>
    <p:sldId id="351" r:id="rId10"/>
    <p:sldId id="352" r:id="rId11"/>
    <p:sldId id="353" r:id="rId12"/>
    <p:sldId id="354" r:id="rId13"/>
    <p:sldId id="267" r:id="rId14"/>
    <p:sldId id="268" r:id="rId15"/>
    <p:sldId id="269" r:id="rId16"/>
    <p:sldId id="270" r:id="rId17"/>
    <p:sldId id="271" r:id="rId18"/>
    <p:sldId id="355" r:id="rId19"/>
    <p:sldId id="356" r:id="rId20"/>
    <p:sldId id="357" r:id="rId21"/>
    <p:sldId id="358" r:id="rId22"/>
    <p:sldId id="359" r:id="rId23"/>
    <p:sldId id="360" r:id="rId24"/>
    <p:sldId id="326" r:id="rId25"/>
    <p:sldId id="310" r:id="rId26"/>
    <p:sldId id="327" r:id="rId27"/>
    <p:sldId id="361" r:id="rId28"/>
    <p:sldId id="339" r:id="rId29"/>
    <p:sldId id="338" r:id="rId30"/>
    <p:sldId id="362" r:id="rId31"/>
    <p:sldId id="363" r:id="rId32"/>
    <p:sldId id="364" r:id="rId33"/>
    <p:sldId id="365" r:id="rId34"/>
    <p:sldId id="366" r:id="rId35"/>
    <p:sldId id="367" r:id="rId36"/>
    <p:sldId id="368" r:id="rId37"/>
    <p:sldId id="318" r:id="rId38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40"/>
    </p:embeddedFont>
    <p:embeddedFont>
      <p:font typeface="Tahoma" panose="020B0604030504040204" pitchFamily="34" charset="0"/>
      <p:regular r:id="rId41"/>
      <p:bold r:id="rId42"/>
    </p:embeddedFont>
    <p:embeddedFont>
      <p:font typeface="宋体" panose="02010600030101010101" pitchFamily="2" charset="-122"/>
      <p:regular r:id="rId43"/>
    </p:embeddedFont>
    <p:embeddedFont>
      <p:font typeface="Arial Narrow" panose="020B0606020202030204" pitchFamily="34" charset="0"/>
      <p:regular r:id="rId44"/>
      <p:bold r:id="rId45"/>
      <p:italic r:id="rId46"/>
      <p:boldItalic r:id="rId47"/>
    </p:embeddedFont>
    <p:embeddedFont>
      <p:font typeface="ＭＳ Ｐゴシック" panose="020B0600070205080204" pitchFamily="34" charset="-128"/>
      <p:regular r:id="rId48"/>
    </p:embeddedFont>
    <p:embeddedFont>
      <p:font typeface="Raleway" panose="020B0604020202020204" charset="0"/>
      <p:regular r:id="rId49"/>
      <p:bold r:id="rId50"/>
      <p:italic r:id="rId51"/>
      <p:boldItalic r:id="rId52"/>
    </p:embeddedFont>
    <p:embeddedFont>
      <p:font typeface="Calibri" panose="020F0502020204030204" pitchFamily="34" charset="0"/>
      <p:regular r:id="rId53"/>
      <p:bold r:id="rId54"/>
      <p:italic r:id="rId55"/>
      <p:boldItalic r:id="rId5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902">
          <p15:clr>
            <a:srgbClr val="000000"/>
          </p15:clr>
        </p15:guide>
        <p15:guide id="2" orient="horz" pos="3018">
          <p15:clr>
            <a:srgbClr val="000000"/>
          </p15:clr>
        </p15:guide>
        <p15:guide id="3" orient="horz" pos="226">
          <p15:clr>
            <a:srgbClr val="000000"/>
          </p15:clr>
        </p15:guide>
        <p15:guide id="4" orient="horz" pos="681">
          <p15:clr>
            <a:srgbClr val="000000"/>
          </p15:clr>
        </p15:guide>
        <p15:guide id="5" orient="horz" pos="1277">
          <p15:clr>
            <a:srgbClr val="000000"/>
          </p15:clr>
        </p15:guide>
        <p15:guide id="6" orient="horz" pos="1457">
          <p15:clr>
            <a:srgbClr val="000000"/>
          </p15:clr>
        </p15:guide>
        <p15:guide id="7" orient="horz" pos="1575">
          <p15:clr>
            <a:srgbClr val="000000"/>
          </p15:clr>
        </p15:guide>
        <p15:guide id="8" orient="horz" pos="1749">
          <p15:clr>
            <a:srgbClr val="000000"/>
          </p15:clr>
        </p15:guide>
        <p15:guide id="9" orient="horz" pos="2480">
          <p15:clr>
            <a:srgbClr val="000000"/>
          </p15:clr>
        </p15:guide>
        <p15:guide id="10" orient="horz" pos="1153">
          <p15:clr>
            <a:srgbClr val="000000"/>
          </p15:clr>
        </p15:guide>
        <p15:guide id="11" orient="horz" pos="338">
          <p15:clr>
            <a:srgbClr val="000000"/>
          </p15:clr>
        </p15:guide>
        <p15:guide id="12" orient="horz" pos="200">
          <p15:clr>
            <a:srgbClr val="000000"/>
          </p15:clr>
        </p15:guide>
        <p15:guide id="13" orient="horz" pos="2013">
          <p15:clr>
            <a:srgbClr val="000000"/>
          </p15:clr>
        </p15:guide>
        <p15:guide id="14" orient="horz" pos="532">
          <p15:clr>
            <a:srgbClr val="000000"/>
          </p15:clr>
        </p15:guide>
        <p15:guide id="15" orient="horz" pos="202">
          <p15:clr>
            <a:srgbClr val="000000"/>
          </p15:clr>
        </p15:guide>
        <p15:guide id="16" pos="235">
          <p15:clr>
            <a:srgbClr val="000000"/>
          </p15:clr>
        </p15:guide>
        <p15:guide id="17" pos="263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23" autoAdjust="0"/>
    <p:restoredTop sz="92016" autoAdjust="0"/>
  </p:normalViewPr>
  <p:slideViewPr>
    <p:cSldViewPr snapToGrid="0">
      <p:cViewPr varScale="1">
        <p:scale>
          <a:sx n="80" d="100"/>
          <a:sy n="80" d="100"/>
        </p:scale>
        <p:origin x="540" y="40"/>
      </p:cViewPr>
      <p:guideLst>
        <p:guide orient="horz" pos="902"/>
        <p:guide orient="horz" pos="3018"/>
        <p:guide orient="horz" pos="226"/>
        <p:guide orient="horz" pos="681"/>
        <p:guide orient="horz" pos="1277"/>
        <p:guide orient="horz" pos="1457"/>
        <p:guide orient="horz" pos="1575"/>
        <p:guide orient="horz" pos="1749"/>
        <p:guide orient="horz" pos="2480"/>
        <p:guide orient="horz" pos="1153"/>
        <p:guide orient="horz" pos="338"/>
        <p:guide orient="horz" pos="200"/>
        <p:guide orient="horz" pos="2013"/>
        <p:guide orient="horz" pos="532"/>
        <p:guide orient="horz" pos="202"/>
        <p:guide pos="235"/>
        <p:guide pos="2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font" Target="fonts/font7.fntdata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font" Target="fonts/font10.fntdata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font" Target="fonts/font5.fntdata"/><Relationship Id="rId52" Type="http://schemas.openxmlformats.org/officeDocument/2006/relationships/font" Target="fonts/font13.fntdata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font" Target="fonts/font17.fntdata"/><Relationship Id="rId8" Type="http://schemas.openxmlformats.org/officeDocument/2006/relationships/slide" Target="slides/slide6.xml"/><Relationship Id="rId51" Type="http://schemas.openxmlformats.org/officeDocument/2006/relationships/font" Target="fonts/font12.fntdata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3086181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320435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253665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600219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8736061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1160001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403900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89341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124207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271730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54849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722301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42236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8955969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0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609815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59" name="Google Shape;359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907093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196997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6785950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892697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21556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59364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60198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b="1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81693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54663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594305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US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61680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70115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426984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468010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945511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100" b="0" i="0" u="none" strike="noStrike" cap="none" baseline="0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858177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9283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endParaRPr lang="en-AU" sz="1100" b="0" i="0" u="none" strike="noStrike" cap="none" baseline="0" dirty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78600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526fcc9f9f_1_3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AU" dirty="0"/>
          </a:p>
        </p:txBody>
      </p:sp>
      <p:sp>
        <p:nvSpPr>
          <p:cNvPr id="72" name="Google Shape;72;g526fcc9f9f_1_3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76450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body" idx="1"/>
          </p:nvPr>
        </p:nvSpPr>
        <p:spPr>
          <a:xfrm>
            <a:off x="276543" y="1884363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body" idx="2"/>
          </p:nvPr>
        </p:nvSpPr>
        <p:spPr>
          <a:xfrm>
            <a:off x="276542" y="2646680"/>
            <a:ext cx="6088697" cy="4873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▪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▪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aleway"/>
              <a:buChar char="–"/>
              <a:defRPr sz="16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»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aleway"/>
              <a:buChar char="•"/>
              <a:defRPr sz="1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" name="Google Shape;15;p4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‹#›</a:t>
            </a:fld>
            <a:endParaRPr sz="24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2" name="Google Shape;22;p6"/>
          <p:cNvSpPr txBox="1">
            <a:spLocks noGrp="1"/>
          </p:cNvSpPr>
          <p:nvPr>
            <p:ph type="body" idx="1"/>
          </p:nvPr>
        </p:nvSpPr>
        <p:spPr>
          <a:xfrm>
            <a:off x="25606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2"/>
          </p:nvPr>
        </p:nvSpPr>
        <p:spPr>
          <a:xfrm>
            <a:off x="4553746" y="1005931"/>
            <a:ext cx="4038600" cy="3089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>
            <a:spLocks noGrp="1"/>
          </p:cNvSpPr>
          <p:nvPr>
            <p:ph type="pic" idx="2"/>
          </p:nvPr>
        </p:nvSpPr>
        <p:spPr>
          <a:xfrm>
            <a:off x="3197172" y="996950"/>
            <a:ext cx="5511828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261414" y="996950"/>
            <a:ext cx="2484666" cy="2998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8" name="Google Shape;28;p7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3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8"/>
          <p:cNvSpPr>
            <a:spLocks noGrp="1"/>
          </p:cNvSpPr>
          <p:nvPr>
            <p:ph type="pic" idx="2"/>
          </p:nvPr>
        </p:nvSpPr>
        <p:spPr>
          <a:xfrm>
            <a:off x="377508" y="1001432"/>
            <a:ext cx="8288662" cy="3063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Google Shape;32;p8"/>
          <p:cNvSpPr txBox="1"/>
          <p:nvPr/>
        </p:nvSpPr>
        <p:spPr>
          <a:xfrm>
            <a:off x="4076885" y="4608512"/>
            <a:ext cx="99023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z="24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240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33" name="Google Shape;33;p8"/>
          <p:cNvSpPr txBox="1">
            <a:spLocks noGrp="1"/>
          </p:cNvSpPr>
          <p:nvPr>
            <p:ph type="body" idx="1"/>
          </p:nvPr>
        </p:nvSpPr>
        <p:spPr>
          <a:xfrm>
            <a:off x="279082" y="119856"/>
            <a:ext cx="8641398" cy="469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 descr="PPT templates-1-widescreen-FINAL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oogle Shape;12;p3" descr="PPT templates-1-widescreen-FINAL-4.jpg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0" y="0"/>
            <a:ext cx="9135879" cy="51435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4.e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nstaview365.com/request-a-demo/" TargetMode="Externa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body" idx="1"/>
          </p:nvPr>
        </p:nvSpPr>
        <p:spPr>
          <a:xfrm>
            <a:off x="419052" y="1859196"/>
            <a:ext cx="6088696" cy="4873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-GB" dirty="0"/>
              <a:t>Machine Learning: Clustering</a:t>
            </a:r>
            <a:endParaRPr sz="3000" b="0" i="0" u="none" strike="noStrike" cap="none" dirty="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63" name="Google Shape;63;p15"/>
          <p:cNvSpPr txBox="1"/>
          <p:nvPr/>
        </p:nvSpPr>
        <p:spPr>
          <a:xfrm>
            <a:off x="4689280" y="302472"/>
            <a:ext cx="1960068" cy="854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rgbClr val="006DAE"/>
                </a:solidFill>
                <a:latin typeface="Arial Narrow"/>
                <a:ea typeface="Arial Narrow"/>
                <a:cs typeface="Arial Narrow"/>
                <a:sym typeface="Arial Narrow"/>
              </a:rPr>
              <a:t>MONASH</a:t>
            </a:r>
            <a: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/>
            </a:r>
            <a:br>
              <a:rPr lang="en-GB" sz="1850" baseline="3000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</a:b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INFORMATION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50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TECHNOLOGY</a:t>
            </a:r>
            <a:endParaRPr sz="1850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5" name="Google Shape;39;p9">
            <a:extLst>
              <a:ext uri="{FF2B5EF4-FFF2-40B4-BE49-F238E27FC236}">
                <a16:creationId xmlns:a16="http://schemas.microsoft.com/office/drawing/2014/main" id="{CAC87B11-8112-4DC7-8BB5-7AAE32788FEF}"/>
              </a:ext>
            </a:extLst>
          </p:cNvPr>
          <p:cNvSpPr txBox="1">
            <a:spLocks/>
          </p:cNvSpPr>
          <p:nvPr/>
        </p:nvSpPr>
        <p:spPr>
          <a:xfrm>
            <a:off x="419052" y="2855785"/>
            <a:ext cx="6088800" cy="16168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Raleway"/>
              <a:buNone/>
              <a:defRPr sz="1800" b="0" i="0" u="none" strike="noStrike" cap="none">
                <a:solidFill>
                  <a:srgbClr val="000000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Char char="–"/>
              <a:defRPr sz="28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Char char="•"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–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»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•"/>
              <a:defRPr sz="20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>
              <a:spcBef>
                <a:spcPts val="0"/>
              </a:spcBef>
              <a:buFont typeface="Arial"/>
              <a:buNone/>
            </a:pPr>
            <a:r>
              <a:rPr lang="en-US" dirty="0" err="1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Prajwol</a:t>
            </a:r>
            <a:r>
              <a:rPr lang="en-US" dirty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 </a:t>
            </a:r>
            <a:r>
              <a:rPr lang="en-US" dirty="0" err="1" smtClean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Sangat</a:t>
            </a:r>
            <a:endParaRPr lang="en-US" dirty="0" smtClean="0">
              <a:latin typeface="Raleway" panose="020B0604020202020204" charset="0"/>
              <a:ea typeface="Arial Narrow"/>
              <a:cs typeface="Raleway" panose="020B0604020202020204" charset="0"/>
              <a:sym typeface="Arial Narrow"/>
            </a:endParaRPr>
          </a:p>
          <a:p>
            <a:pPr marL="0" indent="0">
              <a:spcBef>
                <a:spcPts val="0"/>
              </a:spcBef>
            </a:pPr>
            <a:r>
              <a:rPr lang="en-US" dirty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Updated by Chee-Ming </a:t>
            </a:r>
            <a:r>
              <a:rPr lang="en-US" dirty="0" smtClean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Ting </a:t>
            </a:r>
            <a:r>
              <a:rPr lang="en-US" dirty="0" smtClean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(15 </a:t>
            </a:r>
            <a:r>
              <a:rPr lang="en-US" dirty="0" smtClean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April </a:t>
            </a:r>
            <a:r>
              <a:rPr lang="en-US" dirty="0" smtClean="0">
                <a:latin typeface="Raleway" panose="020B0604020202020204" charset="0"/>
                <a:ea typeface="Arial Narrow"/>
                <a:cs typeface="Raleway" panose="020B0604020202020204" charset="0"/>
                <a:sym typeface="Arial Narrow"/>
              </a:rPr>
              <a:t>2022)</a:t>
            </a:r>
            <a:endParaRPr lang="en-US" dirty="0">
              <a:latin typeface="Raleway" panose="020B0604020202020204" charset="0"/>
              <a:ea typeface="Arial Narrow"/>
              <a:cs typeface="Raleway" panose="020B0604020202020204" charset="0"/>
              <a:sym typeface="Arial Narrow"/>
            </a:endParaRPr>
          </a:p>
          <a:p>
            <a:pPr marL="0" indent="0">
              <a:spcBef>
                <a:spcPts val="0"/>
              </a:spcBef>
              <a:buFont typeface="Arial"/>
              <a:buNone/>
            </a:pPr>
            <a:endParaRPr lang="en-US" dirty="0">
              <a:latin typeface="Raleway" panose="020B0604020202020204" charset="0"/>
              <a:ea typeface="Arial Narrow"/>
              <a:cs typeface="Raleway" panose="020B0604020202020204" charset="0"/>
              <a:sym typeface="Arial Narro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0" y="962214"/>
            <a:ext cx="7583557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800" dirty="0"/>
              <a:t>K-means is a </a:t>
            </a:r>
            <a:r>
              <a:rPr lang="en-US" altLang="en-US" sz="1800" dirty="0">
                <a:solidFill>
                  <a:srgbClr val="FF0000"/>
                </a:solidFill>
              </a:rPr>
              <a:t>partitional clustering</a:t>
            </a:r>
            <a:r>
              <a:rPr lang="en-US" altLang="en-US" sz="1800" dirty="0"/>
              <a:t> algorithm</a:t>
            </a:r>
          </a:p>
          <a:p>
            <a:r>
              <a:rPr lang="en-US" altLang="ja-JP" sz="1800" dirty="0">
                <a:ea typeface="ＭＳ Ｐゴシック" panose="020B0600070205080204" pitchFamily="34" charset="-128"/>
              </a:rPr>
              <a:t>Let a set of data points (or instances)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D</a:t>
            </a:r>
            <a:r>
              <a:rPr lang="en-US" altLang="ja-JP" sz="1800" dirty="0">
                <a:ea typeface="ＭＳ Ｐゴシック" panose="020B0600070205080204" pitchFamily="34" charset="-128"/>
              </a:rPr>
              <a:t> be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	{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sz="1800" dirty="0">
                <a:ea typeface="ＭＳ Ｐゴシック" panose="020B0600070205080204" pitchFamily="34" charset="-128"/>
              </a:rPr>
              <a:t>, 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sz="1800" dirty="0">
                <a:ea typeface="ＭＳ Ｐゴシック" panose="020B0600070205080204" pitchFamily="34" charset="-128"/>
              </a:rPr>
              <a:t>, …, </a:t>
            </a:r>
            <a:r>
              <a:rPr lang="en-US" altLang="ja-JP" sz="1800" b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sz="1800" baseline="-25000" dirty="0" err="1">
                <a:ea typeface="ＭＳ Ｐゴシック" panose="020B0600070205080204" pitchFamily="34" charset="-128"/>
              </a:rPr>
              <a:t>n</a:t>
            </a:r>
            <a:r>
              <a:rPr lang="en-US" altLang="ja-JP" sz="1800" dirty="0">
                <a:ea typeface="ＭＳ Ｐゴシック" panose="020B0600070205080204" pitchFamily="34" charset="-128"/>
              </a:rPr>
              <a:t>},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ja-JP" sz="1800" dirty="0">
                <a:ea typeface="ＭＳ Ｐゴシック" panose="020B0600070205080204" pitchFamily="34" charset="-128"/>
              </a:rPr>
              <a:t>	where 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sz="1800" dirty="0">
                <a:ea typeface="ＭＳ Ｐゴシック" panose="020B0600070205080204" pitchFamily="34" charset="-128"/>
              </a:rPr>
              <a:t> = (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1</a:t>
            </a:r>
            <a:r>
              <a:rPr lang="en-US" altLang="ja-JP" sz="1800" dirty="0">
                <a:ea typeface="ＭＳ Ｐゴシック" panose="020B0600070205080204" pitchFamily="34" charset="-128"/>
              </a:rPr>
              <a:t>,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>
                <a:ea typeface="ＭＳ Ｐゴシック" panose="020B0600070205080204" pitchFamily="34" charset="-128"/>
              </a:rPr>
              <a:t>i</a:t>
            </a:r>
            <a:r>
              <a:rPr lang="en-US" altLang="ja-JP" sz="1800" baseline="-25000" dirty="0">
                <a:ea typeface="ＭＳ Ｐゴシック" panose="020B0600070205080204" pitchFamily="34" charset="-128"/>
              </a:rPr>
              <a:t>2</a:t>
            </a:r>
            <a:r>
              <a:rPr lang="en-US" altLang="ja-JP" sz="1800" dirty="0">
                <a:ea typeface="ＭＳ Ｐゴシック" panose="020B0600070205080204" pitchFamily="34" charset="-128"/>
              </a:rPr>
              <a:t>, …, </a:t>
            </a:r>
            <a:r>
              <a:rPr lang="en-US" altLang="ja-JP" sz="1800" i="1" dirty="0" err="1">
                <a:ea typeface="ＭＳ Ｐゴシック" panose="020B0600070205080204" pitchFamily="34" charset="-128"/>
              </a:rPr>
              <a:t>x</a:t>
            </a:r>
            <a:r>
              <a:rPr lang="en-US" altLang="ja-JP" sz="1800" i="1" baseline="-25000" dirty="0" err="1">
                <a:ea typeface="ＭＳ Ｐゴシック" panose="020B0600070205080204" pitchFamily="34" charset="-128"/>
              </a:rPr>
              <a:t>ir</a:t>
            </a:r>
            <a:r>
              <a:rPr lang="en-US" altLang="ja-JP" sz="1800" dirty="0">
                <a:ea typeface="ＭＳ Ｐゴシック" panose="020B0600070205080204" pitchFamily="34" charset="-128"/>
              </a:rPr>
              <a:t>) is a </a:t>
            </a:r>
            <a:r>
              <a:rPr lang="en-US" altLang="ja-JP" sz="18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vector</a:t>
            </a:r>
            <a:r>
              <a:rPr lang="en-US" altLang="ja-JP" sz="1800" dirty="0">
                <a:ea typeface="ＭＳ Ｐゴシック" panose="020B0600070205080204" pitchFamily="34" charset="-128"/>
              </a:rPr>
              <a:t> in a real-valued space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X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r>
              <a:rPr lang="en-US" altLang="ja-JP" sz="1800" dirty="0">
                <a:ea typeface="ＭＳ Ｐゴシック" panose="020B0600070205080204" pitchFamily="34" charset="-128"/>
                <a:sym typeface="Symbol" panose="05050102010706020507" pitchFamily="18" charset="2"/>
              </a:rPr>
              <a:t></a:t>
            </a:r>
            <a:r>
              <a:rPr lang="en-US" altLang="ja-JP" sz="1800" dirty="0">
                <a:ea typeface="ＭＳ Ｐゴシック" panose="020B0600070205080204" pitchFamily="34" charset="-128"/>
              </a:rPr>
              <a:t>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R</a:t>
            </a:r>
            <a:r>
              <a:rPr lang="en-US" altLang="ja-JP" sz="1800" i="1" baseline="30000" dirty="0">
                <a:ea typeface="ＭＳ Ｐゴシック" panose="020B0600070205080204" pitchFamily="34" charset="-128"/>
              </a:rPr>
              <a:t>r</a:t>
            </a:r>
            <a:r>
              <a:rPr lang="en-US" altLang="ja-JP" sz="1800" dirty="0">
                <a:ea typeface="ＭＳ Ｐゴシック" panose="020B0600070205080204" pitchFamily="34" charset="-128"/>
              </a:rPr>
              <a:t>, and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r</a:t>
            </a:r>
            <a:r>
              <a:rPr lang="en-US" altLang="ja-JP" sz="1800" dirty="0">
                <a:ea typeface="ＭＳ Ｐゴシック" panose="020B0600070205080204" pitchFamily="34" charset="-128"/>
              </a:rPr>
              <a:t> is the number of attributes (dimensions) in the data. </a:t>
            </a:r>
          </a:p>
          <a:p>
            <a:r>
              <a:rPr lang="en-US" altLang="ja-JP" sz="1800" dirty="0">
                <a:ea typeface="ＭＳ Ｐゴシック" panose="020B0600070205080204" pitchFamily="34" charset="-128"/>
              </a:rPr>
              <a:t>The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1800" dirty="0">
                <a:ea typeface="ＭＳ Ｐゴシック" panose="020B0600070205080204" pitchFamily="34" charset="-128"/>
              </a:rPr>
              <a:t>-means algorithm partitions the given data into </a:t>
            </a:r>
            <a:r>
              <a:rPr lang="en-US" altLang="ja-JP" sz="18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1800" dirty="0">
                <a:ea typeface="ＭＳ Ｐゴシック" panose="020B0600070205080204" pitchFamily="34" charset="-128"/>
              </a:rPr>
              <a:t> clusters. 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Each cluster has a cluster </a:t>
            </a:r>
            <a:r>
              <a:rPr lang="en-US" altLang="ja-JP" sz="1800" b="1" dirty="0">
                <a:ea typeface="ＭＳ Ｐゴシック" panose="020B0600070205080204" pitchFamily="34" charset="-128"/>
              </a:rPr>
              <a:t>center</a:t>
            </a:r>
            <a:r>
              <a:rPr lang="en-US" altLang="ja-JP" sz="1800" dirty="0">
                <a:ea typeface="ＭＳ Ｐゴシック" panose="020B0600070205080204" pitchFamily="34" charset="-128"/>
              </a:rPr>
              <a:t>, called </a:t>
            </a:r>
            <a:r>
              <a:rPr lang="en-US" altLang="ja-JP" sz="1800" b="1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centroid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.</a:t>
            </a:r>
          </a:p>
          <a:p>
            <a:pPr lvl="1"/>
            <a:r>
              <a:rPr lang="en-US" altLang="ja-JP" sz="1800" dirty="0">
                <a:ea typeface="ＭＳ Ｐゴシック" panose="020B0600070205080204" pitchFamily="34" charset="-128"/>
              </a:rPr>
              <a:t>Centroid can be mean/average of member data points in each </a:t>
            </a:r>
            <a:r>
              <a:rPr lang="en-US" altLang="ja-JP" sz="1800" dirty="0" smtClean="0">
                <a:ea typeface="ＭＳ Ｐゴシック" panose="020B0600070205080204" pitchFamily="34" charset="-128"/>
              </a:rPr>
              <a:t>cluster</a:t>
            </a:r>
            <a:endParaRPr lang="en-US" altLang="ja-JP" sz="1800" dirty="0">
              <a:ea typeface="ＭＳ Ｐゴシック" panose="020B0600070205080204" pitchFamily="34" charset="-128"/>
            </a:endParaRPr>
          </a:p>
          <a:p>
            <a:pPr lvl="1"/>
            <a:r>
              <a:rPr lang="en-US" altLang="ja-JP" sz="1800" i="1" dirty="0">
                <a:ea typeface="ＭＳ Ｐゴシック" panose="020B0600070205080204" pitchFamily="34" charset="-128"/>
              </a:rPr>
              <a:t>k</a:t>
            </a:r>
            <a:r>
              <a:rPr lang="en-US" altLang="ja-JP" sz="1800" dirty="0">
                <a:ea typeface="ＭＳ Ｐゴシック" panose="020B0600070205080204" pitchFamily="34" charset="-128"/>
              </a:rPr>
              <a:t> is specified by the user </a:t>
            </a:r>
            <a:endParaRPr lang="en-US" altLang="en-US" sz="1800" dirty="0"/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/>
              <a:t> clustering (Partitional clustering)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A329E5-4C9E-4B23-AB3C-83D579C9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26" y="263165"/>
            <a:ext cx="2050655" cy="1701417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0786132"/>
              </p:ext>
            </p:extLst>
          </p:nvPr>
        </p:nvGraphicFramePr>
        <p:xfrm>
          <a:off x="7715555" y="2919050"/>
          <a:ext cx="1395168" cy="197609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8057">
                  <a:extLst>
                    <a:ext uri="{9D8B030D-6E8A-4147-A177-3AD203B41FA5}">
                      <a16:colId xmlns:a16="http://schemas.microsoft.com/office/drawing/2014/main" val="862781269"/>
                    </a:ext>
                  </a:extLst>
                </a:gridCol>
                <a:gridCol w="490194">
                  <a:extLst>
                    <a:ext uri="{9D8B030D-6E8A-4147-A177-3AD203B41FA5}">
                      <a16:colId xmlns:a16="http://schemas.microsoft.com/office/drawing/2014/main" val="883818355"/>
                    </a:ext>
                  </a:extLst>
                </a:gridCol>
                <a:gridCol w="456917">
                  <a:extLst>
                    <a:ext uri="{9D8B030D-6E8A-4147-A177-3AD203B41FA5}">
                      <a16:colId xmlns:a16="http://schemas.microsoft.com/office/drawing/2014/main" val="4222881255"/>
                    </a:ext>
                  </a:extLst>
                </a:gridCol>
              </a:tblGrid>
              <a:tr h="298712"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sub</a:t>
                      </a:r>
                      <a:endParaRPr lang="en-M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salary</a:t>
                      </a:r>
                      <a:endParaRPr lang="en-MY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800" dirty="0" smtClean="0"/>
                        <a:t>age</a:t>
                      </a:r>
                      <a:endParaRPr lang="en-MY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8809"/>
                  </a:ext>
                </a:extLst>
              </a:tr>
              <a:tr h="2795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x1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2246"/>
                  </a:ext>
                </a:extLst>
              </a:tr>
              <a:tr h="2795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x2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3659"/>
                  </a:ext>
                </a:extLst>
              </a:tr>
              <a:tr h="2795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x3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59669"/>
                  </a:ext>
                </a:extLst>
              </a:tr>
              <a:tr h="2795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x4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3557"/>
                  </a:ext>
                </a:extLst>
              </a:tr>
              <a:tr h="279563">
                <a:tc>
                  <a:txBody>
                    <a:bodyPr/>
                    <a:lstStyle/>
                    <a:p>
                      <a:r>
                        <a:rPr lang="en-MY" sz="1000" dirty="0" smtClean="0"/>
                        <a:t>⁞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12923"/>
                  </a:ext>
                </a:extLst>
              </a:tr>
              <a:tr h="279563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x50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757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168793" y="589356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68312" indent="-288925">
              <a:buSzPct val="50000"/>
            </a:pPr>
            <a:r>
              <a:rPr lang="en-AU" sz="2000" b="1" dirty="0">
                <a:latin typeface="Raleway" panose="020B0604020202020204" charset="0"/>
                <a:cs typeface="Raleway" panose="020B0604020202020204" charset="0"/>
              </a:rPr>
              <a:t>Algorithm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k-Means: </a:t>
            </a:r>
          </a:p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Initialization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Specifies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number of clusters, and guesses the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seed cluster centroid</a:t>
            </a:r>
          </a:p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Assignment Step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Assign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each data point 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to the cluster with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closest centroid</a:t>
            </a:r>
          </a:p>
          <a:p>
            <a:pPr marL="1382712" lvl="2" indent="-288925">
              <a:buSzPct val="50000"/>
            </a:pP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Current clusters may receive or loose their members</a:t>
            </a:r>
          </a:p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Update </a:t>
            </a:r>
            <a:r>
              <a:rPr lang="en-AU" sz="1800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Step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) Each cluster must re-calculate the mean (centroid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) based on the newly assigned 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members</a:t>
            </a:r>
            <a:endParaRPr lang="en-AU" sz="1800" dirty="0">
              <a:latin typeface="Raleway" panose="020B0604020202020204" charset="0"/>
              <a:cs typeface="Raleway" panose="020B0604020202020204" charset="0"/>
            </a:endParaRP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process is repeated until the clusters are stable (no change of members)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CD0B625-074F-4C03-9DF9-1576EBAAD7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140"/>
          <a:stretch>
            <a:fillRect/>
          </a:stretch>
        </p:blipFill>
        <p:spPr>
          <a:xfrm>
            <a:off x="5049078" y="3460219"/>
            <a:ext cx="4094921" cy="168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492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 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Clustering: Step 1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44730C-5CF6-4B21-94B6-E0774D07D5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4436" y="1512981"/>
            <a:ext cx="3739438" cy="271244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24939" y="1910582"/>
            <a:ext cx="343945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-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Initialization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) Specifies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number of clusters, and guesses the </a:t>
            </a:r>
            <a:r>
              <a:rPr lang="en-AU" sz="1800" i="1" dirty="0">
                <a:latin typeface="Raleway" panose="020B0604020202020204" charset="0"/>
                <a:cs typeface="Raleway" panose="020B0604020202020204" charset="0"/>
              </a:rPr>
              <a:t>k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 seed cluster centroid</a:t>
            </a:r>
          </a:p>
        </p:txBody>
      </p:sp>
    </p:spTree>
    <p:extLst>
      <p:ext uri="{BB962C8B-B14F-4D97-AF65-F5344CB8AC3E}">
        <p14:creationId xmlns:p14="http://schemas.microsoft.com/office/powerpoint/2010/main" val="20077309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2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648B77-B150-42C9-89D2-69760E96FC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818" y="1489340"/>
            <a:ext cx="3921392" cy="273608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606827" y="1977530"/>
            <a:ext cx="343778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Assignment Step</a:t>
            </a: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) Iteratively </a:t>
            </a: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looks at each </a:t>
            </a:r>
            <a:r>
              <a:rPr lang="en-AU" dirty="0" smtClean="0">
                <a:latin typeface="Raleway" panose="020B0604020202020204" charset="0"/>
                <a:cs typeface="Raleway" panose="020B0604020202020204" charset="0"/>
              </a:rPr>
              <a:t>data point </a:t>
            </a: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and assigns it to the closest centroid</a:t>
            </a:r>
          </a:p>
        </p:txBody>
      </p:sp>
    </p:spTree>
    <p:extLst>
      <p:ext uri="{BB962C8B-B14F-4D97-AF65-F5344CB8AC3E}">
        <p14:creationId xmlns:p14="http://schemas.microsoft.com/office/powerpoint/2010/main" val="2502948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3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E9550AF-8077-4F1B-889E-20B8A2641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8855" y="1405186"/>
            <a:ext cx="4100156" cy="2997095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4887" y="1980403"/>
            <a:ext cx="311094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800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Update Step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) Re-calculate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mean (centroid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for each cluster based on the membership of the cluster</a:t>
            </a:r>
            <a:endParaRPr lang="en-AU" sz="1800" dirty="0">
              <a:latin typeface="Raleway" panose="020B0604020202020204" charset="0"/>
              <a:cs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165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4</a:t>
            </a:r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4AAB9F-C3CE-45FE-93A3-C9A6D49476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2036" y="1402474"/>
            <a:ext cx="4008664" cy="2902825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8CF6A6A9-B204-4999-AEB3-29B2C7EDA373}"/>
              </a:ext>
            </a:extLst>
          </p:cNvPr>
          <p:cNvSpPr/>
          <p:nvPr/>
        </p:nvSpPr>
        <p:spPr>
          <a:xfrm>
            <a:off x="2687216" y="1716833"/>
            <a:ext cx="401217" cy="391885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87485A0-98D2-4770-9B7F-5F156A87CB5A}"/>
              </a:ext>
            </a:extLst>
          </p:cNvPr>
          <p:cNvSpPr/>
          <p:nvPr/>
        </p:nvSpPr>
        <p:spPr>
          <a:xfrm>
            <a:off x="3685591" y="2771245"/>
            <a:ext cx="497633" cy="447870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FC49046-6274-44D3-9BA3-7A7884355EFC}"/>
              </a:ext>
            </a:extLst>
          </p:cNvPr>
          <p:cNvSpPr/>
          <p:nvPr/>
        </p:nvSpPr>
        <p:spPr>
          <a:xfrm>
            <a:off x="4648140" y="2454004"/>
            <a:ext cx="329215" cy="317241"/>
          </a:xfrm>
          <a:prstGeom prst="ellipse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5606827" y="1977530"/>
            <a:ext cx="3437782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Iteratively looks at each </a:t>
            </a:r>
            <a:r>
              <a:rPr lang="en-AU" dirty="0" smtClean="0">
                <a:latin typeface="Raleway" panose="020B0604020202020204" charset="0"/>
                <a:cs typeface="Raleway" panose="020B0604020202020204" charset="0"/>
              </a:rPr>
              <a:t>data point </a:t>
            </a: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and assigns it to the closest </a:t>
            </a:r>
            <a:r>
              <a:rPr lang="en-AU" dirty="0" smtClean="0">
                <a:latin typeface="Raleway" panose="020B0604020202020204" charset="0"/>
                <a:cs typeface="Raleway" panose="020B0604020202020204" charset="0"/>
              </a:rPr>
              <a:t>centroid,</a:t>
            </a:r>
          </a:p>
          <a:p>
            <a:pPr marL="925512" lvl="1" indent="-288925">
              <a:buSzPct val="50000"/>
            </a:pPr>
            <a:endParaRPr lang="en-AU" dirty="0">
              <a:latin typeface="Raleway" panose="020B0604020202020204" charset="0"/>
              <a:cs typeface="Raleway" panose="020B0604020202020204" charset="0"/>
            </a:endParaRPr>
          </a:p>
          <a:p>
            <a:pPr marL="925512" lvl="1" indent="-288925">
              <a:buSzPct val="50000"/>
            </a:pPr>
            <a:r>
              <a:rPr lang="en-AU" dirty="0">
                <a:latin typeface="Raleway" panose="020B0604020202020204" charset="0"/>
                <a:cs typeface="Raleway" panose="020B0604020202020204" charset="0"/>
              </a:rPr>
              <a:t>Current clusters may receive or loose their members</a:t>
            </a:r>
          </a:p>
          <a:p>
            <a:pPr marL="925512" lvl="1" indent="-288925">
              <a:buSzPct val="50000"/>
            </a:pPr>
            <a:endParaRPr lang="en-AU" dirty="0">
              <a:latin typeface="Raleway" panose="020B0604020202020204" charset="0"/>
              <a:cs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1865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sz="1600" dirty="0"/>
              <a:t>Algorithm: k-means, Distance Metric: Euclidean Distance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K-Means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Clustering: Step 5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DADC392-1F5E-41E9-8880-CF12F6DC2A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7461" y="1465908"/>
            <a:ext cx="4008575" cy="289678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5744887" y="1980403"/>
            <a:ext cx="311094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5512" lvl="1" indent="-288925">
              <a:buSzPct val="50000"/>
            </a:pP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Re-calculate </a:t>
            </a:r>
            <a:r>
              <a:rPr lang="en-AU" sz="1800" dirty="0">
                <a:latin typeface="Raleway" panose="020B0604020202020204" charset="0"/>
                <a:cs typeface="Raleway" panose="020B0604020202020204" charset="0"/>
              </a:rPr>
              <a:t>the mean (centroid</a:t>
            </a:r>
            <a:r>
              <a:rPr lang="en-AU" sz="1800" dirty="0" smtClean="0">
                <a:latin typeface="Raleway" panose="020B0604020202020204" charset="0"/>
                <a:cs typeface="Raleway" panose="020B0604020202020204" charset="0"/>
              </a:rPr>
              <a:t>) for each cluster based on the membership of the cluster</a:t>
            </a:r>
            <a:endParaRPr lang="en-AU" sz="1800" dirty="0">
              <a:latin typeface="Raleway" panose="020B0604020202020204" charset="0"/>
              <a:cs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70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545300" y="729238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800" dirty="0">
                <a:latin typeface="Arial" pitchFamily="-101" charset="0"/>
              </a:rPr>
              <a:t>Data </a:t>
            </a:r>
            <a:r>
              <a:rPr lang="en-AU" sz="1800" i="1" dirty="0"/>
              <a:t>D</a:t>
            </a:r>
            <a:r>
              <a:rPr lang="en-AU" sz="1800" dirty="0"/>
              <a:t> = {5, 19, 25, 21, 4, 1, 17, 23, 8, 7, 6, 10, 2, 20, 14, 11, 27, 9, 3, 16}</a:t>
            </a:r>
          </a:p>
          <a:p>
            <a:pPr lvl="1"/>
            <a:r>
              <a:rPr lang="en-AU" sz="1800" dirty="0"/>
              <a:t>Number of clusters: </a:t>
            </a:r>
            <a:r>
              <a:rPr lang="en-AU" sz="1800" i="1" dirty="0"/>
              <a:t>k</a:t>
            </a:r>
            <a:r>
              <a:rPr lang="en-AU" sz="1800" dirty="0"/>
              <a:t> = 3 </a:t>
            </a:r>
          </a:p>
          <a:p>
            <a:pPr lvl="1"/>
            <a:r>
              <a:rPr lang="en-AU" sz="1800" dirty="0"/>
              <a:t>Initial centroids: </a:t>
            </a:r>
            <a:r>
              <a:rPr lang="en-AU" sz="1800" i="1" dirty="0"/>
              <a:t>m</a:t>
            </a:r>
            <a:r>
              <a:rPr lang="en-AU" sz="1800" baseline="-25000" dirty="0"/>
              <a:t>1</a:t>
            </a:r>
            <a:r>
              <a:rPr lang="en-AU" sz="1800" dirty="0"/>
              <a:t>=6, </a:t>
            </a:r>
            <a:r>
              <a:rPr lang="en-AU" sz="1800" i="1" dirty="0"/>
              <a:t>m</a:t>
            </a:r>
            <a:r>
              <a:rPr lang="en-AU" sz="1800" baseline="-25000" dirty="0"/>
              <a:t>2</a:t>
            </a:r>
            <a:r>
              <a:rPr lang="en-AU" sz="1800" dirty="0"/>
              <a:t>=7, and </a:t>
            </a:r>
            <a:r>
              <a:rPr lang="en-AU" sz="1800" i="1" dirty="0"/>
              <a:t>m</a:t>
            </a:r>
            <a:r>
              <a:rPr lang="en-AU" sz="1800" baseline="-25000" dirty="0"/>
              <a:t>3</a:t>
            </a:r>
            <a:r>
              <a:rPr lang="en-AU" sz="1800" dirty="0"/>
              <a:t>=8 </a:t>
            </a:r>
            <a:endParaRPr lang="en-AU" dirty="0"/>
          </a:p>
          <a:p>
            <a:pPr lvl="1"/>
            <a:r>
              <a:rPr lang="en-AU" sz="1600" b="1" dirty="0">
                <a:solidFill>
                  <a:srgbClr val="008000"/>
                </a:solidFill>
              </a:rPr>
              <a:t>First Iteration</a:t>
            </a:r>
          </a:p>
          <a:p>
            <a:pPr lvl="2"/>
            <a:r>
              <a:rPr lang="en-AU" sz="1600" dirty="0"/>
              <a:t>(</a:t>
            </a:r>
            <a:r>
              <a:rPr lang="en-AU" sz="1600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Assignment Step)</a:t>
            </a:r>
            <a:r>
              <a:rPr lang="en-AU" sz="1600" dirty="0">
                <a:cs typeface="Raleway" panose="020B0604020202020204" charset="0"/>
              </a:rPr>
              <a:t> </a:t>
            </a:r>
            <a:r>
              <a:rPr lang="en-AU" sz="1600" dirty="0" smtClean="0"/>
              <a:t>Clusters</a:t>
            </a:r>
            <a:r>
              <a:rPr lang="en-AU" sz="1600" dirty="0"/>
              <a:t>: 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={7}</a:t>
            </a:r>
          </a:p>
          <a:p>
            <a:pPr lvl="3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={8, 9, 10, 11, 14, 16, 17, 19, 20, 21, 23, 25, 27} </a:t>
            </a:r>
          </a:p>
          <a:p>
            <a:pPr lvl="2"/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(</a:t>
            </a:r>
            <a:r>
              <a:rPr lang="en-AU" sz="1600" b="1" dirty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Update Step</a:t>
            </a: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) </a:t>
            </a:r>
            <a:r>
              <a:rPr lang="en-AU" sz="1600" dirty="0" smtClean="0">
                <a:solidFill>
                  <a:srgbClr val="393938"/>
                </a:solidFill>
              </a:rPr>
              <a:t>Re-calculated </a:t>
            </a:r>
            <a:r>
              <a:rPr lang="en-AU" sz="1600" dirty="0">
                <a:solidFill>
                  <a:srgbClr val="393938"/>
                </a:solidFill>
              </a:rPr>
              <a:t>centroids: </a:t>
            </a:r>
            <a:r>
              <a:rPr lang="en-AU" sz="1600" i="1" dirty="0">
                <a:solidFill>
                  <a:srgbClr val="393938"/>
                </a:solidFill>
              </a:rPr>
              <a:t>m</a:t>
            </a:r>
            <a:r>
              <a:rPr lang="en-AU" sz="1600" baseline="-25000" dirty="0">
                <a:solidFill>
                  <a:srgbClr val="393938"/>
                </a:solidFill>
              </a:rPr>
              <a:t>1</a:t>
            </a:r>
            <a:r>
              <a:rPr lang="en-AU" sz="1600" dirty="0">
                <a:solidFill>
                  <a:srgbClr val="393938"/>
                </a:solidFill>
              </a:rPr>
              <a:t>=3.5, </a:t>
            </a:r>
            <a:r>
              <a:rPr lang="en-AU" sz="1600" i="1" dirty="0">
                <a:solidFill>
                  <a:srgbClr val="393938"/>
                </a:solidFill>
              </a:rPr>
              <a:t>m</a:t>
            </a:r>
            <a:r>
              <a:rPr lang="en-AU" sz="1600" baseline="-25000" dirty="0">
                <a:solidFill>
                  <a:srgbClr val="393938"/>
                </a:solidFill>
              </a:rPr>
              <a:t>2</a:t>
            </a:r>
            <a:r>
              <a:rPr lang="en-AU" sz="1600" dirty="0">
                <a:solidFill>
                  <a:srgbClr val="393938"/>
                </a:solidFill>
              </a:rPr>
              <a:t>=7, and </a:t>
            </a:r>
            <a:r>
              <a:rPr lang="en-AU" sz="1600" i="1" dirty="0">
                <a:solidFill>
                  <a:srgbClr val="393938"/>
                </a:solidFill>
              </a:rPr>
              <a:t>m</a:t>
            </a:r>
            <a:r>
              <a:rPr lang="en-AU" sz="1600" baseline="-25000" dirty="0">
                <a:solidFill>
                  <a:srgbClr val="393938"/>
                </a:solidFill>
              </a:rPr>
              <a:t>3</a:t>
            </a:r>
            <a:r>
              <a:rPr lang="en-AU" sz="1600" dirty="0">
                <a:solidFill>
                  <a:srgbClr val="393938"/>
                </a:solidFill>
              </a:rPr>
              <a:t>=16.9 </a:t>
            </a: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685" y="3664144"/>
            <a:ext cx="7788468" cy="77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470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405962" y="722837"/>
            <a:ext cx="7451197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400" dirty="0"/>
              <a:t>Clusters: 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5, 6}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={7}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={8, 9, 10, 11, 14, 16, 17, 19, 20, 21, 23, 25, 27} </a:t>
            </a:r>
          </a:p>
          <a:p>
            <a:pPr lvl="1"/>
            <a:r>
              <a:rPr lang="en-AU" sz="1400" dirty="0">
                <a:solidFill>
                  <a:srgbClr val="393938"/>
                </a:solidFill>
              </a:rPr>
              <a:t>New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=3.5,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=7,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=16.9 </a:t>
            </a:r>
          </a:p>
          <a:p>
            <a:pPr lvl="1"/>
            <a:r>
              <a:rPr lang="en-AU" sz="1400" b="1" dirty="0">
                <a:solidFill>
                  <a:srgbClr val="008000"/>
                </a:solidFill>
              </a:rPr>
              <a:t>Second Iteration</a:t>
            </a:r>
          </a:p>
          <a:p>
            <a:pPr lvl="2"/>
            <a:r>
              <a:rPr lang="en-AU" sz="1400" dirty="0"/>
              <a:t>Clusters: 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={14, 16, 17, 19, 20, 21, 23, 25, 27} </a:t>
            </a:r>
          </a:p>
          <a:p>
            <a:pPr lvl="2"/>
            <a:r>
              <a:rPr lang="en-AU" sz="1400" dirty="0">
                <a:solidFill>
                  <a:srgbClr val="393938"/>
                </a:solidFill>
              </a:rPr>
              <a:t>Re-calculated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=8.5,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=20.2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481" y="3753394"/>
            <a:ext cx="8010655" cy="731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03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315871" y="659570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400" dirty="0"/>
              <a:t>Clusters: 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={14, 16, 17, 19, 20, 21, 23, 25, 27} </a:t>
            </a:r>
          </a:p>
          <a:p>
            <a:pPr lvl="1"/>
            <a:r>
              <a:rPr lang="en-AU" sz="1400" dirty="0">
                <a:solidFill>
                  <a:srgbClr val="393938"/>
                </a:solidFill>
              </a:rPr>
              <a:t>New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=8.5,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=20.2</a:t>
            </a:r>
          </a:p>
          <a:p>
            <a:pPr lvl="1"/>
            <a:r>
              <a:rPr lang="en-AU" sz="1400" b="1" dirty="0">
                <a:solidFill>
                  <a:srgbClr val="008000"/>
                </a:solidFill>
              </a:rPr>
              <a:t>Third Iteration</a:t>
            </a:r>
          </a:p>
          <a:p>
            <a:pPr lvl="2"/>
            <a:r>
              <a:rPr lang="en-AU" sz="1400" dirty="0"/>
              <a:t>Clusters: 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11, 14}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={16, 17, 19, 20, 21, 23, 25, 27} </a:t>
            </a:r>
          </a:p>
          <a:p>
            <a:pPr lvl="2"/>
            <a:r>
              <a:rPr lang="en-AU" sz="1400" dirty="0">
                <a:solidFill>
                  <a:srgbClr val="393938"/>
                </a:solidFill>
              </a:rPr>
              <a:t>Re-calculated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=9.29,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=21 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3702654"/>
            <a:ext cx="8646006" cy="729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02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This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" name="Picture 3" descr="Wiley-2pages-cover">
            <a:extLst>
              <a:ext uri="{FF2B5EF4-FFF2-40B4-BE49-F238E27FC236}">
                <a16:creationId xmlns:a16="http://schemas.microsoft.com/office/drawing/2014/main" id="{31D1CED8-FE51-4453-8CA8-8CA04E74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82405" y="815279"/>
            <a:ext cx="3025805" cy="3512942"/>
          </a:xfrm>
          <a:prstGeom prst="rect">
            <a:avLst/>
          </a:prstGeom>
          <a:noFill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ADE0031-2D76-464A-AF65-6D6241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0" y="1235156"/>
            <a:ext cx="5635790" cy="125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17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Clustering and Classification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7601FD-67F7-4CC2-A37C-16848880DC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56379" y="2826853"/>
            <a:ext cx="3846420" cy="1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rgbClr val="000000"/>
                </a:solidFill>
                <a:latin typeface="Arial" charset="0"/>
              </a:rPr>
              <a:t>17.1	</a:t>
            </a:r>
            <a:r>
              <a:rPr lang="en-AU" sz="1400" dirty="0">
                <a:latin typeface="Arial" charset="0"/>
              </a:rPr>
              <a:t>Clustering and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17.2	Parallel Clustering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17.3	Parallel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17.4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17.5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17.6	Exercises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315871" y="659571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sz="1400" dirty="0"/>
              <a:t>Clusters: 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={6, 7, 8, 9, 10, 11, 14}</a:t>
            </a:r>
          </a:p>
          <a:p>
            <a:pPr lvl="2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={16, 17, 19, 20, 21, 23, 25, 27} </a:t>
            </a:r>
          </a:p>
          <a:p>
            <a:pPr lvl="1"/>
            <a:r>
              <a:rPr lang="en-AU" sz="1400" dirty="0">
                <a:solidFill>
                  <a:srgbClr val="393938"/>
                </a:solidFill>
              </a:rPr>
              <a:t>New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=9.29,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=21</a:t>
            </a:r>
          </a:p>
          <a:p>
            <a:pPr lvl="1"/>
            <a:r>
              <a:rPr lang="en-AU" sz="1400" b="1" dirty="0">
                <a:solidFill>
                  <a:srgbClr val="008000"/>
                </a:solidFill>
              </a:rPr>
              <a:t>Fourth Iteration</a:t>
            </a:r>
          </a:p>
          <a:p>
            <a:pPr lvl="2"/>
            <a:r>
              <a:rPr lang="en-AU" sz="1400" dirty="0"/>
              <a:t>Clusters: 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1</a:t>
            </a:r>
            <a:r>
              <a:rPr lang="en-AU" sz="1400" dirty="0"/>
              <a:t>={1, 2, 3, 4, 5, 6}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2</a:t>
            </a:r>
            <a:r>
              <a:rPr lang="en-AU" sz="1400" dirty="0"/>
              <a:t>={7, 8, 9, 10, 11, 14}</a:t>
            </a:r>
          </a:p>
          <a:p>
            <a:pPr lvl="3"/>
            <a:r>
              <a:rPr lang="en-AU" sz="1400" i="1" dirty="0"/>
              <a:t>C</a:t>
            </a:r>
            <a:r>
              <a:rPr lang="en-AU" sz="1400" baseline="-25000" dirty="0"/>
              <a:t>3</a:t>
            </a:r>
            <a:r>
              <a:rPr lang="en-AU" sz="1400" dirty="0"/>
              <a:t>={16, 17, 19, 20, 21, 23, 25, 27} </a:t>
            </a:r>
          </a:p>
          <a:p>
            <a:pPr lvl="2"/>
            <a:r>
              <a:rPr lang="en-AU" sz="1400" dirty="0">
                <a:solidFill>
                  <a:srgbClr val="393938"/>
                </a:solidFill>
              </a:rPr>
              <a:t>Re-calculated centroids: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1</a:t>
            </a:r>
            <a:r>
              <a:rPr lang="en-AU" sz="1400" dirty="0">
                <a:solidFill>
                  <a:srgbClr val="393938"/>
                </a:solidFill>
              </a:rPr>
              <a:t>=3.5,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2</a:t>
            </a:r>
            <a:r>
              <a:rPr lang="en-AU" sz="1400" dirty="0">
                <a:solidFill>
                  <a:srgbClr val="393938"/>
                </a:solidFill>
              </a:rPr>
              <a:t>=9.83, and </a:t>
            </a:r>
            <a:r>
              <a:rPr lang="en-AU" sz="1400" i="1" dirty="0">
                <a:solidFill>
                  <a:srgbClr val="393938"/>
                </a:solidFill>
              </a:rPr>
              <a:t>m</a:t>
            </a:r>
            <a:r>
              <a:rPr lang="en-AU" sz="1400" baseline="-25000" dirty="0">
                <a:solidFill>
                  <a:srgbClr val="393938"/>
                </a:solidFill>
              </a:rPr>
              <a:t>3</a:t>
            </a:r>
            <a:r>
              <a:rPr lang="en-AU" sz="1400" dirty="0">
                <a:solidFill>
                  <a:srgbClr val="393938"/>
                </a:solidFill>
              </a:rPr>
              <a:t>=21    </a:t>
            </a:r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082" y="3698728"/>
            <a:ext cx="8742602" cy="737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837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168803" y="643510"/>
            <a:ext cx="9236453" cy="36281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1"/>
            <a:r>
              <a:rPr lang="en-AU" dirty="0"/>
              <a:t>Clusters: 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1</a:t>
            </a:r>
            <a:r>
              <a:rPr lang="en-AU" dirty="0"/>
              <a:t>={1, 2, 3, 4, 5, 6}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2</a:t>
            </a:r>
            <a:r>
              <a:rPr lang="en-AU" dirty="0"/>
              <a:t>={7, 8, 9, 10, 11, 14}</a:t>
            </a:r>
          </a:p>
          <a:p>
            <a:pPr lvl="2"/>
            <a:r>
              <a:rPr lang="en-AU" i="1" dirty="0"/>
              <a:t>C</a:t>
            </a:r>
            <a:r>
              <a:rPr lang="en-AU" baseline="-25000" dirty="0"/>
              <a:t>3</a:t>
            </a:r>
            <a:r>
              <a:rPr lang="en-AU" dirty="0"/>
              <a:t>={16, 17, 19, 20, 21, 23, 25, 27} </a:t>
            </a:r>
          </a:p>
          <a:p>
            <a:pPr lvl="1"/>
            <a:r>
              <a:rPr lang="en-AU" dirty="0">
                <a:solidFill>
                  <a:srgbClr val="393938"/>
                </a:solidFill>
              </a:rPr>
              <a:t>New centroids: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1</a:t>
            </a:r>
            <a:r>
              <a:rPr lang="en-AU" dirty="0">
                <a:solidFill>
                  <a:srgbClr val="393938"/>
                </a:solidFill>
              </a:rPr>
              <a:t>=3.5,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2</a:t>
            </a:r>
            <a:r>
              <a:rPr lang="en-AU" dirty="0">
                <a:solidFill>
                  <a:srgbClr val="393938"/>
                </a:solidFill>
              </a:rPr>
              <a:t>=9.83, and </a:t>
            </a:r>
            <a:r>
              <a:rPr lang="en-AU" i="1" dirty="0">
                <a:solidFill>
                  <a:srgbClr val="393938"/>
                </a:solidFill>
              </a:rPr>
              <a:t>m</a:t>
            </a:r>
            <a:r>
              <a:rPr lang="en-AU" baseline="-25000" dirty="0">
                <a:solidFill>
                  <a:srgbClr val="393938"/>
                </a:solidFill>
              </a:rPr>
              <a:t>3</a:t>
            </a:r>
            <a:r>
              <a:rPr lang="en-AU" dirty="0">
                <a:solidFill>
                  <a:srgbClr val="393938"/>
                </a:solidFill>
              </a:rPr>
              <a:t>=21</a:t>
            </a:r>
          </a:p>
          <a:p>
            <a:pPr lvl="1"/>
            <a:r>
              <a:rPr lang="en-AU" b="1" dirty="0">
                <a:solidFill>
                  <a:srgbClr val="008000"/>
                </a:solidFill>
              </a:rPr>
              <a:t>Fifth Iteration</a:t>
            </a:r>
          </a:p>
          <a:p>
            <a:pPr lvl="2"/>
            <a:r>
              <a:rPr lang="en-AU" dirty="0"/>
              <a:t>No data movement from clusters (Process Terminated) </a:t>
            </a:r>
          </a:p>
          <a:p>
            <a:pPr>
              <a:buNone/>
            </a:pPr>
            <a:endParaRPr lang="en-AU" dirty="0"/>
          </a:p>
          <a:p>
            <a:pPr lvl="2"/>
            <a:endParaRPr lang="en-AU" dirty="0">
              <a:solidFill>
                <a:srgbClr val="393938"/>
              </a:solidFill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>
                <a:solidFill>
                  <a:srgbClr val="C00000"/>
                </a:solidFill>
              </a:rPr>
              <a:t>k-Means: </a:t>
            </a:r>
            <a:r>
              <a:rPr lang="en-AU" dirty="0"/>
              <a:t>Step-By-Step Example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FB6CF-02BC-4430-BBF0-948889F0C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055500"/>
            <a:ext cx="9144000" cy="20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01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8165" y="796657"/>
                <a:ext cx="7620000" cy="206210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dirty="0" smtClean="0">
                    <a:latin typeface="Raleway" panose="020B0604020202020204" charset="0"/>
                  </a:rPr>
                  <a:t>One common measure is </a:t>
                </a:r>
                <a:r>
                  <a:rPr lang="en-US" sz="1600" dirty="0" smtClean="0">
                    <a:solidFill>
                      <a:srgbClr val="FF0000"/>
                    </a:solidFill>
                    <a:latin typeface="Raleway" panose="020B0604020202020204" charset="0"/>
                  </a:rPr>
                  <a:t>sum of squared error (SSE)</a:t>
                </a: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 smtClean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dirty="0" smtClean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endParaRPr lang="en-US" sz="1600" i="1" dirty="0" smtClean="0">
                  <a:latin typeface="Raleway" panose="020B0604020202020204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:r>
                  <a:rPr lang="en-US" sz="1600" i="1" dirty="0" smtClean="0">
                    <a:latin typeface="Raleway" panose="020B0604020202020204" charset="0"/>
                  </a:rPr>
                  <a:t>x </a:t>
                </a:r>
                <a:r>
                  <a:rPr lang="en-US" sz="1600" dirty="0" smtClean="0">
                    <a:latin typeface="Raleway" panose="020B0604020202020204" charset="0"/>
                  </a:rPr>
                  <a:t> is a data point in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600" dirty="0" smtClean="0">
                    <a:latin typeface="Raleway" panose="020B0604020202020204" charset="0"/>
                  </a:rPr>
                  <a:t> </a:t>
                </a:r>
                <a:endParaRPr lang="en-US" sz="1600" i="1" dirty="0" smtClean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MY" sz="1600" dirty="0" smtClean="0">
                    <a:latin typeface="Raleway" panose="020B0604020202020204" charset="0"/>
                  </a:rPr>
                  <a:t> is the centroid of cluster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MY" sz="1600" dirty="0">
                  <a:latin typeface="Raleway" panose="020B0604020202020204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65" y="796657"/>
                <a:ext cx="7620000" cy="2062103"/>
              </a:xfrm>
              <a:prstGeom prst="rect">
                <a:avLst/>
              </a:prstGeom>
              <a:blipFill>
                <a:blip r:embed="rId2"/>
                <a:stretch>
                  <a:fillRect l="-320" t="-888" b="-2959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MY" b="1" dirty="0" smtClean="0">
                <a:latin typeface="Raleway" panose="020B0604020202020204" charset="0"/>
              </a:rPr>
              <a:t>Evaluating K-Means Clusters</a:t>
            </a:r>
            <a:endParaRPr lang="en-MY" b="1" dirty="0">
              <a:latin typeface="Raleway" panose="020B0604020202020204" charset="0"/>
            </a:endParaRPr>
          </a:p>
          <a:p>
            <a:endParaRPr lang="en-MY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462" y="1213262"/>
            <a:ext cx="2944841" cy="982672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081" y="2995448"/>
            <a:ext cx="33995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Example: How to calculate SSE?</a:t>
            </a:r>
            <a:endParaRPr lang="en-MY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65" y="3354799"/>
            <a:ext cx="6311549" cy="7144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1427462" y="4069199"/>
            <a:ext cx="3841455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AU" sz="1000" dirty="0"/>
              <a:t>Clusters: </a:t>
            </a:r>
          </a:p>
          <a:p>
            <a:pPr lvl="3"/>
            <a:r>
              <a:rPr lang="en-AU" sz="1000" i="1" dirty="0" smtClean="0"/>
              <a:t>C</a:t>
            </a:r>
            <a:r>
              <a:rPr lang="en-AU" sz="1000" baseline="-25000" dirty="0" smtClean="0"/>
              <a:t>1</a:t>
            </a:r>
            <a:r>
              <a:rPr lang="en-AU" sz="1000" dirty="0"/>
              <a:t>={1, 2, 3, 4, 5, 6}</a:t>
            </a:r>
          </a:p>
          <a:p>
            <a:pPr lvl="3"/>
            <a:r>
              <a:rPr lang="en-AU" sz="1000" i="1" dirty="0"/>
              <a:t>C</a:t>
            </a:r>
            <a:r>
              <a:rPr lang="en-AU" sz="1000" baseline="-25000" dirty="0"/>
              <a:t>2</a:t>
            </a:r>
            <a:r>
              <a:rPr lang="en-AU" sz="1000" dirty="0"/>
              <a:t>={7, 8, 9, 10, 11, 14}</a:t>
            </a:r>
          </a:p>
          <a:p>
            <a:pPr lvl="3"/>
            <a:r>
              <a:rPr lang="en-AU" sz="1000" i="1" dirty="0"/>
              <a:t>C</a:t>
            </a:r>
            <a:r>
              <a:rPr lang="en-AU" sz="1000" baseline="-25000" dirty="0"/>
              <a:t>3</a:t>
            </a:r>
            <a:r>
              <a:rPr lang="en-AU" sz="1000" dirty="0"/>
              <a:t>={16, 17, 19, 20, 21, 23, 25, 27} </a:t>
            </a:r>
          </a:p>
          <a:p>
            <a:pPr lvl="1"/>
            <a:r>
              <a:rPr lang="en-AU" sz="1000" dirty="0" smtClean="0">
                <a:solidFill>
                  <a:srgbClr val="393938"/>
                </a:solidFill>
              </a:rPr>
              <a:t>centroids</a:t>
            </a:r>
            <a:r>
              <a:rPr lang="en-AU" sz="1000" dirty="0">
                <a:solidFill>
                  <a:srgbClr val="393938"/>
                </a:solidFill>
              </a:rPr>
              <a:t>: </a:t>
            </a:r>
            <a:r>
              <a:rPr lang="en-AU" sz="1000" i="1" dirty="0">
                <a:solidFill>
                  <a:srgbClr val="393938"/>
                </a:solidFill>
              </a:rPr>
              <a:t>m</a:t>
            </a:r>
            <a:r>
              <a:rPr lang="en-AU" sz="1000" baseline="-25000" dirty="0">
                <a:solidFill>
                  <a:srgbClr val="393938"/>
                </a:solidFill>
              </a:rPr>
              <a:t>1</a:t>
            </a:r>
            <a:r>
              <a:rPr lang="en-AU" sz="1000" dirty="0">
                <a:solidFill>
                  <a:srgbClr val="393938"/>
                </a:solidFill>
              </a:rPr>
              <a:t>=3.5, </a:t>
            </a:r>
            <a:r>
              <a:rPr lang="en-AU" sz="1000" i="1" dirty="0">
                <a:solidFill>
                  <a:srgbClr val="393938"/>
                </a:solidFill>
              </a:rPr>
              <a:t>m</a:t>
            </a:r>
            <a:r>
              <a:rPr lang="en-AU" sz="1000" baseline="-25000" dirty="0">
                <a:solidFill>
                  <a:srgbClr val="393938"/>
                </a:solidFill>
              </a:rPr>
              <a:t>2</a:t>
            </a:r>
            <a:r>
              <a:rPr lang="en-AU" sz="1000" dirty="0">
                <a:solidFill>
                  <a:srgbClr val="393938"/>
                </a:solidFill>
              </a:rPr>
              <a:t>=9.83, and </a:t>
            </a:r>
            <a:r>
              <a:rPr lang="en-AU" sz="1000" i="1" dirty="0">
                <a:solidFill>
                  <a:srgbClr val="393938"/>
                </a:solidFill>
              </a:rPr>
              <a:t>m</a:t>
            </a:r>
            <a:r>
              <a:rPr lang="en-AU" sz="1000" baseline="-25000" dirty="0">
                <a:solidFill>
                  <a:srgbClr val="393938"/>
                </a:solidFill>
              </a:rPr>
              <a:t>3</a:t>
            </a:r>
            <a:r>
              <a:rPr lang="en-AU" sz="1000" dirty="0">
                <a:solidFill>
                  <a:srgbClr val="393938"/>
                </a:solidFill>
              </a:rPr>
              <a:t>=21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230139" y="2646162"/>
                <a:ext cx="762000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  <m:sup/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39" y="2646162"/>
                <a:ext cx="762000" cy="561885"/>
              </a:xfrm>
              <a:prstGeom prst="rect">
                <a:avLst/>
              </a:prstGeom>
              <a:blipFill>
                <a:blip r:embed="rId5"/>
                <a:stretch>
                  <a:fillRect l="-83200" t="-134783" r="-93600" b="-18478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7230139" y="3507314"/>
                <a:ext cx="762000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39" y="3507314"/>
                <a:ext cx="762000" cy="561885"/>
              </a:xfrm>
              <a:prstGeom prst="rect">
                <a:avLst/>
              </a:prstGeom>
              <a:blipFill>
                <a:blip r:embed="rId6"/>
                <a:stretch>
                  <a:fillRect l="-83200" t="-133333" r="-93600" b="-181720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230139" y="4427322"/>
                <a:ext cx="762000" cy="561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sub>
                        <m:sup/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</m:e>
                      </m:nary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MY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0139" y="4427322"/>
                <a:ext cx="762000" cy="561885"/>
              </a:xfrm>
              <a:prstGeom prst="rect">
                <a:avLst/>
              </a:prstGeom>
              <a:blipFill>
                <a:blip r:embed="rId7"/>
                <a:stretch>
                  <a:fillRect l="-83200" t="-134783" r="-93600" b="-184783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7" idx="3"/>
          </p:cNvCxnSpPr>
          <p:nvPr/>
        </p:nvCxnSpPr>
        <p:spPr>
          <a:xfrm flipV="1">
            <a:off x="6403514" y="2995448"/>
            <a:ext cx="645872" cy="716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6422978" y="3874651"/>
            <a:ext cx="645872" cy="10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493890" y="4069199"/>
            <a:ext cx="555496" cy="5409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Plus 19"/>
          <p:cNvSpPr/>
          <p:nvPr/>
        </p:nvSpPr>
        <p:spPr>
          <a:xfrm>
            <a:off x="7611139" y="3208047"/>
            <a:ext cx="275561" cy="2992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21" name="Plus 20"/>
          <p:cNvSpPr/>
          <p:nvPr/>
        </p:nvSpPr>
        <p:spPr>
          <a:xfrm>
            <a:off x="7628487" y="4028907"/>
            <a:ext cx="275561" cy="299267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MY"/>
          </a:p>
        </p:txBody>
      </p:sp>
      <p:sp>
        <p:nvSpPr>
          <p:cNvPr id="16" name="TextBox 15"/>
          <p:cNvSpPr txBox="1"/>
          <p:nvPr/>
        </p:nvSpPr>
        <p:spPr>
          <a:xfrm>
            <a:off x="6327648" y="810510"/>
            <a:ext cx="259283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SSE measures how close the assigned data points to centroids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US" dirty="0" smtClean="0"/>
              <a:t>small value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GB" dirty="0" smtClean="0"/>
              <a:t>maximized </a:t>
            </a:r>
            <a:r>
              <a:rPr lang="en-GB" dirty="0"/>
              <a:t>intra-cluster similarity </a:t>
            </a:r>
            <a:endParaRPr lang="en-MY" dirty="0"/>
          </a:p>
        </p:txBody>
      </p:sp>
    </p:spTree>
    <p:extLst>
      <p:ext uri="{BB962C8B-B14F-4D97-AF65-F5344CB8AC3E}">
        <p14:creationId xmlns:p14="http://schemas.microsoft.com/office/powerpoint/2010/main" val="1334690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20" grpId="0" animBg="1"/>
      <p:bldP spid="21" grpId="0" animBg="1"/>
      <p:bldP spid="16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2000" dirty="0"/>
              <a:t>The number of clusters </a:t>
            </a:r>
            <a:r>
              <a:rPr lang="en-AU" sz="2000" i="1" dirty="0"/>
              <a:t>k</a:t>
            </a:r>
            <a:r>
              <a:rPr lang="en-AU" sz="2000" dirty="0"/>
              <a:t> is predefined. The algorithm does not discover the ideal number of clusters. During the process, the number of clusters remains fixed – it does not shrink nor expand. </a:t>
            </a:r>
          </a:p>
          <a:p>
            <a:r>
              <a:rPr lang="en-AU" sz="2000" dirty="0"/>
              <a:t>The final composition of clusters is very sensitive to the choice of initial centroid values. Different initialisations may result in different final clusters composition. </a:t>
            </a:r>
          </a:p>
          <a:p>
            <a:endParaRPr lang="en-AU" dirty="0">
              <a:latin typeface="Arial" pitchFamily="-101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50408A-F707-42A5-9DAC-416E1111D7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5886" y="2785808"/>
            <a:ext cx="5312228" cy="1622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76807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2"/>
          <p:cNvSpPr txBox="1">
            <a:spLocks noGrp="1"/>
          </p:cNvSpPr>
          <p:nvPr>
            <p:ph type="body" idx="1"/>
          </p:nvPr>
        </p:nvSpPr>
        <p:spPr>
          <a:xfrm>
            <a:off x="357629" y="718050"/>
            <a:ext cx="8289231" cy="3398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7620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</a:pPr>
            <a:r>
              <a:rPr lang="en-AU" sz="1800" b="1" dirty="0"/>
              <a:t>Pros</a:t>
            </a:r>
            <a:endParaRPr sz="1800" dirty="0"/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Simple and fast for low dimensional data (time complexity of K Means is linear i.e. O(n))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Scales to large data sets</a:t>
            </a:r>
          </a:p>
          <a:p>
            <a:pPr lvl="0">
              <a:buFont typeface="Arial" panose="020B0604020202020204" pitchFamily="34" charset="0"/>
              <a:buChar char="•"/>
            </a:pPr>
            <a:r>
              <a:rPr lang="en-AU" sz="1800" dirty="0"/>
              <a:t>Easily adapts to new data points</a:t>
            </a:r>
          </a:p>
          <a:p>
            <a:pPr marL="76200" lvl="0" indent="0">
              <a:buNone/>
            </a:pPr>
            <a:endParaRPr lang="en-AU" sz="1800" dirty="0"/>
          </a:p>
          <a:p>
            <a:pPr marL="76200" lvl="0" indent="0">
              <a:buNone/>
            </a:pPr>
            <a:r>
              <a:rPr lang="en-AU" sz="1800" dirty="0"/>
              <a:t> </a:t>
            </a:r>
            <a:r>
              <a:rPr lang="en-AU" sz="1800" b="1" dirty="0"/>
              <a:t>Cons</a:t>
            </a:r>
            <a:endParaRPr sz="1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 It will not identify outliers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AU" sz="1800" dirty="0"/>
              <a:t> Restricted to data which has the notion of a centre (centroid)</a:t>
            </a:r>
            <a:r>
              <a:rPr lang="en-AU" sz="1400" dirty="0"/>
              <a:t/>
            </a:r>
            <a:br>
              <a:rPr lang="en-AU" sz="1400" dirty="0"/>
            </a:br>
            <a:endParaRPr sz="1400" dirty="0"/>
          </a:p>
        </p:txBody>
      </p:sp>
      <p:sp>
        <p:nvSpPr>
          <p:cNvPr id="362" name="Google Shape;362;p42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r>
              <a:rPr lang="en-AU" altLang="en-US" dirty="0"/>
              <a:t>: </a:t>
            </a:r>
            <a:r>
              <a:rPr lang="en-AU" dirty="0"/>
              <a:t>Pros and Cons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197168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04919" y="793734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US" b="1" dirty="0">
                <a:solidFill>
                  <a:srgbClr val="A50021"/>
                </a:solidFill>
                <a:latin typeface="Arial" charset="0"/>
              </a:rPr>
              <a:t>Exercise 1</a:t>
            </a:r>
            <a:endParaRPr lang="en-US" dirty="0">
              <a:latin typeface="Arial" charset="0"/>
            </a:endParaRPr>
          </a:p>
          <a:p>
            <a:pPr lvl="1"/>
            <a:r>
              <a:rPr lang="en-AU" sz="1600" dirty="0">
                <a:latin typeface="Arial" pitchFamily="-101" charset="0"/>
              </a:rPr>
              <a:t>Data </a:t>
            </a:r>
            <a:r>
              <a:rPr lang="en-AU" sz="1600" i="1" dirty="0"/>
              <a:t>D</a:t>
            </a:r>
            <a:r>
              <a:rPr lang="en-AU" sz="1600" dirty="0"/>
              <a:t> = {8, 11, 12, 14, 16, 17, 24, 28}</a:t>
            </a:r>
          </a:p>
          <a:p>
            <a:pPr lvl="1"/>
            <a:r>
              <a:rPr lang="en-AU" sz="1600" dirty="0"/>
              <a:t>Number of clusters: </a:t>
            </a:r>
            <a:r>
              <a:rPr lang="en-AU" sz="1600" i="1" dirty="0"/>
              <a:t>k</a:t>
            </a:r>
            <a:r>
              <a:rPr lang="en-AU" sz="1600" dirty="0"/>
              <a:t> = 3 </a:t>
            </a:r>
          </a:p>
          <a:p>
            <a:pPr lvl="1"/>
            <a:r>
              <a:rPr lang="en-AU" sz="1600" dirty="0"/>
              <a:t>Initial centroids: </a:t>
            </a:r>
            <a:r>
              <a:rPr lang="en-AU" sz="1600" i="1" dirty="0"/>
              <a:t>m</a:t>
            </a:r>
            <a:r>
              <a:rPr lang="en-AU" sz="1600" baseline="-25000" dirty="0"/>
              <a:t>1</a:t>
            </a:r>
            <a:r>
              <a:rPr lang="en-AU" sz="1600" dirty="0"/>
              <a:t>=11, </a:t>
            </a:r>
            <a:r>
              <a:rPr lang="en-AU" sz="1600" i="1" dirty="0"/>
              <a:t>m</a:t>
            </a:r>
            <a:r>
              <a:rPr lang="en-AU" sz="1600" baseline="-25000" dirty="0"/>
              <a:t>2</a:t>
            </a:r>
            <a:r>
              <a:rPr lang="en-AU" sz="1600" dirty="0"/>
              <a:t>=12, and </a:t>
            </a:r>
            <a:r>
              <a:rPr lang="en-AU" sz="1600" i="1" dirty="0"/>
              <a:t>m</a:t>
            </a:r>
            <a:r>
              <a:rPr lang="en-AU" sz="1600" baseline="-25000" dirty="0"/>
              <a:t>3</a:t>
            </a:r>
            <a:r>
              <a:rPr lang="en-AU" sz="1600" dirty="0"/>
              <a:t>=28</a:t>
            </a:r>
          </a:p>
          <a:p>
            <a:pPr lvl="1"/>
            <a:endParaRPr lang="en-AU" sz="1600" dirty="0"/>
          </a:p>
          <a:p>
            <a:pPr lvl="1"/>
            <a:r>
              <a:rPr lang="en-AU" sz="1600" dirty="0"/>
              <a:t>Use the </a:t>
            </a:r>
            <a:r>
              <a:rPr lang="en-AU" sz="1600" i="1" dirty="0"/>
              <a:t>k</a:t>
            </a:r>
            <a:r>
              <a:rPr lang="en-AU" sz="1600" dirty="0"/>
              <a:t>-means </a:t>
            </a:r>
            <a:r>
              <a:rPr lang="en-AU" sz="1600" i="1" dirty="0"/>
              <a:t>serial</a:t>
            </a:r>
            <a:r>
              <a:rPr lang="en-AU" sz="1600" dirty="0"/>
              <a:t> algorithm to cluster the data in three clusters </a:t>
            </a:r>
            <a:endParaRPr lang="en-US" sz="1600" dirty="0">
              <a:latin typeface="Arial" charset="0"/>
            </a:endParaRPr>
          </a:p>
          <a:p>
            <a:endParaRPr lang="en-AU" dirty="0">
              <a:latin typeface="Arial" pitchFamily="-101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81403DB-7981-4299-95F7-9170AD53CA2E}"/>
              </a:ext>
            </a:extLst>
          </p:cNvPr>
          <p:cNvSpPr/>
          <p:nvPr/>
        </p:nvSpPr>
        <p:spPr bwMode="auto">
          <a:xfrm>
            <a:off x="412200" y="753750"/>
            <a:ext cx="8319600" cy="3636000"/>
          </a:xfrm>
          <a:prstGeom prst="rect">
            <a:avLst/>
          </a:prstGeom>
          <a:solidFill>
            <a:schemeClr val="accent1">
              <a:alpha val="18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46139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1" y="732593"/>
            <a:ext cx="6978869" cy="41231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sz="1400" dirty="0"/>
              <a:t>As k increases, clusters become smaller.</a:t>
            </a:r>
          </a:p>
          <a:p>
            <a:r>
              <a:rPr lang="en-AU" sz="1400" dirty="0"/>
              <a:t>The neighbouring clusters become less distinct from one another.</a:t>
            </a:r>
          </a:p>
          <a:p>
            <a:pPr marL="76200" indent="0">
              <a:buNone/>
            </a:pPr>
            <a:r>
              <a:rPr lang="en-AU" sz="1400" dirty="0"/>
              <a:t>.</a:t>
            </a:r>
          </a:p>
          <a:p>
            <a:r>
              <a:rPr lang="en-AU" sz="1600" b="1" dirty="0"/>
              <a:t>How to choose an optimal k?</a:t>
            </a:r>
          </a:p>
          <a:p>
            <a:pPr lvl="1"/>
            <a:r>
              <a:rPr lang="en-AU" sz="1200" dirty="0">
                <a:solidFill>
                  <a:srgbClr val="FF0000"/>
                </a:solidFill>
              </a:rPr>
              <a:t>Elbow Method</a:t>
            </a:r>
          </a:p>
          <a:p>
            <a:pPr lvl="2"/>
            <a:r>
              <a:rPr lang="en-AU" sz="1200" dirty="0" smtClean="0">
                <a:solidFill>
                  <a:srgbClr val="0070C0"/>
                </a:solidFill>
              </a:rPr>
              <a:t>Plot sum </a:t>
            </a:r>
            <a:r>
              <a:rPr lang="en-AU" sz="1200" dirty="0">
                <a:solidFill>
                  <a:srgbClr val="0070C0"/>
                </a:solidFill>
              </a:rPr>
              <a:t>of squared errors as a function of k (a scree plot</a:t>
            </a:r>
            <a:r>
              <a:rPr lang="en-AU" sz="1200" dirty="0" smtClean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lang="en-US" sz="1200" dirty="0" smtClean="0"/>
              <a:t>Select </a:t>
            </a:r>
            <a:r>
              <a:rPr lang="en-US" sz="1200" dirty="0"/>
              <a:t>the value of k at the “elbow” </a:t>
            </a:r>
            <a:r>
              <a:rPr lang="en-US" sz="1200" dirty="0" err="1"/>
              <a:t>ie</a:t>
            </a:r>
            <a:r>
              <a:rPr lang="en-US" sz="1200" dirty="0"/>
              <a:t> the point after which the </a:t>
            </a:r>
            <a:r>
              <a:rPr lang="en-US" sz="1200" dirty="0" smtClean="0"/>
              <a:t>SSE </a:t>
            </a:r>
            <a:r>
              <a:rPr lang="en-US" sz="1200" dirty="0"/>
              <a:t>start decreasing in a linear fashion.</a:t>
            </a:r>
            <a:endParaRPr lang="en-AU" sz="1200" dirty="0"/>
          </a:p>
          <a:p>
            <a:pPr lvl="1"/>
            <a:r>
              <a:rPr lang="en-AU" sz="1200" dirty="0">
                <a:solidFill>
                  <a:srgbClr val="FF0000"/>
                </a:solidFill>
              </a:rPr>
              <a:t>Silhouette analysis</a:t>
            </a:r>
          </a:p>
          <a:p>
            <a:pPr lvl="2"/>
            <a:r>
              <a:rPr lang="en-AU" sz="1200" dirty="0">
                <a:solidFill>
                  <a:srgbClr val="0070C0"/>
                </a:solidFill>
              </a:rPr>
              <a:t>Measure of how close each point in one cluster is </a:t>
            </a:r>
            <a:r>
              <a:rPr lang="en-AU" sz="1200" dirty="0" smtClean="0">
                <a:solidFill>
                  <a:srgbClr val="0070C0"/>
                </a:solidFill>
              </a:rPr>
              <a:t>compared to </a:t>
            </a:r>
            <a:r>
              <a:rPr lang="en-AU" sz="1200" dirty="0">
                <a:solidFill>
                  <a:srgbClr val="0070C0"/>
                </a:solidFill>
              </a:rPr>
              <a:t>points in the neighbouring clusters </a:t>
            </a:r>
            <a:r>
              <a:rPr lang="en-AU" sz="1200" dirty="0"/>
              <a:t>and </a:t>
            </a:r>
            <a:r>
              <a:rPr lang="en-AU" sz="1200" dirty="0" smtClean="0"/>
              <a:t>provides </a:t>
            </a:r>
            <a:r>
              <a:rPr lang="en-AU" sz="1200" dirty="0"/>
              <a:t>a way to assess number of clusters. </a:t>
            </a:r>
            <a:endParaRPr lang="en-AU" sz="1200" dirty="0" smtClean="0"/>
          </a:p>
          <a:p>
            <a:pPr lvl="2"/>
            <a:r>
              <a:rPr lang="en-US" sz="1200" dirty="0"/>
              <a:t>If most </a:t>
            </a:r>
            <a:r>
              <a:rPr lang="en-US" sz="1200" dirty="0" smtClean="0"/>
              <a:t>points </a:t>
            </a:r>
            <a:r>
              <a:rPr lang="en-US" sz="1200" dirty="0"/>
              <a:t>have a high </a:t>
            </a:r>
            <a:r>
              <a:rPr lang="en-AU" sz="1200" dirty="0" smtClean="0"/>
              <a:t>silhouette </a:t>
            </a:r>
            <a:r>
              <a:rPr lang="en-US" sz="1200" dirty="0" smtClean="0"/>
              <a:t>value</a:t>
            </a:r>
            <a:r>
              <a:rPr lang="en-US" sz="1200" dirty="0"/>
              <a:t>, then the clustering configuration is appropriate. </a:t>
            </a:r>
            <a:endParaRPr lang="en-US" sz="1200" dirty="0" smtClean="0"/>
          </a:p>
          <a:p>
            <a:pPr lvl="2"/>
            <a:r>
              <a:rPr lang="en-US" sz="1200" dirty="0" smtClean="0"/>
              <a:t>If </a:t>
            </a:r>
            <a:r>
              <a:rPr lang="en-US" sz="1200" dirty="0"/>
              <a:t>many points have a low or negative value, then the clustering configuration may have too many or too few clusters.</a:t>
            </a:r>
            <a:endParaRPr lang="en-AU" sz="1200" dirty="0" smtClean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Finding Optimal number of the clusters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7A2C9E-7D44-440A-B7AD-297EAAEF03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522" y="4348321"/>
            <a:ext cx="3677478" cy="597851"/>
          </a:xfrm>
          <a:prstGeom prst="rect">
            <a:avLst/>
          </a:prstGeom>
        </p:spPr>
      </p:pic>
      <p:pic>
        <p:nvPicPr>
          <p:cNvPr id="2050" name="Picture 2" descr="https://media.geeksforgeeks.org/wp-content/uploads/elbow_4.png">
            <a:extLst>
              <a:ext uri="{FF2B5EF4-FFF2-40B4-BE49-F238E27FC236}">
                <a16:creationId xmlns:a16="http://schemas.microsoft.com/office/drawing/2014/main" id="{2F02EF0E-C039-4B27-91D7-F2770DC39A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510" y="666799"/>
            <a:ext cx="2921876" cy="160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92E8E09-8304-482B-A1F5-6383774B155B}"/>
              </a:ext>
            </a:extLst>
          </p:cNvPr>
          <p:cNvSpPr/>
          <p:nvPr/>
        </p:nvSpPr>
        <p:spPr>
          <a:xfrm>
            <a:off x="6687416" y="2417861"/>
            <a:ext cx="20393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Raleway" panose="020B0604020202020204" charset="0"/>
              </a:rPr>
              <a:t>optimal value for k = 4 </a:t>
            </a:r>
            <a:endParaRPr lang="en-GB" dirty="0">
              <a:latin typeface="Raleway" panose="020B060402020202020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78868" y="2814265"/>
            <a:ext cx="1995125" cy="133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1736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AU" dirty="0"/>
              <a:t>DEMO</a:t>
            </a:r>
          </a:p>
        </p:txBody>
      </p:sp>
      <p:pic>
        <p:nvPicPr>
          <p:cNvPr id="1026" name="Picture 2" descr="Request a Demo – Instaview365">
            <a:extLst>
              <a:ext uri="{FF2B5EF4-FFF2-40B4-BE49-F238E27FC236}">
                <a16:creationId xmlns:a16="http://schemas.microsoft.com/office/drawing/2014/main" id="{A7D26C98-8462-45CA-9FCF-6EB34D61A5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5247" y="785037"/>
            <a:ext cx="6273346" cy="357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6EA260C-530E-4BF4-B574-1BAE4A466430}"/>
              </a:ext>
            </a:extLst>
          </p:cNvPr>
          <p:cNvSpPr/>
          <p:nvPr/>
        </p:nvSpPr>
        <p:spPr>
          <a:xfrm>
            <a:off x="5494390" y="4396574"/>
            <a:ext cx="3649610" cy="3151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dirty="0">
                <a:hlinkClick r:id="rId4"/>
              </a:rPr>
              <a:t>https://instaview365.com/request-a-demo/</a:t>
            </a: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551609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GB"/>
              <a:t>This week</a:t>
            </a:r>
            <a:endParaRPr sz="2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4" name="Picture 3" descr="Wiley-2pages-cover">
            <a:extLst>
              <a:ext uri="{FF2B5EF4-FFF2-40B4-BE49-F238E27FC236}">
                <a16:creationId xmlns:a16="http://schemas.microsoft.com/office/drawing/2014/main" id="{31D1CED8-FE51-4453-8CA8-8CA04E7490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43008" t="3598" r="2896" b="3963"/>
          <a:stretch>
            <a:fillRect/>
          </a:stretch>
        </p:blipFill>
        <p:spPr bwMode="auto">
          <a:xfrm>
            <a:off x="482405" y="815279"/>
            <a:ext cx="3025805" cy="3512942"/>
          </a:xfrm>
          <a:prstGeom prst="rect">
            <a:avLst/>
          </a:prstGeom>
          <a:noFill/>
        </p:spPr>
      </p:pic>
      <p:sp>
        <p:nvSpPr>
          <p:cNvPr id="5" name="Rectangle 5">
            <a:extLst>
              <a:ext uri="{FF2B5EF4-FFF2-40B4-BE49-F238E27FC236}">
                <a16:creationId xmlns:a16="http://schemas.microsoft.com/office/drawing/2014/main" id="{8ADE0031-2D76-464A-AF65-6D62414F0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8210" y="1235156"/>
            <a:ext cx="5635790" cy="12550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>
            <a:prstTxWarp prst="textNoShape">
              <a:avLst/>
            </a:prstTxWarp>
          </a:bodyPr>
          <a:lstStyle/>
          <a:p>
            <a:pPr algn="ctr"/>
            <a:r>
              <a:rPr lang="en-AU" sz="3600" b="1" dirty="0">
                <a:latin typeface="Tahoma" charset="0"/>
              </a:rPr>
              <a:t>Chapter 17</a:t>
            </a:r>
            <a:br>
              <a:rPr lang="en-AU" sz="3600" b="1" dirty="0">
                <a:latin typeface="Tahoma" charset="0"/>
              </a:rPr>
            </a:br>
            <a:r>
              <a:rPr lang="en-AU" sz="3600" b="1" dirty="0">
                <a:latin typeface="Tahoma" charset="0"/>
              </a:rPr>
              <a:t>Parallel Clustering and Classification</a:t>
            </a:r>
            <a:endParaRPr lang="en-AU" sz="4400" b="1" dirty="0">
              <a:latin typeface="Tahoma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F7601FD-67F7-4CC2-A37C-16848880DCA9}"/>
              </a:ext>
            </a:extLst>
          </p:cNvPr>
          <p:cNvSpPr>
            <a:spLocks noGrp="1" noChangeArrowheads="1"/>
          </p:cNvSpPr>
          <p:nvPr/>
        </p:nvSpPr>
        <p:spPr bwMode="auto">
          <a:xfrm>
            <a:off x="4256379" y="2826853"/>
            <a:ext cx="3846420" cy="13748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</a:bodyPr>
          <a:lstStyle/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17.1</a:t>
            </a:r>
            <a:r>
              <a:rPr lang="en-AU" sz="1400" dirty="0">
                <a:solidFill>
                  <a:srgbClr val="000000"/>
                </a:solidFill>
                <a:latin typeface="Arial" charset="0"/>
              </a:rPr>
              <a:t>	</a:t>
            </a: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Clustering and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latin typeface="Arial" charset="0"/>
              </a:rPr>
              <a:t>17.2	Parallel Clustering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17.3	Parallel Classification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17.4	Summary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17.5	Bibliographical Notes</a:t>
            </a:r>
          </a:p>
          <a:p>
            <a:pPr marL="457200" indent="-457200" eaLnBrk="0" hangingPunct="0">
              <a:lnSpc>
                <a:spcPct val="110000"/>
              </a:lnSpc>
              <a:buFont typeface="Arial" charset="0"/>
              <a:buNone/>
            </a:pPr>
            <a:r>
              <a:rPr lang="en-AU" sz="1400" dirty="0">
                <a:solidFill>
                  <a:schemeClr val="bg1">
                    <a:lumMod val="85000"/>
                  </a:schemeClr>
                </a:solidFill>
                <a:latin typeface="Arial" charset="0"/>
              </a:rPr>
              <a:t>17.6	Exercises</a:t>
            </a:r>
          </a:p>
        </p:txBody>
      </p:sp>
    </p:spTree>
    <p:extLst>
      <p:ext uri="{BB962C8B-B14F-4D97-AF65-F5344CB8AC3E}">
        <p14:creationId xmlns:p14="http://schemas.microsoft.com/office/powerpoint/2010/main" val="25784076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of 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C79E5C-B2E9-43D9-8F4C-4518FF2AFE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4400" t="4172" b="1242"/>
          <a:stretch/>
        </p:blipFill>
        <p:spPr>
          <a:xfrm>
            <a:off x="4807618" y="999824"/>
            <a:ext cx="4112964" cy="32473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62560" y="1635565"/>
            <a:ext cx="464505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endParaRPr lang="en-US" dirty="0" smtClean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604020202020204" charset="0"/>
              </a:rPr>
              <a:t>Create parallelism </a:t>
            </a:r>
            <a:r>
              <a:rPr lang="en-US" dirty="0" smtClean="0">
                <a:solidFill>
                  <a:srgbClr val="C00000"/>
                </a:solidFill>
                <a:latin typeface="Raleway" panose="020B0604020202020204" charset="0"/>
              </a:rPr>
              <a:t>from the beginning </a:t>
            </a:r>
            <a:r>
              <a:rPr lang="en-US" dirty="0" smtClean="0">
                <a:latin typeface="Raleway" panose="020B0604020202020204" charset="0"/>
              </a:rPr>
              <a:t>because of partitioning of the dataset.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aleway" panose="020B0604020202020204" charset="0"/>
              </a:rPr>
              <a:t>Data is partitioned into multiple </a:t>
            </a:r>
            <a:r>
              <a:rPr lang="en-US" dirty="0" smtClean="0">
                <a:latin typeface="Raleway" panose="020B0604020202020204" charset="0"/>
              </a:rPr>
              <a:t>partition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 smtClean="0">
                <a:latin typeface="Raleway" panose="020B0604020202020204" charset="0"/>
              </a:rPr>
              <a:t>Each </a:t>
            </a:r>
            <a:r>
              <a:rPr lang="en-US" dirty="0">
                <a:latin typeface="Raleway" panose="020B0604020202020204" charset="0"/>
              </a:rPr>
              <a:t>processor will work independently to create three </a:t>
            </a:r>
            <a:r>
              <a:rPr lang="en-US" dirty="0" smtClean="0">
                <a:latin typeface="Raleway" panose="020B0604020202020204" charset="0"/>
              </a:rPr>
              <a:t>clusters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dirty="0">
                <a:latin typeface="Raleway" panose="020B0604020202020204" charset="0"/>
              </a:rPr>
              <a:t>T</a:t>
            </a:r>
            <a:r>
              <a:rPr lang="en-US" dirty="0" smtClean="0">
                <a:latin typeface="Raleway" panose="020B0604020202020204" charset="0"/>
              </a:rPr>
              <a:t>he </a:t>
            </a:r>
            <a:r>
              <a:rPr lang="en-US" dirty="0">
                <a:latin typeface="Raleway" panose="020B0604020202020204" charset="0"/>
              </a:rPr>
              <a:t>final clusters from each processor are </a:t>
            </a:r>
            <a:r>
              <a:rPr lang="en-US" dirty="0" smtClean="0">
                <a:latin typeface="Raleway" panose="020B0604020202020204" charset="0"/>
              </a:rPr>
              <a:t>respectively united</a:t>
            </a:r>
            <a:endParaRPr lang="en-US" dirty="0">
              <a:latin typeface="Raleway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MY" dirty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48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sz="2000" dirty="0"/>
              <a:t>Supervised learning vs. unsupervised learning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dirty="0">
                <a:ea typeface="ＭＳ Ｐゴシック" panose="020B0600070205080204" pitchFamily="34" charset="-128"/>
              </a:rPr>
              <a:t> discover patterns in the data that relate to data attributes with a target (class)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dirty="0">
                <a:ea typeface="ＭＳ Ｐゴシック" panose="020B0600070205080204" pitchFamily="34" charset="-128"/>
              </a:rPr>
              <a:t>Exploring the data to find some intrinsic structures in them. </a:t>
            </a:r>
            <a:endParaRPr lang="en-US" altLang="en-US" dirty="0"/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Machine Learning Fundamentals -</a:t>
            </a:r>
            <a:r>
              <a:rPr lang="en-US" altLang="en-US" dirty="0">
                <a:solidFill>
                  <a:srgbClr val="C00000"/>
                </a:solidFill>
              </a:rPr>
              <a:t> Revision</a:t>
            </a:r>
            <a:endParaRPr lang="en-AU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432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831" y="714962"/>
            <a:ext cx="3031596" cy="392095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</a:p>
          <a:p>
            <a:pPr marL="76200" indent="0">
              <a:buNone/>
            </a:pP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DF74E-1FA5-4F50-836A-41A500A90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1"/>
          <a:stretch/>
        </p:blipFill>
        <p:spPr>
          <a:xfrm>
            <a:off x="4529799" y="714962"/>
            <a:ext cx="4614201" cy="442853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1281" y="1232663"/>
            <a:ext cx="4448518" cy="22775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Example: Data partitioning using round-robin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Initial centroids: 6, 7, 8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Each 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processor will run </a:t>
            </a:r>
            <a:r>
              <a:rPr lang="en-US" sz="1300" dirty="0" err="1">
                <a:solidFill>
                  <a:srgbClr val="C00000"/>
                </a:solidFill>
                <a:latin typeface="Raleway" panose="020B0604020202020204" charset="0"/>
              </a:rPr>
              <a:t>k_Means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 locally </a:t>
            </a:r>
            <a:endParaRPr lang="en-US" sz="1300" dirty="0" smtClean="0">
              <a:solidFill>
                <a:srgbClr val="C00000"/>
              </a:solidFill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At the end of each iteration, info about sum &amp; count of data points in each local cluster is shared to calculate new centroid/mean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Data 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does not move among </a:t>
            </a: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processors</a:t>
            </a:r>
            <a:r>
              <a:rPr lang="en-US" sz="1300" dirty="0" smtClean="0">
                <a:latin typeface="Raleway" panose="020B0604020202020204" charset="0"/>
              </a:rPr>
              <a:t> (it </a:t>
            </a:r>
            <a:r>
              <a:rPr lang="en-US" sz="1300" dirty="0">
                <a:latin typeface="Raleway" panose="020B0604020202020204" charset="0"/>
              </a:rPr>
              <a:t>stays where it was allocated </a:t>
            </a:r>
            <a:r>
              <a:rPr lang="en-US" sz="1300" dirty="0" smtClean="0">
                <a:latin typeface="Raleway" panose="020B0604020202020204" charset="0"/>
              </a:rPr>
              <a:t>initially)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Data move across clusters within same processor</a:t>
            </a:r>
            <a:endParaRPr lang="en-MY" sz="1300" dirty="0">
              <a:solidFill>
                <a:srgbClr val="C00000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989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082" y="725713"/>
            <a:ext cx="3031596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Data parallelism </a:t>
            </a:r>
          </a:p>
          <a:p>
            <a:pPr marL="76200" indent="0">
              <a:buNone/>
            </a:pP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96DF74E-1FA5-4F50-836A-41A500A905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571"/>
          <a:stretch/>
        </p:blipFill>
        <p:spPr>
          <a:xfrm>
            <a:off x="3876593" y="74958"/>
            <a:ext cx="5202936" cy="499358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6160EBFD-2780-4F36-8DDA-E9569757D5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082" y="1477007"/>
            <a:ext cx="3031596" cy="2189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1001AC-DD51-4488-B6A3-44CAA0BDC2D8}"/>
              </a:ext>
            </a:extLst>
          </p:cNvPr>
          <p:cNvSpPr/>
          <p:nvPr/>
        </p:nvSpPr>
        <p:spPr>
          <a:xfrm>
            <a:off x="333774" y="3650518"/>
            <a:ext cx="3294797" cy="7386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en-GB" b="1" dirty="0">
                <a:latin typeface="Raleway" panose="020B0604020202020204" charset="0"/>
              </a:rPr>
              <a:t>Cluster 1 = 1, 2, 3, 4, 5, 6</a:t>
            </a:r>
          </a:p>
          <a:p>
            <a:r>
              <a:rPr lang="en-GB" b="1" dirty="0">
                <a:latin typeface="Raleway" panose="020B0604020202020204" charset="0"/>
              </a:rPr>
              <a:t>Cluster 2 = 7, 8, 9, 10, 11, 14</a:t>
            </a:r>
          </a:p>
          <a:p>
            <a:r>
              <a:rPr lang="en-GB" b="1" dirty="0">
                <a:latin typeface="Raleway" panose="020B0604020202020204" charset="0"/>
              </a:rPr>
              <a:t>Cluster 3 = 16, 17, 19, 20, 21, 23, 25, 27</a:t>
            </a:r>
          </a:p>
        </p:txBody>
      </p:sp>
    </p:spTree>
    <p:extLst>
      <p:ext uri="{BB962C8B-B14F-4D97-AF65-F5344CB8AC3E}">
        <p14:creationId xmlns:p14="http://schemas.microsoft.com/office/powerpoint/2010/main" val="1669194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r>
              <a:rPr lang="en-US" altLang="en-US" dirty="0"/>
              <a:t> clustering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2110" y="999825"/>
            <a:ext cx="8319621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 of 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8CF4A2B-1DE9-4ECC-AFD9-293D47E3125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756" r="2115"/>
          <a:stretch/>
        </p:blipFill>
        <p:spPr>
          <a:xfrm>
            <a:off x="4676574" y="837426"/>
            <a:ext cx="4244008" cy="3388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1314" y="1624760"/>
            <a:ext cx="4448518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Focuses on clusters partitioning</a:t>
            </a:r>
            <a:endParaRPr lang="en-US" sz="1300" dirty="0"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Each </a:t>
            </a: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</a:rPr>
              <a:t>processor will work on a </a:t>
            </a: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</a:rPr>
              <a:t>particular target cluster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For example, from </a:t>
            </a:r>
            <a:r>
              <a:rPr lang="en-US" sz="1300" dirty="0">
                <a:latin typeface="Raleway" panose="020B0604020202020204" charset="0"/>
              </a:rPr>
              <a:t>the very beginning, processor 1 will produce only one cluster assigned to it, that is cluster 1. 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latin typeface="Raleway" panose="020B0604020202020204" charset="0"/>
              </a:rPr>
              <a:t>During the iteration, the memberships of cluster </a:t>
            </a:r>
            <a:r>
              <a:rPr lang="en-US" sz="1300" dirty="0" smtClean="0">
                <a:latin typeface="Raleway" panose="020B0604020202020204" charset="0"/>
              </a:rPr>
              <a:t> </a:t>
            </a:r>
            <a:r>
              <a:rPr lang="en-US" sz="1300" dirty="0">
                <a:latin typeface="Raleway" panose="020B0604020202020204" charset="0"/>
              </a:rPr>
              <a:t>can change. </a:t>
            </a:r>
            <a:r>
              <a:rPr lang="en-US" sz="1300" dirty="0" smtClean="0">
                <a:latin typeface="Raleway" panose="020B0604020202020204" charset="0"/>
              </a:rPr>
              <a:t>-</a:t>
            </a:r>
            <a:r>
              <a:rPr lang="en-US" sz="1300" dirty="0" smtClean="0">
                <a:latin typeface="Raleway" panose="020B0604020202020204" charset="0"/>
                <a:sym typeface="Wingdings" panose="05000000000000000000" pitchFamily="2" charset="2"/>
              </a:rPr>
              <a:t> </a:t>
            </a:r>
            <a:r>
              <a:rPr lang="en-US" sz="1300" dirty="0" smtClean="0">
                <a:solidFill>
                  <a:srgbClr val="C00000"/>
                </a:solidFill>
                <a:latin typeface="Raleway" panose="020B0604020202020204" charset="0"/>
                <a:sym typeface="Wingdings" panose="05000000000000000000" pitchFamily="2" charset="2"/>
              </a:rPr>
              <a:t>data movement across processors</a:t>
            </a:r>
          </a:p>
        </p:txBody>
      </p:sp>
    </p:spTree>
    <p:extLst>
      <p:ext uri="{BB962C8B-B14F-4D97-AF65-F5344CB8AC3E}">
        <p14:creationId xmlns:p14="http://schemas.microsoft.com/office/powerpoint/2010/main" val="1113990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34" y="718749"/>
            <a:ext cx="5317595" cy="49961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1F9B7-3D21-4BC3-BE1D-F280389A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8394" y="1218360"/>
            <a:ext cx="4775035" cy="28554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9005" y="1347753"/>
            <a:ext cx="4289389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solidFill>
                  <a:schemeClr val="bg2">
                    <a:lumMod val="60000"/>
                    <a:lumOff val="40000"/>
                  </a:schemeClr>
                </a:solidFill>
                <a:latin typeface="Raleway" panose="020B0604020202020204" charset="0"/>
              </a:rPr>
              <a:t>Example</a:t>
            </a:r>
            <a:r>
              <a:rPr lang="en-US" sz="1300" dirty="0">
                <a:latin typeface="Raleway" panose="020B0604020202020204" charset="0"/>
              </a:rPr>
              <a:t>: Data partitioning using </a:t>
            </a:r>
            <a:r>
              <a:rPr lang="en-US" sz="1300" dirty="0" smtClean="0">
                <a:latin typeface="Raleway" panose="020B0604020202020204" charset="0"/>
              </a:rPr>
              <a:t>round-robin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Each </a:t>
            </a:r>
            <a:r>
              <a:rPr lang="en-US" sz="1300" dirty="0">
                <a:latin typeface="Raleway" panose="020B0604020202020204" charset="0"/>
              </a:rPr>
              <a:t>processor is allocated only one cluster.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 smtClean="0">
                <a:latin typeface="Raleway" panose="020B0604020202020204" charset="0"/>
              </a:rPr>
              <a:t>Three </a:t>
            </a:r>
            <a:r>
              <a:rPr lang="en-US" sz="1300" dirty="0">
                <a:latin typeface="Raleway" panose="020B0604020202020204" charset="0"/>
              </a:rPr>
              <a:t>initial means are distributed among the three processors, </a:t>
            </a:r>
            <a:endParaRPr lang="en-US" sz="1300" dirty="0" smtClean="0"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rgbClr val="C00000"/>
                </a:solidFill>
                <a:latin typeface="Raleway" panose="020B0604020202020204" charset="0"/>
                <a:sym typeface="Wingdings" panose="05000000000000000000" pitchFamily="2" charset="2"/>
              </a:rPr>
              <a:t>Data points may move from one processor to another </a:t>
            </a:r>
            <a:r>
              <a:rPr lang="en-US" sz="1300" dirty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at each iteration to join a cluster in a different </a:t>
            </a:r>
            <a:r>
              <a:rPr lang="en-US" sz="1300" dirty="0" smtClean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processor</a:t>
            </a: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r>
              <a:rPr lang="en-US" sz="1300" dirty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Since a cluster is processed by one processor, calculating the mean </a:t>
            </a:r>
            <a:r>
              <a:rPr lang="en-US" sz="1300" dirty="0" smtClean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is straightforward </a:t>
            </a:r>
            <a:r>
              <a:rPr lang="en-US" sz="1300" dirty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because all the data points within a cluster are located at the </a:t>
            </a:r>
            <a:r>
              <a:rPr lang="en-US" sz="1300" dirty="0" smtClean="0">
                <a:solidFill>
                  <a:schemeClr val="tx1"/>
                </a:solidFill>
                <a:latin typeface="Raleway" panose="020B0604020202020204" charset="0"/>
                <a:sym typeface="Wingdings" panose="05000000000000000000" pitchFamily="2" charset="2"/>
              </a:rPr>
              <a:t>same processor</a:t>
            </a:r>
            <a:endParaRPr lang="en-US" sz="1300" dirty="0">
              <a:solidFill>
                <a:schemeClr val="tx1"/>
              </a:solidFill>
              <a:latin typeface="Raleway" panose="020B0604020202020204" charset="0"/>
              <a:sym typeface="Wingdings" panose="05000000000000000000" pitchFamily="2" charset="2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1300" dirty="0"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US" sz="1300" dirty="0">
              <a:solidFill>
                <a:schemeClr val="tx1"/>
              </a:solidFill>
              <a:latin typeface="Raleway" panose="020B0604020202020204" charset="0"/>
            </a:endParaRPr>
          </a:p>
          <a:p>
            <a:pPr marL="285750" indent="-285750">
              <a:spcBef>
                <a:spcPts val="600"/>
              </a:spcBef>
              <a:buFont typeface="Wingdings" panose="05000000000000000000" pitchFamily="2" charset="2"/>
              <a:buChar char="q"/>
            </a:pPr>
            <a:endParaRPr lang="en-MY" sz="1300" dirty="0">
              <a:solidFill>
                <a:srgbClr val="C00000"/>
              </a:solidFill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80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>
                <a:solidFill>
                  <a:srgbClr val="C00000"/>
                </a:solidFill>
              </a:rPr>
              <a:t>Parallel K-means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3C38A-B0EE-40C7-AD34-A8105D867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8134" y="718749"/>
            <a:ext cx="5317595" cy="3225701"/>
          </a:xfrm>
        </p:spPr>
        <p:txBody>
          <a:bodyPr/>
          <a:lstStyle/>
          <a:p>
            <a:r>
              <a:rPr lang="en-AU" sz="2000" b="1" i="1" dirty="0">
                <a:solidFill>
                  <a:srgbClr val="A50021"/>
                </a:solidFill>
                <a:latin typeface="Raleway" panose="020B0604020202020204" charset="0"/>
                <a:cs typeface="Raleway" panose="020B0604020202020204" charset="0"/>
              </a:rPr>
              <a:t>Result parallelism </a:t>
            </a:r>
            <a:r>
              <a:rPr lang="en-AU" sz="2000" dirty="0">
                <a:latin typeface="Raleway" panose="020B0604020202020204" charset="0"/>
                <a:cs typeface="Raleway" panose="020B0604020202020204" charset="0"/>
              </a:rPr>
              <a:t>k-means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985CBC9-DF84-42D6-A6B4-245C078D3F6D}"/>
              </a:ext>
            </a:extLst>
          </p:cNvPr>
          <p:cNvSpPr/>
          <p:nvPr/>
        </p:nvSpPr>
        <p:spPr>
          <a:xfrm>
            <a:off x="1378317" y="1624760"/>
            <a:ext cx="18473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8925" indent="-288925">
              <a:buSzPct val="50000"/>
            </a:pPr>
            <a:endParaRPr lang="en-AU" dirty="0">
              <a:latin typeface="Arial" pitchFamily="-101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FB1F9B7-3D21-4BC3-BE1D-F280389A73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60" y="1435633"/>
            <a:ext cx="5293462" cy="263821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D92EAF-3C6E-4160-AFC9-25A5B87DFD00}"/>
              </a:ext>
            </a:extLst>
          </p:cNvPr>
          <p:cNvSpPr/>
          <p:nvPr/>
        </p:nvSpPr>
        <p:spPr>
          <a:xfrm>
            <a:off x="178134" y="2901151"/>
            <a:ext cx="3570906" cy="95410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r>
              <a:rPr lang="pt-BR" b="1" dirty="0">
                <a:latin typeface="Raleway" panose="020B0604020202020204" charset="0"/>
              </a:rPr>
              <a:t>Processor 1 cluster 1 = 1, 2, 3, 4, 5, 6</a:t>
            </a:r>
          </a:p>
          <a:p>
            <a:r>
              <a:rPr lang="pt-BR" b="1" dirty="0">
                <a:latin typeface="Raleway" panose="020B0604020202020204" charset="0"/>
              </a:rPr>
              <a:t>Processor 2 cluster 2 = 7, 8, 9, 10, 11, 14</a:t>
            </a:r>
          </a:p>
          <a:p>
            <a:r>
              <a:rPr lang="pt-BR" b="1" dirty="0">
                <a:latin typeface="Raleway" panose="020B0604020202020204" charset="0"/>
              </a:rPr>
              <a:t>Processor 3 cluster 3 = 16, 17, 19, 20, 21, 23, 25, 27</a:t>
            </a:r>
          </a:p>
        </p:txBody>
      </p:sp>
      <p:sp>
        <p:nvSpPr>
          <p:cNvPr id="6" name="Rectangle 5"/>
          <p:cNvSpPr/>
          <p:nvPr/>
        </p:nvSpPr>
        <p:spPr>
          <a:xfrm>
            <a:off x="178134" y="1830497"/>
            <a:ext cx="3570906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58750" indent="0">
              <a:buNone/>
            </a:pPr>
            <a:r>
              <a:rPr lang="en-US" dirty="0">
                <a:latin typeface="Raleway" panose="020B0604020202020204" charset="0"/>
              </a:rPr>
              <a:t>At the </a:t>
            </a:r>
            <a:r>
              <a:rPr lang="en-US" dirty="0" smtClean="0">
                <a:latin typeface="Raleway" panose="020B0604020202020204" charset="0"/>
              </a:rPr>
              <a:t>end, </a:t>
            </a:r>
            <a:r>
              <a:rPr lang="en-US" dirty="0">
                <a:latin typeface="Raleway" panose="020B0604020202020204" charset="0"/>
              </a:rPr>
              <a:t>the final cluster result is basically the union of all local clusters from each processor.</a:t>
            </a:r>
          </a:p>
        </p:txBody>
      </p:sp>
    </p:spTree>
    <p:extLst>
      <p:ext uri="{BB962C8B-B14F-4D97-AF65-F5344CB8AC3E}">
        <p14:creationId xmlns:p14="http://schemas.microsoft.com/office/powerpoint/2010/main" val="32622944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5;p1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b="1" dirty="0" smtClean="0">
                <a:solidFill>
                  <a:srgbClr val="C00000"/>
                </a:solidFill>
                <a:latin typeface="Raleway" panose="020B0604020202020204" charset="0"/>
              </a:rPr>
              <a:t>Data parallelism vs Result parallelism</a:t>
            </a:r>
            <a:endParaRPr lang="en-AU" b="1" dirty="0">
              <a:latin typeface="Raleway" panose="020B060402020202020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2648" y="1097280"/>
            <a:ext cx="775411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aleway" panose="020B0604020202020204" charset="0"/>
              </a:rPr>
              <a:t>Data parallelism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Raleway" panose="020B0604020202020204" charset="0"/>
              </a:rPr>
              <a:t>Parallelism </a:t>
            </a:r>
            <a:r>
              <a:rPr lang="en-US" sz="1600" dirty="0">
                <a:latin typeface="Raleway" panose="020B0604020202020204" charset="0"/>
              </a:rPr>
              <a:t>is created due to the </a:t>
            </a:r>
            <a:r>
              <a:rPr lang="en-US" sz="1600" dirty="0">
                <a:solidFill>
                  <a:srgbClr val="C00000"/>
                </a:solidFill>
                <a:latin typeface="Raleway" panose="020B0604020202020204" charset="0"/>
              </a:rPr>
              <a:t>fragmentation of </a:t>
            </a:r>
            <a:r>
              <a:rPr lang="en-US" sz="1600" dirty="0" smtClean="0">
                <a:solidFill>
                  <a:srgbClr val="C00000"/>
                </a:solidFill>
                <a:latin typeface="Raleway" panose="020B0604020202020204" charset="0"/>
              </a:rPr>
              <a:t>initial input data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Raleway" panose="020B0604020202020204" charset="0"/>
              </a:rPr>
              <a:t>Each </a:t>
            </a:r>
            <a:r>
              <a:rPr lang="en-US" sz="1600" dirty="0">
                <a:latin typeface="Raleway" panose="020B0604020202020204" charset="0"/>
              </a:rPr>
              <a:t>processor </a:t>
            </a:r>
            <a:r>
              <a:rPr lang="en-US" sz="1600" dirty="0">
                <a:solidFill>
                  <a:srgbClr val="C00000"/>
                </a:solidFill>
                <a:latin typeface="Raleway" panose="020B0604020202020204" charset="0"/>
              </a:rPr>
              <a:t>focuses on </a:t>
            </a:r>
            <a:r>
              <a:rPr lang="en-US" sz="1600" dirty="0" smtClean="0">
                <a:solidFill>
                  <a:srgbClr val="C00000"/>
                </a:solidFill>
                <a:latin typeface="Raleway" panose="020B0604020202020204" charset="0"/>
              </a:rPr>
              <a:t>its partition </a:t>
            </a:r>
            <a:r>
              <a:rPr lang="en-US" sz="1600" dirty="0">
                <a:solidFill>
                  <a:srgbClr val="C00000"/>
                </a:solidFill>
                <a:latin typeface="Raleway" panose="020B0604020202020204" charset="0"/>
              </a:rPr>
              <a:t>of the </a:t>
            </a:r>
            <a:r>
              <a:rPr lang="en-US" sz="1600" dirty="0" smtClean="0">
                <a:solidFill>
                  <a:srgbClr val="C00000"/>
                </a:solidFill>
                <a:latin typeface="Raleway" panose="020B0604020202020204" charset="0"/>
              </a:rPr>
              <a:t>dataset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Raleway" panose="020B0604020202020204" charset="0"/>
              </a:rPr>
              <a:t>Final </a:t>
            </a:r>
            <a:r>
              <a:rPr lang="en-US" sz="1600" dirty="0">
                <a:latin typeface="Raleway" panose="020B0604020202020204" charset="0"/>
              </a:rPr>
              <a:t>results are formed </a:t>
            </a:r>
            <a:r>
              <a:rPr lang="en-US" sz="1600" dirty="0" smtClean="0">
                <a:latin typeface="Raleway" panose="020B0604020202020204" charset="0"/>
              </a:rPr>
              <a:t>by </a:t>
            </a:r>
            <a:r>
              <a:rPr lang="en-US" sz="1600" dirty="0">
                <a:latin typeface="Raleway" panose="020B0604020202020204" charset="0"/>
              </a:rPr>
              <a:t>combining </a:t>
            </a:r>
            <a:r>
              <a:rPr lang="en-US" sz="1600" dirty="0" smtClean="0">
                <a:latin typeface="Raleway" panose="020B0604020202020204" charset="0"/>
              </a:rPr>
              <a:t>all local results produced by individual processors.</a:t>
            </a:r>
            <a:endParaRPr lang="en-MY" sz="1600" dirty="0">
              <a:latin typeface="Raleway" panose="020B060402020202020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48640" y="2761488"/>
            <a:ext cx="87325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Raleway" panose="020B0604020202020204" charset="0"/>
              </a:rPr>
              <a:t>Result parallelism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Raleway" panose="020B0604020202020204" charset="0"/>
              </a:rPr>
              <a:t>Focuses </a:t>
            </a:r>
            <a:r>
              <a:rPr lang="en-US" sz="1600" dirty="0">
                <a:latin typeface="Raleway" panose="020B0604020202020204" charset="0"/>
              </a:rPr>
              <a:t>on the </a:t>
            </a:r>
            <a:r>
              <a:rPr lang="en-US" sz="1600" dirty="0">
                <a:solidFill>
                  <a:srgbClr val="C00000"/>
                </a:solidFill>
                <a:latin typeface="Raleway" panose="020B0604020202020204" charset="0"/>
              </a:rPr>
              <a:t>fragmentation of the results</a:t>
            </a:r>
            <a:r>
              <a:rPr lang="en-US" sz="1600" dirty="0">
                <a:latin typeface="Raleway" panose="020B0604020202020204" charset="0"/>
              </a:rPr>
              <a:t>, not necessarily the </a:t>
            </a:r>
            <a:r>
              <a:rPr lang="en-US" sz="1600" dirty="0" smtClean="0">
                <a:latin typeface="Raleway" panose="020B0604020202020204" charset="0"/>
              </a:rPr>
              <a:t>input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600" dirty="0" smtClean="0">
                <a:latin typeface="Raleway" panose="020B0604020202020204" charset="0"/>
              </a:rPr>
              <a:t>Each </a:t>
            </a:r>
            <a:r>
              <a:rPr lang="en-US" sz="1600" dirty="0">
                <a:latin typeface="Raleway" panose="020B0604020202020204" charset="0"/>
              </a:rPr>
              <a:t>processor </a:t>
            </a:r>
            <a:r>
              <a:rPr lang="en-US" sz="1600" dirty="0">
                <a:solidFill>
                  <a:srgbClr val="C00000"/>
                </a:solidFill>
                <a:latin typeface="Raleway" panose="020B0604020202020204" charset="0"/>
              </a:rPr>
              <a:t>focuses on its target </a:t>
            </a:r>
            <a:r>
              <a:rPr lang="en-US" sz="1600" dirty="0" smtClean="0">
                <a:solidFill>
                  <a:srgbClr val="C00000"/>
                </a:solidFill>
                <a:latin typeface="Raleway" panose="020B0604020202020204" charset="0"/>
              </a:rPr>
              <a:t>result partition</a:t>
            </a:r>
            <a:r>
              <a:rPr lang="en-US" sz="1600" dirty="0">
                <a:latin typeface="Raleway" panose="020B0604020202020204" charset="0"/>
              </a:rPr>
              <a:t>.</a:t>
            </a:r>
            <a:endParaRPr lang="en-US" sz="1600" dirty="0" smtClean="0">
              <a:latin typeface="Ralew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499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b="1" dirty="0">
                <a:latin typeface="Raleway"/>
                <a:ea typeface="Raleway"/>
                <a:cs typeface="Raleway"/>
                <a:sym typeface="Raleway"/>
              </a:rPr>
              <a:t>What have we learnt today?</a:t>
            </a:r>
          </a:p>
        </p:txBody>
      </p:sp>
      <p:sp>
        <p:nvSpPr>
          <p:cNvPr id="3" name="Google Shape;45;p10"/>
          <p:cNvSpPr txBox="1">
            <a:spLocks/>
          </p:cNvSpPr>
          <p:nvPr/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Partitional (k-means) to attain meaningful groups of data </a:t>
            </a:r>
          </a:p>
          <a:p>
            <a:pPr marL="457200" indent="-355600">
              <a:buClr>
                <a:schemeClr val="dk1"/>
              </a:buClr>
              <a:buSzPts val="2000"/>
              <a:buFont typeface="Raleway"/>
              <a:buChar char="▪"/>
              <a:defRPr/>
            </a:pPr>
            <a:r>
              <a:rPr lang="en-US" sz="200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Algorithmic</a:t>
            </a:r>
            <a:r>
              <a:rPr lang="en-US" sz="2000" baseline="0" dirty="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examples for clustering of data</a:t>
            </a: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marL="457200" marR="0" lvl="0" indent="-355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Raleway"/>
              <a:buChar char="▪"/>
              <a:tabLst/>
              <a:defRPr/>
            </a:pPr>
            <a:endParaRPr lang="en-US" sz="2000" dirty="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Finds groups (or clusters) of data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cluster comprises a number of “similar” objects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A member is closer to another member within the same group than to a member of a different </a:t>
            </a: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group (</a:t>
            </a:r>
            <a:r>
              <a:rPr lang="en-AU" sz="1600" dirty="0">
                <a:solidFill>
                  <a:srgbClr val="FF0000"/>
                </a:solidFill>
                <a:latin typeface="Raleway" panose="020B0604020202020204" charset="0"/>
                <a:cs typeface="Raleway" panose="020B0604020202020204" charset="0"/>
              </a:rPr>
              <a:t>data points are similar within a cluster, less similar between clusters</a:t>
            </a: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)</a:t>
            </a:r>
            <a:endParaRPr lang="en-AU" sz="1600" dirty="0">
              <a:latin typeface="Raleway" panose="020B0604020202020204" charset="0"/>
              <a:cs typeface="Raleway" panose="020B0604020202020204" charset="0"/>
            </a:endParaRP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Groups have no category or label</a:t>
            </a:r>
          </a:p>
          <a:p>
            <a:pPr marL="288925" indent="-288925">
              <a:buSzPct val="50000"/>
            </a:pPr>
            <a:r>
              <a:rPr lang="en-AU" sz="1600" dirty="0">
                <a:latin typeface="Raleway" panose="020B0604020202020204" charset="0"/>
                <a:cs typeface="Raleway" panose="020B0604020202020204" charset="0"/>
              </a:rPr>
              <a:t>Unsupervised learning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Clustering: an illustration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A329E5-4C9E-4B23-AB3C-83D579C9B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495" y="2476572"/>
            <a:ext cx="2782600" cy="230870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79081" y="3638550"/>
            <a:ext cx="39214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Definition:</a:t>
            </a:r>
          </a:p>
          <a:p>
            <a:r>
              <a:rPr lang="en-US" dirty="0" smtClean="0">
                <a:solidFill>
                  <a:srgbClr val="C00000"/>
                </a:solidFill>
                <a:latin typeface="Raleway" panose="020B0604020202020204" charset="0"/>
                <a:cs typeface="Raleway" panose="020B0604020202020204" charset="0"/>
              </a:rPr>
              <a:t>Membership</a:t>
            </a:r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 of a data point</a:t>
            </a:r>
          </a:p>
          <a:p>
            <a:r>
              <a:rPr lang="en-US" dirty="0" smtClean="0">
                <a:latin typeface="Raleway" panose="020B0604020202020204" charset="0"/>
                <a:cs typeface="Raleway" panose="020B0604020202020204" charset="0"/>
              </a:rPr>
              <a:t>- Indicates which cluster a point belong to</a:t>
            </a:r>
            <a:endParaRPr lang="en-MY" dirty="0">
              <a:latin typeface="Raleway" panose="020B0604020202020204" charset="0"/>
              <a:cs typeface="Raleway" panose="020B060402020202020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268412"/>
              </p:ext>
            </p:extLst>
          </p:nvPr>
        </p:nvGraphicFramePr>
        <p:xfrm>
          <a:off x="7296373" y="2748676"/>
          <a:ext cx="1719072" cy="20366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024">
                  <a:extLst>
                    <a:ext uri="{9D8B030D-6E8A-4147-A177-3AD203B41FA5}">
                      <a16:colId xmlns:a16="http://schemas.microsoft.com/office/drawing/2014/main" val="862781269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val="883818355"/>
                    </a:ext>
                  </a:extLst>
                </a:gridCol>
                <a:gridCol w="573024">
                  <a:extLst>
                    <a:ext uri="{9D8B030D-6E8A-4147-A177-3AD203B41FA5}">
                      <a16:colId xmlns:a16="http://schemas.microsoft.com/office/drawing/2014/main" val="4222881255"/>
                    </a:ext>
                  </a:extLst>
                </a:gridCol>
              </a:tblGrid>
              <a:tr h="307859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sub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salary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age</a:t>
                      </a:r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948809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1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9662246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2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2853659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3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6659669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4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083557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r>
                        <a:rPr lang="en-MY" sz="1000" dirty="0" smtClean="0"/>
                        <a:t>⁞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8712923"/>
                  </a:ext>
                </a:extLst>
              </a:tr>
              <a:tr h="288124">
                <a:tc>
                  <a:txBody>
                    <a:bodyPr/>
                    <a:lstStyle/>
                    <a:p>
                      <a:r>
                        <a:rPr lang="en-US" sz="1000" dirty="0" smtClean="0"/>
                        <a:t>50</a:t>
                      </a:r>
                      <a:endParaRPr lang="en-MY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MY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836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9930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262110" y="999825"/>
            <a:ext cx="8319600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altLang="en-US" dirty="0"/>
              <a:t>Let’s see some real-life examples</a:t>
            </a:r>
          </a:p>
          <a:p>
            <a:r>
              <a:rPr lang="en-US" altLang="en-US" dirty="0">
                <a:solidFill>
                  <a:srgbClr val="3333CC"/>
                </a:solidFill>
              </a:rPr>
              <a:t>Example 1</a:t>
            </a:r>
            <a:r>
              <a:rPr lang="en-US" altLang="en-US" dirty="0"/>
              <a:t>: </a:t>
            </a:r>
            <a:r>
              <a:rPr lang="en-US" dirty="0">
                <a:solidFill>
                  <a:srgbClr val="000000"/>
                </a:solidFill>
                <a:latin typeface="Raleway" panose="020B0604020202020204" charset="0"/>
                <a:ea typeface="Arial"/>
                <a:cs typeface="Arial"/>
                <a:sym typeface="Arial"/>
              </a:rPr>
              <a:t>Cluster students based on their examination marks, gender, heights, nationality, etc</a:t>
            </a:r>
            <a:r>
              <a:rPr lang="en-US" altLang="en-US" dirty="0"/>
              <a:t>.</a:t>
            </a:r>
          </a:p>
          <a:p>
            <a:endParaRPr lang="en-US" altLang="en-US" dirty="0">
              <a:solidFill>
                <a:srgbClr val="3333CC"/>
              </a:solidFill>
            </a:endParaRPr>
          </a:p>
          <a:p>
            <a:r>
              <a:rPr lang="en-US" altLang="en-US" dirty="0">
                <a:solidFill>
                  <a:srgbClr val="3333CC"/>
                </a:solidFill>
              </a:rPr>
              <a:t>Example 2</a:t>
            </a:r>
            <a:r>
              <a:rPr lang="en-US" altLang="en-US" dirty="0"/>
              <a:t>: In marketing, segment customers according to their similarities</a:t>
            </a:r>
          </a:p>
          <a:p>
            <a:pPr lvl="1"/>
            <a:r>
              <a:rPr lang="en-US" altLang="en-US" dirty="0"/>
              <a:t>To do targeted marketing. </a:t>
            </a:r>
          </a:p>
          <a:p>
            <a:pPr lvl="0" indent="-355600">
              <a:spcBef>
                <a:spcPts val="0"/>
              </a:spcBef>
              <a:buSzPts val="2000"/>
            </a:pPr>
            <a:endParaRPr sz="2000" dirty="0"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993080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79513" y="774899"/>
            <a:ext cx="4899991" cy="26739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en-US" sz="1400" dirty="0">
                <a:solidFill>
                  <a:srgbClr val="FF0000"/>
                </a:solidFill>
              </a:rPr>
              <a:t>Clustering is one of the most utilized machine learning techniques</a:t>
            </a:r>
            <a:r>
              <a:rPr lang="en-US" altLang="en-US" sz="1400" dirty="0"/>
              <a:t>. </a:t>
            </a:r>
          </a:p>
          <a:p>
            <a:pPr lvl="1">
              <a:lnSpc>
                <a:spcPct val="90000"/>
              </a:lnSpc>
            </a:pPr>
            <a:r>
              <a:rPr lang="en-US" altLang="ja-JP" sz="1400" dirty="0">
                <a:ea typeface="ＭＳ Ｐゴシック" panose="020B0600070205080204" pitchFamily="34" charset="-128"/>
              </a:rPr>
              <a:t>Used in almost every field, e.g., medicine</a:t>
            </a:r>
            <a:r>
              <a:rPr lang="en-US" altLang="zh-CN" sz="1400" dirty="0">
                <a:ea typeface="宋体" panose="02010600030101010101" pitchFamily="2" charset="-122"/>
              </a:rPr>
              <a:t>, psychology, botany, sociology, biology, </a:t>
            </a:r>
            <a:r>
              <a:rPr lang="en-US" altLang="ja-JP" sz="1400" dirty="0">
                <a:ea typeface="ＭＳ Ｐゴシック" panose="020B0600070205080204" pitchFamily="34" charset="-128"/>
              </a:rPr>
              <a:t>archeology</a:t>
            </a:r>
            <a:r>
              <a:rPr lang="en-US" altLang="zh-CN" sz="1400" dirty="0">
                <a:ea typeface="宋体" panose="02010600030101010101" pitchFamily="2" charset="-122"/>
              </a:rPr>
              <a:t>, marketing, insurance, libraries, etc.</a:t>
            </a:r>
            <a:r>
              <a:rPr lang="en-US" altLang="ja-JP" sz="1400" dirty="0">
                <a:ea typeface="ＭＳ Ｐゴシック" panose="020B0600070205080204" pitchFamily="34" charset="-128"/>
              </a:rPr>
              <a:t> </a:t>
            </a:r>
            <a:endParaRPr lang="en-US" altLang="ja-JP" sz="1400" dirty="0" smtClean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endParaRPr lang="en-US" altLang="ja-JP" sz="1400" dirty="0">
              <a:ea typeface="ＭＳ Ｐゴシック" panose="020B0600070205080204" pitchFamily="34" charset="-128"/>
            </a:endParaRPr>
          </a:p>
          <a:p>
            <a:pPr lvl="1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Most popular applications of clustering are: 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recommendation engines,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market segmentation,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social network analysis,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image segmentation, </a:t>
            </a:r>
          </a:p>
          <a:p>
            <a:pPr lvl="2">
              <a:lnSpc>
                <a:spcPct val="90000"/>
              </a:lnSpc>
            </a:pPr>
            <a:r>
              <a:rPr lang="en-AU" sz="1400" dirty="0">
                <a:ea typeface="ＭＳ Ｐゴシック" panose="020B0600070205080204" pitchFamily="34" charset="-128"/>
              </a:rPr>
              <a:t>anomaly </a:t>
            </a:r>
            <a:r>
              <a:rPr lang="en-AU" sz="1400" dirty="0" smtClean="0">
                <a:ea typeface="ＭＳ Ｐゴシック" panose="020B0600070205080204" pitchFamily="34" charset="-128"/>
              </a:rPr>
              <a:t>detection</a:t>
            </a:r>
            <a:endParaRPr lang="en-AU" sz="1400" dirty="0">
              <a:ea typeface="ＭＳ Ｐゴシック" panose="020B0600070205080204" pitchFamily="34" charset="-128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4091" y="1302026"/>
            <a:ext cx="3116874" cy="214685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371600" y="4800325"/>
            <a:ext cx="328985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MY" sz="1100" dirty="0" smtClean="0"/>
              <a:t>Image from: http</a:t>
            </a:r>
            <a:r>
              <a:rPr lang="en-MY" sz="1100" dirty="0"/>
              <a:t>://www.touchgraph.com/news</a:t>
            </a:r>
          </a:p>
        </p:txBody>
      </p:sp>
    </p:spTree>
    <p:extLst>
      <p:ext uri="{BB962C8B-B14F-4D97-AF65-F5344CB8AC3E}">
        <p14:creationId xmlns:p14="http://schemas.microsoft.com/office/powerpoint/2010/main" val="734392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8816" y="1254740"/>
            <a:ext cx="2950304" cy="233169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996180" y="3772819"/>
            <a:ext cx="3904734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Ting, Chee-Ming, et al. "Detecting Dynamic Community Structure in Functional Brain Networks Across Individuals: A Multilayer Approach." 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IEEE </a:t>
            </a:r>
            <a:r>
              <a:rPr lang="en-US" sz="105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Trans </a:t>
            </a:r>
            <a:r>
              <a:rPr lang="en-US" sz="1050" i="1" dirty="0">
                <a:solidFill>
                  <a:srgbClr val="222222"/>
                </a:solidFill>
                <a:latin typeface="Arial" panose="020B0604020202020204" pitchFamily="34" charset="0"/>
              </a:rPr>
              <a:t>Medical Imaging</a:t>
            </a:r>
            <a:r>
              <a:rPr lang="en-US" sz="1050" dirty="0">
                <a:solidFill>
                  <a:srgbClr val="222222"/>
                </a:solidFill>
                <a:latin typeface="Arial" panose="020B0604020202020204" pitchFamily="34" charset="0"/>
              </a:rPr>
              <a:t> (2020).</a:t>
            </a:r>
            <a:endParaRPr lang="en-MY" sz="1050" dirty="0"/>
          </a:p>
        </p:txBody>
      </p:sp>
      <p:sp>
        <p:nvSpPr>
          <p:cNvPr id="8" name="Google Shape;75;p17"/>
          <p:cNvSpPr txBox="1">
            <a:spLocks noGrp="1"/>
          </p:cNvSpPr>
          <p:nvPr>
            <p:ph type="body" idx="4294967295"/>
          </p:nvPr>
        </p:nvSpPr>
        <p:spPr>
          <a:xfrm>
            <a:off x="279082" y="16049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sz="2000" b="1" dirty="0" smtClean="0">
                <a:latin typeface="Raleway" panose="020B0604020202020204" charset="0"/>
                <a:cs typeface="Raleway" panose="020B0604020202020204" charset="0"/>
              </a:rPr>
              <a:t>Some Applications in Digital Health</a:t>
            </a:r>
            <a:endParaRPr lang="en-AU" sz="2000" b="1" dirty="0">
              <a:latin typeface="Raleway" panose="020B0604020202020204" charset="0"/>
              <a:cs typeface="Raleway" panose="020B060402020202020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521" y="1544321"/>
            <a:ext cx="3608311" cy="232918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5039360" y="731520"/>
            <a:ext cx="36385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Partitioning of brain regions into clusters (communities)</a:t>
            </a:r>
            <a:endParaRPr lang="en-MY" dirty="0"/>
          </a:p>
        </p:txBody>
      </p:sp>
      <p:sp>
        <p:nvSpPr>
          <p:cNvPr id="11" name="TextBox 10"/>
          <p:cNvSpPr txBox="1"/>
          <p:nvPr/>
        </p:nvSpPr>
        <p:spPr>
          <a:xfrm>
            <a:off x="534247" y="946963"/>
            <a:ext cx="363858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Partitioning of Heart sound signals</a:t>
            </a:r>
            <a:endParaRPr lang="en-MY" dirty="0"/>
          </a:p>
        </p:txBody>
      </p:sp>
      <p:sp>
        <p:nvSpPr>
          <p:cNvPr id="12" name="Rectangle 11"/>
          <p:cNvSpPr/>
          <p:nvPr/>
        </p:nvSpPr>
        <p:spPr>
          <a:xfrm>
            <a:off x="279082" y="3873501"/>
            <a:ext cx="446024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Noman,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Fuad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,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Sh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-Hussain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Salleh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, Chee-Ming </a:t>
            </a:r>
            <a:r>
              <a:rPr lang="en-MY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Ting. 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"A </a:t>
            </a:r>
            <a:r>
              <a:rPr lang="en-MY" sz="1000" dirty="0" err="1">
                <a:solidFill>
                  <a:srgbClr val="222222"/>
                </a:solidFill>
                <a:latin typeface="Arial" panose="020B0604020202020204" pitchFamily="34" charset="0"/>
              </a:rPr>
              <a:t>markov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-switching model approach to heart sound segmentation and classification." </a:t>
            </a:r>
            <a:r>
              <a:rPr lang="en-MY" sz="1000" i="1" dirty="0">
                <a:solidFill>
                  <a:srgbClr val="222222"/>
                </a:solidFill>
                <a:latin typeface="Arial" panose="020B0604020202020204" pitchFamily="34" charset="0"/>
              </a:rPr>
              <a:t>IEEE </a:t>
            </a:r>
            <a:r>
              <a:rPr lang="en-MY" sz="1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Journal </a:t>
            </a:r>
            <a:r>
              <a:rPr lang="en-MY" sz="1000" i="1" dirty="0">
                <a:solidFill>
                  <a:srgbClr val="222222"/>
                </a:solidFill>
                <a:latin typeface="Arial" panose="020B0604020202020204" pitchFamily="34" charset="0"/>
              </a:rPr>
              <a:t>of </a:t>
            </a:r>
            <a:r>
              <a:rPr lang="en-MY" sz="1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Biomedical </a:t>
            </a:r>
            <a:r>
              <a:rPr lang="en-MY" sz="1000" i="1" dirty="0">
                <a:solidFill>
                  <a:srgbClr val="222222"/>
                </a:solidFill>
                <a:latin typeface="Arial" panose="020B0604020202020204" pitchFamily="34" charset="0"/>
              </a:rPr>
              <a:t>and </a:t>
            </a:r>
            <a:r>
              <a:rPr lang="en-MY" sz="1000" i="1" dirty="0" smtClean="0">
                <a:solidFill>
                  <a:srgbClr val="222222"/>
                </a:solidFill>
                <a:latin typeface="Arial" panose="020B0604020202020204" pitchFamily="34" charset="0"/>
              </a:rPr>
              <a:t>Health Informatics</a:t>
            </a:r>
            <a:r>
              <a:rPr lang="en-MY" sz="1000" dirty="0">
                <a:solidFill>
                  <a:srgbClr val="222222"/>
                </a:solidFill>
                <a:latin typeface="Arial" panose="020B0604020202020204" pitchFamily="34" charset="0"/>
              </a:rPr>
              <a:t> 24, no. 3 (2019</a:t>
            </a:r>
            <a:r>
              <a:rPr lang="en-MY" sz="1000" dirty="0" smtClean="0">
                <a:solidFill>
                  <a:srgbClr val="222222"/>
                </a:solidFill>
                <a:latin typeface="Arial" panose="020B0604020202020204" pitchFamily="34" charset="0"/>
              </a:rPr>
              <a:t>).</a:t>
            </a:r>
            <a:endParaRPr lang="en-MY" sz="1000" dirty="0"/>
          </a:p>
        </p:txBody>
      </p:sp>
    </p:spTree>
    <p:extLst>
      <p:ext uri="{BB962C8B-B14F-4D97-AF65-F5344CB8AC3E}">
        <p14:creationId xmlns:p14="http://schemas.microsoft.com/office/powerpoint/2010/main" val="2302506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-105637" y="751347"/>
            <a:ext cx="6049236" cy="322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8925" indent="-288925">
              <a:buSzPct val="50000"/>
            </a:pPr>
            <a:r>
              <a:rPr lang="en-AU" sz="2000" b="1" dirty="0">
                <a:solidFill>
                  <a:srgbClr val="800000"/>
                </a:solidFill>
                <a:latin typeface="Raleway" panose="020B0604020202020204" charset="0"/>
              </a:rPr>
              <a:t>Similarities Measures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Key factor in clustering is the similarity measure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Measure the degree of similarity between two objects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Distance measure: the shorter the </a:t>
            </a:r>
            <a:r>
              <a:rPr lang="en-AU" sz="1800" dirty="0" smtClean="0">
                <a:latin typeface="Raleway" panose="020B0604020202020204" charset="0"/>
              </a:rPr>
              <a:t>distance, </a:t>
            </a:r>
            <a:r>
              <a:rPr lang="en-AU" sz="1800" dirty="0">
                <a:latin typeface="Raleway" panose="020B0604020202020204" charset="0"/>
              </a:rPr>
              <a:t>the more similar are the two objects (zero distance means identical objects)</a:t>
            </a:r>
          </a:p>
          <a:p>
            <a:pPr marL="925512" lvl="1" indent="-288925">
              <a:buSzPct val="50000"/>
            </a:pPr>
            <a:r>
              <a:rPr lang="en-AU" sz="1800" dirty="0">
                <a:latin typeface="Raleway" panose="020B0604020202020204" charset="0"/>
              </a:rPr>
              <a:t>Euclidean Distance:</a:t>
            </a:r>
          </a:p>
          <a:p>
            <a:pPr marL="288925" indent="-288925">
              <a:buSzPct val="50000"/>
            </a:pPr>
            <a:endParaRPr lang="en-AU" dirty="0">
              <a:latin typeface="Raleway" panose="020B0604020202020204" charset="0"/>
            </a:endParaRPr>
          </a:p>
          <a:p>
            <a:pPr marL="288925" indent="-288925">
              <a:buSzPct val="50000"/>
            </a:pPr>
            <a:endParaRPr lang="en-AU" sz="2000" dirty="0">
              <a:latin typeface="Raleway" panose="020B0604020202020204" charset="0"/>
            </a:endParaRPr>
          </a:p>
          <a:p>
            <a:pPr marL="558800" lvl="1" indent="0">
              <a:lnSpc>
                <a:spcPct val="90000"/>
              </a:lnSpc>
              <a:buNone/>
            </a:pPr>
            <a:r>
              <a:rPr lang="en-US" altLang="ja-JP" sz="1800" dirty="0">
                <a:latin typeface="Raleway" panose="020B0604020202020204" charset="0"/>
                <a:ea typeface="ＭＳ Ｐゴシック" panose="020B0600070205080204" pitchFamily="34" charset="-128"/>
              </a:rPr>
              <a:t> </a:t>
            </a:r>
            <a:endParaRPr lang="en-US" altLang="en-US" sz="1800" dirty="0">
              <a:latin typeface="Raleway" panose="020B0604020202020204" charset="0"/>
            </a:endParaRPr>
          </a:p>
          <a:p>
            <a:pPr lvl="0" indent="-355600">
              <a:spcBef>
                <a:spcPts val="0"/>
              </a:spcBef>
              <a:buSzPts val="2000"/>
            </a:pPr>
            <a:endParaRPr sz="2000" dirty="0">
              <a:latin typeface="Raleway" panose="020B0604020202020204" charset="0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US" altLang="en-US" dirty="0"/>
              <a:t>What is clustering for? </a:t>
            </a:r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622CFF-8544-4011-B5FF-03E9F702CB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1771" y="3591788"/>
            <a:ext cx="3142095" cy="77032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3600" y="751348"/>
            <a:ext cx="3101010" cy="203161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911595" y="3985049"/>
            <a:ext cx="323240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h</a:t>
            </a:r>
            <a:r>
              <a:rPr lang="en-US" dirty="0" smtClean="0"/>
              <a:t> = number of features (</a:t>
            </a:r>
            <a:r>
              <a:rPr lang="en-US" altLang="zh-CN" dirty="0" smtClean="0"/>
              <a:t>or </a:t>
            </a:r>
            <a:r>
              <a:rPr lang="en-US" dirty="0" smtClean="0"/>
              <a:t>attributes</a:t>
            </a:r>
            <a:r>
              <a:rPr lang="zh-CN" altLang="en-US" dirty="0" smtClean="0"/>
              <a:t>）</a:t>
            </a:r>
            <a:endParaRPr lang="en-MY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81928" y="3008376"/>
                <a:ext cx="2862072" cy="829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d(x1,x2) </a:t>
                </a:r>
                <a:r>
                  <a:rPr lang="en-US" dirty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US" dirty="0" smtClean="0"/>
              </a:p>
              <a:p>
                <a:r>
                  <a:rPr lang="en-US" dirty="0" smtClean="0"/>
                  <a:t>=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(3−6)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en-MY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1928" y="3008376"/>
                <a:ext cx="2862072" cy="829586"/>
              </a:xfrm>
              <a:prstGeom prst="rect">
                <a:avLst/>
              </a:prstGeom>
              <a:blipFill>
                <a:blip r:embed="rId5"/>
                <a:stretch>
                  <a:fillRect l="-640" t="-1471" b="-5147"/>
                </a:stretch>
              </a:blipFill>
            </p:spPr>
            <p:txBody>
              <a:bodyPr/>
              <a:lstStyle/>
              <a:p>
                <a:r>
                  <a:rPr lang="en-MY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939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body" idx="2"/>
          </p:nvPr>
        </p:nvSpPr>
        <p:spPr>
          <a:xfrm>
            <a:off x="279082" y="119856"/>
            <a:ext cx="8641500" cy="4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lvl="0" indent="-355600">
              <a:spcBef>
                <a:spcPts val="0"/>
              </a:spcBef>
              <a:buSzPts val="2000"/>
            </a:pPr>
            <a:r>
              <a:rPr lang="en-GB" dirty="0"/>
              <a:t>Clustering Techniques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6AE1D-7342-435C-804E-8627B5C20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9028" y="801867"/>
            <a:ext cx="5933659" cy="3225701"/>
          </a:xfrm>
        </p:spPr>
        <p:txBody>
          <a:bodyPr/>
          <a:lstStyle/>
          <a:p>
            <a:r>
              <a:rPr lang="en-GB" sz="1400" b="1" dirty="0" smtClean="0"/>
              <a:t>Goal of clustering:</a:t>
            </a:r>
          </a:p>
          <a:p>
            <a:pPr lvl="1"/>
            <a:r>
              <a:rPr lang="en-GB" sz="1400" dirty="0">
                <a:solidFill>
                  <a:srgbClr val="FF0000"/>
                </a:solidFill>
              </a:rPr>
              <a:t>maximize intra-cluster similarity </a:t>
            </a:r>
            <a:r>
              <a:rPr lang="en-GB" sz="1400" dirty="0" smtClean="0">
                <a:solidFill>
                  <a:srgbClr val="FF0000"/>
                </a:solidFill>
              </a:rPr>
              <a:t>&amp; minimize inter-cluster similarity</a:t>
            </a:r>
          </a:p>
          <a:p>
            <a:r>
              <a:rPr lang="en-GB" sz="1400" b="1" dirty="0" smtClean="0"/>
              <a:t>Hierarchical</a:t>
            </a:r>
            <a:r>
              <a:rPr lang="en-GB" sz="1400" i="1" dirty="0" smtClean="0"/>
              <a:t> </a:t>
            </a:r>
            <a:r>
              <a:rPr lang="en-GB" sz="1400" dirty="0"/>
              <a:t>clustering (nested clustering</a:t>
            </a:r>
            <a:r>
              <a:rPr lang="en-GB" sz="1400" dirty="0" smtClean="0"/>
              <a:t>)</a:t>
            </a:r>
            <a:endParaRPr lang="en-GB" sz="1400" dirty="0"/>
          </a:p>
          <a:p>
            <a:pPr lvl="1"/>
            <a:r>
              <a:rPr lang="en-US" sz="1400" dirty="0"/>
              <a:t>Seeks to build a </a:t>
            </a:r>
            <a:r>
              <a:rPr lang="en-US" sz="1400" dirty="0">
                <a:solidFill>
                  <a:srgbClr val="C00000"/>
                </a:solidFill>
              </a:rPr>
              <a:t> hierarchy of clusters </a:t>
            </a:r>
            <a:r>
              <a:rPr lang="en-US" sz="1400" dirty="0"/>
              <a:t>(clusters within clusters) </a:t>
            </a:r>
            <a:endParaRPr lang="en-US" sz="1400" dirty="0" smtClean="0"/>
          </a:p>
          <a:p>
            <a:pPr lvl="1"/>
            <a:r>
              <a:rPr lang="en-US" sz="1400" dirty="0" smtClean="0"/>
              <a:t>Strategies</a:t>
            </a:r>
            <a:r>
              <a:rPr lang="en-US" sz="1400" dirty="0"/>
              <a:t>:</a:t>
            </a:r>
          </a:p>
          <a:p>
            <a:pPr lvl="2"/>
            <a:r>
              <a:rPr lang="en-GB" sz="1400" i="1" dirty="0"/>
              <a:t>Agglomerative</a:t>
            </a:r>
            <a:r>
              <a:rPr lang="en-GB" sz="1400" dirty="0"/>
              <a:t>: Bottom up approach</a:t>
            </a:r>
          </a:p>
          <a:p>
            <a:pPr lvl="2"/>
            <a:r>
              <a:rPr lang="en-GB" sz="1400" i="1" dirty="0"/>
              <a:t>Divisive</a:t>
            </a:r>
            <a:r>
              <a:rPr lang="en-GB" sz="1400" dirty="0"/>
              <a:t>: Top down approach.</a:t>
            </a:r>
          </a:p>
          <a:p>
            <a:r>
              <a:rPr lang="en-GB" sz="1400" b="1" dirty="0" err="1"/>
              <a:t>Partitional</a:t>
            </a:r>
            <a:r>
              <a:rPr lang="en-GB" sz="1400" i="1" dirty="0"/>
              <a:t> </a:t>
            </a:r>
            <a:r>
              <a:rPr lang="en-GB" sz="1400" dirty="0"/>
              <a:t>clustering (non-overlapping clustering</a:t>
            </a:r>
            <a:r>
              <a:rPr lang="en-GB" sz="1400" dirty="0" smtClean="0"/>
              <a:t>)</a:t>
            </a:r>
            <a:endParaRPr lang="en-GB" sz="1400" dirty="0"/>
          </a:p>
          <a:p>
            <a:pPr lvl="1"/>
            <a:r>
              <a:rPr lang="en-US" sz="1400" dirty="0"/>
              <a:t>Partitions the data objects based on a clustering criterion.</a:t>
            </a:r>
          </a:p>
          <a:p>
            <a:pPr lvl="1"/>
            <a:r>
              <a:rPr lang="en-US" sz="1400" dirty="0"/>
              <a:t>Places the data objects into clusters to maximise </a:t>
            </a:r>
            <a:r>
              <a:rPr lang="en-US" sz="1400" dirty="0">
                <a:sym typeface="Arial"/>
              </a:rPr>
              <a:t>intra-cluster </a:t>
            </a:r>
            <a:r>
              <a:rPr lang="en-US" sz="1400" dirty="0" smtClean="0">
                <a:sym typeface="Arial"/>
              </a:rPr>
              <a:t>similarity.</a:t>
            </a:r>
          </a:p>
          <a:p>
            <a:pPr lvl="1"/>
            <a:r>
              <a:rPr lang="en-US" sz="1400" dirty="0" smtClean="0">
                <a:sym typeface="Arial"/>
              </a:rPr>
              <a:t>So that data </a:t>
            </a:r>
            <a:r>
              <a:rPr lang="en-US" sz="1400" dirty="0">
                <a:sym typeface="Arial"/>
              </a:rPr>
              <a:t>in a cluster are more similar to each other than to data in different clusters</a:t>
            </a:r>
            <a:endParaRPr lang="en-US" sz="1400" dirty="0"/>
          </a:p>
          <a:p>
            <a:pPr lvl="1"/>
            <a:endParaRPr lang="en-GB" dirty="0"/>
          </a:p>
        </p:txBody>
      </p:sp>
      <p:pic>
        <p:nvPicPr>
          <p:cNvPr id="1026" name="Picture 2" descr="Data preprocessing and unsupervised learning methods in Bioinformatics">
            <a:extLst>
              <a:ext uri="{FF2B5EF4-FFF2-40B4-BE49-F238E27FC236}">
                <a16:creationId xmlns:a16="http://schemas.microsoft.com/office/drawing/2014/main" id="{4177CB7C-957D-4943-B0E6-5767EFE610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63936"/>
            <a:ext cx="3124200" cy="2345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19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Custom Design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19124</TotalTime>
  <Words>2184</Words>
  <Application>Microsoft Office PowerPoint</Application>
  <PresentationFormat>On-screen Show (16:9)</PresentationFormat>
  <Paragraphs>297</Paragraphs>
  <Slides>36</Slides>
  <Notes>33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9" baseType="lpstr">
      <vt:lpstr>Wingdings</vt:lpstr>
      <vt:lpstr>Arial</vt:lpstr>
      <vt:lpstr>Cambria Math</vt:lpstr>
      <vt:lpstr>Tahoma</vt:lpstr>
      <vt:lpstr>宋体</vt:lpstr>
      <vt:lpstr>Arial Narrow</vt:lpstr>
      <vt:lpstr>ＭＳ Ｐゴシック</vt:lpstr>
      <vt:lpstr>Noto Sans Symbols</vt:lpstr>
      <vt:lpstr>Symbol</vt:lpstr>
      <vt:lpstr>Raleway</vt:lpstr>
      <vt:lpstr>Calibri</vt:lpstr>
      <vt:lpstr>Custom Design</vt:lpstr>
      <vt:lpstr>1_Custom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Ting Chee Ming</cp:lastModifiedBy>
  <cp:revision>131</cp:revision>
  <dcterms:modified xsi:type="dcterms:W3CDTF">2022-04-15T12:57:19Z</dcterms:modified>
</cp:coreProperties>
</file>