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30"/>
  </p:notesMasterIdLst>
  <p:sldIdLst>
    <p:sldId id="256" r:id="rId3"/>
    <p:sldId id="257" r:id="rId4"/>
    <p:sldId id="258" r:id="rId5"/>
    <p:sldId id="282" r:id="rId6"/>
    <p:sldId id="342" r:id="rId7"/>
    <p:sldId id="343" r:id="rId8"/>
    <p:sldId id="344" r:id="rId9"/>
    <p:sldId id="346" r:id="rId10"/>
    <p:sldId id="347" r:id="rId11"/>
    <p:sldId id="278" r:id="rId12"/>
    <p:sldId id="279" r:id="rId13"/>
    <p:sldId id="281" r:id="rId14"/>
    <p:sldId id="348" r:id="rId15"/>
    <p:sldId id="349" r:id="rId16"/>
    <p:sldId id="350" r:id="rId17"/>
    <p:sldId id="351" r:id="rId18"/>
    <p:sldId id="352" r:id="rId19"/>
    <p:sldId id="334" r:id="rId20"/>
    <p:sldId id="335" r:id="rId21"/>
    <p:sldId id="353" r:id="rId22"/>
    <p:sldId id="354" r:id="rId23"/>
    <p:sldId id="338" r:id="rId24"/>
    <p:sldId id="355" r:id="rId25"/>
    <p:sldId id="356" r:id="rId26"/>
    <p:sldId id="294" r:id="rId27"/>
    <p:sldId id="295" r:id="rId28"/>
    <p:sldId id="318" r:id="rId29"/>
  </p:sldIdLst>
  <p:sldSz cx="9144000" cy="5143500" type="screen16x9"/>
  <p:notesSz cx="6858000" cy="9144000"/>
  <p:embeddedFontLst>
    <p:embeddedFont>
      <p:font typeface="Raleway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Arial Narrow" panose="020B0606020202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orient="horz" pos="3018">
          <p15:clr>
            <a:srgbClr val="A4A3A4"/>
          </p15:clr>
        </p15:guide>
        <p15:guide id="3" orient="horz" pos="226">
          <p15:clr>
            <a:srgbClr val="A4A3A4"/>
          </p15:clr>
        </p15:guide>
        <p15:guide id="4" orient="horz" pos="681">
          <p15:clr>
            <a:srgbClr val="A4A3A4"/>
          </p15:clr>
        </p15:guide>
        <p15:guide id="5" orient="horz" pos="1277">
          <p15:clr>
            <a:srgbClr val="A4A3A4"/>
          </p15:clr>
        </p15:guide>
        <p15:guide id="6" orient="horz" pos="1457">
          <p15:clr>
            <a:srgbClr val="A4A3A4"/>
          </p15:clr>
        </p15:guide>
        <p15:guide id="7" orient="horz" pos="1575">
          <p15:clr>
            <a:srgbClr val="A4A3A4"/>
          </p15:clr>
        </p15:guide>
        <p15:guide id="8" orient="horz" pos="1749">
          <p15:clr>
            <a:srgbClr val="A4A3A4"/>
          </p15:clr>
        </p15:guide>
        <p15:guide id="9" orient="horz" pos="2480">
          <p15:clr>
            <a:srgbClr val="A4A3A4"/>
          </p15:clr>
        </p15:guide>
        <p15:guide id="10" orient="horz" pos="1153">
          <p15:clr>
            <a:srgbClr val="A4A3A4"/>
          </p15:clr>
        </p15:guide>
        <p15:guide id="11" orient="horz" pos="338">
          <p15:clr>
            <a:srgbClr val="A4A3A4"/>
          </p15:clr>
        </p15:guide>
        <p15:guide id="12" orient="horz" pos="200">
          <p15:clr>
            <a:srgbClr val="A4A3A4"/>
          </p15:clr>
        </p15:guide>
        <p15:guide id="13" orient="horz" pos="2013">
          <p15:clr>
            <a:srgbClr val="A4A3A4"/>
          </p15:clr>
        </p15:guide>
        <p15:guide id="14" orient="horz" pos="532">
          <p15:clr>
            <a:srgbClr val="A4A3A4"/>
          </p15:clr>
        </p15:guide>
        <p15:guide id="15" orient="horz" pos="202">
          <p15:clr>
            <a:srgbClr val="A4A3A4"/>
          </p15:clr>
        </p15:guide>
        <p15:guide id="16" pos="235">
          <p15:clr>
            <a:srgbClr val="A4A3A4"/>
          </p15:clr>
        </p15:guide>
        <p15:guide id="17" pos="26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hs90LHfZytumwkMbmvR0X3/2nP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6" autoAdjust="0"/>
  </p:normalViewPr>
  <p:slideViewPr>
    <p:cSldViewPr snapToGrid="0">
      <p:cViewPr varScale="1">
        <p:scale>
          <a:sx n="70" d="100"/>
          <a:sy n="70" d="100"/>
        </p:scale>
        <p:origin x="1108" y="60"/>
      </p:cViewPr>
      <p:guideLst>
        <p:guide orient="horz" pos="902"/>
        <p:guide orient="horz" pos="3018"/>
        <p:guide orient="horz" pos="226"/>
        <p:guide orient="horz" pos="681"/>
        <p:guide orient="horz" pos="1277"/>
        <p:guide orient="horz" pos="1457"/>
        <p:guide orient="horz" pos="1575"/>
        <p:guide orient="horz" pos="1749"/>
        <p:guide orient="horz" pos="2480"/>
        <p:guide orient="horz" pos="1153"/>
        <p:guide orient="horz" pos="338"/>
        <p:guide orient="horz" pos="200"/>
        <p:guide orient="horz" pos="2013"/>
        <p:guide orient="horz" pos="532"/>
        <p:guide orient="horz" pos="202"/>
        <p:guide pos="235"/>
        <p:guide pos="2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1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79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81" name="Google Shape;18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1" name="Google Shape;1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:notes"/>
          <p:cNvSpPr txBox="1">
            <a:spLocks noGrp="1"/>
          </p:cNvSpPr>
          <p:nvPr>
            <p:ph type="body" idx="1"/>
          </p:nvPr>
        </p:nvSpPr>
        <p:spPr>
          <a:xfrm>
            <a:off x="930910" y="3303548"/>
            <a:ext cx="7447280" cy="312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15" tIns="92915" rIns="92915" bIns="92915" anchor="t" anchorCtr="0">
            <a:noAutofit/>
          </a:bodyPr>
          <a:lstStyle/>
          <a:p>
            <a:pPr marL="0" indent="0">
              <a:buNone/>
            </a:pPr>
            <a:r>
              <a:rPr lang="en-AU" dirty="0"/>
              <a:t>There are two types of collaborative filtering.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First one is the user based filtering.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second one is item based filtering.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User based filtering is essentially looking at how close is the subject to others.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You just look at that particular subject and try to make the profile of that subject and again try to make recommendation accordingly based on others.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Item based recommendation on the other hand is looking at the similar items that particular person have ever selected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and then try to do some similarity measure of that particular item to make recommendation accordingly.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again everything is centred around the users or the user profile.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user based filtering is looking at other users, how close they are to that subject.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item based filtering is looking at the items that the user has ever selected and try to make similarity measure of that item to other items to make recommendations.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these are the two types of collaborative filtering.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dirty="0"/>
          </a:p>
        </p:txBody>
      </p:sp>
      <p:sp>
        <p:nvSpPr>
          <p:cNvPr id="206" name="Google Shape;20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522288"/>
            <a:ext cx="4635500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6433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:notes"/>
          <p:cNvSpPr txBox="1">
            <a:spLocks noGrp="1"/>
          </p:cNvSpPr>
          <p:nvPr>
            <p:ph type="body" idx="1"/>
          </p:nvPr>
        </p:nvSpPr>
        <p:spPr>
          <a:xfrm>
            <a:off x="930910" y="3303548"/>
            <a:ext cx="7447280" cy="312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15" tIns="92915" rIns="92915" bIns="92915" anchor="t" anchorCtr="0">
            <a:noAutofit/>
          </a:bodyPr>
          <a:lstStyle/>
          <a:p>
            <a:pPr marL="0" indent="0">
              <a:buNone/>
            </a:pPr>
            <a:r>
              <a:rPr lang="en-AU" dirty="0"/>
              <a:t>So lets use movie ratings as an example.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steps involved in the calculation is:</a:t>
            </a:r>
          </a:p>
          <a:p>
            <a:pPr marL="0" indent="0">
              <a:buNone/>
            </a:pPr>
            <a:endParaRPr lang="en-AU" dirty="0"/>
          </a:p>
          <a:p>
            <a:pPr marL="174245" indent="-174245" defTabSz="929305">
              <a:buFontTx/>
              <a:buChar char="-"/>
              <a:defRPr/>
            </a:pPr>
            <a:r>
              <a:rPr lang="en-AU" dirty="0"/>
              <a:t>Firstly, it calculates the similarity between </a:t>
            </a:r>
            <a:r>
              <a:rPr lang="en-AU" i="1" dirty="0" err="1"/>
              <a:t>PersonA</a:t>
            </a:r>
            <a:r>
              <a:rPr lang="en-AU" dirty="0"/>
              <a:t> and all other users. How similar person A and person B are for example.</a:t>
            </a:r>
          </a:p>
          <a:p>
            <a:pPr marL="174245" indent="-174245" defTabSz="929305">
              <a:buFontTx/>
              <a:buChar char="-"/>
              <a:defRPr/>
            </a:pPr>
            <a:r>
              <a:rPr lang="en-AU" dirty="0"/>
              <a:t>And then, predict the ratings of movies for </a:t>
            </a:r>
            <a:r>
              <a:rPr lang="en-AU" i="1" dirty="0" err="1"/>
              <a:t>PersonA</a:t>
            </a:r>
            <a:r>
              <a:rPr lang="en-AU" i="1" dirty="0"/>
              <a:t> </a:t>
            </a:r>
            <a:r>
              <a:rPr lang="en-AU" dirty="0"/>
              <a:t>based on users similarity.</a:t>
            </a:r>
          </a:p>
          <a:p>
            <a:pPr marL="174245" indent="-174245" defTabSz="929305">
              <a:buFontTx/>
              <a:buChar char="-"/>
              <a:defRPr/>
            </a:pPr>
            <a:r>
              <a:rPr lang="en-AU" dirty="0"/>
              <a:t>And finally, select the top-N rated movies for </a:t>
            </a:r>
            <a:r>
              <a:rPr lang="en-AU" i="1" dirty="0" err="1"/>
              <a:t>PersonA</a:t>
            </a:r>
            <a:r>
              <a:rPr lang="en-AU" dirty="0"/>
              <a:t>.</a:t>
            </a:r>
          </a:p>
          <a:p>
            <a:pPr marL="174245" indent="-174245" defTabSz="929305">
              <a:buFontTx/>
              <a:buChar char="-"/>
              <a:defRPr/>
            </a:pPr>
            <a:endParaRPr lang="en-AU" dirty="0"/>
          </a:p>
          <a:p>
            <a:pPr marL="174245" indent="-174245" defTabSz="929305">
              <a:buFontTx/>
              <a:buChar char="-"/>
              <a:defRPr/>
            </a:pPr>
            <a:r>
              <a:rPr lang="en-AU" dirty="0"/>
              <a:t>So in this case, its looking at what others have actually seen to make the recommendation of the movie.</a:t>
            </a:r>
          </a:p>
          <a:p>
            <a:pPr marL="174245" indent="-174245" defTabSz="929305">
              <a:buFontTx/>
              <a:buChar char="-"/>
              <a:defRPr/>
            </a:pPr>
            <a:endParaRPr lang="en-AU" dirty="0"/>
          </a:p>
          <a:p>
            <a:pPr marL="0" indent="0" defTabSz="929305">
              <a:buNone/>
              <a:defRPr/>
            </a:pPr>
            <a:r>
              <a:rPr lang="en-US" dirty="0"/>
              <a:t>Let me give you an example, </a:t>
            </a:r>
          </a:p>
          <a:p>
            <a:pPr marL="0" indent="0" defTabSz="929305">
              <a:buNone/>
              <a:defRPr/>
            </a:pPr>
            <a:endParaRPr lang="en-US" dirty="0"/>
          </a:p>
          <a:p>
            <a:pPr marL="0" indent="0" defTabSz="929305">
              <a:buNone/>
              <a:defRPr/>
            </a:pPr>
            <a:r>
              <a:rPr lang="en-US" dirty="0"/>
              <a:t>Imagine that we want to recommend a movie to our friend </a:t>
            </a:r>
            <a:r>
              <a:rPr lang="en-US" i="1" dirty="0"/>
              <a:t>Paras</a:t>
            </a:r>
            <a:r>
              <a:rPr lang="en-US" dirty="0"/>
              <a:t>. </a:t>
            </a:r>
          </a:p>
          <a:p>
            <a:pPr marL="0" indent="0" defTabSz="929305">
              <a:buNone/>
              <a:defRPr/>
            </a:pPr>
            <a:endParaRPr lang="en-US" dirty="0"/>
          </a:p>
          <a:p>
            <a:pPr marL="0" indent="0" defTabSz="929305">
              <a:buNone/>
              <a:defRPr/>
            </a:pPr>
            <a:r>
              <a:rPr lang="en-US" dirty="0"/>
              <a:t>We could assume that similar people will have similar taste. </a:t>
            </a:r>
          </a:p>
          <a:p>
            <a:pPr marL="0" indent="0" defTabSz="929305">
              <a:buNone/>
              <a:defRPr/>
            </a:pPr>
            <a:endParaRPr lang="en-US" dirty="0"/>
          </a:p>
          <a:p>
            <a:pPr marL="0" indent="0" defTabSz="929305">
              <a:buNone/>
              <a:defRPr/>
            </a:pPr>
            <a:r>
              <a:rPr lang="en-US" dirty="0"/>
              <a:t>Suppose that me and </a:t>
            </a:r>
            <a:r>
              <a:rPr lang="en-US" i="1" dirty="0"/>
              <a:t>Paras</a:t>
            </a:r>
            <a:r>
              <a:rPr lang="en-US" dirty="0"/>
              <a:t> have seen the same movies, and we rated them all almost identically. </a:t>
            </a:r>
          </a:p>
          <a:p>
            <a:pPr marL="0" indent="0" defTabSz="929305">
              <a:buNone/>
              <a:defRPr/>
            </a:pPr>
            <a:endParaRPr lang="en-US" dirty="0"/>
          </a:p>
          <a:p>
            <a:pPr marL="0" indent="0" defTabSz="929305">
              <a:buNone/>
              <a:defRPr/>
            </a:pPr>
            <a:r>
              <a:rPr lang="en-US" dirty="0"/>
              <a:t>But Paras hasn’t seen the movie </a:t>
            </a:r>
            <a:r>
              <a:rPr lang="en-US" i="1" dirty="0"/>
              <a:t>‘Inception’ </a:t>
            </a:r>
            <a:r>
              <a:rPr lang="en-US" dirty="0"/>
              <a:t>and I did</a:t>
            </a:r>
            <a:r>
              <a:rPr lang="en-US" i="1" dirty="0"/>
              <a:t>. </a:t>
            </a:r>
          </a:p>
          <a:p>
            <a:pPr marL="0" indent="0" defTabSz="929305">
              <a:buNone/>
              <a:defRPr/>
            </a:pPr>
            <a:endParaRPr lang="en-US" dirty="0"/>
          </a:p>
          <a:p>
            <a:pPr marL="0" indent="0" defTabSz="929305">
              <a:buNone/>
              <a:defRPr/>
            </a:pPr>
            <a:r>
              <a:rPr lang="en-US" dirty="0"/>
              <a:t>If I love that movie, it sounds logical to think that he will too. </a:t>
            </a:r>
          </a:p>
          <a:p>
            <a:pPr marL="0" indent="0" defTabSz="929305">
              <a:buNone/>
              <a:defRPr/>
            </a:pPr>
            <a:endParaRPr lang="en-US" dirty="0"/>
          </a:p>
          <a:p>
            <a:pPr marL="0" indent="0" defTabSz="929305">
              <a:buNone/>
              <a:defRPr/>
            </a:pPr>
            <a:r>
              <a:rPr lang="en-US" dirty="0"/>
              <a:t>With that, we have created an artificial rating based on our similarity.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</a:t>
            </a:r>
            <a:r>
              <a:rPr lang="en-US" dirty="0"/>
              <a:t>, the user based collaborative filtering uses that logic and recommends items by finding similar users to the </a:t>
            </a:r>
            <a:r>
              <a:rPr lang="en-US" i="1" dirty="0"/>
              <a:t>active user</a:t>
            </a:r>
            <a:r>
              <a:rPr lang="en-US" dirty="0"/>
              <a:t> to whom we are trying to recommend a movie. </a:t>
            </a:r>
            <a:endParaRPr dirty="0"/>
          </a:p>
        </p:txBody>
      </p:sp>
      <p:sp>
        <p:nvSpPr>
          <p:cNvPr id="212" name="Google Shape;21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522288"/>
            <a:ext cx="4635500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3764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:notes"/>
          <p:cNvSpPr txBox="1">
            <a:spLocks noGrp="1"/>
          </p:cNvSpPr>
          <p:nvPr>
            <p:ph type="body" idx="1"/>
          </p:nvPr>
        </p:nvSpPr>
        <p:spPr>
          <a:xfrm>
            <a:off x="930910" y="3303548"/>
            <a:ext cx="7447280" cy="312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15" tIns="92915" rIns="92915" bIns="92915" anchor="t" anchorCtr="0">
            <a:noAutofit/>
          </a:bodyPr>
          <a:lstStyle/>
          <a:p>
            <a:pPr marL="0" indent="0">
              <a:buNone/>
            </a:pPr>
            <a:r>
              <a:rPr lang="en-AU" dirty="0"/>
              <a:t>Now for the item based collaborative filtering, it looks at the similarity of items that the user have selected earlier.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if these two items are considered similar, it will provide recommendation accordingly.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So, the first one - User based is looking at the similarity of the users and second one – item based is looking at the similarity of the items that the user have ever selected in the past.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US" dirty="0"/>
              <a:t>Lets go back to </a:t>
            </a:r>
            <a:r>
              <a:rPr lang="en-US" i="1" dirty="0"/>
              <a:t>Paras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Now, Instead of focusing on his friends, we could focus 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items from all the options are more similar to what we know he enjoys.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Lets say Paras enjoys Iron Man, Bat Man and Hulk movies. We have other options Titanic, Green Lantern and The Avengers.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see that Green Lantern and The Avengers are similar to Iron Man, Bat Man and Hulk for example.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we will recommend Green Lantern and The Avengers to Paras.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new focus is known as Item-Based Collaborative Filtering (IB-CF).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dirty="0"/>
              <a:t>https://towardsdatascience.com/comprehensive-guide-on-item-based-recommendation-systems-d67e40e2b75d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212" name="Google Shape;21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522288"/>
            <a:ext cx="4635500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9846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:notes"/>
          <p:cNvSpPr txBox="1">
            <a:spLocks noGrp="1"/>
          </p:cNvSpPr>
          <p:nvPr>
            <p:ph type="body" idx="1"/>
          </p:nvPr>
        </p:nvSpPr>
        <p:spPr>
          <a:xfrm>
            <a:off x="930910" y="3303548"/>
            <a:ext cx="7447280" cy="312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15" tIns="92915" rIns="92915" bIns="92915" anchor="t" anchorCtr="0">
            <a:noAutofit/>
          </a:bodyPr>
          <a:lstStyle/>
          <a:p>
            <a:pPr marL="0" indent="0">
              <a:buNone/>
            </a:pPr>
            <a:r>
              <a:rPr lang="en-AU" dirty="0"/>
              <a:t>What is it basically?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Euclidean distance is looking at the distance between person A and person B to do some selection or provide recommendation.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 the distance of the preference between the two users is small, that means the similarity is high.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And Pearson correlation, the cosine information is used to find the correlation between the two.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if the cosine values coincide that means that the correlation is consistent.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These are the two method to calculate the similarity between the users.</a:t>
            </a:r>
            <a:endParaRPr dirty="0"/>
          </a:p>
        </p:txBody>
      </p:sp>
      <p:sp>
        <p:nvSpPr>
          <p:cNvPr id="232" name="Google Shape;23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522288"/>
            <a:ext cx="4635500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4961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0500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1324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:notes"/>
          <p:cNvSpPr txBox="1">
            <a:spLocks noGrp="1"/>
          </p:cNvSpPr>
          <p:nvPr>
            <p:ph type="body" idx="1"/>
          </p:nvPr>
        </p:nvSpPr>
        <p:spPr>
          <a:xfrm>
            <a:off x="930910" y="3303548"/>
            <a:ext cx="7447280" cy="312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15" tIns="92915" rIns="92915" bIns="92915" anchor="t" anchorCtr="0">
            <a:noAutofit/>
          </a:bodyPr>
          <a:lstStyle/>
          <a:p>
            <a:pPr marL="0" indent="0">
              <a:buNone/>
            </a:pPr>
            <a:r>
              <a:rPr lang="en-AU" dirty="0"/>
              <a:t>And then if we apply that formula in to this example, it will be like this.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Similarity between Harry and John.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It is a user based similarity, it looks at the rating provided by harry and john and exclude those that have missing information.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in this case, 4 * 5 for star trek, 2 * 3 for star wars and 4 * 3 for hulk.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that will be the nominator.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And then for the denominator, we will find the square root of the rating that is provided by Harry.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it will be the combination of 4 square plus 2 square plus 4 square. Square root of that.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Times the square root of ratings provided by John.</a:t>
            </a:r>
          </a:p>
          <a:p>
            <a:pPr marL="0" indent="0">
              <a:buNone/>
            </a:pPr>
            <a:endParaRPr lang="en-AU" dirty="0"/>
          </a:p>
          <a:p>
            <a:pPr marL="0" indent="0" defTabSz="929305">
              <a:buNone/>
              <a:defRPr/>
            </a:pPr>
            <a:r>
              <a:rPr lang="en-AU" dirty="0"/>
              <a:t>5 square plus 3 square plus 3 square and Square root of that.</a:t>
            </a:r>
          </a:p>
          <a:p>
            <a:pPr marL="0" indent="0" defTabSz="929305">
              <a:buNone/>
              <a:defRPr/>
            </a:pPr>
            <a:endParaRPr lang="en-AU" dirty="0"/>
          </a:p>
          <a:p>
            <a:pPr marL="0" indent="0" defTabSz="929305">
              <a:buNone/>
              <a:defRPr/>
            </a:pPr>
            <a:r>
              <a:rPr lang="en-AU" dirty="0"/>
              <a:t>We exclude anything that is missing. So basically we include 3 movies here, star trek, star wars and hulk.</a:t>
            </a:r>
          </a:p>
          <a:p>
            <a:pPr marL="0" indent="0" defTabSz="929305">
              <a:buNone/>
              <a:defRPr/>
            </a:pPr>
            <a:endParaRPr lang="en-AU" dirty="0"/>
          </a:p>
          <a:p>
            <a:pPr marL="0" indent="0" defTabSz="929305">
              <a:buNone/>
              <a:defRPr/>
            </a:pPr>
            <a:r>
              <a:rPr lang="en-AU" dirty="0"/>
              <a:t>Based on this the similarity between harry and john is 0.97</a:t>
            </a:r>
          </a:p>
          <a:p>
            <a:pPr marL="0" indent="0" defTabSz="929305">
              <a:buNone/>
              <a:defRPr/>
            </a:pPr>
            <a:endParaRPr lang="en-AU" dirty="0"/>
          </a:p>
          <a:p>
            <a:pPr marL="0" indent="0" defTabSz="929305">
              <a:buNone/>
              <a:defRPr/>
            </a:pPr>
            <a:r>
              <a:rPr lang="en-AU" dirty="0"/>
              <a:t>Similarly for harry and Rob, it calculate the similarity of ratings.</a:t>
            </a:r>
          </a:p>
          <a:p>
            <a:pPr marL="0" indent="0" defTabSz="929305">
              <a:buNone/>
              <a:defRPr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in this case, 4 * 3 for star trek, 5 * 4 for batman and 4 * 3 for hulk.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that will be the nominator.</a:t>
            </a:r>
          </a:p>
          <a:p>
            <a:pPr marL="0" indent="0">
              <a:buNone/>
            </a:pPr>
            <a:endParaRPr lang="en-AU" dirty="0"/>
          </a:p>
          <a:p>
            <a:pPr marL="0" indent="0" defTabSz="929305">
              <a:buNone/>
              <a:defRPr/>
            </a:pPr>
            <a:r>
              <a:rPr lang="en-AU" dirty="0"/>
              <a:t>And then for the denominator, we will find the square root of the rating that is provided by Harry.</a:t>
            </a:r>
          </a:p>
          <a:p>
            <a:pPr marL="0" indent="0" defTabSz="929305">
              <a:buNone/>
              <a:defRPr/>
            </a:pPr>
            <a:endParaRPr lang="en-AU" dirty="0"/>
          </a:p>
          <a:p>
            <a:pPr marL="0" indent="0" defTabSz="929305">
              <a:buNone/>
              <a:defRPr/>
            </a:pPr>
            <a:r>
              <a:rPr lang="en-AU" dirty="0"/>
              <a:t>So it will be the combination of 4 square plus 5 square plus 4 square. Square root of that.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Times the square root of ratings provided by Rob.</a:t>
            </a:r>
          </a:p>
          <a:p>
            <a:pPr marL="0" indent="0">
              <a:buNone/>
            </a:pPr>
            <a:endParaRPr lang="en-AU" dirty="0"/>
          </a:p>
          <a:p>
            <a:pPr marL="0" indent="0" defTabSz="929305">
              <a:buNone/>
              <a:defRPr/>
            </a:pPr>
            <a:r>
              <a:rPr lang="en-AU" dirty="0"/>
              <a:t>3 square plus 4 square plus 3 square and Square root of that.</a:t>
            </a:r>
          </a:p>
          <a:p>
            <a:pPr marL="0" indent="0" defTabSz="929305">
              <a:buNone/>
              <a:defRPr/>
            </a:pPr>
            <a:endParaRPr lang="en-AU" dirty="0"/>
          </a:p>
          <a:p>
            <a:pPr marL="0" indent="0" defTabSz="929305">
              <a:buNone/>
              <a:defRPr/>
            </a:pPr>
            <a:r>
              <a:rPr lang="en-AU" dirty="0"/>
              <a:t>We exclude anything that is missing. So basically we include 3 movies here, star trek, superman and hulk.</a:t>
            </a:r>
          </a:p>
          <a:p>
            <a:pPr marL="0" indent="0" defTabSz="929305">
              <a:buNone/>
              <a:defRPr/>
            </a:pPr>
            <a:endParaRPr lang="en-AU" dirty="0"/>
          </a:p>
          <a:p>
            <a:pPr marL="0" indent="0" defTabSz="929305">
              <a:buNone/>
              <a:defRPr/>
            </a:pPr>
            <a:r>
              <a:rPr lang="en-AU" dirty="0"/>
              <a:t>The similarity of harry and rob is coincidently 1.</a:t>
            </a:r>
          </a:p>
          <a:p>
            <a:pPr marL="0" indent="0" defTabSz="929305">
              <a:buNone/>
              <a:defRPr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 defTabSz="929305">
              <a:buNone/>
              <a:defRPr/>
            </a:pPr>
            <a:endParaRPr lang="en-AU" dirty="0"/>
          </a:p>
          <a:p>
            <a:pPr marL="0" indent="0" defTabSz="929305">
              <a:buNone/>
              <a:defRPr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 defTabSz="929305">
              <a:buNone/>
              <a:defRPr/>
            </a:pPr>
            <a:endParaRPr lang="en-AU" dirty="0"/>
          </a:p>
          <a:p>
            <a:pPr marL="0" indent="0" defTabSz="929305">
              <a:buNone/>
              <a:defRPr/>
            </a:pPr>
            <a:endParaRPr lang="en-AU" dirty="0"/>
          </a:p>
          <a:p>
            <a:pPr marL="0" indent="0" defTabSz="929305">
              <a:buNone/>
              <a:defRPr/>
            </a:pPr>
            <a:endParaRPr lang="en-AU" dirty="0"/>
          </a:p>
          <a:p>
            <a:pPr marL="0" indent="0" defTabSz="929305">
              <a:buNone/>
              <a:defRPr/>
            </a:pPr>
            <a:endParaRPr lang="en-AU" dirty="0"/>
          </a:p>
          <a:p>
            <a:pPr marL="0" indent="0" defTabSz="929305">
              <a:buNone/>
              <a:defRPr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  <a:endParaRPr dirty="0"/>
          </a:p>
        </p:txBody>
      </p:sp>
      <p:sp>
        <p:nvSpPr>
          <p:cNvPr id="232" name="Google Shape;23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522288"/>
            <a:ext cx="4635500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4467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Google Shape;231;p34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30910" y="3303548"/>
                <a:ext cx="7447280" cy="3129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915" tIns="92915" rIns="92915" bIns="9291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AU" dirty="0"/>
                  <a:t>And then the next step is to calculate the normalising factor K.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K is 1 over similarity of Harry and John plus similarity of harry and rob.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So, the value will be 0.51.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Now to calculate the rating of harry for superman, what it does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𝑠𝑖𝑚</m:t>
                        </m:r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𝐻𝑎𝑟𝑟𝑦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𝐽𝑜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AU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𝐽𝑜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𝑆𝑢𝑝𝑒𝑟𝑚𝑎𝑛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))+(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𝑠𝑖𝑚</m:t>
                        </m:r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𝐻𝑎𝑟𝑟𝑦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𝑅𝑜𝑏</m:t>
                            </m:r>
                          </m:e>
                        </m:d>
                        <m:r>
                          <a:rPr lang="en-AU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𝑅𝑜𝑏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𝑆𝑢𝑝𝑒𝑟𝑚𝑎𝑛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AU" dirty="0"/>
                  <a:t> times</a:t>
                </a:r>
                <a:r>
                  <a:rPr lang="en-AU" baseline="0" dirty="0"/>
                  <a:t> K the normalisation factor.</a:t>
                </a:r>
              </a:p>
              <a:p>
                <a:pPr marL="0" indent="0">
                  <a:buNone/>
                </a:pPr>
                <a:endParaRPr lang="en-AU" baseline="0" dirty="0"/>
              </a:p>
              <a:p>
                <a:pPr marL="0" indent="0">
                  <a:buNone/>
                </a:pPr>
                <a:r>
                  <a:rPr lang="en-AU" baseline="0" dirty="0"/>
                  <a:t>Based on this calculation, the rating is 4.02. </a:t>
                </a:r>
              </a:p>
              <a:p>
                <a:pPr marL="0" indent="0">
                  <a:buNone/>
                </a:pPr>
                <a:endParaRPr lang="en-AU" baseline="0" dirty="0"/>
              </a:p>
              <a:p>
                <a:pPr marL="0" indent="0">
                  <a:buNone/>
                </a:pPr>
                <a:r>
                  <a:rPr lang="en-AU" baseline="0" dirty="0"/>
                  <a:t>So this is the predicted rating for harry to superman (the missing one).</a:t>
                </a:r>
              </a:p>
              <a:p>
                <a:pPr marL="0" indent="0">
                  <a:buNone/>
                </a:pPr>
                <a:endParaRPr lang="en-AU" baseline="0" dirty="0"/>
              </a:p>
              <a:p>
                <a:pPr marL="0" indent="0">
                  <a:buNone/>
                </a:pPr>
                <a:r>
                  <a:rPr lang="en-AU" baseline="0" dirty="0"/>
                  <a:t>This is based on the similarity of Harry, to John and to Rob based on ratings across all of these 5 movies.</a:t>
                </a:r>
              </a:p>
              <a:p>
                <a:pPr marL="0" indent="0">
                  <a:buNone/>
                </a:pPr>
                <a:endParaRPr lang="en-AU" baseline="0" dirty="0"/>
              </a:p>
              <a:p>
                <a:pPr marL="0" indent="0">
                  <a:buNone/>
                </a:pPr>
                <a:r>
                  <a:rPr lang="en-US" strike="sngStrike" dirty="0">
                    <a:solidFill>
                      <a:schemeClr val="bg2"/>
                    </a:solidFill>
                  </a:rPr>
                  <a:t>To improve the recommendation performance, normalization is always used as a basic component for the predictor models. </a:t>
                </a:r>
                <a:endParaRPr lang="en-AU" strike="sngStrike" baseline="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AU" baseline="0" dirty="0"/>
              </a:p>
              <a:p>
                <a:pPr mar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231" name="Google Shape;231;p34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30910" y="3303548"/>
                <a:ext cx="7447280" cy="3129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915" tIns="92915" rIns="92915" bIns="9291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AU" dirty="0"/>
                  <a:t>And then the next step is to calculate the normalising factor K.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K is 1 over similarity of Harry and John plus similarity of harry and rob.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So, the value will be 0.51.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Now to calculate the rating of harry for superman, what it does is </a:t>
                </a:r>
                <a:r>
                  <a:rPr lang="en-AU" i="0" smtClean="0">
                    <a:latin typeface="Cambria Math" panose="02040503050406030204" pitchFamily="18" charset="0"/>
                  </a:rPr>
                  <a:t>(</a:t>
                </a:r>
                <a:r>
                  <a:rPr lang="en-AU" b="0" i="0" smtClean="0">
                    <a:latin typeface="Cambria Math" panose="02040503050406030204" pitchFamily="18" charset="0"/>
                  </a:rPr>
                  <a:t>(</a:t>
                </a:r>
                <a:r>
                  <a:rPr lang="en-AU" i="0">
                    <a:latin typeface="Cambria Math" panose="02040503050406030204" pitchFamily="18" charset="0"/>
                  </a:rPr>
                  <a:t>𝑠𝑖𝑚(𝐻𝑎𝑟𝑟𝑦,  𝐽𝑜ℎ𝑛)∗𝑅(𝐽𝑜ℎ𝑛,𝑆𝑢𝑝𝑒𝑟𝑚𝑎𝑛))+(𝑠𝑖𝑚(𝐻𝑎𝑟𝑟𝑦, 𝑅𝑜𝑏)∗𝑅(𝑅𝑜𝑏,𝑆𝑢𝑝𝑒𝑟𝑚𝑎𝑛))</a:t>
                </a:r>
                <a:r>
                  <a:rPr lang="en-AU" dirty="0"/>
                  <a:t> times</a:t>
                </a:r>
                <a:r>
                  <a:rPr lang="en-AU" baseline="0" dirty="0"/>
                  <a:t> K the normalisation factor.</a:t>
                </a:r>
              </a:p>
              <a:p>
                <a:pPr marL="0" indent="0">
                  <a:buNone/>
                </a:pPr>
                <a:endParaRPr lang="en-AU" baseline="0" dirty="0"/>
              </a:p>
              <a:p>
                <a:pPr marL="0" indent="0">
                  <a:buNone/>
                </a:pPr>
                <a:r>
                  <a:rPr lang="en-AU" baseline="0" dirty="0"/>
                  <a:t>Based on this calculation, the rating is 4.02. </a:t>
                </a:r>
              </a:p>
              <a:p>
                <a:pPr marL="0" indent="0">
                  <a:buNone/>
                </a:pPr>
                <a:endParaRPr lang="en-AU" baseline="0" dirty="0"/>
              </a:p>
              <a:p>
                <a:pPr marL="0" indent="0">
                  <a:buNone/>
                </a:pPr>
                <a:r>
                  <a:rPr lang="en-AU" baseline="0" dirty="0"/>
                  <a:t>So this is the predicted rating for harry to superman (the missing one).</a:t>
                </a:r>
              </a:p>
              <a:p>
                <a:pPr marL="0" indent="0">
                  <a:buNone/>
                </a:pPr>
                <a:endParaRPr lang="en-AU" baseline="0" dirty="0"/>
              </a:p>
              <a:p>
                <a:pPr marL="0" indent="0">
                  <a:buNone/>
                </a:pPr>
                <a:r>
                  <a:rPr lang="en-AU" baseline="0" dirty="0"/>
                  <a:t>This is based on the similarity of Harry, to John and to Rob based on ratings across all of these 5 movies.</a:t>
                </a:r>
              </a:p>
              <a:p>
                <a:pPr marL="0" indent="0">
                  <a:buNone/>
                </a:pPr>
                <a:endParaRPr lang="en-AU" baseline="0" dirty="0"/>
              </a:p>
              <a:p>
                <a:pPr marL="0" indent="0">
                  <a:buNone/>
                </a:pPr>
                <a:r>
                  <a:rPr lang="en-US" strike="sngStrike" dirty="0">
                    <a:solidFill>
                      <a:schemeClr val="bg2"/>
                    </a:solidFill>
                  </a:rPr>
                  <a:t>To improve the recommendation performance, normalization is always used as a basic component for the predictor models. </a:t>
                </a:r>
                <a:endParaRPr lang="en-AU" strike="sngStrike" baseline="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AU" baseline="0" dirty="0"/>
              </a:p>
              <a:p>
                <a:pPr marL="0" indent="0">
                  <a:buNone/>
                </a:pPr>
                <a:endParaRPr dirty="0"/>
              </a:p>
            </p:txBody>
          </p:sp>
        </mc:Fallback>
      </mc:AlternateContent>
      <p:sp>
        <p:nvSpPr>
          <p:cNvPr id="232" name="Google Shape;23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522288"/>
            <a:ext cx="4635500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320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2" name="Google Shape;23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0537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64" name="Google Shape;26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70" name="Google Shape;27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436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:notes"/>
          <p:cNvSpPr txBox="1">
            <a:spLocks noGrp="1"/>
          </p:cNvSpPr>
          <p:nvPr>
            <p:ph type="body" idx="1"/>
          </p:nvPr>
        </p:nvSpPr>
        <p:spPr>
          <a:xfrm>
            <a:off x="930910" y="3303548"/>
            <a:ext cx="7447280" cy="312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15" tIns="92915" rIns="92915" bIns="92915" anchor="t" anchorCtr="0">
            <a:noAutofit/>
          </a:bodyPr>
          <a:lstStyle/>
          <a:p>
            <a:pPr marL="0" indent="0">
              <a:buNone/>
            </a:pPr>
            <a:r>
              <a:rPr lang="en-AU" dirty="0"/>
              <a:t>So as you can imagine there are two types of feedback.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First one is explicit feedback.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Explicit feedback is basically direct feedback you give or the user gives for a particular item.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For example a rating to a movie or song or image.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Implicit feedback is indirect.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For example, number of views, clicks, likes and shares and so 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So, there are two types of feedback here.</a:t>
            </a:r>
            <a:endParaRPr dirty="0"/>
          </a:p>
        </p:txBody>
      </p:sp>
      <p:sp>
        <p:nvSpPr>
          <p:cNvPr id="186" name="Google Shape;1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522288"/>
            <a:ext cx="4635500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5504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:notes"/>
          <p:cNvSpPr txBox="1">
            <a:spLocks noGrp="1"/>
          </p:cNvSpPr>
          <p:nvPr>
            <p:ph type="body" idx="1"/>
          </p:nvPr>
        </p:nvSpPr>
        <p:spPr>
          <a:xfrm>
            <a:off x="930910" y="3303548"/>
            <a:ext cx="7447280" cy="312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15" tIns="92915" rIns="92915" bIns="9291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Raleway" panose="020B0604020202020204" charset="0"/>
              </a:rPr>
              <a:t>What are the driving algorithms behind the recommendation system.</a:t>
            </a:r>
          </a:p>
          <a:p>
            <a:pPr mar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0" indent="0">
              <a:buNone/>
            </a:pPr>
            <a:r>
              <a:rPr lang="en-US" dirty="0">
                <a:latin typeface="Raleway" panose="020B0604020202020204" charset="0"/>
              </a:rPr>
              <a:t>That will be either one of this.</a:t>
            </a:r>
          </a:p>
          <a:p>
            <a:pPr marL="0" indent="0">
              <a:buNone/>
            </a:pPr>
            <a:endParaRPr lang="en-US" dirty="0">
              <a:latin typeface="Raleway" panose="020B0604020202020204" charset="0"/>
            </a:endParaRPr>
          </a:p>
          <a:p>
            <a:pPr marL="0" indent="0">
              <a:buNone/>
            </a:pPr>
            <a:r>
              <a:rPr lang="en-US" dirty="0">
                <a:latin typeface="Raleway" panose="020B0604020202020204" charset="0"/>
              </a:rPr>
              <a:t>One is content based and the other one is collaborative filtering.</a:t>
            </a:r>
          </a:p>
        </p:txBody>
      </p:sp>
      <p:sp>
        <p:nvSpPr>
          <p:cNvPr id="196" name="Google Shape;1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522288"/>
            <a:ext cx="4635500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2380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5860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6" name="Google Shape;1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" name="Google Shape;9;p42"/>
          <p:cNvSpPr txBox="1">
            <a:spLocks noGrp="1"/>
          </p:cNvSpPr>
          <p:nvPr>
            <p:ph type="body" idx="1"/>
          </p:nvPr>
        </p:nvSpPr>
        <p:spPr>
          <a:xfrm>
            <a:off x="276543" y="1884363"/>
            <a:ext cx="608869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" name="Google Shape;10;p42"/>
          <p:cNvSpPr txBox="1">
            <a:spLocks noGrp="1"/>
          </p:cNvSpPr>
          <p:nvPr>
            <p:ph type="body" idx="2"/>
          </p:nvPr>
        </p:nvSpPr>
        <p:spPr>
          <a:xfrm>
            <a:off x="276542" y="2646680"/>
            <a:ext cx="6088697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  <a:defRPr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21" cy="322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▪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▪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»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44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AU"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‹#›</a:t>
            </a:fld>
            <a:endParaRPr sz="24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Google Shape;16;p4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AU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‹#›</a:t>
            </a:fld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body" idx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6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AU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‹#›</a:t>
            </a:fld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" name="Google Shape;22;p46"/>
          <p:cNvSpPr txBox="1">
            <a:spLocks noGrp="1"/>
          </p:cNvSpPr>
          <p:nvPr>
            <p:ph type="body" idx="1"/>
          </p:nvPr>
        </p:nvSpPr>
        <p:spPr>
          <a:xfrm>
            <a:off x="256066" y="1005931"/>
            <a:ext cx="4038600" cy="308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body" idx="2"/>
          </p:nvPr>
        </p:nvSpPr>
        <p:spPr>
          <a:xfrm>
            <a:off x="4553746" y="1005931"/>
            <a:ext cx="4038600" cy="308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3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>
            <a:spLocks noGrp="1"/>
          </p:cNvSpPr>
          <p:nvPr>
            <p:ph type="pic" idx="2"/>
          </p:nvPr>
        </p:nvSpPr>
        <p:spPr>
          <a:xfrm>
            <a:off x="3197172" y="996950"/>
            <a:ext cx="5511828" cy="299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7"/>
          <p:cNvSpPr txBox="1">
            <a:spLocks noGrp="1"/>
          </p:cNvSpPr>
          <p:nvPr>
            <p:ph type="body" idx="1"/>
          </p:nvPr>
        </p:nvSpPr>
        <p:spPr>
          <a:xfrm>
            <a:off x="261414" y="996950"/>
            <a:ext cx="2484666" cy="299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7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AU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‹#›</a:t>
            </a:fld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" name="Google Shape;29;p47"/>
          <p:cNvSpPr txBox="1">
            <a:spLocks noGrp="1"/>
          </p:cNvSpPr>
          <p:nvPr>
            <p:ph type="body" idx="3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8"/>
          <p:cNvSpPr>
            <a:spLocks noGrp="1"/>
          </p:cNvSpPr>
          <p:nvPr>
            <p:ph type="pic" idx="2"/>
          </p:nvPr>
        </p:nvSpPr>
        <p:spPr>
          <a:xfrm>
            <a:off x="377508" y="1001432"/>
            <a:ext cx="8288662" cy="306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8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AU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‹#›</a:t>
            </a:fld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" name="Google Shape;33;p48"/>
          <p:cNvSpPr txBox="1">
            <a:spLocks noGrp="1"/>
          </p:cNvSpPr>
          <p:nvPr>
            <p:ph type="body" idx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1" descr="PPT templates-1-widescreen-FIN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3" descr="PPT templates-1-widescreen-FINAL-4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3.png"/><Relationship Id="rId4" Type="http://schemas.openxmlformats.org/officeDocument/2006/relationships/image" Target="../media/image100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4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2.emf"/><Relationship Id="rId7" Type="http://schemas.openxmlformats.org/officeDocument/2006/relationships/image" Target="../media/image29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hyperlink" Target="https://developers.google.com/machine-learning/recommendation/collaborative/matri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build-recommendation-system-with-pyspark-using-alternating-least-squares-als-matrix-factorisation-ebe1ad2e767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recommendation-system-with-pyspark-using-alternating-least-squares-als-matrix-factorisation-ebe1ad2e7679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body" idx="1"/>
          </p:nvPr>
        </p:nvSpPr>
        <p:spPr>
          <a:xfrm>
            <a:off x="276543" y="1884363"/>
            <a:ext cx="608869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AU" dirty="0"/>
              <a:t>Machine Learning: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AU" dirty="0"/>
              <a:t>Collaborative Filtering</a:t>
            </a:r>
            <a:endParaRPr sz="3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4689280" y="302472"/>
            <a:ext cx="1960068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AU" sz="1850" b="0" i="0" u="none" strike="noStrike" cap="none">
                <a:solidFill>
                  <a:srgbClr val="006DAE"/>
                </a:solidFill>
                <a:latin typeface="Arial Narrow"/>
                <a:ea typeface="Arial Narrow"/>
                <a:cs typeface="Arial Narrow"/>
                <a:sym typeface="Arial Narrow"/>
              </a:rPr>
              <a:t>MONASH</a:t>
            </a:r>
            <a:r>
              <a:rPr lang="en-AU" sz="1850" b="0" i="0" u="none" strike="noStrike" cap="none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-AU" sz="1850" b="0" i="0" u="none" strike="noStrike" cap="none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AU" sz="185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AU" sz="185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TECHNOLOGY</a:t>
            </a:r>
            <a:endParaRPr sz="185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" name="Google Shape;39;p9">
            <a:extLst>
              <a:ext uri="{FF2B5EF4-FFF2-40B4-BE49-F238E27FC236}">
                <a16:creationId xmlns:a16="http://schemas.microsoft.com/office/drawing/2014/main" id="{9A83A28C-0E4D-4ECB-B093-4D4EB52128E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76439" y="3559718"/>
            <a:ext cx="6088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aleway" panose="020B0604020202020204" charset="0"/>
                <a:ea typeface="Arial Narrow"/>
                <a:cs typeface="Arial Narrow"/>
                <a:sym typeface="Arial Narrow"/>
              </a:rPr>
              <a:t>Prajwol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Raleway" panose="020B0604020202020204" charset="0"/>
                <a:ea typeface="Arial Narrow"/>
                <a:cs typeface="Arial Narrow"/>
                <a:sym typeface="Arial Narrow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Raleway" panose="020B0604020202020204" charset="0"/>
                <a:ea typeface="Arial Narrow"/>
                <a:cs typeface="Arial Narrow"/>
                <a:sym typeface="Arial Narrow"/>
              </a:rPr>
              <a:t>Sangat</a:t>
            </a:r>
            <a:endParaRPr lang="en-US" sz="1800" b="0" i="0" u="none" strike="noStrike" cap="none" dirty="0" smtClean="0">
              <a:solidFill>
                <a:srgbClr val="000000"/>
              </a:solidFill>
              <a:latin typeface="Raleway" panose="020B0604020202020204" charset="0"/>
              <a:ea typeface="Arial Narrow"/>
              <a:cs typeface="Arial Narrow"/>
              <a:sym typeface="Arial Narrow"/>
            </a:endParaRPr>
          </a:p>
          <a:p>
            <a:pPr marL="0" indent="0">
              <a:spcBef>
                <a:spcPts val="0"/>
              </a:spcBef>
            </a:pPr>
            <a:r>
              <a:rPr lang="en-US" dirty="0">
                <a:latin typeface="Raleway" panose="020B0604020202020204" charset="0"/>
                <a:ea typeface="Arial Narrow"/>
                <a:cs typeface="Arial Narrow"/>
                <a:sym typeface="Arial Narrow"/>
              </a:rPr>
              <a:t>Updated by Chee-Ming Ting (30 April 2021)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aleway" panose="020B0604020202020204" charset="0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A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Filtering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dirty="0"/>
          </a:p>
        </p:txBody>
      </p:sp>
      <p:pic>
        <p:nvPicPr>
          <p:cNvPr id="3" name="Google Shape;173;p22">
            <a:extLst>
              <a:ext uri="{FF2B5EF4-FFF2-40B4-BE49-F238E27FC236}">
                <a16:creationId xmlns:a16="http://schemas.microsoft.com/office/drawing/2014/main" id="{057765B5-92BE-483C-9054-7CF5FCFD04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6950" y="1381126"/>
            <a:ext cx="2986088" cy="19526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1;p17">
            <a:extLst>
              <a:ext uri="{FF2B5EF4-FFF2-40B4-BE49-F238E27FC236}">
                <a16:creationId xmlns:a16="http://schemas.microsoft.com/office/drawing/2014/main" id="{E47B8C45-73D8-480F-8702-26A712FD2CDF}"/>
              </a:ext>
            </a:extLst>
          </p:cNvPr>
          <p:cNvSpPr txBox="1">
            <a:spLocks/>
          </p:cNvSpPr>
          <p:nvPr/>
        </p:nvSpPr>
        <p:spPr>
          <a:xfrm>
            <a:off x="80962" y="1053899"/>
            <a:ext cx="6172201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▪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▪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»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6213" lvl="0" indent="0">
              <a:buNone/>
            </a:pPr>
            <a:r>
              <a:rPr lang="en-AU" sz="1600" b="1" dirty="0"/>
              <a:t>Collaborative filtering </a:t>
            </a:r>
            <a:r>
              <a:rPr lang="en-AU" sz="1600" dirty="0"/>
              <a:t>is a mathematical method/formula to find the predictions about how much a user can rate a particular item by comparing that user to all other users. </a:t>
            </a:r>
          </a:p>
          <a:p>
            <a:pPr marL="176213" lvl="0" indent="0">
              <a:buNone/>
            </a:pPr>
            <a:r>
              <a:rPr lang="en-AU" sz="1600" dirty="0"/>
              <a:t/>
            </a:r>
            <a:br>
              <a:rPr lang="en-AU" sz="1600" dirty="0"/>
            </a:br>
            <a:r>
              <a:rPr lang="en-AU" sz="1600" i="1" dirty="0"/>
              <a:t>For example</a:t>
            </a:r>
            <a:r>
              <a:rPr lang="en-AU" sz="1600" dirty="0"/>
              <a:t>: </a:t>
            </a:r>
            <a:br>
              <a:rPr lang="en-AU" sz="1600" dirty="0"/>
            </a:br>
            <a:r>
              <a:rPr lang="en-AU" sz="1600" dirty="0"/>
              <a:t>To predict </a:t>
            </a:r>
            <a:r>
              <a:rPr lang="en-AU" sz="1600" i="1" dirty="0" err="1"/>
              <a:t>PersonA</a:t>
            </a:r>
            <a:r>
              <a:rPr lang="en-AU" sz="1600" i="1" dirty="0"/>
              <a:t> </a:t>
            </a:r>
            <a:r>
              <a:rPr lang="en-AU" sz="1600" dirty="0"/>
              <a:t>rating on a particular item, it would compute the similarity between </a:t>
            </a:r>
            <a:r>
              <a:rPr lang="en-AU" sz="1600" i="1" dirty="0" err="1"/>
              <a:t>PersonA</a:t>
            </a:r>
            <a:r>
              <a:rPr lang="en-AU" sz="1600" dirty="0"/>
              <a:t> with all users. Take the top users who are most similar to the </a:t>
            </a:r>
            <a:r>
              <a:rPr lang="en-AU" sz="1600" i="1" dirty="0" err="1"/>
              <a:t>PersonA</a:t>
            </a:r>
            <a:r>
              <a:rPr lang="en-AU" sz="1600" i="1" dirty="0"/>
              <a:t>, </a:t>
            </a:r>
            <a:r>
              <a:rPr lang="en-AU" sz="1600" dirty="0"/>
              <a:t>then it would compute the predicted ratings for </a:t>
            </a:r>
            <a:r>
              <a:rPr lang="en-AU" sz="1600" i="1" dirty="0" err="1"/>
              <a:t>PersonA</a:t>
            </a:r>
            <a:r>
              <a:rPr lang="en-AU" sz="1600" dirty="0"/>
              <a:t> items with respective to all similar users.</a:t>
            </a:r>
          </a:p>
          <a:p>
            <a:pPr marL="76200" indent="0">
              <a:buFont typeface="Raleway"/>
              <a:buNone/>
            </a:pPr>
            <a:endParaRPr lang="en-AU"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AU" dirty="0"/>
              <a:t>Why Collaborative Filtering?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b="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b="0" dirty="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AU" b="0" dirty="0"/>
              <a:t>It benefits from large user bases.</a:t>
            </a: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AU" b="0" dirty="0"/>
              <a:t>It’s flexible across different domains. </a:t>
            </a: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AU" b="0" dirty="0"/>
              <a:t>It produces the level of recommendations required.</a:t>
            </a: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AU" b="0" dirty="0"/>
              <a:t>It can capture more nuance around items.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AU" dirty="0"/>
              <a:t>Collaborative Filtering Process</a:t>
            </a:r>
            <a:endParaRPr b="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AU" sz="1800" dirty="0">
                <a:solidFill>
                  <a:schemeClr val="dk1"/>
                </a:solidFill>
              </a:rPr>
              <a:t>Data Collection -&gt; Data Processing -&gt; Calculate Referrals -&gt; Derive Results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lang="en-AU" sz="1800" dirty="0"/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AU" sz="1900" dirty="0"/>
              <a:t>Data collection</a:t>
            </a:r>
            <a:r>
              <a:rPr lang="en-AU" sz="1900" b="0" dirty="0"/>
              <a:t>: Collecting user behaviour and associated data items</a:t>
            </a:r>
            <a:endParaRPr sz="1900" b="0" dirty="0"/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AU" sz="1900" dirty="0"/>
              <a:t>Data processing</a:t>
            </a:r>
            <a:r>
              <a:rPr lang="en-AU" sz="1900" b="0" dirty="0"/>
              <a:t>: Processing the collected data </a:t>
            </a:r>
            <a:endParaRPr sz="1900" b="0" dirty="0"/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AU" sz="1900" dirty="0"/>
              <a:t>Recommendation Calculation</a:t>
            </a:r>
            <a:r>
              <a:rPr lang="en-AU" sz="1900" b="0" dirty="0"/>
              <a:t>: The recommended calculation method used to calculate referrals</a:t>
            </a:r>
            <a:endParaRPr sz="1900" b="0" dirty="0"/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AU" sz="1900" dirty="0"/>
              <a:t>Derive the result</a:t>
            </a:r>
            <a:r>
              <a:rPr lang="en-AU" sz="1900" b="0" dirty="0"/>
              <a:t>: Extract the similarity, sort it, and extract the top N to complete</a:t>
            </a:r>
            <a:endParaRPr sz="1900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body" idx="2"/>
          </p:nvPr>
        </p:nvSpPr>
        <p:spPr>
          <a:xfrm>
            <a:off x="151262" y="100192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AU" dirty="0" smtClean="0"/>
              <a:t>Memory-based Collaborative </a:t>
            </a:r>
            <a:r>
              <a:rPr lang="en-AU" dirty="0"/>
              <a:t>Filtering</a:t>
            </a:r>
            <a:endParaRPr b="0"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1600" b="0" dirty="0" smtClean="0">
              <a:solidFill>
                <a:schemeClr val="dk1"/>
              </a:solidFill>
            </a:endParaRPr>
          </a:p>
          <a:p>
            <a:pPr marL="342900" lvl="0" indent="-190500"/>
            <a:r>
              <a:rPr lang="en-US" sz="1600" dirty="0" smtClean="0"/>
              <a:t>Memory-based </a:t>
            </a:r>
            <a:r>
              <a:rPr lang="en-US" sz="1600" dirty="0"/>
              <a:t>(</a:t>
            </a:r>
            <a:r>
              <a:rPr lang="en-US" sz="1600" dirty="0" err="1"/>
              <a:t>neighbourhood</a:t>
            </a:r>
            <a:r>
              <a:rPr lang="en-US" sz="1600" dirty="0"/>
              <a:t> approach</a:t>
            </a:r>
            <a:r>
              <a:rPr lang="en-US" sz="1600" dirty="0" smtClean="0"/>
              <a:t>) CF</a:t>
            </a:r>
            <a:r>
              <a:rPr lang="en-US" sz="1600" b="0" dirty="0" smtClean="0"/>
              <a:t> recommends items by finding similarity between users or items</a:t>
            </a:r>
          </a:p>
          <a:p>
            <a:pPr marL="342900" lvl="0" indent="-190500"/>
            <a:endParaRPr sz="1000" b="0" dirty="0" smtClean="0">
              <a:solidFill>
                <a:schemeClr val="dk1"/>
              </a:solidFill>
            </a:endParaRPr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600" dirty="0" smtClean="0"/>
              <a:t>User-based CF</a:t>
            </a:r>
            <a:r>
              <a:rPr lang="en-US" sz="1600" b="0" dirty="0" smtClean="0"/>
              <a:t>: To recommend items to a user based on another set of users with similar rating pattern to the user</a:t>
            </a:r>
            <a:endParaRPr sz="1600" dirty="0" smtClean="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AU" sz="1600" dirty="0" smtClean="0"/>
              <a:t>Item-based CF</a:t>
            </a:r>
            <a:r>
              <a:rPr lang="en-AU" sz="1600" b="0" dirty="0" smtClean="0"/>
              <a:t>: To recommend </a:t>
            </a:r>
            <a:r>
              <a:rPr lang="en-AU" sz="1600" b="0" dirty="0"/>
              <a:t>items with the most </a:t>
            </a:r>
            <a:r>
              <a:rPr lang="en-AU" sz="1600" b="0" dirty="0" smtClean="0"/>
              <a:t>similarity with user’s other favourite </a:t>
            </a:r>
            <a:r>
              <a:rPr lang="en-AU" sz="1600" b="0" dirty="0"/>
              <a:t>items.</a:t>
            </a:r>
            <a:endParaRPr sz="1600" dirty="0"/>
          </a:p>
        </p:txBody>
      </p:sp>
      <p:pic>
        <p:nvPicPr>
          <p:cNvPr id="209" name="Google Shape;209;p29" descr="https://t1.daumcdn.net/cfile/tistory/2257D64755FDAFD4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589" y="2536567"/>
            <a:ext cx="4175663" cy="24188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936955" y="3374576"/>
            <a:ext cx="73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Similar users</a:t>
            </a:r>
            <a:endParaRPr lang="en-MY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0903" y="3374576"/>
            <a:ext cx="73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Similar items</a:t>
            </a:r>
            <a:endParaRPr lang="en-MY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8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AU" dirty="0"/>
              <a:t>Collaborative Filtering – User based</a:t>
            </a:r>
            <a:endParaRPr sz="2000" b="0" dirty="0">
              <a:solidFill>
                <a:schemeClr val="dk1"/>
              </a:solidFill>
            </a:endParaRPr>
          </a:p>
          <a:p>
            <a:pPr marL="5715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 b="0" dirty="0"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</a:pPr>
            <a:r>
              <a:rPr lang="en-AU" sz="1800" b="0" dirty="0"/>
              <a:t>It calculates the </a:t>
            </a:r>
            <a:r>
              <a:rPr lang="en-AU" sz="1800" dirty="0">
                <a:solidFill>
                  <a:srgbClr val="C00000"/>
                </a:solidFill>
              </a:rPr>
              <a:t>similarity between users </a:t>
            </a:r>
            <a:r>
              <a:rPr lang="en-AU" sz="1800" b="0" dirty="0"/>
              <a:t>to make implicit recommendation. </a:t>
            </a:r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</a:pPr>
            <a:endParaRPr dirty="0"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</a:pPr>
            <a:r>
              <a:rPr lang="en-AU" sz="1800" b="0" dirty="0"/>
              <a:t>Steps:</a:t>
            </a:r>
          </a:p>
          <a:p>
            <a:pPr marL="571500" lvl="0" indent="-342900">
              <a:buSzPct val="100000"/>
              <a:buFont typeface="+mj-lt"/>
              <a:buAutoNum type="arabicPeriod"/>
            </a:pPr>
            <a:r>
              <a:rPr lang="en-AU" sz="1800" b="0" dirty="0"/>
              <a:t>Calculate the similarity between </a:t>
            </a:r>
            <a:r>
              <a:rPr lang="en-AU" sz="1800" b="0" i="1" dirty="0" err="1"/>
              <a:t>PersonA</a:t>
            </a:r>
            <a:r>
              <a:rPr lang="en-AU" sz="1800" b="0" dirty="0"/>
              <a:t> and all other users.</a:t>
            </a:r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AU" sz="1800" b="0" dirty="0"/>
              <a:t>Predict the ratings of </a:t>
            </a:r>
            <a:r>
              <a:rPr lang="en-AU" sz="1800" b="0" dirty="0" smtClean="0"/>
              <a:t>items </a:t>
            </a:r>
            <a:r>
              <a:rPr lang="en-AU" sz="1800" b="0" dirty="0"/>
              <a:t>for </a:t>
            </a:r>
            <a:r>
              <a:rPr lang="en-AU" sz="1800" b="0" i="1" dirty="0" err="1"/>
              <a:t>PersonA</a:t>
            </a:r>
            <a:r>
              <a:rPr lang="en-AU" sz="1800" b="0" i="1" dirty="0"/>
              <a:t> </a:t>
            </a:r>
            <a:r>
              <a:rPr lang="en-AU" sz="1800" b="0" dirty="0"/>
              <a:t>based on </a:t>
            </a:r>
            <a:r>
              <a:rPr lang="en-AU" sz="1800" b="0" dirty="0" smtClean="0"/>
              <a:t>similar users.</a:t>
            </a:r>
            <a:endParaRPr lang="en-AU" sz="1800" b="0" dirty="0"/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AU" sz="1800" b="0" dirty="0"/>
              <a:t>Select top-N rated items for </a:t>
            </a:r>
            <a:r>
              <a:rPr lang="en-AU" sz="1800" b="0" i="1" dirty="0" err="1"/>
              <a:t>PersonA</a:t>
            </a:r>
            <a:r>
              <a:rPr lang="en-AU" sz="1800" b="0" dirty="0"/>
              <a:t>.</a:t>
            </a:r>
          </a:p>
          <a:p>
            <a:pPr marL="571500" indent="-342900">
              <a:buFont typeface="Arial"/>
              <a:buChar char="•"/>
            </a:pPr>
            <a:endParaRPr lang="en-AU" sz="1800" dirty="0"/>
          </a:p>
          <a:p>
            <a:pPr marL="228600" lvl="0" indent="0"/>
            <a:endParaRPr sz="1800" b="0" dirty="0"/>
          </a:p>
        </p:txBody>
      </p:sp>
      <p:pic>
        <p:nvPicPr>
          <p:cNvPr id="5" name="Google Shape;209;p29" descr="https://t1.daumcdn.net/cfile/tistory/2257D64755FDAFD425"/>
          <p:cNvPicPr preferRelativeResize="0"/>
          <p:nvPr/>
        </p:nvPicPr>
        <p:blipFill rotWithShape="1">
          <a:blip r:embed="rId3">
            <a:alphaModFix/>
          </a:blip>
          <a:srcRect r="48490"/>
          <a:stretch/>
        </p:blipFill>
        <p:spPr>
          <a:xfrm>
            <a:off x="6509659" y="2724610"/>
            <a:ext cx="2150865" cy="24188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951906" y="3521720"/>
            <a:ext cx="73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Similar users</a:t>
            </a:r>
            <a:endParaRPr lang="en-MY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AU" dirty="0"/>
              <a:t>Collaborative Filtering – Item based</a:t>
            </a:r>
            <a:endParaRPr sz="2000" b="0" dirty="0">
              <a:solidFill>
                <a:schemeClr val="dk1"/>
              </a:solidFill>
            </a:endParaRPr>
          </a:p>
          <a:p>
            <a:pPr marL="5715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 b="0" dirty="0"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</a:pPr>
            <a:r>
              <a:rPr lang="en-AU" sz="1800" b="0" dirty="0"/>
              <a:t>It calculates the </a:t>
            </a:r>
            <a:r>
              <a:rPr lang="en-AU" sz="1800" dirty="0">
                <a:solidFill>
                  <a:srgbClr val="C00000"/>
                </a:solidFill>
              </a:rPr>
              <a:t>similarity between items </a:t>
            </a:r>
            <a:r>
              <a:rPr lang="en-AU" sz="1800" b="0" dirty="0" smtClean="0"/>
              <a:t>to </a:t>
            </a:r>
            <a:r>
              <a:rPr lang="en-AU" sz="1800" b="0" dirty="0"/>
              <a:t>make implicit </a:t>
            </a:r>
            <a:r>
              <a:rPr lang="en-AU" sz="1800" b="0" dirty="0" smtClean="0"/>
              <a:t>recommendation</a:t>
            </a:r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</a:pPr>
            <a:r>
              <a:rPr lang="en-AU" sz="1800" b="0" dirty="0" smtClean="0"/>
              <a:t>. </a:t>
            </a:r>
            <a:endParaRPr lang="en-AU" sz="1800" b="0" dirty="0"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</a:pPr>
            <a:r>
              <a:rPr lang="en-AU" sz="1800" b="0" dirty="0"/>
              <a:t>Steps:</a:t>
            </a:r>
          </a:p>
          <a:p>
            <a:pPr marL="571500" lvl="0" indent="-342900">
              <a:buSzPct val="100000"/>
              <a:buFont typeface="+mj-lt"/>
              <a:buAutoNum type="arabicPeriod"/>
            </a:pPr>
            <a:r>
              <a:rPr lang="en-AU" sz="1800" b="0" dirty="0"/>
              <a:t>Calculate the similarity between any two items to get item-item similarity matrix.</a:t>
            </a:r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AU" sz="1800" b="0" dirty="0"/>
              <a:t>Predict the ratings of items for </a:t>
            </a:r>
            <a:r>
              <a:rPr lang="en-AU" sz="1800" b="0" i="1" dirty="0" err="1"/>
              <a:t>PersonA</a:t>
            </a:r>
            <a:r>
              <a:rPr lang="en-AU" sz="1800" b="0" i="1" dirty="0"/>
              <a:t> </a:t>
            </a:r>
            <a:r>
              <a:rPr lang="en-AU" sz="1800" b="0" dirty="0"/>
              <a:t>based on </a:t>
            </a:r>
            <a:r>
              <a:rPr lang="en-AU" sz="1800" b="0" dirty="0" smtClean="0"/>
              <a:t>similar items.</a:t>
            </a:r>
            <a:endParaRPr lang="en-AU" sz="1800" b="0" dirty="0"/>
          </a:p>
          <a:p>
            <a:pPr marL="571500" indent="-342900">
              <a:buSzPct val="100000"/>
              <a:buFont typeface="+mj-lt"/>
              <a:buAutoNum type="arabicPeriod"/>
            </a:pPr>
            <a:r>
              <a:rPr lang="en-AU" sz="1800" b="0" dirty="0"/>
              <a:t>Select top-N rated items for </a:t>
            </a:r>
            <a:r>
              <a:rPr lang="en-AU" sz="1800" b="0" i="1" dirty="0" err="1"/>
              <a:t>PersonA</a:t>
            </a:r>
            <a:r>
              <a:rPr lang="en-AU" sz="1800" i="1" dirty="0"/>
              <a:t>.</a:t>
            </a:r>
          </a:p>
          <a:p>
            <a:pPr marL="228600" indent="0"/>
            <a:endParaRPr lang="en-AU" sz="1800" dirty="0"/>
          </a:p>
          <a:p>
            <a:pPr marL="571500" lvl="0" indent="-342900">
              <a:buFont typeface="Arial"/>
              <a:buChar char="•"/>
            </a:pPr>
            <a:endParaRPr sz="1800" b="0" dirty="0"/>
          </a:p>
        </p:txBody>
      </p:sp>
      <p:pic>
        <p:nvPicPr>
          <p:cNvPr id="4" name="Google Shape;209;p29" descr="https://t1.daumcdn.net/cfile/tistory/2257D64755FDAFD425"/>
          <p:cNvPicPr preferRelativeResize="0"/>
          <p:nvPr/>
        </p:nvPicPr>
        <p:blipFill rotWithShape="1">
          <a:blip r:embed="rId3">
            <a:alphaModFix/>
          </a:blip>
          <a:srcRect l="53914" t="5935"/>
          <a:stretch/>
        </p:blipFill>
        <p:spPr>
          <a:xfrm>
            <a:off x="5927834" y="2868180"/>
            <a:ext cx="1924411" cy="2275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852245" y="3744230"/>
            <a:ext cx="73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Similar items</a:t>
            </a:r>
            <a:endParaRPr lang="en-MY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31007"/>
            <a:ext cx="8641398" cy="469424"/>
          </a:xfrm>
        </p:spPr>
        <p:txBody>
          <a:bodyPr/>
          <a:lstStyle/>
          <a:p>
            <a:r>
              <a:rPr lang="en-US" b="1" dirty="0" smtClean="0">
                <a:latin typeface="Raleway" panose="020B0604020202020204" charset="0"/>
              </a:rPr>
              <a:t>User-Based Vs Item-Based CF</a:t>
            </a:r>
            <a:endParaRPr lang="en-MY" b="1" dirty="0">
              <a:latin typeface="Raleway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82" y="792184"/>
            <a:ext cx="6756671" cy="3044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06471" y="4680209"/>
            <a:ext cx="443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Adopted from paper ‘A Survey of Collaborative Filtering-Based Recommender Systems: From Traditional Methods to Hybrid Methods Based on Social </a:t>
            </a:r>
            <a:r>
              <a:rPr lang="en-US" sz="900" dirty="0" smtClean="0"/>
              <a:t>Networks’</a:t>
            </a:r>
            <a:endParaRPr lang="en-MY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2941736" y="3569649"/>
            <a:ext cx="6202265" cy="111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/>
            <a:r>
              <a:rPr lang="en-US" sz="1200" dirty="0">
                <a:latin typeface="Raleway" panose="020B0604020202020204" charset="0"/>
              </a:rPr>
              <a:t>For both user-based or item-based CF, the computation of similarity is based on the preference for the item</a:t>
            </a:r>
            <a:r>
              <a:rPr lang="en-US" sz="1200" dirty="0" smtClean="0">
                <a:latin typeface="Raleway" panose="020B0604020202020204" charset="0"/>
              </a:rPr>
              <a:t>.</a:t>
            </a:r>
            <a:endParaRPr lang="en-US" sz="1200" dirty="0">
              <a:latin typeface="Raleway" panose="020B0604020202020204" charset="0"/>
            </a:endParaRPr>
          </a:p>
          <a:p>
            <a:pPr marL="228600" lvl="0">
              <a:spcBef>
                <a:spcPts val="480"/>
              </a:spcBef>
              <a:buSzPts val="2400"/>
            </a:pPr>
            <a:r>
              <a:rPr lang="en-US" sz="1200" dirty="0">
                <a:latin typeface="Raleway" panose="020B0604020202020204" charset="0"/>
              </a:rPr>
              <a:t>The features used to calculate similarity can be user’s purchase frequency, user’s preference rating, number of product clicks, or a combination of all of these.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9362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AU" dirty="0"/>
              <a:t>How to get similarity?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800" b="0" dirty="0"/>
          </a:p>
          <a:p>
            <a:pPr marL="5715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 b="0" dirty="0"/>
          </a:p>
        </p:txBody>
      </p:sp>
      <p:pic>
        <p:nvPicPr>
          <p:cNvPr id="235" name="Google Shape;235;p34" descr="https://t1.daumcdn.net/cfile/tistory/255A8E4E5350CE4B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5531" y="2149078"/>
            <a:ext cx="3238469" cy="248371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0" y="996747"/>
            <a:ext cx="5579768" cy="363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AU" sz="1600" b="1" i="0" u="none" strike="noStrike" cap="none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Cosine similarity:</a:t>
            </a:r>
          </a:p>
          <a:p>
            <a:pPr marL="796925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AU" dirty="0" smtClean="0">
                <a:solidFill>
                  <a:schemeClr val="dk1"/>
                </a:solidFill>
                <a:latin typeface="Raleway"/>
                <a:cs typeface="Raleway"/>
                <a:sym typeface="Raleway"/>
              </a:rPr>
              <a:t>Measures the cosine of the vector angle between ratings of two users</a:t>
            </a:r>
          </a:p>
          <a:p>
            <a:pPr marL="796925" lvl="0" indent="-285750"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AU" dirty="0" smtClean="0">
                <a:solidFill>
                  <a:schemeClr val="dk1"/>
                </a:solidFill>
                <a:latin typeface="Raleway"/>
                <a:cs typeface="Raleway"/>
                <a:sym typeface="Raleway"/>
              </a:rPr>
              <a:t>If cosine value is 1, two users are completely similar in their preference, if </a:t>
            </a:r>
            <a:r>
              <a:rPr lang="en-AU" dirty="0">
                <a:solidFill>
                  <a:schemeClr val="dk1"/>
                </a:solidFill>
                <a:latin typeface="Raleway"/>
                <a:cs typeface="Raleway"/>
                <a:sym typeface="Raleway"/>
              </a:rPr>
              <a:t>cosine value is </a:t>
            </a:r>
            <a:r>
              <a:rPr lang="en-AU" dirty="0" smtClean="0">
                <a:solidFill>
                  <a:schemeClr val="dk1"/>
                </a:solidFill>
                <a:latin typeface="Raleway"/>
                <a:cs typeface="Raleway"/>
                <a:sym typeface="Raleway"/>
              </a:rPr>
              <a:t>-1, they are completely dissimilar</a:t>
            </a:r>
          </a:p>
          <a:p>
            <a:pPr marL="796925" lvl="0" indent="-285750"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AU" dirty="0" smtClean="0">
                <a:solidFill>
                  <a:schemeClr val="dk1"/>
                </a:solidFill>
                <a:latin typeface="Raleway"/>
                <a:cs typeface="Raleway"/>
                <a:sym typeface="Raleway"/>
              </a:rPr>
              <a:t>Similar to Pearson correlation, which measures correlation between two users</a:t>
            </a:r>
          </a:p>
          <a:p>
            <a:pPr marL="796925" lvl="0" indent="-285750"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AU" sz="1600" dirty="0" smtClean="0">
              <a:solidFill>
                <a:schemeClr val="dk1"/>
              </a:solidFill>
              <a:latin typeface="Raleway"/>
              <a:cs typeface="Raleway"/>
              <a:sym typeface="Raleway"/>
            </a:endParaRPr>
          </a:p>
          <a:p>
            <a:pPr marL="511175" lvl="0">
              <a:buClr>
                <a:schemeClr val="dk1"/>
              </a:buClr>
              <a:buSzPts val="2400"/>
            </a:pPr>
            <a:endParaRPr lang="en-AU" sz="1600" dirty="0">
              <a:solidFill>
                <a:schemeClr val="dk1"/>
              </a:solidFill>
              <a:latin typeface="Raleway"/>
              <a:cs typeface="Raleway"/>
              <a:sym typeface="Raleway"/>
            </a:endParaRPr>
          </a:p>
          <a:p>
            <a:pPr marL="796925" lvl="0" indent="-285750"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AU" sz="1600" dirty="0" smtClean="0">
              <a:solidFill>
                <a:schemeClr val="dk1"/>
              </a:solidFill>
              <a:latin typeface="Raleway"/>
              <a:cs typeface="Raleway"/>
              <a:sym typeface="Raleway"/>
            </a:endParaRPr>
          </a:p>
          <a:p>
            <a:pPr marL="796925" lvl="0" indent="-285750"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AU" sz="1600" dirty="0">
              <a:solidFill>
                <a:schemeClr val="dk1"/>
              </a:solidFill>
              <a:latin typeface="Raleway"/>
              <a:cs typeface="Raleway"/>
              <a:sym typeface="Raleway"/>
            </a:endParaRPr>
          </a:p>
          <a:p>
            <a:pPr marL="796925" lvl="0" indent="-285750"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AU" sz="1600" dirty="0" smtClean="0">
              <a:solidFill>
                <a:schemeClr val="dk1"/>
              </a:solidFill>
              <a:latin typeface="Raleway"/>
              <a:cs typeface="Raleway"/>
              <a:sym typeface="Raleway"/>
            </a:endParaRPr>
          </a:p>
          <a:p>
            <a:pPr marL="796925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1600" dirty="0"/>
          </a:p>
        </p:txBody>
      </p:sp>
      <p:sp>
        <p:nvSpPr>
          <p:cNvPr id="237" name="Google Shape;237;p34"/>
          <p:cNvSpPr txBox="1"/>
          <p:nvPr/>
        </p:nvSpPr>
        <p:spPr>
          <a:xfrm>
            <a:off x="121766" y="3008572"/>
            <a:ext cx="6029439" cy="172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marR="0" lvl="0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AU" sz="1600" b="0" i="0" u="none" strike="noStrike" cap="none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AU" sz="1600" b="1" i="0" u="none" strike="noStrike" cap="none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Euclidean distance:</a:t>
            </a:r>
          </a:p>
          <a:p>
            <a:pPr marL="800100" lvl="2" indent="-28575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AU" b="0" i="0" u="none" strike="noStrike" cap="none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Measures distance in </a:t>
            </a:r>
            <a:r>
              <a:rPr lang="en-AU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rating/preference between two users</a:t>
            </a:r>
          </a:p>
          <a:p>
            <a:pPr marL="800100" lvl="2" indent="-28575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AU" b="0" i="0" u="none" strike="noStrike" cap="none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 the distance is small, two </a:t>
            </a:r>
            <a:r>
              <a:rPr lang="en-AU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users have a similar </a:t>
            </a:r>
            <a:r>
              <a:rPr lang="en-A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preference</a:t>
            </a:r>
            <a:r>
              <a:rPr lang="en-AU" b="0" i="0" u="none" strike="noStrike" cap="none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(i.e., the </a:t>
            </a:r>
            <a:r>
              <a:rPr lang="en-AU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similarity is high).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FA7D90-2B06-43E5-8DA1-6219C2E763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146" b="37047"/>
          <a:stretch/>
        </p:blipFill>
        <p:spPr>
          <a:xfrm>
            <a:off x="5824890" y="627927"/>
            <a:ext cx="3095692" cy="6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AU" dirty="0"/>
              <a:t>Collaboration Filtering: Walkthrough Example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800" b="0" dirty="0"/>
          </a:p>
          <a:p>
            <a:pPr marL="5715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 b="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0416C5-859D-4DD9-BF47-0839F23C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400830"/>
              </p:ext>
            </p:extLst>
          </p:nvPr>
        </p:nvGraphicFramePr>
        <p:xfrm>
          <a:off x="1428750" y="144938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4248791258"/>
                    </a:ext>
                  </a:extLst>
                </a:gridCol>
                <a:gridCol w="1119188">
                  <a:extLst>
                    <a:ext uri="{9D8B030D-6E8A-4147-A177-3AD203B41FA5}">
                      <a16:colId xmlns:a16="http://schemas.microsoft.com/office/drawing/2014/main" val="4108309366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420150426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3299736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5372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62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Star Trek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Star wars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Superman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Batman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Hulk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5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1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8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3365"/>
                  </a:ext>
                </a:extLst>
              </a:tr>
            </a:tbl>
          </a:graphicData>
        </a:graphic>
      </p:graphicFrame>
      <p:sp>
        <p:nvSpPr>
          <p:cNvPr id="7" name="Google Shape;69;p6">
            <a:extLst>
              <a:ext uri="{FF2B5EF4-FFF2-40B4-BE49-F238E27FC236}">
                <a16:creationId xmlns:a16="http://schemas.microsoft.com/office/drawing/2014/main" id="{A5358D20-515D-47B7-879A-B99EDEDBBE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6950" y="2766713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None/>
            </a:pPr>
            <a:r>
              <a:rPr lang="en-AU" sz="2000" dirty="0"/>
              <a:t>Aim: Recommend top-2 movies to Harry</a:t>
            </a:r>
            <a:endParaRPr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1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AU" sz="2000" dirty="0"/>
              <a:t>Collaboration Filtering: Walkthrough Example (user-based)</a:t>
            </a:r>
            <a:endParaRPr sz="20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800" b="0" dirty="0"/>
          </a:p>
          <a:p>
            <a:pPr marL="5715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 b="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0416C5-859D-4DD9-BF47-0839F23C62E8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144938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4248791258"/>
                    </a:ext>
                  </a:extLst>
                </a:gridCol>
                <a:gridCol w="1119188">
                  <a:extLst>
                    <a:ext uri="{9D8B030D-6E8A-4147-A177-3AD203B41FA5}">
                      <a16:colId xmlns:a16="http://schemas.microsoft.com/office/drawing/2014/main" val="4108309366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420150426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3299736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5372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62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Star Trek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Star wars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Superman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Batman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Hulk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5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1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8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3365"/>
                  </a:ext>
                </a:extLst>
              </a:tr>
            </a:tbl>
          </a:graphicData>
        </a:graphic>
      </p:graphicFrame>
      <p:sp>
        <p:nvSpPr>
          <p:cNvPr id="7" name="Google Shape;69;p6">
            <a:extLst>
              <a:ext uri="{FF2B5EF4-FFF2-40B4-BE49-F238E27FC236}">
                <a16:creationId xmlns:a16="http://schemas.microsoft.com/office/drawing/2014/main" id="{A5358D20-515D-47B7-879A-B99EDEDBBE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032" y="514050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None/>
            </a:pPr>
            <a:r>
              <a:rPr lang="en-AU" sz="2000" dirty="0"/>
              <a:t>Step 1: Calculate the similarity between Harry and all other users</a:t>
            </a:r>
            <a:endParaRPr b="1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A7D90-2B06-43E5-8DA1-6219C2E7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3244772"/>
            <a:ext cx="5172076" cy="989756"/>
          </a:xfrm>
          <a:prstGeom prst="rect">
            <a:avLst/>
          </a:prstGeom>
        </p:spPr>
      </p:pic>
      <p:sp>
        <p:nvSpPr>
          <p:cNvPr id="8" name="Google Shape;69;p6">
            <a:extLst>
              <a:ext uri="{FF2B5EF4-FFF2-40B4-BE49-F238E27FC236}">
                <a16:creationId xmlns:a16="http://schemas.microsoft.com/office/drawing/2014/main" id="{9B197563-24CF-4715-B2D0-361A3F2CBEEE}"/>
              </a:ext>
            </a:extLst>
          </p:cNvPr>
          <p:cNvSpPr txBox="1">
            <a:spLocks/>
          </p:cNvSpPr>
          <p:nvPr/>
        </p:nvSpPr>
        <p:spPr>
          <a:xfrm>
            <a:off x="520507" y="2530302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▪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▪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»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SzPts val="1000"/>
              <a:buFont typeface="Raleway"/>
              <a:buNone/>
            </a:pPr>
            <a:endParaRPr lang="en-AU" sz="2000" dirty="0"/>
          </a:p>
          <a:p>
            <a:pPr marL="0" indent="0">
              <a:buSzPts val="1000"/>
              <a:buFont typeface="Raleway"/>
              <a:buNone/>
            </a:pPr>
            <a:r>
              <a:rPr lang="en-AU" sz="2000" dirty="0"/>
              <a:t>Cosine similarity</a:t>
            </a:r>
            <a:endParaRPr lang="en-AU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891717" y="4133844"/>
                <a:ext cx="37330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</m:oMath>
                  </m:oMathPara>
                </a14:m>
                <a:endParaRPr lang="en-MY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717" y="4133844"/>
                <a:ext cx="373309" cy="246221"/>
              </a:xfrm>
              <a:prstGeom prst="rect">
                <a:avLst/>
              </a:prstGeom>
              <a:blipFill>
                <a:blip r:embed="rId4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345501" y="4153408"/>
            <a:ext cx="3963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value </a:t>
            </a:r>
            <a:r>
              <a:rPr lang="en-US" dirty="0"/>
              <a:t>of ratings user </a:t>
            </a:r>
            <a:r>
              <a:rPr lang="en-US" i="1" dirty="0"/>
              <a:t>u</a:t>
            </a:r>
            <a:r>
              <a:rPr lang="en-US" dirty="0"/>
              <a:t> gives to item </a:t>
            </a:r>
            <a:r>
              <a:rPr lang="en-US" i="1" dirty="0" err="1"/>
              <a:t>i</a:t>
            </a:r>
            <a:r>
              <a:rPr lang="en-US" dirty="0"/>
              <a:t> 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5134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AU" sz="2000" dirty="0"/>
              <a:t>Clustering: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AU" sz="2000" dirty="0"/>
              <a:t>K-Means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AU" sz="2000" dirty="0"/>
              <a:t>Parallel K-Means</a:t>
            </a:r>
            <a:endParaRPr dirty="0"/>
          </a:p>
        </p:txBody>
      </p:sp>
      <p:sp>
        <p:nvSpPr>
          <p:cNvPr id="46" name="Google Shape;46;p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/>
              <a:t>Last week</a:t>
            </a: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AU" sz="2000" dirty="0"/>
              <a:t>Collaboration Filtering: Walkthrough Example (user-based)</a:t>
            </a:r>
            <a:endParaRPr sz="20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800" b="0" dirty="0"/>
          </a:p>
          <a:p>
            <a:pPr marL="5715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 b="0" dirty="0"/>
          </a:p>
        </p:txBody>
      </p:sp>
      <p:sp>
        <p:nvSpPr>
          <p:cNvPr id="7" name="Google Shape;69;p6">
            <a:extLst>
              <a:ext uri="{FF2B5EF4-FFF2-40B4-BE49-F238E27FC236}">
                <a16:creationId xmlns:a16="http://schemas.microsoft.com/office/drawing/2014/main" id="{A5358D20-515D-47B7-879A-B99EDEDBBE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032" y="514050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None/>
            </a:pPr>
            <a:r>
              <a:rPr lang="en-AU" sz="1800" dirty="0"/>
              <a:t>Step 1: Calculate the similarity between Harry and all other users</a:t>
            </a:r>
            <a:endParaRPr sz="1800" b="1" i="1" dirty="0">
              <a:solidFill>
                <a:schemeClr val="tx1"/>
              </a:solidFill>
            </a:endParaRPr>
          </a:p>
        </p:txBody>
      </p:sp>
      <p:sp>
        <p:nvSpPr>
          <p:cNvPr id="8" name="Google Shape;69;p6">
            <a:extLst>
              <a:ext uri="{FF2B5EF4-FFF2-40B4-BE49-F238E27FC236}">
                <a16:creationId xmlns:a16="http://schemas.microsoft.com/office/drawing/2014/main" id="{9B197563-24CF-4715-B2D0-361A3F2CBEEE}"/>
              </a:ext>
            </a:extLst>
          </p:cNvPr>
          <p:cNvSpPr txBox="1">
            <a:spLocks/>
          </p:cNvSpPr>
          <p:nvPr/>
        </p:nvSpPr>
        <p:spPr>
          <a:xfrm>
            <a:off x="520507" y="2530302"/>
            <a:ext cx="2456056" cy="1365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▪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▪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»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SzPts val="1000"/>
              <a:buFont typeface="Raleway"/>
              <a:buNone/>
            </a:pPr>
            <a:endParaRPr lang="en-AU" sz="2000" dirty="0"/>
          </a:p>
          <a:p>
            <a:pPr marL="0" indent="0">
              <a:buSzPts val="1000"/>
              <a:buFont typeface="Raleway"/>
              <a:buNone/>
            </a:pPr>
            <a:r>
              <a:rPr lang="en-AU" sz="2000" dirty="0"/>
              <a:t>Cosine similarity</a:t>
            </a:r>
            <a:endParaRPr lang="en-AU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B68DEE-C022-4335-833B-6C578C18D89C}"/>
                  </a:ext>
                </a:extLst>
              </p:cNvPr>
              <p:cNvSpPr/>
              <p:nvPr/>
            </p:nvSpPr>
            <p:spPr>
              <a:xfrm>
                <a:off x="1915919" y="3898649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/>
                  <a:t>=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0.97</m:t>
                    </m:r>
                  </m:oMath>
                </a14:m>
                <a:endParaRPr lang="en-AU" dirty="0"/>
              </a:p>
            </p:txBody>
          </p:sp>
        </mc:Choice>
        <mc:Fallback xmlns="" xmlns:mv="urn:schemas-microsoft-com:mac:vml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id="{DEB68DEE-C022-4335-833B-6C578C18D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919" y="3898649"/>
                <a:ext cx="723275" cy="307777"/>
              </a:xfrm>
              <a:prstGeom prst="rect">
                <a:avLst/>
              </a:prstGeom>
              <a:blipFill>
                <a:blip r:embed="rId3"/>
                <a:stretch>
                  <a:fillRect l="-2521" t="-4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EC0B4D-3A5D-46C1-A760-1B5DD57E97DE}"/>
                  </a:ext>
                </a:extLst>
              </p:cNvPr>
              <p:cNvSpPr/>
              <p:nvPr/>
            </p:nvSpPr>
            <p:spPr>
              <a:xfrm>
                <a:off x="5810877" y="3875730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/>
                  <a:t>=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1.00</m:t>
                    </m:r>
                  </m:oMath>
                </a14:m>
                <a:endParaRPr lang="en-AU" dirty="0"/>
              </a:p>
            </p:txBody>
          </p:sp>
        </mc:Choice>
        <mc:Fallback xmlns="" xmlns:mv="urn:schemas-microsoft-com:mac:vml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id="{44EC0B4D-3A5D-46C1-A760-1B5DD57E9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77" y="3875730"/>
                <a:ext cx="723275" cy="307777"/>
              </a:xfrm>
              <a:prstGeom prst="rect">
                <a:avLst/>
              </a:prstGeom>
              <a:blipFill>
                <a:blip r:embed="rId4"/>
                <a:stretch>
                  <a:fillRect l="-2521" t="-4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6E90190-07C2-48D4-B024-FC54580DA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0537" y="3350450"/>
            <a:ext cx="3810330" cy="457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CBA808-7D0A-417D-A9B0-F1DAFF360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07" y="3418490"/>
            <a:ext cx="3920068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l="64587"/>
          <a:stretch/>
        </p:blipFill>
        <p:spPr>
          <a:xfrm>
            <a:off x="7049222" y="1643321"/>
            <a:ext cx="1832967" cy="993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FA7D90-2B06-43E5-8DA1-6219C2E763C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6380" b="53205"/>
          <a:stretch/>
        </p:blipFill>
        <p:spPr>
          <a:xfrm>
            <a:off x="5747100" y="1738322"/>
            <a:ext cx="1221647" cy="463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507" y="1585298"/>
            <a:ext cx="4706520" cy="1109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57039" y="2521861"/>
                <a:ext cx="37330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</m:oMath>
                  </m:oMathPara>
                </a14:m>
                <a:endParaRPr lang="en-MY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39" y="2521861"/>
                <a:ext cx="373309" cy="246221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910823" y="2541425"/>
            <a:ext cx="3963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value </a:t>
            </a:r>
            <a:r>
              <a:rPr lang="en-US" dirty="0"/>
              <a:t>of ratings user </a:t>
            </a:r>
            <a:r>
              <a:rPr lang="en-US" i="1" dirty="0"/>
              <a:t>u</a:t>
            </a:r>
            <a:r>
              <a:rPr lang="en-US" dirty="0"/>
              <a:t> gives to item </a:t>
            </a:r>
            <a:r>
              <a:rPr lang="en-US" i="1" dirty="0" err="1"/>
              <a:t>i</a:t>
            </a:r>
            <a:r>
              <a:rPr lang="en-US" dirty="0"/>
              <a:t> 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138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AU" sz="2000" dirty="0"/>
              <a:t>Collaboration Filtering: Walkthrough Example (user-based)</a:t>
            </a:r>
            <a:endParaRPr sz="20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800" b="0" dirty="0"/>
          </a:p>
          <a:p>
            <a:pPr marL="5715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 b="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0416C5-859D-4DD9-BF47-0839F23C62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1182" y="1398491"/>
          <a:ext cx="4670424" cy="107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778">
                  <a:extLst>
                    <a:ext uri="{9D8B030D-6E8A-4147-A177-3AD203B41FA5}">
                      <a16:colId xmlns:a16="http://schemas.microsoft.com/office/drawing/2014/main" val="4248791258"/>
                    </a:ext>
                  </a:extLst>
                </a:gridCol>
                <a:gridCol w="857462">
                  <a:extLst>
                    <a:ext uri="{9D8B030D-6E8A-4147-A177-3AD203B41FA5}">
                      <a16:colId xmlns:a16="http://schemas.microsoft.com/office/drawing/2014/main" val="4108309366"/>
                    </a:ext>
                  </a:extLst>
                </a:gridCol>
                <a:gridCol w="755295">
                  <a:extLst>
                    <a:ext uri="{9D8B030D-6E8A-4147-A177-3AD203B41FA5}">
                      <a16:colId xmlns:a16="http://schemas.microsoft.com/office/drawing/2014/main" val="4201504263"/>
                    </a:ext>
                  </a:extLst>
                </a:gridCol>
                <a:gridCol w="844081">
                  <a:extLst>
                    <a:ext uri="{9D8B030D-6E8A-4147-A177-3AD203B41FA5}">
                      <a16:colId xmlns:a16="http://schemas.microsoft.com/office/drawing/2014/main" val="329973692"/>
                    </a:ext>
                  </a:extLst>
                </a:gridCol>
                <a:gridCol w="778404">
                  <a:extLst>
                    <a:ext uri="{9D8B030D-6E8A-4147-A177-3AD203B41FA5}">
                      <a16:colId xmlns:a16="http://schemas.microsoft.com/office/drawing/2014/main" val="1053720904"/>
                    </a:ext>
                  </a:extLst>
                </a:gridCol>
                <a:gridCol w="778404">
                  <a:extLst>
                    <a:ext uri="{9D8B030D-6E8A-4147-A177-3AD203B41FA5}">
                      <a16:colId xmlns:a16="http://schemas.microsoft.com/office/drawing/2014/main" val="2819627470"/>
                    </a:ext>
                  </a:extLst>
                </a:gridCol>
              </a:tblGrid>
              <a:tr h="345232">
                <a:tc>
                  <a:txBody>
                    <a:bodyPr/>
                    <a:lstStyle/>
                    <a:p>
                      <a:r>
                        <a:rPr lang="en-AU" sz="1000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Star Trek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Star wars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Superman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Batman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Hulk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51812"/>
                  </a:ext>
                </a:extLst>
              </a:tr>
              <a:tr h="203077">
                <a:tc>
                  <a:txBody>
                    <a:bodyPr/>
                    <a:lstStyle/>
                    <a:p>
                      <a:r>
                        <a:rPr lang="en-AU" sz="1000" dirty="0"/>
                        <a:t>Harry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18385"/>
                  </a:ext>
                </a:extLst>
              </a:tr>
              <a:tr h="203077">
                <a:tc>
                  <a:txBody>
                    <a:bodyPr/>
                    <a:lstStyle/>
                    <a:p>
                      <a:r>
                        <a:rPr lang="en-AU" sz="1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84239"/>
                  </a:ext>
                </a:extLst>
              </a:tr>
              <a:tr h="203077">
                <a:tc>
                  <a:txBody>
                    <a:bodyPr/>
                    <a:lstStyle/>
                    <a:p>
                      <a:r>
                        <a:rPr lang="en-AU" sz="1000" dirty="0"/>
                        <a:t>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3365"/>
                  </a:ext>
                </a:extLst>
              </a:tr>
            </a:tbl>
          </a:graphicData>
        </a:graphic>
      </p:graphicFrame>
      <p:sp>
        <p:nvSpPr>
          <p:cNvPr id="7" name="Google Shape;69;p6">
            <a:extLst>
              <a:ext uri="{FF2B5EF4-FFF2-40B4-BE49-F238E27FC236}">
                <a16:creationId xmlns:a16="http://schemas.microsoft.com/office/drawing/2014/main" id="{A5358D20-515D-47B7-879A-B99EDEDBBE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9790" y="335229"/>
            <a:ext cx="5583263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None/>
            </a:pPr>
            <a:r>
              <a:rPr lang="en-AU" sz="1800" dirty="0"/>
              <a:t>Step 2: Predict the ratings of movies for Harry</a:t>
            </a:r>
            <a:endParaRPr sz="1800" b="1" i="1" dirty="0">
              <a:solidFill>
                <a:schemeClr val="tx1"/>
              </a:solidFill>
            </a:endParaRPr>
          </a:p>
        </p:txBody>
      </p:sp>
      <p:sp>
        <p:nvSpPr>
          <p:cNvPr id="8" name="Google Shape;69;p6">
            <a:extLst>
              <a:ext uri="{FF2B5EF4-FFF2-40B4-BE49-F238E27FC236}">
                <a16:creationId xmlns:a16="http://schemas.microsoft.com/office/drawing/2014/main" id="{9B197563-24CF-4715-B2D0-361A3F2CBEEE}"/>
              </a:ext>
            </a:extLst>
          </p:cNvPr>
          <p:cNvSpPr txBox="1">
            <a:spLocks/>
          </p:cNvSpPr>
          <p:nvPr/>
        </p:nvSpPr>
        <p:spPr>
          <a:xfrm>
            <a:off x="200983" y="3107199"/>
            <a:ext cx="4823019" cy="39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▪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▪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»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SzPts val="1000"/>
              <a:buFont typeface="Raleway"/>
              <a:buNone/>
            </a:pPr>
            <a:r>
              <a:rPr lang="en-AU" sz="1400" dirty="0" smtClean="0"/>
              <a:t>Calculate </a:t>
            </a:r>
            <a:r>
              <a:rPr lang="en-AU" sz="1400" i="1" dirty="0"/>
              <a:t>k</a:t>
            </a:r>
            <a:r>
              <a:rPr lang="en-AU" sz="1400" dirty="0"/>
              <a:t> as a normalising factor</a:t>
            </a:r>
            <a:endParaRPr lang="en-AU" sz="1400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845B7D1-23C1-452E-B208-DF095FE11534}"/>
                  </a:ext>
                </a:extLst>
              </p:cNvPr>
              <p:cNvSpPr/>
              <p:nvPr/>
            </p:nvSpPr>
            <p:spPr>
              <a:xfrm>
                <a:off x="3193318" y="3132257"/>
                <a:ext cx="1638590" cy="425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/>
                  <a:t>k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97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AU" dirty="0"/>
                  <a:t> = 0.51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845B7D1-23C1-452E-B208-DF095FE11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318" y="3132257"/>
                <a:ext cx="1638590" cy="425437"/>
              </a:xfrm>
              <a:prstGeom prst="rect">
                <a:avLst/>
              </a:prstGeom>
              <a:blipFill>
                <a:blip r:embed="rId3"/>
                <a:stretch>
                  <a:fillRect l="-1115" b="-428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05D8A1-547C-4241-8E63-51B2A981B326}"/>
                  </a:ext>
                </a:extLst>
              </p:cNvPr>
              <p:cNvSpPr/>
              <p:nvPr/>
            </p:nvSpPr>
            <p:spPr>
              <a:xfrm>
                <a:off x="209790" y="3734313"/>
                <a:ext cx="89051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/>
                  <a:t>R(Harry, Superman) = k*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𝑠𝑖𝑚</m:t>
                        </m:r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𝐻𝑎𝑟𝑟𝑦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𝐽𝑜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AU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𝐽𝑜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𝑆𝑢𝑝𝑒𝑟𝑚𝑎𝑛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))+(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𝑠𝑖𝑚</m:t>
                        </m:r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𝐻𝑎𝑟𝑟𝑦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𝑅𝑜𝑏</m:t>
                            </m:r>
                          </m:e>
                        </m:d>
                        <m:r>
                          <a:rPr lang="en-AU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𝑅𝑜𝑏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𝑆𝑢𝑝𝑒𝑟𝑚𝑎𝑛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AU" dirty="0" smtClean="0"/>
                  <a:t>)</a:t>
                </a:r>
                <a:endParaRPr lang="en-AU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05D8A1-547C-4241-8E63-51B2A981B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90" y="3734313"/>
                <a:ext cx="8905130" cy="307777"/>
              </a:xfrm>
              <a:prstGeom prst="rect">
                <a:avLst/>
              </a:prstGeom>
              <a:blipFill>
                <a:blip r:embed="rId4"/>
                <a:stretch>
                  <a:fillRect l="-205" t="-4000" b="-20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EC0B4D-3A5D-46C1-A760-1B5DD57E97DE}"/>
                  </a:ext>
                </a:extLst>
              </p:cNvPr>
              <p:cNvSpPr/>
              <p:nvPr/>
            </p:nvSpPr>
            <p:spPr>
              <a:xfrm>
                <a:off x="1732972" y="4056677"/>
                <a:ext cx="23891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/>
                  <a:t>=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51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97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EC0B4D-3A5D-46C1-A760-1B5DD57E9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972" y="4056677"/>
                <a:ext cx="2389116" cy="307777"/>
              </a:xfrm>
              <a:prstGeom prst="rect">
                <a:avLst/>
              </a:prstGeom>
              <a:blipFill>
                <a:blip r:embed="rId5"/>
                <a:stretch>
                  <a:fillRect l="-765" t="-1961" b="-1960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AE785A-5D3F-47B9-A693-662BA9EF83F1}"/>
                  </a:ext>
                </a:extLst>
              </p:cNvPr>
              <p:cNvSpPr/>
              <p:nvPr/>
            </p:nvSpPr>
            <p:spPr>
              <a:xfrm>
                <a:off x="4021420" y="4056677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/>
                  <a:t>=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AE785A-5D3F-47B9-A693-662BA9EF8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420" y="4056677"/>
                <a:ext cx="723275" cy="307777"/>
              </a:xfrm>
              <a:prstGeom prst="rect">
                <a:avLst/>
              </a:prstGeom>
              <a:blipFill>
                <a:blip r:embed="rId6"/>
                <a:stretch>
                  <a:fillRect l="-2542" t="-1961" b="-1960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2444" y="1639392"/>
            <a:ext cx="2943059" cy="667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1860" y="870736"/>
            <a:ext cx="28388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Predicted rating </a:t>
            </a:r>
            <a:r>
              <a:rPr lang="en-US" dirty="0" smtClean="0"/>
              <a:t>is calculated based on aggregation of some </a:t>
            </a:r>
            <a:r>
              <a:rPr lang="en-US" dirty="0"/>
              <a:t>similar users' rating of the item</a:t>
            </a:r>
            <a:endParaRPr lang="en-MY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678" y="2602494"/>
            <a:ext cx="2112851" cy="68138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98191" y="2321355"/>
            <a:ext cx="2005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with normalising </a:t>
            </a:r>
            <a:r>
              <a:rPr lang="en-AU" dirty="0"/>
              <a:t>factor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678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AU" sz="2000" dirty="0"/>
              <a:t>Collaboration Filtering: Walkthrough Example (user-based)</a:t>
            </a:r>
            <a:endParaRPr sz="20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800" b="0" dirty="0"/>
          </a:p>
          <a:p>
            <a:pPr marL="5715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 b="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0416C5-859D-4DD9-BF47-0839F23C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91360"/>
              </p:ext>
            </p:extLst>
          </p:nvPr>
        </p:nvGraphicFramePr>
        <p:xfrm>
          <a:off x="1428750" y="117011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4248791258"/>
                    </a:ext>
                  </a:extLst>
                </a:gridCol>
                <a:gridCol w="1119188">
                  <a:extLst>
                    <a:ext uri="{9D8B030D-6E8A-4147-A177-3AD203B41FA5}">
                      <a16:colId xmlns:a16="http://schemas.microsoft.com/office/drawing/2014/main" val="4108309366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420150426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3299736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5372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62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Star Trek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Star wars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Superman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Batman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Hulk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5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i="1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1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8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3365"/>
                  </a:ext>
                </a:extLst>
              </a:tr>
            </a:tbl>
          </a:graphicData>
        </a:graphic>
      </p:graphicFrame>
      <p:sp>
        <p:nvSpPr>
          <p:cNvPr id="7" name="Google Shape;69;p6">
            <a:extLst>
              <a:ext uri="{FF2B5EF4-FFF2-40B4-BE49-F238E27FC236}">
                <a16:creationId xmlns:a16="http://schemas.microsoft.com/office/drawing/2014/main" id="{A5358D20-515D-47B7-879A-B99EDEDBBE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032" y="298990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None/>
            </a:pPr>
            <a:r>
              <a:rPr lang="en-AU" sz="2000" dirty="0"/>
              <a:t>Step 3: Select top-2 rated movies for Harry</a:t>
            </a:r>
            <a:endParaRPr b="1" i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45B7D1-23C1-452E-B208-DF095FE11534}"/>
              </a:ext>
            </a:extLst>
          </p:cNvPr>
          <p:cNvSpPr/>
          <p:nvPr/>
        </p:nvSpPr>
        <p:spPr>
          <a:xfrm>
            <a:off x="440032" y="3039777"/>
            <a:ext cx="3570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i="1" dirty="0"/>
              <a:t>Top-2(Harry, movies)= </a:t>
            </a:r>
            <a:r>
              <a:rPr lang="en-AU" dirty="0"/>
              <a:t>Batman, Superman</a:t>
            </a:r>
          </a:p>
        </p:txBody>
      </p:sp>
    </p:spTree>
    <p:extLst>
      <p:ext uri="{BB962C8B-B14F-4D97-AF65-F5344CB8AC3E}">
        <p14:creationId xmlns:p14="http://schemas.microsoft.com/office/powerpoint/2010/main" val="3172029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8;p29"/>
          <p:cNvSpPr txBox="1">
            <a:spLocks noGrp="1"/>
          </p:cNvSpPr>
          <p:nvPr>
            <p:ph type="body" idx="1"/>
          </p:nvPr>
        </p:nvSpPr>
        <p:spPr>
          <a:xfrm>
            <a:off x="0" y="129481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AU" b="1" dirty="0" smtClean="0"/>
              <a:t>Model-based Collaborative Filtering</a:t>
            </a:r>
            <a:endParaRPr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308008" y="785094"/>
            <a:ext cx="883599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Latent factor model based </a:t>
            </a:r>
            <a: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CF learns </a:t>
            </a:r>
            <a:r>
              <a:rPr lang="en-US" dirty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the (latent) user and item profiles </a:t>
            </a:r>
            <a: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through </a:t>
            </a:r>
            <a:r>
              <a:rPr lang="en-US" b="1" dirty="0" smtClean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matrix factorization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C00000"/>
              </a:solidFill>
              <a:latin typeface="Raleway" panose="020B0604020202020204" charset="0"/>
              <a:cs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Raleway" panose="020B0604020202020204" charset="0"/>
                <a:cs typeface="Raleway" panose="020B0604020202020204" charset="0"/>
              </a:rPr>
              <a:t>Matrix factorization: 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Factor a large matrix </a:t>
            </a:r>
            <a:r>
              <a:rPr lang="en-US" dirty="0">
                <a:latin typeface="Raleway" panose="020B0604020202020204" charset="0"/>
                <a:cs typeface="Raleway" panose="020B0604020202020204" charset="0"/>
              </a:rPr>
              <a:t>into some smaller representation of the original matrix through alternating least 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squares. The product of lower </a:t>
            </a:r>
            <a:r>
              <a:rPr lang="en-US" dirty="0">
                <a:latin typeface="Raleway" panose="020B0604020202020204" charset="0"/>
                <a:cs typeface="Raleway" panose="020B0604020202020204" charset="0"/>
              </a:rPr>
              <a:t>dimensional matrices 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equals </a:t>
            </a:r>
            <a:r>
              <a:rPr lang="en-US" dirty="0">
                <a:latin typeface="Raleway" panose="020B0604020202020204" charset="0"/>
                <a:cs typeface="Raleway" panose="020B0604020202020204" charset="0"/>
              </a:rPr>
              <a:t>the original 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one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Raleway" panose="020B0604020202020204" charset="0"/>
              <a:cs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 Example: Factor the rating matrix </a:t>
            </a:r>
            <a:r>
              <a:rPr lang="en-US" b="1" dirty="0" smtClean="0">
                <a:latin typeface="Raleway" panose="020B0604020202020204" charset="0"/>
                <a:cs typeface="Raleway" panose="020B0604020202020204" charset="0"/>
              </a:rPr>
              <a:t>R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 into user matrix </a:t>
            </a:r>
            <a:r>
              <a:rPr lang="en-US" b="1" dirty="0" smtClean="0">
                <a:latin typeface="Raleway" panose="020B0604020202020204" charset="0"/>
                <a:cs typeface="Raleway" panose="020B0604020202020204" charset="0"/>
              </a:rPr>
              <a:t>U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 and item matrix </a:t>
            </a:r>
            <a:r>
              <a:rPr lang="en-US" b="1" dirty="0" smtClean="0">
                <a:latin typeface="Raleway" panose="020B0604020202020204" charset="0"/>
                <a:cs typeface="Raleway" panose="020B0604020202020204" charset="0"/>
              </a:rPr>
              <a:t>V</a:t>
            </a:r>
          </a:p>
          <a:p>
            <a:endParaRPr lang="en-US" dirty="0">
              <a:latin typeface="Raleway" panose="020B0604020202020204" charset="0"/>
              <a:cs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MY" sz="1600" b="1" dirty="0">
              <a:solidFill>
                <a:srgbClr val="C00000"/>
              </a:solidFill>
              <a:latin typeface="Raleway" panose="020B0604020202020204" charset="0"/>
              <a:cs typeface="Raleway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69" y="2493530"/>
            <a:ext cx="6550979" cy="237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8963" y="62263"/>
            <a:ext cx="8641398" cy="469424"/>
          </a:xfrm>
        </p:spPr>
        <p:txBody>
          <a:bodyPr/>
          <a:lstStyle/>
          <a:p>
            <a:r>
              <a:rPr lang="en-MY" b="1" dirty="0" smtClean="0">
                <a:latin typeface="Raleway" panose="020B0604020202020204" charset="0"/>
                <a:cs typeface="Raleway" panose="020B0604020202020204" charset="0"/>
              </a:rPr>
              <a:t>Alternating </a:t>
            </a:r>
            <a:r>
              <a:rPr lang="en-MY" b="1" dirty="0">
                <a:latin typeface="Raleway" panose="020B0604020202020204" charset="0"/>
                <a:cs typeface="Raleway" panose="020B0604020202020204" charset="0"/>
              </a:rPr>
              <a:t>least </a:t>
            </a:r>
            <a:r>
              <a:rPr lang="en-MY" b="1" dirty="0" smtClean="0">
                <a:latin typeface="Raleway" panose="020B0604020202020204" charset="0"/>
                <a:cs typeface="Raleway" panose="020B0604020202020204" charset="0"/>
              </a:rPr>
              <a:t>squares</a:t>
            </a:r>
            <a:endParaRPr lang="en-MY" b="1" dirty="0">
              <a:latin typeface="Raleway" panose="020B0604020202020204" charset="0"/>
              <a:cs typeface="Raleway" panose="020B0604020202020204" charset="0"/>
            </a:endParaRPr>
          </a:p>
          <a:p>
            <a:endParaRPr lang="en-MY" dirty="0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48B1256-CCC9-4927-AD13-528B7D4F6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23"/>
          <a:stretch/>
        </p:blipFill>
        <p:spPr>
          <a:xfrm>
            <a:off x="560491" y="2395544"/>
            <a:ext cx="3666753" cy="16674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" b="12249"/>
          <a:stretch/>
        </p:blipFill>
        <p:spPr>
          <a:xfrm>
            <a:off x="4883091" y="2972222"/>
            <a:ext cx="1830825" cy="514046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548B1256-CCC9-4927-AD13-528B7D4F6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31" r="42049"/>
          <a:stretch/>
        </p:blipFill>
        <p:spPr>
          <a:xfrm>
            <a:off x="6827883" y="2405861"/>
            <a:ext cx="248478" cy="16674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355" y="2866863"/>
            <a:ext cx="1738125" cy="120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749" y="4722962"/>
            <a:ext cx="2990651" cy="377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1982" y="2814548"/>
            <a:ext cx="465689" cy="1576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678249" y="3025217"/>
            <a:ext cx="280179" cy="479759"/>
          </a:xfrm>
          <a:prstGeom prst="rect">
            <a:avLst/>
          </a:prstGeom>
        </p:spPr>
      </p:pic>
      <p:sp>
        <p:nvSpPr>
          <p:cNvPr id="11" name="Multiply 10"/>
          <p:cNvSpPr/>
          <p:nvPr/>
        </p:nvSpPr>
        <p:spPr>
          <a:xfrm>
            <a:off x="4301537" y="3265096"/>
            <a:ext cx="302419" cy="25841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4339" y="4112027"/>
            <a:ext cx="207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Rating matrix, </a:t>
            </a:r>
            <a:r>
              <a:rPr lang="en-US" b="1" dirty="0" smtClean="0"/>
              <a:t>R</a:t>
            </a:r>
            <a:endParaRPr lang="en-MY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50706" y="4112026"/>
            <a:ext cx="207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factor matrix, </a:t>
            </a:r>
            <a:r>
              <a:rPr lang="en-US" b="1" dirty="0" smtClean="0"/>
              <a:t>U</a:t>
            </a:r>
            <a:endParaRPr lang="en-MY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99083" y="4117275"/>
            <a:ext cx="207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factor matrix, </a:t>
            </a:r>
            <a:r>
              <a:rPr lang="en-US" b="1" dirty="0" smtClean="0"/>
              <a:t>V</a:t>
            </a:r>
            <a:endParaRPr lang="en-MY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52121" y="4112026"/>
                <a:ext cx="228757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Predicted rating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endParaRPr lang="en-MY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21" y="4112026"/>
                <a:ext cx="2287571" cy="313612"/>
              </a:xfrm>
              <a:prstGeom prst="rect">
                <a:avLst/>
              </a:prstGeom>
              <a:blipFill>
                <a:blip r:embed="rId8"/>
                <a:stretch>
                  <a:fillRect l="-798" t="-1961" r="-3989" b="-1960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67918" y="746025"/>
            <a:ext cx="46504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ALS method aims to estimate the user and item factor matrices (</a:t>
            </a:r>
            <a:r>
              <a:rPr lang="en-US" b="1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U &amp; V</a:t>
            </a:r>
            <a: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) </a:t>
            </a:r>
            <a:r>
              <a:rPr lang="en-US" dirty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such that </a:t>
            </a:r>
            <a: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their </a:t>
            </a:r>
            <a:r>
              <a:rPr lang="en-US" dirty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product will </a:t>
            </a:r>
            <a: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approximate </a:t>
            </a:r>
            <a:r>
              <a:rPr lang="en-US" dirty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the original </a:t>
            </a:r>
            <a: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rating matrix </a:t>
            </a:r>
            <a:r>
              <a:rPr lang="en-US" b="1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R</a:t>
            </a:r>
            <a: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292929"/>
              </a:solidFill>
              <a:latin typeface="Raleway" panose="020B0604020202020204" charset="0"/>
              <a:cs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 This is achieved </a:t>
            </a:r>
            <a:r>
              <a:rPr lang="en-US" dirty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by </a:t>
            </a:r>
            <a: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minimizing root </a:t>
            </a:r>
            <a:r>
              <a:rPr lang="en-US" dirty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mean square </a:t>
            </a:r>
            <a: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error (RMSE) between the original ratings and the predicted values</a:t>
            </a:r>
            <a:endParaRPr lang="en-MY" sz="1600" b="1" dirty="0">
              <a:solidFill>
                <a:srgbClr val="C00000"/>
              </a:solidFill>
              <a:latin typeface="Raleway" panose="020B0604020202020204" charset="0"/>
              <a:cs typeface="Raleway" panose="020B0604020202020204" charset="0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FB5EA0-E06F-41B0-8317-53F2EFDADD0A}"/>
              </a:ext>
            </a:extLst>
          </p:cNvPr>
          <p:cNvSpPr txBox="1">
            <a:spLocks/>
          </p:cNvSpPr>
          <p:nvPr/>
        </p:nvSpPr>
        <p:spPr>
          <a:xfrm>
            <a:off x="4958429" y="1079313"/>
            <a:ext cx="4185572" cy="1491613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500" b="0" kern="1200" baseline="0">
                <a:solidFill>
                  <a:schemeClr val="tx1"/>
                </a:solidFill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AU" sz="1400" b="1" dirty="0" smtClean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Optimizing </a:t>
            </a:r>
            <a:r>
              <a:rPr lang="en-AU" sz="1400" b="1" dirty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alternately</a:t>
            </a:r>
            <a:r>
              <a:rPr lang="en-AU" sz="1400" b="1" dirty="0">
                <a:latin typeface="Raleway" panose="020B0604020202020204" charset="0"/>
                <a:cs typeface="Raleway" panose="020B0604020202020204" charset="0"/>
              </a:rPr>
              <a:t> to find U, V</a:t>
            </a:r>
          </a:p>
          <a:p>
            <a:pPr marL="800100" lvl="1" indent="-285750">
              <a:buClrTx/>
              <a:buFont typeface="Arial" panose="020B0604020202020204" pitchFamily="34" charset="0"/>
              <a:buChar char="•"/>
            </a:pPr>
            <a:r>
              <a:rPr lang="en-AU" sz="1400" dirty="0">
                <a:latin typeface="Raleway" panose="020B0604020202020204" charset="0"/>
                <a:cs typeface="Raleway" panose="020B0604020202020204" charset="0"/>
              </a:rPr>
              <a:t>Randomly initialize U and V</a:t>
            </a:r>
          </a:p>
          <a:p>
            <a:pPr marL="800100" lvl="1" indent="-285750">
              <a:buClrTx/>
              <a:buFont typeface="Arial" panose="020B0604020202020204" pitchFamily="34" charset="0"/>
              <a:buChar char="•"/>
            </a:pPr>
            <a:r>
              <a:rPr lang="en-AU" sz="1400" dirty="0">
                <a:latin typeface="Raleway" panose="020B0604020202020204" charset="0"/>
                <a:cs typeface="Raleway" panose="020B0604020202020204" charset="0"/>
                <a:sym typeface="Wingdings" panose="05000000000000000000" pitchFamily="2" charset="2"/>
              </a:rPr>
              <a:t>Iterating the following steps:</a:t>
            </a:r>
          </a:p>
          <a:p>
            <a:pPr marL="1143000" lvl="2" indent="-285750">
              <a:buClrTx/>
              <a:buFont typeface="Arial" panose="020B0604020202020204" pitchFamily="34" charset="0"/>
              <a:buChar char="•"/>
            </a:pPr>
            <a:r>
              <a:rPr lang="en-AU" sz="1400" dirty="0">
                <a:latin typeface="Raleway" panose="020B0604020202020204" charset="0"/>
                <a:cs typeface="Raleway" panose="020B0604020202020204" charset="0"/>
              </a:rPr>
              <a:t>Fixing U  </a:t>
            </a:r>
            <a:r>
              <a:rPr lang="en-AU" sz="1400" dirty="0">
                <a:latin typeface="Raleway" panose="020B0604020202020204" charset="0"/>
                <a:cs typeface="Raleway" panose="020B0604020202020204" charset="0"/>
                <a:sym typeface="Wingdings" panose="05000000000000000000" pitchFamily="2" charset="2"/>
              </a:rPr>
              <a:t>  Optimizing V</a:t>
            </a:r>
            <a:endParaRPr lang="en-AU" sz="1400" dirty="0">
              <a:latin typeface="Raleway" panose="020B0604020202020204" charset="0"/>
              <a:cs typeface="Raleway" panose="020B0604020202020204" charset="0"/>
            </a:endParaRPr>
          </a:p>
          <a:p>
            <a:pPr marL="1143000" lvl="2" indent="-285750">
              <a:buClrTx/>
              <a:buFont typeface="Arial" panose="020B0604020202020204" pitchFamily="34" charset="0"/>
              <a:buChar char="•"/>
            </a:pPr>
            <a:r>
              <a:rPr lang="en-AU" sz="1400" dirty="0">
                <a:latin typeface="Raleway" panose="020B0604020202020204" charset="0"/>
                <a:cs typeface="Raleway" panose="020B0604020202020204" charset="0"/>
              </a:rPr>
              <a:t>Fixing V  </a:t>
            </a:r>
            <a:r>
              <a:rPr lang="en-AU" sz="1400" dirty="0">
                <a:latin typeface="Raleway" panose="020B0604020202020204" charset="0"/>
                <a:cs typeface="Raleway" panose="020B0604020202020204" charset="0"/>
                <a:sym typeface="Wingdings" panose="05000000000000000000" pitchFamily="2" charset="2"/>
              </a:rPr>
              <a:t>  Optimizing </a:t>
            </a:r>
            <a:r>
              <a:rPr lang="en-AU" sz="1400" dirty="0" smtClean="0">
                <a:latin typeface="Raleway" panose="020B0604020202020204" charset="0"/>
                <a:cs typeface="Raleway" panose="020B0604020202020204" charset="0"/>
                <a:sym typeface="Wingdings" panose="05000000000000000000" pitchFamily="2" charset="2"/>
              </a:rPr>
              <a:t>U</a:t>
            </a:r>
          </a:p>
          <a:p>
            <a:pPr marL="800100" lvl="1" indent="-285750">
              <a:buClrTx/>
              <a:buFont typeface="Arial" panose="020B0604020202020204" pitchFamily="34" charset="0"/>
              <a:buChar char="•"/>
            </a:pPr>
            <a:r>
              <a:rPr lang="en-AU" sz="1400" dirty="0" smtClean="0">
                <a:latin typeface="Raleway" panose="020B0604020202020204" charset="0"/>
                <a:cs typeface="Raleway" panose="020B0604020202020204" charset="0"/>
                <a:sym typeface="Wingdings" panose="05000000000000000000" pitchFamily="2" charset="2"/>
              </a:rPr>
              <a:t>Each iteration will minimize the square errors</a:t>
            </a:r>
            <a:endParaRPr lang="en-AU" sz="1400" dirty="0">
              <a:latin typeface="Raleway" panose="020B0604020202020204" charset="0"/>
              <a:cs typeface="Raleway" panose="020B0604020202020204" charset="0"/>
              <a:sym typeface="Wingdings" panose="05000000000000000000" pitchFamily="2" charset="2"/>
            </a:endParaRPr>
          </a:p>
          <a:p>
            <a:pPr marL="800100" lvl="1" indent="-285750">
              <a:buClrTx/>
              <a:buFont typeface="Arial" panose="020B0604020202020204" pitchFamily="34" charset="0"/>
              <a:buChar char="•"/>
            </a:pPr>
            <a:endParaRPr lang="en-A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37314" y="727298"/>
            <a:ext cx="193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ALS Procedure:</a:t>
            </a:r>
            <a:endParaRPr lang="en-MY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EAB8E3-7128-47CE-8613-5B8500DBE4EF}"/>
              </a:ext>
            </a:extLst>
          </p:cNvPr>
          <p:cNvSpPr/>
          <p:nvPr/>
        </p:nvSpPr>
        <p:spPr>
          <a:xfrm>
            <a:off x="18963" y="4885204"/>
            <a:ext cx="53440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hlinkClick r:id="rId9"/>
              </a:rPr>
              <a:t>https://developers.google.com/machine-learning/recommendation/collaborative/matrix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482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AU" dirty="0"/>
              <a:t>Collaborative filtering in Spark</a:t>
            </a:r>
            <a:endParaRPr dirty="0"/>
          </a:p>
          <a:p>
            <a:pPr marL="5715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 b="0" dirty="0"/>
          </a:p>
        </p:txBody>
      </p:sp>
      <p:sp>
        <p:nvSpPr>
          <p:cNvPr id="267" name="Google Shape;267;p39"/>
          <p:cNvSpPr txBox="1"/>
          <p:nvPr/>
        </p:nvSpPr>
        <p:spPr>
          <a:xfrm>
            <a:off x="477768" y="995376"/>
            <a:ext cx="8323331" cy="40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AU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spark.ml </a:t>
            </a:r>
            <a:r>
              <a:rPr lang="en-AU" sz="20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currently supports model-based collaborative filtering, in which users and products are described by a small set of latent factors that can be used to predict missing entries.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AU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spark.ml </a:t>
            </a:r>
            <a:r>
              <a:rPr lang="en-AU" sz="20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uses the Alternating </a:t>
            </a:r>
            <a:r>
              <a:rPr lang="en-AU" sz="20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en-AU" sz="20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east </a:t>
            </a:r>
            <a:r>
              <a:rPr lang="en-AU" sz="20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-AU" sz="20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quares (ALS) algorithm to learn these latent factors. 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AU" dirty="0"/>
              <a:t>Demo</a:t>
            </a:r>
            <a:endParaRPr dirty="0"/>
          </a:p>
          <a:p>
            <a:pPr marL="5715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 b="0" dirty="0"/>
          </a:p>
        </p:txBody>
      </p:sp>
      <p:sp>
        <p:nvSpPr>
          <p:cNvPr id="273" name="Google Shape;273;p40"/>
          <p:cNvSpPr txBox="1"/>
          <p:nvPr/>
        </p:nvSpPr>
        <p:spPr>
          <a:xfrm>
            <a:off x="279081" y="995376"/>
            <a:ext cx="8188643" cy="40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AU" sz="1600" b="0" i="0" u="none" strike="noStrike" cap="none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MovieLens</a:t>
            </a:r>
            <a:r>
              <a:rPr lang="en-AU" sz="16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dataset consisting of a user, a movie, a rating and a timestamp.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AU" sz="16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Lets train an </a:t>
            </a:r>
            <a:r>
              <a:rPr lang="en-AU" sz="16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ALS model </a:t>
            </a:r>
            <a:r>
              <a:rPr lang="en-AU" sz="16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which assumes, by default, that the ratings are explicit.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AU" sz="16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And evaluate the recommendation model by measuring the root-mean-square error of rating prediction.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>
                <a:latin typeface="Raleway"/>
                <a:ea typeface="Raleway"/>
                <a:cs typeface="Raleway"/>
                <a:sym typeface="Raleway"/>
              </a:rPr>
              <a:t>What have we learnt today?</a:t>
            </a:r>
          </a:p>
        </p:txBody>
      </p:sp>
      <p:sp>
        <p:nvSpPr>
          <p:cNvPr id="3" name="Google Shape;45;p10"/>
          <p:cNvSpPr txBox="1">
            <a:spLocks/>
          </p:cNvSpPr>
          <p:nvPr/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  <a:tabLst/>
              <a:defRPr/>
            </a:pPr>
            <a:r>
              <a:rPr lang="en-US" sz="20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Collaborative Filtering</a:t>
            </a:r>
          </a:p>
          <a:p>
            <a:pPr marL="457200" indent="-355600">
              <a:buClr>
                <a:schemeClr val="dk1"/>
              </a:buClr>
              <a:buSzPts val="2000"/>
              <a:buFont typeface="Raleway"/>
              <a:buChar char="▪"/>
              <a:defRPr/>
            </a:pPr>
            <a:r>
              <a:rPr lang="en-US" sz="20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Walkthrough</a:t>
            </a:r>
            <a:r>
              <a:rPr lang="en-US" sz="2000" baseline="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examples and</a:t>
            </a:r>
            <a:r>
              <a:rPr lang="en-US" sz="20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implementation in </a:t>
            </a:r>
            <a:r>
              <a:rPr lang="en-AU" sz="2000" dirty="0">
                <a:solidFill>
                  <a:schemeClr val="dk1"/>
                </a:solidFill>
                <a:latin typeface="Raleway"/>
              </a:rPr>
              <a:t>Apache Spark with Python</a:t>
            </a:r>
            <a:endParaRPr lang="en-US"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  <a:tabLst/>
              <a:defRPr/>
            </a:pPr>
            <a:endParaRPr lang="en-US"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  <a:tabLst/>
              <a:defRPr/>
            </a:pPr>
            <a:endParaRPr lang="en-US"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  <a:tabLst/>
              <a:defRPr/>
            </a:pPr>
            <a:endParaRPr lang="en-US"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AU" sz="2000" dirty="0">
                <a:solidFill>
                  <a:srgbClr val="000000"/>
                </a:solidFill>
                <a:latin typeface="Raleway" panose="020B0604020202020204" charset="0"/>
                <a:ea typeface="Arial"/>
                <a:cs typeface="Arial"/>
                <a:sym typeface="Arial"/>
              </a:rPr>
              <a:t>Collaborative Filtering</a:t>
            </a:r>
            <a:endParaRPr sz="2000" dirty="0">
              <a:latin typeface="Raleway" panose="020B0604020202020204" charset="0"/>
            </a:endParaRPr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/>
              <a:t>This week</a:t>
            </a: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AU" dirty="0"/>
              <a:t>Recommender System</a:t>
            </a:r>
            <a:endParaRPr b="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b="0" dirty="0"/>
          </a:p>
          <a:p>
            <a:pPr marL="0" lvl="0" indent="0"/>
            <a:r>
              <a:rPr lang="en-AU" sz="2000" b="0" dirty="0"/>
              <a:t>A recommender system makes prediction based on users’ historical behaviours. More specifically, it predicts user preference for a set of items based on past experience. This system is personalizing user’s web experience – e.g. telling what to buy (Amazon), which movies to watch (Netflix), whom to be friends with (Facebook), which songs to listen (Spotify) etc.</a:t>
            </a:r>
          </a:p>
          <a:p>
            <a:pPr marL="0" lvl="0" indent="0"/>
            <a:r>
              <a:rPr lang="en-AU" sz="2000" b="0" dirty="0"/>
              <a:t>Two common approaches:</a:t>
            </a:r>
          </a:p>
          <a:p>
            <a:pPr marL="342900" lvl="0" indent="-342900">
              <a:buFont typeface="Arial"/>
              <a:buChar char="•"/>
            </a:pPr>
            <a:r>
              <a:rPr lang="en-AU" sz="2000" b="0" dirty="0"/>
              <a:t>Content based</a:t>
            </a:r>
          </a:p>
          <a:p>
            <a:pPr marL="342900" lvl="0" indent="-342900">
              <a:buFont typeface="Arial"/>
              <a:buChar char="•"/>
            </a:pPr>
            <a:r>
              <a:rPr lang="en-AU" sz="2000" dirty="0"/>
              <a:t>Collaborative Filtering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AU" dirty="0">
                <a:solidFill>
                  <a:schemeClr val="accent2"/>
                </a:solidFill>
              </a:rPr>
              <a:t>Everyday Examples </a:t>
            </a:r>
            <a:r>
              <a:rPr lang="en-AU" dirty="0"/>
              <a:t>of Collaborative Filtering</a:t>
            </a:r>
            <a:endParaRPr b="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AD2139-38DC-417C-86D3-4A49DCF40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18" y="815033"/>
            <a:ext cx="7545763" cy="351343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3B0CAB-8C20-4A54-88C9-62882B7E2009}"/>
              </a:ext>
            </a:extLst>
          </p:cNvPr>
          <p:cNvSpPr/>
          <p:nvPr/>
        </p:nvSpPr>
        <p:spPr>
          <a:xfrm>
            <a:off x="799118" y="3874168"/>
            <a:ext cx="1414693" cy="5775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3C74A5-7451-4D3E-A76F-D7F1AFAA2DE6}"/>
              </a:ext>
            </a:extLst>
          </p:cNvPr>
          <p:cNvCxnSpPr>
            <a:stCxn id="3" idx="0"/>
          </p:cNvCxnSpPr>
          <p:nvPr/>
        </p:nvCxnSpPr>
        <p:spPr>
          <a:xfrm flipV="1">
            <a:off x="1506465" y="2571750"/>
            <a:ext cx="570988" cy="1302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7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304479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AU" dirty="0" smtClean="0"/>
              <a:t>User feedback</a:t>
            </a:r>
            <a:endParaRPr dirty="0"/>
          </a:p>
          <a:p>
            <a:pPr marL="5715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5715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AU" sz="1800" dirty="0" smtClean="0"/>
              <a:t>Explicit feedback: </a:t>
            </a:r>
            <a:r>
              <a:rPr lang="en-AU" sz="1800" b="0" dirty="0" smtClean="0"/>
              <a:t>Direct </a:t>
            </a:r>
            <a:r>
              <a:rPr lang="en-AU" sz="1800" b="0" dirty="0"/>
              <a:t>preferences given by the user to the </a:t>
            </a:r>
            <a:r>
              <a:rPr lang="en-AU" sz="1800" b="0" dirty="0" smtClean="0"/>
              <a:t>item (e.g., user rating)</a:t>
            </a:r>
          </a:p>
          <a:p>
            <a:pPr marL="5715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sz="1800" b="0" dirty="0"/>
          </a:p>
          <a:p>
            <a:pPr marL="571500" lvl="0" indent="-342900">
              <a:buFont typeface="Arial" panose="020B0604020202020204" pitchFamily="34" charset="0"/>
              <a:buChar char="•"/>
            </a:pPr>
            <a:r>
              <a:rPr lang="en-AU" sz="1800" dirty="0"/>
              <a:t>Implicit feedback : </a:t>
            </a:r>
            <a:r>
              <a:rPr lang="en-AU" sz="1800" b="0" dirty="0" smtClean="0"/>
              <a:t>Indirect feedback, gathered from user behaviour (</a:t>
            </a:r>
            <a:r>
              <a:rPr lang="en-AU" sz="1800" b="0" dirty="0"/>
              <a:t>e.g. </a:t>
            </a:r>
            <a:r>
              <a:rPr lang="en-AU" sz="1800" b="0" dirty="0" smtClean="0"/>
              <a:t>number of views</a:t>
            </a:r>
            <a:r>
              <a:rPr lang="en-AU" sz="1800" b="0" dirty="0"/>
              <a:t>, </a:t>
            </a:r>
            <a:r>
              <a:rPr lang="en-AU" sz="1800" b="0" dirty="0" smtClean="0"/>
              <a:t>clicks, </a:t>
            </a:r>
            <a:r>
              <a:rPr lang="en-AU" sz="1800" b="0" dirty="0" smtClean="0"/>
              <a:t>shares, </a:t>
            </a:r>
            <a:r>
              <a:rPr lang="en-AU" sz="1800" b="0" dirty="0" smtClean="0"/>
              <a:t>likes, visited/brought objects  </a:t>
            </a:r>
            <a:r>
              <a:rPr lang="en-AU" sz="1800" b="0" dirty="0"/>
              <a:t>etc.). 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53" y="2812567"/>
            <a:ext cx="6572115" cy="13952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91549" y="46202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900" dirty="0" smtClean="0"/>
              <a:t>Image from: https</a:t>
            </a:r>
            <a:r>
              <a:rPr lang="en-MY" sz="900" dirty="0"/>
              <a:t>://www.slideshare.net/LadislavPeska/using-the-context-of-user-feedback-in-recommender-systems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567" y="1398202"/>
            <a:ext cx="884673" cy="2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AU" dirty="0"/>
              <a:t>Recommender System</a:t>
            </a:r>
            <a:endParaRPr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AU" sz="1400" b="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AU" sz="1400" b="0" dirty="0" smtClean="0"/>
              <a:t>Two </a:t>
            </a:r>
            <a:r>
              <a:rPr lang="en-AU" sz="1400" b="0" dirty="0"/>
              <a:t>common approaches:</a:t>
            </a:r>
          </a:p>
          <a:p>
            <a:pPr marL="800100" lvl="1" indent="-342900">
              <a:buFont typeface="Arial"/>
              <a:buChar char="•"/>
            </a:pPr>
            <a:r>
              <a:rPr lang="en-AU" sz="1400" b="0" dirty="0"/>
              <a:t>Content based</a:t>
            </a:r>
          </a:p>
          <a:p>
            <a:pPr marL="800100" lvl="1" indent="-342900">
              <a:buFont typeface="Arial"/>
              <a:buChar char="•"/>
            </a:pPr>
            <a:r>
              <a:rPr lang="en-AU" sz="1400" b="1" dirty="0"/>
              <a:t>Collaborative Filtering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781" y="806140"/>
            <a:ext cx="5761219" cy="35908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14221" y="4743390"/>
            <a:ext cx="48185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>
                <a:hlinkClick r:id="rId4"/>
              </a:rPr>
              <a:t>https://towardsdatascience.com/build-recommendation-system-with-pyspark-using-alternating-least-squares-als-matrix-factorisation-ebe1ad2e7679</a:t>
            </a:r>
            <a:endParaRPr lang="en-AU" sz="1000" dirty="0"/>
          </a:p>
        </p:txBody>
      </p:sp>
      <p:sp>
        <p:nvSpPr>
          <p:cNvPr id="5" name="Rectangle 4"/>
          <p:cNvSpPr/>
          <p:nvPr/>
        </p:nvSpPr>
        <p:spPr>
          <a:xfrm>
            <a:off x="152400" y="2815866"/>
            <a:ext cx="34946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Raleway" panose="020B0604020202020204" charset="0"/>
              </a:rPr>
              <a:t>Collaborative filtering </a:t>
            </a:r>
            <a:r>
              <a:rPr lang="en-US" dirty="0">
                <a:latin typeface="Raleway" panose="020B0604020202020204" charset="0"/>
              </a:rPr>
              <a:t>is a method of making automatic predictions (filtering) about the interests of a user by collecting preferences from many users (collaborating)</a:t>
            </a:r>
            <a:endParaRPr lang="en-MY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98591"/>
            <a:ext cx="8641398" cy="469424"/>
          </a:xfrm>
        </p:spPr>
        <p:txBody>
          <a:bodyPr/>
          <a:lstStyle/>
          <a:p>
            <a:r>
              <a:rPr lang="en-MY" b="1" dirty="0" smtClean="0">
                <a:latin typeface="Raleway" panose="020B0604020202020204" charset="0"/>
                <a:cs typeface="Raleway" panose="020B0604020202020204" charset="0"/>
              </a:rPr>
              <a:t>Content based Filtering</a:t>
            </a:r>
            <a:endParaRPr lang="en-MY" b="1" dirty="0">
              <a:latin typeface="Raleway" panose="020B0604020202020204" charset="0"/>
              <a:cs typeface="Raleway" panose="020B0604020202020204" charset="0"/>
            </a:endParaRPr>
          </a:p>
          <a:p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4957012" y="908060"/>
            <a:ext cx="411586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Main Idea</a:t>
            </a:r>
            <a: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: Recommend </a:t>
            </a:r>
            <a:r>
              <a:rPr lang="en-US" dirty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items similar to the items previously liked by the </a:t>
            </a:r>
            <a: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user</a:t>
            </a:r>
          </a:p>
          <a:p>
            <a:pPr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292929"/>
              </a:solidFill>
              <a:latin typeface="Raleway" panose="020B0604020202020204" charset="0"/>
              <a:cs typeface="Raleway" panose="020B0604020202020204" charset="0"/>
            </a:endParaRPr>
          </a:p>
          <a:p>
            <a:pPr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Example:</a:t>
            </a:r>
          </a:p>
          <a:p>
            <a:pPr marL="631825" lvl="1" indent="-285750">
              <a:buFont typeface="Wingdings" panose="05000000000000000000" pitchFamily="2" charset="2"/>
              <a:buChar char="Ø"/>
            </a:pPr>
            <a:r>
              <a:rPr lang="en-MY" b="1" dirty="0"/>
              <a:t>Movie </a:t>
            </a:r>
            <a:r>
              <a:rPr lang="en-MY" b="1" dirty="0" smtClean="0"/>
              <a:t>recommendations: 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Recommend </a:t>
            </a:r>
            <a:r>
              <a:rPr lang="en-US" dirty="0">
                <a:latin typeface="Raleway" panose="020B0604020202020204" charset="0"/>
                <a:cs typeface="Raleway" panose="020B0604020202020204" charset="0"/>
              </a:rPr>
              <a:t>movies with same actor(s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), director, genre.</a:t>
            </a:r>
          </a:p>
          <a:p>
            <a:pPr marL="631825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Raleway" panose="020B0604020202020204" charset="0"/>
                <a:cs typeface="Raleway" panose="020B0604020202020204" charset="0"/>
              </a:rPr>
              <a:t> </a:t>
            </a:r>
            <a:r>
              <a:rPr lang="en-MY" b="1" dirty="0"/>
              <a:t>Websites, blogs, </a:t>
            </a:r>
            <a:r>
              <a:rPr lang="en-MY" b="1" dirty="0" smtClean="0"/>
              <a:t>news: </a:t>
            </a:r>
            <a:r>
              <a:rPr lang="en-US" dirty="0">
                <a:latin typeface="Raleway" panose="020B0604020202020204" charset="0"/>
                <a:cs typeface="Raleway" panose="020B0604020202020204" charset="0"/>
              </a:rPr>
              <a:t>Recommend other sites with “similar” 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content</a:t>
            </a:r>
          </a:p>
          <a:p>
            <a:pPr marL="346075" lvl="1"/>
            <a:endParaRPr lang="en-US" dirty="0" smtClean="0">
              <a:latin typeface="Raleway" panose="020B0604020202020204" charset="0"/>
              <a:cs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aleway" panose="020B0604020202020204" charset="0"/>
                <a:cs typeface="Raleway" panose="020B0604020202020204" charset="0"/>
              </a:rPr>
              <a:t> 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It </a:t>
            </a:r>
            <a:r>
              <a:rPr lang="en-US" dirty="0">
                <a:latin typeface="Raleway" panose="020B0604020202020204" charset="0"/>
                <a:cs typeface="Raleway" panose="020B0604020202020204" charset="0"/>
              </a:rPr>
              <a:t>requires a sufficient amount of information 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about the content of the items</a:t>
            </a:r>
          </a:p>
          <a:p>
            <a:pPr lvl="5"/>
            <a:endParaRPr lang="en-MY" dirty="0">
              <a:latin typeface="Raleway" panose="020B0604020202020204" charset="0"/>
              <a:cs typeface="Raleway" panose="020B060402020202020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21D9B52-20AD-4838-BB07-B7783C09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6" y="715555"/>
            <a:ext cx="4636351" cy="37409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6961" y="4640056"/>
            <a:ext cx="42570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u="sng" dirty="0">
                <a:hlinkClick r:id="rId3"/>
              </a:rPr>
              <a:t>https://towardsdatascience.com/build-recommendation-system-with-pyspark-using-alternating-least-squares-als-matrix-factorisation-ebe1ad2e7679</a:t>
            </a:r>
            <a:r>
              <a:rPr lang="en-GB" sz="1000" u="sng" dirty="0"/>
              <a:t> </a:t>
            </a:r>
            <a:endParaRPr lang="en-AU" sz="1000" dirty="0"/>
          </a:p>
        </p:txBody>
      </p:sp>
      <p:sp>
        <p:nvSpPr>
          <p:cNvPr id="7" name="Rectangle 6"/>
          <p:cNvSpPr/>
          <p:nvPr/>
        </p:nvSpPr>
        <p:spPr>
          <a:xfrm>
            <a:off x="2869324" y="2165131"/>
            <a:ext cx="1681655" cy="25224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69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-94544" y="80527"/>
            <a:ext cx="8641398" cy="469424"/>
          </a:xfrm>
        </p:spPr>
        <p:txBody>
          <a:bodyPr/>
          <a:lstStyle/>
          <a:p>
            <a:r>
              <a:rPr lang="en-MY" b="1" dirty="0">
                <a:latin typeface="Raleway" panose="020B0604020202020204" charset="0"/>
                <a:cs typeface="Raleway" panose="020B0604020202020204" charset="0"/>
              </a:rPr>
              <a:t>Collaborative </a:t>
            </a:r>
            <a:r>
              <a:rPr lang="en-MY" b="1" dirty="0" smtClean="0">
                <a:latin typeface="Raleway" panose="020B0604020202020204" charset="0"/>
                <a:cs typeface="Raleway" panose="020B0604020202020204" charset="0"/>
              </a:rPr>
              <a:t>Filtering (CF)</a:t>
            </a:r>
            <a:endParaRPr lang="en-MY" b="1" dirty="0">
              <a:latin typeface="Raleway" panose="020B0604020202020204" charset="0"/>
              <a:cs typeface="Raleway" panose="020B0604020202020204" charset="0"/>
            </a:endParaRPr>
          </a:p>
          <a:p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4925961" y="549951"/>
            <a:ext cx="41469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C00000"/>
              </a:solidFill>
              <a:latin typeface="Raleway" panose="020B0604020202020204" charset="0"/>
              <a:cs typeface="Raleway" panose="020B0604020202020204" charset="0"/>
            </a:endParaRPr>
          </a:p>
          <a:p>
            <a:pPr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Main Idea</a:t>
            </a:r>
            <a:r>
              <a:rPr lang="en-US" dirty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Raleway" panose="020B0604020202020204" charset="0"/>
                <a:cs typeface="Raleway" panose="020B0604020202020204" charset="0"/>
              </a:rPr>
              <a:t>Use input/behavior of all previous users to make future recommendation</a:t>
            </a:r>
            <a: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/>
            </a:r>
            <a:b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</a:br>
            <a:endParaRPr lang="en-US" dirty="0" smtClean="0">
              <a:solidFill>
                <a:srgbClr val="292929"/>
              </a:solidFill>
              <a:latin typeface="Raleway" panose="020B0604020202020204" charset="0"/>
              <a:cs typeface="Raleway" panose="020B0604020202020204" charset="0"/>
            </a:endParaRPr>
          </a:p>
          <a:p>
            <a:pPr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Recommend </a:t>
            </a:r>
            <a:r>
              <a:rPr lang="en-US" dirty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items to a user based on the items liked by </a:t>
            </a:r>
            <a:r>
              <a:rPr lang="en-US" dirty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another set of users whose </a:t>
            </a:r>
            <a:r>
              <a:rPr lang="en-US" dirty="0" smtClean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rating pattern (like &amp; dislike) </a:t>
            </a:r>
            <a:r>
              <a:rPr lang="en-US" dirty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are similar to the </a:t>
            </a:r>
            <a:r>
              <a:rPr lang="en-US" dirty="0" smtClean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user</a:t>
            </a:r>
          </a:p>
          <a:p>
            <a:endParaRPr lang="en-US" dirty="0">
              <a:solidFill>
                <a:srgbClr val="292929"/>
              </a:solidFill>
              <a:latin typeface="Raleway" panose="020B0604020202020204" charset="0"/>
              <a:cs typeface="Raleway" panose="020B0604020202020204" charset="0"/>
            </a:endParaRPr>
          </a:p>
          <a:p>
            <a:pPr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292929"/>
                </a:solidFill>
                <a:latin typeface="Raleway" panose="020B0604020202020204" charset="0"/>
                <a:cs typeface="Raleway" panose="020B0604020202020204" charset="0"/>
              </a:rPr>
              <a:t>Example:</a:t>
            </a:r>
          </a:p>
          <a:p>
            <a:pPr marL="631825" lvl="1" indent="-285750">
              <a:buFont typeface="Wingdings" panose="05000000000000000000" pitchFamily="2" charset="2"/>
              <a:buChar char="Ø"/>
            </a:pPr>
            <a:r>
              <a:rPr lang="en-MY" b="1" dirty="0"/>
              <a:t>Movie </a:t>
            </a:r>
            <a:r>
              <a:rPr lang="en-MY" b="1" dirty="0" smtClean="0"/>
              <a:t>recommendations: 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Recommend </a:t>
            </a:r>
            <a:r>
              <a:rPr lang="en-US" dirty="0">
                <a:latin typeface="Raleway" panose="020B0604020202020204" charset="0"/>
                <a:cs typeface="Raleway" panose="020B0604020202020204" charset="0"/>
              </a:rPr>
              <a:t>movies 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watched by similar user</a:t>
            </a:r>
          </a:p>
          <a:p>
            <a:pPr marL="346075" lvl="1"/>
            <a:endParaRPr lang="en-US" dirty="0" smtClean="0">
              <a:latin typeface="Raleway" panose="020B0604020202020204" charset="0"/>
              <a:cs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It’s domain-free </a:t>
            </a:r>
            <a:r>
              <a:rPr lang="en-US" dirty="0">
                <a:latin typeface="Raleway" panose="020B0604020202020204" charset="0"/>
                <a:cs typeface="Raleway" panose="020B0604020202020204" charset="0"/>
              </a:rPr>
              <a:t>- It does not look at 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the </a:t>
            </a:r>
            <a:r>
              <a:rPr lang="en-US" dirty="0">
                <a:latin typeface="Raleway" panose="020B0604020202020204" charset="0"/>
                <a:cs typeface="Raleway" panose="020B0604020202020204" charset="0"/>
              </a:rPr>
              <a:t>details of 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content</a:t>
            </a:r>
            <a:r>
              <a:rPr lang="en-US" dirty="0">
                <a:latin typeface="Raleway" panose="020B0604020202020204" charset="0"/>
                <a:cs typeface="Raleway" panose="020B0604020202020204" charset="0"/>
              </a:rPr>
              <a:t>, only looks at who is rating the 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content &amp; what is the rating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Raleway" panose="020B0604020202020204" charset="0"/>
              <a:cs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Make use of </a:t>
            </a:r>
            <a:r>
              <a:rPr lang="en-US" b="1" dirty="0" smtClean="0">
                <a:latin typeface="Raleway" panose="020B0604020202020204" charset="0"/>
                <a:cs typeface="Raleway" panose="020B0604020202020204" charset="0"/>
              </a:rPr>
              <a:t>similarity between users 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past feedback/preferences </a:t>
            </a:r>
            <a:r>
              <a:rPr lang="en-US" dirty="0">
                <a:solidFill>
                  <a:schemeClr val="tx1"/>
                </a:solidFill>
                <a:latin typeface="Raleway" panose="020B0604020202020204" charset="0"/>
                <a:cs typeface="Raleway" panose="020B0604020202020204" charset="0"/>
              </a:rPr>
              <a:t>(</a:t>
            </a:r>
            <a:r>
              <a:rPr lang="en-MY" b="1" i="1" dirty="0" smtClean="0">
                <a:solidFill>
                  <a:schemeClr val="tx1"/>
                </a:solidFill>
                <a:latin typeface="Raleway" panose="020B0604020202020204" charset="0"/>
                <a:cs typeface="Raleway" panose="020B0604020202020204" charset="0"/>
              </a:rPr>
              <a:t>user-</a:t>
            </a:r>
            <a:r>
              <a:rPr lang="en-MY" b="1" dirty="0" smtClean="0">
                <a:solidFill>
                  <a:schemeClr val="tx1"/>
                </a:solidFill>
                <a:latin typeface="Raleway" panose="020B0604020202020204" charset="0"/>
                <a:cs typeface="Raleway" panose="020B0604020202020204" charset="0"/>
              </a:rPr>
              <a:t>based </a:t>
            </a:r>
            <a:r>
              <a:rPr lang="en-MY" b="1" dirty="0">
                <a:solidFill>
                  <a:schemeClr val="tx1"/>
                </a:solidFill>
                <a:latin typeface="Raleway" panose="020B0604020202020204" charset="0"/>
                <a:cs typeface="Raleway" panose="020B0604020202020204" charset="0"/>
              </a:rPr>
              <a:t>CF</a:t>
            </a:r>
            <a:r>
              <a:rPr lang="en-US" dirty="0">
                <a:solidFill>
                  <a:schemeClr val="tx1"/>
                </a:solidFill>
                <a:latin typeface="Raleway" panose="020B0604020202020204" charset="0"/>
                <a:cs typeface="Raleway" panose="020B060402020202020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latin typeface="Raleway" panose="020B0604020202020204" charset="0"/>
              <a:cs typeface="Raleway" panose="020B0604020202020204" charset="0"/>
            </a:endParaRPr>
          </a:p>
          <a:p>
            <a:pPr lvl="5"/>
            <a:endParaRPr lang="en-MY" dirty="0">
              <a:latin typeface="Raleway" panose="020B0604020202020204" charset="0"/>
              <a:cs typeface="Raleway" panose="020B060402020202020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21D9B52-20AD-4838-BB07-B7783C094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06" y="715555"/>
            <a:ext cx="4636351" cy="37409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7048" y="2175641"/>
            <a:ext cx="1681655" cy="25224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32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2221</Words>
  <Application>Microsoft Office PowerPoint</Application>
  <PresentationFormat>On-screen Show (16:9)</PresentationFormat>
  <Paragraphs>443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Raleway</vt:lpstr>
      <vt:lpstr>Calibri</vt:lpstr>
      <vt:lpstr>Courier New</vt:lpstr>
      <vt:lpstr>Arial Narrow</vt:lpstr>
      <vt:lpstr>Arial</vt:lpstr>
      <vt:lpstr>Wingdings</vt:lpstr>
      <vt:lpstr>Noto Sans Symbols</vt:lpstr>
      <vt:lpstr>Cambria Math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Ting Chee Ming</cp:lastModifiedBy>
  <cp:revision>130</cp:revision>
  <dcterms:created xsi:type="dcterms:W3CDTF">2020-06-08T12:04:52Z</dcterms:created>
  <dcterms:modified xsi:type="dcterms:W3CDTF">2021-05-01T03:34:28Z</dcterms:modified>
</cp:coreProperties>
</file>