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 id="2147483668" r:id="rId2"/>
  </p:sldMasterIdLst>
  <p:notesMasterIdLst>
    <p:notesMasterId r:id="rId28"/>
  </p:notesMasterIdLst>
  <p:sldIdLst>
    <p:sldId id="256" r:id="rId3"/>
    <p:sldId id="257" r:id="rId4"/>
    <p:sldId id="258" r:id="rId5"/>
    <p:sldId id="260" r:id="rId6"/>
    <p:sldId id="334" r:id="rId7"/>
    <p:sldId id="262" r:id="rId8"/>
    <p:sldId id="263" r:id="rId9"/>
    <p:sldId id="264" r:id="rId10"/>
    <p:sldId id="265" r:id="rId11"/>
    <p:sldId id="266" r:id="rId12"/>
    <p:sldId id="267" r:id="rId13"/>
    <p:sldId id="268" r:id="rId14"/>
    <p:sldId id="270" r:id="rId15"/>
    <p:sldId id="335" r:id="rId16"/>
    <p:sldId id="333" r:id="rId17"/>
    <p:sldId id="269" r:id="rId18"/>
    <p:sldId id="332" r:id="rId19"/>
    <p:sldId id="271" r:id="rId20"/>
    <p:sldId id="272" r:id="rId21"/>
    <p:sldId id="273" r:id="rId22"/>
    <p:sldId id="274" r:id="rId23"/>
    <p:sldId id="275" r:id="rId24"/>
    <p:sldId id="304" r:id="rId25"/>
    <p:sldId id="278" r:id="rId26"/>
    <p:sldId id="336" r:id="rId27"/>
  </p:sldIdLst>
  <p:sldSz cx="12192000" cy="6858000"/>
  <p:notesSz cx="6858000" cy="9144000"/>
  <p:embeddedFontLst>
    <p:embeddedFont>
      <p:font typeface="Arial Narrow" panose="020B0606020202030204" pitchFamily="3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FBE5D6"/>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723" autoAdjust="0"/>
  </p:normalViewPr>
  <p:slideViewPr>
    <p:cSldViewPr snapToGrid="0">
      <p:cViewPr varScale="1">
        <p:scale>
          <a:sx n="54" d="100"/>
          <a:sy n="54" d="100"/>
        </p:scale>
        <p:origin x="105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78704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2646b301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7" name="Google Shape;127;g42646b3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1392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293" name="Google Shape;293;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46141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3" name="Google Shape;32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6599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332" name="Google Shape;33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12</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7372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7" name="Google Shape;39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46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7" name="Google Shape;39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5301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9" name="Google Shape;33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4515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9" name="Google Shape;33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05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53" name="Google Shape;45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977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11" name="Google Shape;51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514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2" name="Google Shape;54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488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4" name="Google Shape;13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125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9" name="Google Shape;57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3955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42646b301d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7" name="Google Shape;617;g42646b301d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1484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0222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42" name="Google Shape;64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4110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21:notes"/>
          <p:cNvSpPr txBox="1">
            <a:spLocks noGrp="1"/>
          </p:cNvSpPr>
          <p:nvPr>
            <p:ph type="body" idx="1"/>
          </p:nvPr>
        </p:nvSpPr>
        <p:spPr>
          <a:xfrm>
            <a:off x="930910" y="3347015"/>
            <a:ext cx="7447280" cy="2738468"/>
          </a:xfrm>
          <a:prstGeom prst="rect">
            <a:avLst/>
          </a:prstGeom>
        </p:spPr>
        <p:txBody>
          <a:bodyPr spcFirstLastPara="1" wrap="square" lIns="92915" tIns="46445" rIns="92915" bIns="46445" anchor="t" anchorCtr="0">
            <a:noAutofit/>
          </a:bodyPr>
          <a:lstStyle/>
          <a:p>
            <a:pPr marL="0" indent="0"/>
            <a:endParaRPr dirty="0"/>
          </a:p>
        </p:txBody>
      </p:sp>
      <p:sp>
        <p:nvSpPr>
          <p:cNvPr id="649" name="Google Shape;649;p21:notes"/>
          <p:cNvSpPr>
            <a:spLocks noGrp="1" noRot="1" noChangeAspect="1"/>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1494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 name="Google Shape;1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4077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5669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txBox="1">
            <a:spLocks noGrp="1"/>
          </p:cNvSpPr>
          <p:nvPr>
            <p:ph type="body" idx="1"/>
          </p:nvPr>
        </p:nvSpPr>
        <p:spPr>
          <a:xfrm>
            <a:off x="930910" y="3347015"/>
            <a:ext cx="7447280" cy="2738468"/>
          </a:xfrm>
          <a:prstGeom prst="rect">
            <a:avLst/>
          </a:prstGeom>
        </p:spPr>
        <p:txBody>
          <a:bodyPr spcFirstLastPara="1" wrap="square" lIns="92915" tIns="46445" rIns="92915" bIns="46445" anchor="t" anchorCtr="0">
            <a:noAutofit/>
          </a:bodyPr>
          <a:lstStyle/>
          <a:p>
            <a:pPr marL="0" indent="0"/>
            <a:endParaRPr dirty="0"/>
          </a:p>
        </p:txBody>
      </p:sp>
      <p:sp>
        <p:nvSpPr>
          <p:cNvPr id="171" name="Google Shape;171;p5:notes"/>
          <p:cNvSpPr>
            <a:spLocks noGrp="1" noRot="1" noChangeAspect="1"/>
          </p:cNvSpPr>
          <p:nvPr>
            <p:ph type="sldImg" idx="2"/>
          </p:nvPr>
        </p:nvSpPr>
        <p:spPr>
          <a:xfrm>
            <a:off x="2568575" y="869950"/>
            <a:ext cx="4171950" cy="23463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2896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8" name="Google Shape;17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7501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059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0" name="Google Shape;23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8843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2" name="Google Shape;26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20843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tx">
  <p:cSld name="TITLE_AND_BODY">
    <p:spTree>
      <p:nvGrpSpPr>
        <p:cNvPr id="1" name="Shape 22"/>
        <p:cNvGrpSpPr/>
        <p:nvPr/>
      </p:nvGrpSpPr>
      <p:grpSpPr>
        <a:xfrm>
          <a:off x="0" y="0"/>
          <a:ext cx="0" cy="0"/>
          <a:chOff x="0" y="0"/>
          <a:chExt cx="0" cy="0"/>
        </a:xfrm>
      </p:grpSpPr>
      <p:pic>
        <p:nvPicPr>
          <p:cNvPr id="23" name="Google Shape;23;p3" descr="PPT templates-1-standard-covers-3-1.jp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4" name="Google Shape;24;p3"/>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lstStyle>
            <a:lvl1pPr marR="0" lvl="0" algn="l" rtl="0">
              <a:lnSpc>
                <a:spcPct val="90000"/>
              </a:lnSpc>
              <a:spcBef>
                <a:spcPts val="0"/>
              </a:spcBef>
              <a:spcAft>
                <a:spcPts val="0"/>
              </a:spcAft>
              <a:buClr>
                <a:schemeClr val="dk1"/>
              </a:buClr>
              <a:buSzPts val="4200"/>
              <a:buFont typeface="Arial Narrow"/>
              <a:buNone/>
              <a:defRPr sz="4200" b="1" i="0" u="none" strike="noStrike" cap="none">
                <a:solidFill>
                  <a:schemeClr val="dk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3"/>
          <p:cNvSpPr txBox="1">
            <a:spLocks noGrp="1"/>
          </p:cNvSpPr>
          <p:nvPr>
            <p:ph type="body" idx="1"/>
          </p:nvPr>
        </p:nvSpPr>
        <p:spPr>
          <a:xfrm>
            <a:off x="609598" y="1231261"/>
            <a:ext cx="11092829" cy="4525963"/>
          </a:xfrm>
          <a:prstGeom prst="rect">
            <a:avLst/>
          </a:prstGeom>
          <a:noFill/>
          <a:ln>
            <a:noFill/>
          </a:ln>
        </p:spPr>
        <p:txBody>
          <a:bodyPr spcFirstLastPara="1" wrap="square" lIns="45675" tIns="45675" rIns="45675" bIns="45675" anchor="t" anchorCtr="0"/>
          <a:lstStyle>
            <a:lvl1pPr marL="457200" marR="0" lvl="0"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000000"/>
                </a:solidFill>
                <a:latin typeface="Arial"/>
                <a:ea typeface="Arial"/>
                <a:cs typeface="Arial"/>
                <a:sym typeface="Arial"/>
              </a:defRPr>
            </a:lvl1pPr>
            <a:lvl2pPr marL="0" marR="0" lvl="1" indent="0" algn="r" rtl="0">
              <a:spcBef>
                <a:spcPts val="0"/>
              </a:spcBef>
              <a:buNone/>
              <a:defRPr sz="1200" b="0" i="0" u="none" strike="noStrike" cap="none">
                <a:solidFill>
                  <a:srgbClr val="000000"/>
                </a:solidFill>
                <a:latin typeface="Arial"/>
                <a:ea typeface="Arial"/>
                <a:cs typeface="Arial"/>
                <a:sym typeface="Arial"/>
              </a:defRPr>
            </a:lvl2pPr>
            <a:lvl3pPr marL="0" marR="0" lvl="2" indent="0" algn="r" rtl="0">
              <a:spcBef>
                <a:spcPts val="0"/>
              </a:spcBef>
              <a:buNone/>
              <a:defRPr sz="1200" b="0" i="0" u="none" strike="noStrike" cap="none">
                <a:solidFill>
                  <a:srgbClr val="000000"/>
                </a:solidFill>
                <a:latin typeface="Arial"/>
                <a:ea typeface="Arial"/>
                <a:cs typeface="Arial"/>
                <a:sym typeface="Arial"/>
              </a:defRPr>
            </a:lvl3pPr>
            <a:lvl4pPr marL="0" marR="0" lvl="3" indent="0" algn="r" rtl="0">
              <a:spcBef>
                <a:spcPts val="0"/>
              </a:spcBef>
              <a:buNone/>
              <a:defRPr sz="1200" b="0" i="0" u="none" strike="noStrike" cap="none">
                <a:solidFill>
                  <a:srgbClr val="000000"/>
                </a:solidFill>
                <a:latin typeface="Arial"/>
                <a:ea typeface="Arial"/>
                <a:cs typeface="Arial"/>
                <a:sym typeface="Arial"/>
              </a:defRPr>
            </a:lvl4pPr>
            <a:lvl5pPr marL="0" marR="0" lvl="4" indent="0" algn="r" rtl="0">
              <a:spcBef>
                <a:spcPts val="0"/>
              </a:spcBef>
              <a:buNone/>
              <a:defRPr sz="1200" b="0" i="0" u="none" strike="noStrike" cap="none">
                <a:solidFill>
                  <a:srgbClr val="000000"/>
                </a:solidFill>
                <a:latin typeface="Arial"/>
                <a:ea typeface="Arial"/>
                <a:cs typeface="Arial"/>
                <a:sym typeface="Arial"/>
              </a:defRPr>
            </a:lvl5pPr>
            <a:lvl6pPr marL="0" marR="0" lvl="5" indent="0" algn="r" rtl="0">
              <a:spcBef>
                <a:spcPts val="0"/>
              </a:spcBef>
              <a:buNone/>
              <a:defRPr sz="1200" b="0" i="0" u="none" strike="noStrike" cap="none">
                <a:solidFill>
                  <a:srgbClr val="000000"/>
                </a:solidFill>
                <a:latin typeface="Arial"/>
                <a:ea typeface="Arial"/>
                <a:cs typeface="Arial"/>
                <a:sym typeface="Arial"/>
              </a:defRPr>
            </a:lvl6pPr>
            <a:lvl7pPr marL="0" marR="0" lvl="6" indent="0" algn="r" rtl="0">
              <a:spcBef>
                <a:spcPts val="0"/>
              </a:spcBef>
              <a:buNone/>
              <a:defRPr sz="1200" b="0" i="0" u="none" strike="noStrike" cap="none">
                <a:solidFill>
                  <a:srgbClr val="000000"/>
                </a:solidFill>
                <a:latin typeface="Arial"/>
                <a:ea typeface="Arial"/>
                <a:cs typeface="Arial"/>
                <a:sym typeface="Arial"/>
              </a:defRPr>
            </a:lvl7pPr>
            <a:lvl8pPr marL="0" marR="0" lvl="7" indent="0" algn="r" rtl="0">
              <a:spcBef>
                <a:spcPts val="0"/>
              </a:spcBef>
              <a:buNone/>
              <a:defRPr sz="1200" b="0" i="0" u="none" strike="noStrike" cap="none">
                <a:solidFill>
                  <a:srgbClr val="000000"/>
                </a:solidFill>
                <a:latin typeface="Arial"/>
                <a:ea typeface="Arial"/>
                <a:cs typeface="Arial"/>
                <a:sym typeface="Arial"/>
              </a:defRPr>
            </a:lvl8pPr>
            <a:lvl9pPr marL="0" marR="0" lvl="8" indent="0" algn="r" rtl="0">
              <a:spcBef>
                <a:spcPts val="0"/>
              </a:spcBef>
              <a:buNone/>
              <a:defRPr sz="12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9" name="Google Shape;79;p1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2" name="Google Shape;92;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 name="Google Shape;9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98"/>
        <p:cNvGrpSpPr/>
        <p:nvPr/>
      </p:nvGrpSpPr>
      <p:grpSpPr>
        <a:xfrm>
          <a:off x="0" y="0"/>
          <a:ext cx="0" cy="0"/>
          <a:chOff x="0" y="0"/>
          <a:chExt cx="0" cy="0"/>
        </a:xfrm>
      </p:grpSpPr>
      <p:sp>
        <p:nvSpPr>
          <p:cNvPr id="99" name="Google Shape;99;p16"/>
          <p:cNvSpPr txBox="1">
            <a:spLocks noGrp="1"/>
          </p:cNvSpPr>
          <p:nvPr>
            <p:ph type="sldNum" idx="12"/>
          </p:nvPr>
        </p:nvSpPr>
        <p:spPr>
          <a:xfrm>
            <a:off x="8737600" y="6356351"/>
            <a:ext cx="2844900" cy="366000"/>
          </a:xfrm>
          <a:prstGeom prst="rect">
            <a:avLst/>
          </a:prstGeom>
          <a:noFill/>
          <a:ln>
            <a:noFill/>
          </a:ln>
        </p:spPr>
        <p:txBody>
          <a:bodyPr spcFirstLastPara="1" wrap="square" lIns="121900" tIns="60925" rIns="121900" bIns="60925" anchor="t" anchorCtr="0">
            <a:noAutofit/>
          </a:bodyPr>
          <a:lstStyle>
            <a:lvl1pPr marL="0" marR="0" lvl="0" indent="0" algn="l" rtl="0">
              <a:spcBef>
                <a:spcPts val="0"/>
              </a:spcBef>
              <a:buNone/>
              <a:defRPr sz="2400" b="0" i="0" u="none" strike="noStrike" cap="none">
                <a:solidFill>
                  <a:schemeClr val="dk1"/>
                </a:solidFill>
                <a:latin typeface="Calibri"/>
                <a:ea typeface="Calibri"/>
                <a:cs typeface="Calibri"/>
                <a:sym typeface="Calibri"/>
              </a:defRPr>
            </a:lvl1pPr>
            <a:lvl2pPr marL="0" marR="0" lvl="1" indent="0" algn="l" rtl="0">
              <a:spcBef>
                <a:spcPts val="0"/>
              </a:spcBef>
              <a:buNone/>
              <a:defRPr sz="2400" b="0" i="0" u="none" strike="noStrike" cap="none">
                <a:solidFill>
                  <a:schemeClr val="dk1"/>
                </a:solidFill>
                <a:latin typeface="Calibri"/>
                <a:ea typeface="Calibri"/>
                <a:cs typeface="Calibri"/>
                <a:sym typeface="Calibri"/>
              </a:defRPr>
            </a:lvl2pPr>
            <a:lvl3pPr marL="0" marR="0" lvl="2" indent="0" algn="l" rtl="0">
              <a:spcBef>
                <a:spcPts val="0"/>
              </a:spcBef>
              <a:buNone/>
              <a:defRPr sz="2400" b="0" i="0" u="none" strike="noStrike" cap="none">
                <a:solidFill>
                  <a:schemeClr val="dk1"/>
                </a:solidFill>
                <a:latin typeface="Calibri"/>
                <a:ea typeface="Calibri"/>
                <a:cs typeface="Calibri"/>
                <a:sym typeface="Calibri"/>
              </a:defRPr>
            </a:lvl3pPr>
            <a:lvl4pPr marL="0" marR="0" lvl="3" indent="0" algn="l" rtl="0">
              <a:spcBef>
                <a:spcPts val="0"/>
              </a:spcBef>
              <a:buNone/>
              <a:defRPr sz="2400" b="0" i="0" u="none" strike="noStrike" cap="none">
                <a:solidFill>
                  <a:schemeClr val="dk1"/>
                </a:solidFill>
                <a:latin typeface="Calibri"/>
                <a:ea typeface="Calibri"/>
                <a:cs typeface="Calibri"/>
                <a:sym typeface="Calibri"/>
              </a:defRPr>
            </a:lvl4pPr>
            <a:lvl5pPr marL="0" marR="0" lvl="4" indent="0" algn="l" rtl="0">
              <a:spcBef>
                <a:spcPts val="0"/>
              </a:spcBef>
              <a:buNone/>
              <a:defRPr sz="2400" b="0" i="0" u="none" strike="noStrike" cap="none">
                <a:solidFill>
                  <a:schemeClr val="dk1"/>
                </a:solidFill>
                <a:latin typeface="Calibri"/>
                <a:ea typeface="Calibri"/>
                <a:cs typeface="Calibri"/>
                <a:sym typeface="Calibri"/>
              </a:defRPr>
            </a:lvl5pPr>
            <a:lvl6pPr marL="0" marR="0" lvl="5" indent="0" algn="l" rtl="0">
              <a:spcBef>
                <a:spcPts val="0"/>
              </a:spcBef>
              <a:buNone/>
              <a:defRPr sz="2400" b="0" i="0" u="none" strike="noStrike" cap="none">
                <a:solidFill>
                  <a:schemeClr val="dk1"/>
                </a:solidFill>
                <a:latin typeface="Calibri"/>
                <a:ea typeface="Calibri"/>
                <a:cs typeface="Calibri"/>
                <a:sym typeface="Calibri"/>
              </a:defRPr>
            </a:lvl6pPr>
            <a:lvl7pPr marL="0" marR="0" lvl="6" indent="0" algn="l" rtl="0">
              <a:spcBef>
                <a:spcPts val="0"/>
              </a:spcBef>
              <a:buNone/>
              <a:defRPr sz="2400" b="0" i="0" u="none" strike="noStrike" cap="none">
                <a:solidFill>
                  <a:schemeClr val="dk1"/>
                </a:solidFill>
                <a:latin typeface="Calibri"/>
                <a:ea typeface="Calibri"/>
                <a:cs typeface="Calibri"/>
                <a:sym typeface="Calibri"/>
              </a:defRPr>
            </a:lvl7pPr>
            <a:lvl8pPr marL="0" marR="0" lvl="7" indent="0" algn="l" rtl="0">
              <a:spcBef>
                <a:spcPts val="0"/>
              </a:spcBef>
              <a:buNone/>
              <a:defRPr sz="2400" b="0" i="0" u="none" strike="noStrike" cap="none">
                <a:solidFill>
                  <a:schemeClr val="dk1"/>
                </a:solidFill>
                <a:latin typeface="Calibri"/>
                <a:ea typeface="Calibri"/>
                <a:cs typeface="Calibri"/>
                <a:sym typeface="Calibri"/>
              </a:defRPr>
            </a:lvl8pPr>
            <a:lvl9pPr marL="0" marR="0" lvl="8" indent="0" algn="l" rtl="0">
              <a:spcBef>
                <a:spcPts val="0"/>
              </a:spcBef>
              <a:buNone/>
              <a:defRPr sz="2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00" name="Google Shape;100;p16"/>
          <p:cNvSpPr txBox="1">
            <a:spLocks noGrp="1"/>
          </p:cNvSpPr>
          <p:nvPr>
            <p:ph type="body" idx="1"/>
          </p:nvPr>
        </p:nvSpPr>
        <p:spPr>
          <a:xfrm>
            <a:off x="368724" y="2512484"/>
            <a:ext cx="8118300" cy="650100"/>
          </a:xfrm>
          <a:prstGeom prst="rect">
            <a:avLst/>
          </a:prstGeom>
          <a:noFill/>
          <a:ln>
            <a:noFill/>
          </a:ln>
        </p:spPr>
        <p:txBody>
          <a:bodyPr spcFirstLastPara="1" wrap="square" lIns="121900" tIns="60925" rIns="121900" bIns="60925" anchor="t" anchorCtr="0"/>
          <a:lstStyle>
            <a:lvl1pPr marL="457200" marR="0" lvl="0" indent="-228600" algn="l" rtl="0">
              <a:spcBef>
                <a:spcPts val="800"/>
              </a:spcBef>
              <a:spcAft>
                <a:spcPts val="0"/>
              </a:spcAft>
              <a:buClr>
                <a:schemeClr val="dk1"/>
              </a:buClr>
              <a:buSzPts val="4000"/>
              <a:buFont typeface="Arial"/>
              <a:buNone/>
              <a:defRPr sz="4000" b="0" i="0" u="none" strike="noStrike" cap="none">
                <a:solidFill>
                  <a:schemeClr val="dk1"/>
                </a:solidFill>
                <a:latin typeface="Arial Narrow"/>
                <a:ea typeface="Arial Narrow"/>
                <a:cs typeface="Arial Narrow"/>
                <a:sym typeface="Arial Narrow"/>
              </a:defRPr>
            </a:lvl1pPr>
            <a:lvl2pPr marL="914400" marR="0" lvl="1" indent="-463550" algn="l" rtl="0">
              <a:spcBef>
                <a:spcPts val="700"/>
              </a:spcBef>
              <a:spcAft>
                <a:spcPts val="0"/>
              </a:spcAft>
              <a:buClr>
                <a:schemeClr val="dk1"/>
              </a:buClr>
              <a:buSzPts val="3700"/>
              <a:buFont typeface="Arial"/>
              <a:buChar char="–"/>
              <a:defRPr sz="3700" b="0" i="0" u="none" strike="noStrike" cap="none">
                <a:solidFill>
                  <a:schemeClr val="dk1"/>
                </a:solidFill>
                <a:latin typeface="Calibri"/>
                <a:ea typeface="Calibri"/>
                <a:cs typeface="Calibri"/>
                <a:sym typeface="Calibri"/>
              </a:defRPr>
            </a:lvl2pPr>
            <a:lvl3pPr marL="1371600" marR="0" lvl="2" indent="-431800" algn="l" rtl="0">
              <a:spcBef>
                <a:spcPts val="6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3pPr>
            <a:lvl4pPr marL="1828800" marR="0" lvl="3" indent="-400050" algn="l" rtl="0">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body" idx="2"/>
          </p:nvPr>
        </p:nvSpPr>
        <p:spPr>
          <a:xfrm>
            <a:off x="368723" y="3528907"/>
            <a:ext cx="8118300" cy="650100"/>
          </a:xfrm>
          <a:prstGeom prst="rect">
            <a:avLst/>
          </a:prstGeom>
          <a:noFill/>
          <a:ln>
            <a:noFill/>
          </a:ln>
        </p:spPr>
        <p:txBody>
          <a:bodyPr spcFirstLastPara="1" wrap="square" lIns="121900" tIns="60925" rIns="121900" bIns="60925" anchor="t" anchorCtr="0"/>
          <a:lstStyle>
            <a:lvl1pPr marL="457200" marR="0" lvl="0" indent="-228600" algn="l" rtl="0">
              <a:spcBef>
                <a:spcPts val="500"/>
              </a:spcBef>
              <a:spcAft>
                <a:spcPts val="0"/>
              </a:spcAft>
              <a:buClr>
                <a:srgbClr val="000000"/>
              </a:buClr>
              <a:buSzPts val="2400"/>
              <a:buFont typeface="Arial"/>
              <a:buNone/>
              <a:defRPr sz="2400" b="0" i="0" u="none" strike="noStrike" cap="none">
                <a:solidFill>
                  <a:srgbClr val="000000"/>
                </a:solidFill>
                <a:latin typeface="Arial Narrow"/>
                <a:ea typeface="Arial Narrow"/>
                <a:cs typeface="Arial Narrow"/>
                <a:sym typeface="Arial Narrow"/>
              </a:defRPr>
            </a:lvl1pPr>
            <a:lvl2pPr marL="914400" marR="0" lvl="1" indent="-463550" algn="l" rtl="0">
              <a:spcBef>
                <a:spcPts val="700"/>
              </a:spcBef>
              <a:spcAft>
                <a:spcPts val="0"/>
              </a:spcAft>
              <a:buClr>
                <a:schemeClr val="dk1"/>
              </a:buClr>
              <a:buSzPts val="3700"/>
              <a:buFont typeface="Arial"/>
              <a:buChar char="–"/>
              <a:defRPr sz="3700" b="0" i="0" u="none" strike="noStrike" cap="none">
                <a:solidFill>
                  <a:schemeClr val="dk1"/>
                </a:solidFill>
                <a:latin typeface="Calibri"/>
                <a:ea typeface="Calibri"/>
                <a:cs typeface="Calibri"/>
                <a:sym typeface="Calibri"/>
              </a:defRPr>
            </a:lvl2pPr>
            <a:lvl3pPr marL="1371600" marR="0" lvl="2" indent="-431800" algn="l" rtl="0">
              <a:spcBef>
                <a:spcPts val="6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3pPr>
            <a:lvl4pPr marL="1828800" marR="0" lvl="3" indent="-400050" algn="l" rtl="0">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pic>
        <p:nvPicPr>
          <p:cNvPr id="97" name="Google Shape;97;p15" descr="PPT templates-1-widescreen-FINAL.jpg"/>
          <p:cNvPicPr preferRelativeResize="0"/>
          <p:nvPr/>
        </p:nvPicPr>
        <p:blipFill rotWithShape="1">
          <a:blip r:embed="rId3">
            <a:alphaModFix/>
          </a:blip>
          <a:srcRect/>
          <a:stretch/>
        </p:blipFill>
        <p:spPr>
          <a:xfrm>
            <a:off x="0" y="0"/>
            <a:ext cx="12181173" cy="685799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aseigneurin.github.io/2018/08/27/kafka-streams-processing-late-events.html"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body" idx="1"/>
          </p:nvPr>
        </p:nvSpPr>
        <p:spPr>
          <a:xfrm>
            <a:off x="368724" y="2512484"/>
            <a:ext cx="8118300" cy="650100"/>
          </a:xfrm>
          <a:prstGeom prst="rect">
            <a:avLst/>
          </a:prstGeom>
          <a:noFill/>
          <a:ln>
            <a:noFill/>
          </a:ln>
        </p:spPr>
        <p:txBody>
          <a:bodyPr spcFirstLastPara="1" wrap="square" lIns="121900" tIns="60925" rIns="121900" bIns="60925" anchor="t" anchorCtr="0">
            <a:noAutofit/>
          </a:bodyPr>
          <a:lstStyle/>
          <a:p>
            <a:pPr marL="0" lvl="0" indent="0" algn="l" rtl="0">
              <a:spcBef>
                <a:spcPts val="0"/>
              </a:spcBef>
              <a:spcAft>
                <a:spcPts val="0"/>
              </a:spcAft>
              <a:buClr>
                <a:schemeClr val="dk1"/>
              </a:buClr>
              <a:buSzPts val="1500"/>
              <a:buFont typeface="Arial"/>
              <a:buNone/>
            </a:pPr>
            <a:r>
              <a:rPr lang="en-AU" sz="3600" dirty="0"/>
              <a:t>FIT5202 – Data Processing for Big Data</a:t>
            </a:r>
            <a:endParaRPr sz="3600" dirty="0"/>
          </a:p>
          <a:p>
            <a:pPr marL="0" marR="0" lvl="0" indent="0" algn="l" rtl="0">
              <a:spcBef>
                <a:spcPts val="0"/>
              </a:spcBef>
              <a:spcAft>
                <a:spcPts val="0"/>
              </a:spcAft>
              <a:buClr>
                <a:schemeClr val="dk1"/>
              </a:buClr>
              <a:buSzPts val="4000"/>
              <a:buFont typeface="Arial"/>
              <a:buNone/>
            </a:pPr>
            <a:endParaRPr dirty="0"/>
          </a:p>
        </p:txBody>
      </p:sp>
      <p:sp>
        <p:nvSpPr>
          <p:cNvPr id="130" name="Google Shape;130;p23"/>
          <p:cNvSpPr txBox="1">
            <a:spLocks noGrp="1"/>
          </p:cNvSpPr>
          <p:nvPr>
            <p:ph type="body" idx="2"/>
          </p:nvPr>
        </p:nvSpPr>
        <p:spPr>
          <a:xfrm>
            <a:off x="368723" y="3528907"/>
            <a:ext cx="8118300" cy="650100"/>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Clr>
                <a:srgbClr val="000000"/>
              </a:buClr>
              <a:buSzPts val="2400"/>
              <a:buFont typeface="Arial"/>
              <a:buNone/>
            </a:pPr>
            <a:r>
              <a:rPr lang="en-US" dirty="0"/>
              <a:t>Stream Data Processing</a:t>
            </a:r>
          </a:p>
          <a:p>
            <a:pPr marL="0" marR="0" lvl="0" indent="0" algn="l" rtl="0">
              <a:spcBef>
                <a:spcPts val="0"/>
              </a:spcBef>
              <a:spcAft>
                <a:spcPts val="0"/>
              </a:spcAft>
              <a:buClr>
                <a:srgbClr val="000000"/>
              </a:buClr>
              <a:buSzPts val="2400"/>
              <a:buFont typeface="Arial"/>
              <a:buNone/>
            </a:pPr>
            <a:r>
              <a:rPr lang="en-US" sz="2400" b="0" i="0" u="none" strike="noStrike" cap="none" dirty="0" err="1">
                <a:solidFill>
                  <a:srgbClr val="000000"/>
                </a:solidFill>
                <a:latin typeface="Arial Narrow"/>
                <a:ea typeface="Arial Narrow"/>
                <a:cs typeface="Arial Narrow"/>
                <a:sym typeface="Arial Narrow"/>
              </a:rPr>
              <a:t>Prajwol</a:t>
            </a:r>
            <a:r>
              <a:rPr lang="en-US" sz="2400" b="0" i="0" u="none" strike="noStrike" cap="none" dirty="0">
                <a:solidFill>
                  <a:srgbClr val="000000"/>
                </a:solidFill>
                <a:latin typeface="Arial Narrow"/>
                <a:ea typeface="Arial Narrow"/>
                <a:cs typeface="Arial Narrow"/>
                <a:sym typeface="Arial Narrow"/>
              </a:rPr>
              <a:t> </a:t>
            </a:r>
            <a:r>
              <a:rPr lang="en-US" sz="2400" b="0" i="0" u="none" strike="noStrike" cap="none" dirty="0" err="1" smtClean="0">
                <a:solidFill>
                  <a:srgbClr val="000000"/>
                </a:solidFill>
                <a:latin typeface="Arial Narrow"/>
                <a:ea typeface="Arial Narrow"/>
                <a:cs typeface="Arial Narrow"/>
                <a:sym typeface="Arial Narrow"/>
              </a:rPr>
              <a:t>Sangat</a:t>
            </a:r>
            <a:endParaRPr lang="en-US" sz="2400" b="0" i="0" u="none" strike="noStrike" cap="none" dirty="0" smtClean="0">
              <a:solidFill>
                <a:srgbClr val="000000"/>
              </a:solidFill>
              <a:latin typeface="Arial Narrow"/>
              <a:ea typeface="Arial Narrow"/>
              <a:cs typeface="Arial Narrow"/>
              <a:sym typeface="Arial Narrow"/>
            </a:endParaRPr>
          </a:p>
          <a:p>
            <a:pPr marL="0" marR="0" lvl="0" indent="0" algn="l" rtl="0">
              <a:spcBef>
                <a:spcPts val="0"/>
              </a:spcBef>
              <a:spcAft>
                <a:spcPts val="0"/>
              </a:spcAft>
              <a:buClr>
                <a:srgbClr val="000000"/>
              </a:buClr>
              <a:buSzPts val="2400"/>
              <a:buFont typeface="Arial"/>
              <a:buNone/>
            </a:pPr>
            <a:endParaRPr lang="en-US" dirty="0"/>
          </a:p>
          <a:p>
            <a:pPr marL="0" marR="0" lvl="0" indent="0" algn="l" rtl="0">
              <a:spcBef>
                <a:spcPts val="0"/>
              </a:spcBef>
              <a:spcAft>
                <a:spcPts val="0"/>
              </a:spcAft>
              <a:buClr>
                <a:srgbClr val="000000"/>
              </a:buClr>
              <a:buSzPts val="2400"/>
              <a:buFont typeface="Arial"/>
              <a:buNone/>
            </a:pPr>
            <a:r>
              <a:rPr lang="en-US" sz="2400" b="0" i="0" u="none" strike="noStrike" cap="none" dirty="0" smtClean="0">
                <a:solidFill>
                  <a:srgbClr val="000000"/>
                </a:solidFill>
                <a:latin typeface="Arial Narrow"/>
                <a:ea typeface="Arial Narrow"/>
                <a:cs typeface="Arial Narrow"/>
                <a:sym typeface="Arial Narrow"/>
              </a:rPr>
              <a:t>Edited by Ting Chee Ming (7 May 2021)</a:t>
            </a:r>
            <a:endParaRPr sz="2400" b="0" i="0" u="none" strike="noStrike" cap="none" dirty="0">
              <a:solidFill>
                <a:srgbClr val="000000"/>
              </a:solidFill>
              <a:latin typeface="Arial Narrow"/>
              <a:ea typeface="Arial Narrow"/>
              <a:cs typeface="Arial Narrow"/>
              <a:sym typeface="Arial Narrow"/>
            </a:endParaRPr>
          </a:p>
        </p:txBody>
      </p:sp>
      <p:sp>
        <p:nvSpPr>
          <p:cNvPr id="131" name="Google Shape;131;p23"/>
          <p:cNvSpPr txBox="1"/>
          <p:nvPr/>
        </p:nvSpPr>
        <p:spPr>
          <a:xfrm>
            <a:off x="6252373" y="403296"/>
            <a:ext cx="2613600" cy="1138800"/>
          </a:xfrm>
          <a:prstGeom prst="rect">
            <a:avLst/>
          </a:prstGeom>
          <a:noFill/>
          <a:ln>
            <a:noFill/>
          </a:ln>
        </p:spPr>
        <p:txBody>
          <a:bodyPr spcFirstLastPara="1" wrap="square" lIns="0" tIns="0" rIns="121900" bIns="0" anchor="t" anchorCtr="0">
            <a:noAutofit/>
          </a:bodyPr>
          <a:lstStyle/>
          <a:p>
            <a:pPr marL="0" marR="0" lvl="0" indent="0" algn="l" rtl="0">
              <a:spcBef>
                <a:spcPts val="0"/>
              </a:spcBef>
              <a:spcAft>
                <a:spcPts val="0"/>
              </a:spcAft>
              <a:buNone/>
            </a:pPr>
            <a:r>
              <a:rPr lang="en-US" sz="2500">
                <a:solidFill>
                  <a:srgbClr val="006DAE"/>
                </a:solidFill>
                <a:latin typeface="Arial Narrow"/>
                <a:ea typeface="Arial Narrow"/>
                <a:cs typeface="Arial Narrow"/>
                <a:sym typeface="Arial Narrow"/>
              </a:rPr>
              <a:t>MONASH</a:t>
            </a:r>
            <a:r>
              <a:rPr lang="en-US" sz="2500" baseline="30000">
                <a:solidFill>
                  <a:schemeClr val="dk1"/>
                </a:solidFill>
                <a:latin typeface="Arial Narrow"/>
                <a:ea typeface="Arial Narrow"/>
                <a:cs typeface="Arial Narrow"/>
                <a:sym typeface="Arial Narrow"/>
              </a:rPr>
              <a:t/>
            </a:r>
            <a:br>
              <a:rPr lang="en-US" sz="2500" baseline="30000">
                <a:solidFill>
                  <a:schemeClr val="dk1"/>
                </a:solidFill>
                <a:latin typeface="Arial Narrow"/>
                <a:ea typeface="Arial Narrow"/>
                <a:cs typeface="Arial Narrow"/>
                <a:sym typeface="Arial Narrow"/>
              </a:rPr>
            </a:br>
            <a:r>
              <a:rPr lang="en-US" sz="2500">
                <a:solidFill>
                  <a:schemeClr val="dk1"/>
                </a:solidFill>
                <a:latin typeface="Arial Narrow"/>
                <a:ea typeface="Arial Narrow"/>
                <a:cs typeface="Arial Narrow"/>
                <a:sym typeface="Arial Narrow"/>
              </a:rPr>
              <a:t>INFORMATION</a:t>
            </a:r>
            <a:endParaRPr sz="1900"/>
          </a:p>
          <a:p>
            <a:pPr marL="0" marR="0" lvl="0" indent="0" algn="l" rtl="0">
              <a:spcBef>
                <a:spcPts val="0"/>
              </a:spcBef>
              <a:spcAft>
                <a:spcPts val="0"/>
              </a:spcAft>
              <a:buNone/>
            </a:pPr>
            <a:r>
              <a:rPr lang="en-US" sz="2500">
                <a:solidFill>
                  <a:schemeClr val="dk1"/>
                </a:solidFill>
                <a:latin typeface="Arial Narrow"/>
                <a:ea typeface="Arial Narrow"/>
                <a:cs typeface="Arial Narrow"/>
                <a:sym typeface="Arial Narrow"/>
              </a:rPr>
              <a:t>TECHNOLOGY</a:t>
            </a:r>
            <a:endParaRPr sz="2500">
              <a:solidFill>
                <a:schemeClr val="dk1"/>
              </a:solidFill>
              <a:latin typeface="Arial Narrow"/>
              <a:ea typeface="Arial Narrow"/>
              <a:cs typeface="Arial Narrow"/>
              <a:sym typeface="Arial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2400"/>
              <a:buFont typeface="Arial Narrow"/>
              <a:buNone/>
            </a:pPr>
            <a:r>
              <a:rPr lang="en-US" sz="3200" b="1" i="0" u="none" strike="noStrike" cap="none" dirty="0">
                <a:solidFill>
                  <a:schemeClr val="dk1"/>
                </a:solidFill>
                <a:latin typeface="Arial Narrow"/>
                <a:ea typeface="Arial Narrow"/>
                <a:cs typeface="Arial Narrow"/>
                <a:sym typeface="Arial Narrow"/>
              </a:rPr>
              <a:t>Will the next number be lower or higher than the current reading?</a:t>
            </a:r>
            <a:br>
              <a:rPr lang="en-US" sz="3200" b="1" i="0" u="none" strike="noStrike" cap="none" dirty="0">
                <a:solidFill>
                  <a:schemeClr val="dk1"/>
                </a:solidFill>
                <a:latin typeface="Arial Narrow"/>
                <a:ea typeface="Arial Narrow"/>
                <a:cs typeface="Arial Narrow"/>
                <a:sym typeface="Arial Narrow"/>
              </a:rPr>
            </a:br>
            <a:endParaRPr sz="3200" b="1" i="0" u="none" strike="noStrike" cap="none" dirty="0">
              <a:solidFill>
                <a:schemeClr val="dk1"/>
              </a:solidFill>
              <a:latin typeface="Arial Narrow"/>
              <a:ea typeface="Arial Narrow"/>
              <a:cs typeface="Arial Narrow"/>
              <a:sym typeface="Arial Narrow"/>
            </a:endParaRPr>
          </a:p>
        </p:txBody>
      </p:sp>
      <p:grpSp>
        <p:nvGrpSpPr>
          <p:cNvPr id="296" name="Google Shape;296;p33"/>
          <p:cNvGrpSpPr/>
          <p:nvPr/>
        </p:nvGrpSpPr>
        <p:grpSpPr>
          <a:xfrm>
            <a:off x="882985" y="1693333"/>
            <a:ext cx="4948989" cy="2968980"/>
            <a:chOff x="882985" y="1693333"/>
            <a:chExt cx="4948989" cy="2968980"/>
          </a:xfrm>
        </p:grpSpPr>
        <p:grpSp>
          <p:nvGrpSpPr>
            <p:cNvPr id="297" name="Google Shape;297;p33"/>
            <p:cNvGrpSpPr/>
            <p:nvPr/>
          </p:nvGrpSpPr>
          <p:grpSpPr>
            <a:xfrm>
              <a:off x="882985" y="3143954"/>
              <a:ext cx="4948989" cy="1518359"/>
              <a:chOff x="798320" y="2454026"/>
              <a:chExt cx="4948989" cy="1518359"/>
            </a:xfrm>
          </p:grpSpPr>
          <p:grpSp>
            <p:nvGrpSpPr>
              <p:cNvPr id="298" name="Google Shape;298;p33"/>
              <p:cNvGrpSpPr/>
              <p:nvPr/>
            </p:nvGrpSpPr>
            <p:grpSpPr>
              <a:xfrm>
                <a:off x="938464" y="2454026"/>
                <a:ext cx="4491794" cy="369332"/>
                <a:chOff x="549442" y="2514600"/>
                <a:chExt cx="4491794" cy="369332"/>
              </a:xfrm>
            </p:grpSpPr>
            <p:grpSp>
              <p:nvGrpSpPr>
                <p:cNvPr id="299" name="Google Shape;299;p33"/>
                <p:cNvGrpSpPr/>
                <p:nvPr/>
              </p:nvGrpSpPr>
              <p:grpSpPr>
                <a:xfrm>
                  <a:off x="1479884" y="2514600"/>
                  <a:ext cx="890338" cy="369332"/>
                  <a:chOff x="1479884" y="2514600"/>
                  <a:chExt cx="890338" cy="369332"/>
                </a:xfrm>
              </p:grpSpPr>
              <p:sp>
                <p:nvSpPr>
                  <p:cNvPr id="300" name="Google Shape;300;p33"/>
                  <p:cNvSpPr txBox="1"/>
                  <p:nvPr/>
                </p:nvSpPr>
                <p:spPr>
                  <a:xfrm>
                    <a:off x="147988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301" name="Google Shape;301;p33"/>
                  <p:cNvSpPr txBox="1"/>
                  <p:nvPr/>
                </p:nvSpPr>
                <p:spPr>
                  <a:xfrm>
                    <a:off x="190099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grpSp>
            <p:sp>
              <p:nvSpPr>
                <p:cNvPr id="302" name="Google Shape;302;p33"/>
                <p:cNvSpPr txBox="1"/>
                <p:nvPr/>
              </p:nvSpPr>
              <p:spPr>
                <a:xfrm>
                  <a:off x="237022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303" name="Google Shape;303;p33"/>
                <p:cNvSpPr txBox="1"/>
                <p:nvPr/>
              </p:nvSpPr>
              <p:spPr>
                <a:xfrm>
                  <a:off x="279132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304" name="Google Shape;304;p33"/>
                <p:cNvSpPr txBox="1"/>
                <p:nvPr/>
              </p:nvSpPr>
              <p:spPr>
                <a:xfrm>
                  <a:off x="326056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305" name="Google Shape;305;p33"/>
                <p:cNvSpPr txBox="1"/>
                <p:nvPr/>
              </p:nvSpPr>
              <p:spPr>
                <a:xfrm>
                  <a:off x="3681666"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306" name="Google Shape;306;p33"/>
                <p:cNvSpPr txBox="1"/>
                <p:nvPr/>
              </p:nvSpPr>
              <p:spPr>
                <a:xfrm>
                  <a:off x="415089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307" name="Google Shape;307;p33"/>
                <p:cNvSpPr txBox="1"/>
                <p:nvPr/>
              </p:nvSpPr>
              <p:spPr>
                <a:xfrm>
                  <a:off x="457200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a:p>
              </p:txBody>
            </p:sp>
            <p:grpSp>
              <p:nvGrpSpPr>
                <p:cNvPr id="308" name="Google Shape;308;p33"/>
                <p:cNvGrpSpPr/>
                <p:nvPr/>
              </p:nvGrpSpPr>
              <p:grpSpPr>
                <a:xfrm>
                  <a:off x="549442" y="2514600"/>
                  <a:ext cx="914401" cy="369332"/>
                  <a:chOff x="549442" y="2514600"/>
                  <a:chExt cx="914401" cy="369332"/>
                </a:xfrm>
              </p:grpSpPr>
              <p:sp>
                <p:nvSpPr>
                  <p:cNvPr id="309" name="Google Shape;309;p33"/>
                  <p:cNvSpPr txBox="1"/>
                  <p:nvPr/>
                </p:nvSpPr>
                <p:spPr>
                  <a:xfrm>
                    <a:off x="994611"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310" name="Google Shape;310;p33"/>
                  <p:cNvSpPr txBox="1"/>
                  <p:nvPr/>
                </p:nvSpPr>
                <p:spPr>
                  <a:xfrm>
                    <a:off x="54944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grpSp>
          </p:grpSp>
          <p:grpSp>
            <p:nvGrpSpPr>
              <p:cNvPr id="311" name="Google Shape;311;p33"/>
              <p:cNvGrpSpPr/>
              <p:nvPr/>
            </p:nvGrpSpPr>
            <p:grpSpPr>
              <a:xfrm>
                <a:off x="798320" y="3175000"/>
                <a:ext cx="4948989" cy="797385"/>
                <a:chOff x="2558716" y="3494242"/>
                <a:chExt cx="4948989" cy="797385"/>
              </a:xfrm>
            </p:grpSpPr>
            <p:sp>
              <p:nvSpPr>
                <p:cNvPr id="312" name="Google Shape;312;p33"/>
                <p:cNvSpPr/>
                <p:nvPr/>
              </p:nvSpPr>
              <p:spPr>
                <a:xfrm>
                  <a:off x="2751221" y="3494242"/>
                  <a:ext cx="4371474" cy="27164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3" name="Google Shape;313;p33"/>
                <p:cNvSpPr txBox="1"/>
                <p:nvPr/>
              </p:nvSpPr>
              <p:spPr>
                <a:xfrm>
                  <a:off x="7122695" y="3922295"/>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0</a:t>
                  </a:r>
                  <a:endParaRPr sz="1800" baseline="-25000">
                    <a:solidFill>
                      <a:schemeClr val="dk1"/>
                    </a:solidFill>
                    <a:latin typeface="Calibri"/>
                    <a:ea typeface="Calibri"/>
                    <a:cs typeface="Calibri"/>
                    <a:sym typeface="Calibri"/>
                  </a:endParaRPr>
                </a:p>
              </p:txBody>
            </p:sp>
            <p:sp>
              <p:nvSpPr>
                <p:cNvPr id="314" name="Google Shape;314;p33"/>
                <p:cNvSpPr txBox="1"/>
                <p:nvPr/>
              </p:nvSpPr>
              <p:spPr>
                <a:xfrm>
                  <a:off x="2558716" y="3922295"/>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n</a:t>
                  </a:r>
                  <a:endParaRPr sz="1800" baseline="-25000">
                    <a:solidFill>
                      <a:schemeClr val="dk1"/>
                    </a:solidFill>
                    <a:latin typeface="Calibri"/>
                    <a:ea typeface="Calibri"/>
                    <a:cs typeface="Calibri"/>
                    <a:sym typeface="Calibri"/>
                  </a:endParaRPr>
                </a:p>
              </p:txBody>
            </p:sp>
          </p:grpSp>
        </p:grpSp>
        <p:sp>
          <p:nvSpPr>
            <p:cNvPr id="315" name="Google Shape;315;p33"/>
            <p:cNvSpPr txBox="1"/>
            <p:nvPr/>
          </p:nvSpPr>
          <p:spPr>
            <a:xfrm>
              <a:off x="2843909" y="1693333"/>
              <a:ext cx="890338" cy="369332"/>
            </a:xfrm>
            <a:prstGeom prst="rect">
              <a:avLst/>
            </a:prstGeom>
            <a:solidFill>
              <a:srgbClr val="C4E0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Query</a:t>
              </a:r>
              <a:endParaRPr sz="1800">
                <a:solidFill>
                  <a:schemeClr val="dk1"/>
                </a:solidFill>
                <a:latin typeface="Calibri"/>
                <a:ea typeface="Calibri"/>
                <a:cs typeface="Calibri"/>
                <a:sym typeface="Calibri"/>
              </a:endParaRPr>
            </a:p>
          </p:txBody>
        </p:sp>
        <p:cxnSp>
          <p:nvCxnSpPr>
            <p:cNvPr id="316" name="Google Shape;316;p33"/>
            <p:cNvCxnSpPr/>
            <p:nvPr/>
          </p:nvCxnSpPr>
          <p:spPr>
            <a:xfrm rot="10800000">
              <a:off x="4855413" y="2261106"/>
              <a:ext cx="3788" cy="726437"/>
            </a:xfrm>
            <a:prstGeom prst="straightConnector1">
              <a:avLst/>
            </a:prstGeom>
            <a:noFill/>
            <a:ln w="9525" cap="flat" cmpd="sng">
              <a:solidFill>
                <a:schemeClr val="accent1"/>
              </a:solidFill>
              <a:prstDash val="solid"/>
              <a:miter lim="800000"/>
              <a:headEnd type="none" w="sm" len="sm"/>
              <a:tailEnd type="triangle" w="med" len="med"/>
            </a:ln>
          </p:spPr>
        </p:cxnSp>
        <p:sp>
          <p:nvSpPr>
            <p:cNvPr id="317" name="Google Shape;317;p33"/>
            <p:cNvSpPr txBox="1"/>
            <p:nvPr/>
          </p:nvSpPr>
          <p:spPr>
            <a:xfrm>
              <a:off x="4532564" y="1710266"/>
              <a:ext cx="1299410" cy="369332"/>
            </a:xfrm>
            <a:prstGeom prst="rect">
              <a:avLst/>
            </a:prstGeom>
            <a:solidFill>
              <a:srgbClr val="D8E2F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Prediction</a:t>
              </a:r>
              <a:endParaRPr sz="1800">
                <a:solidFill>
                  <a:schemeClr val="dk1"/>
                </a:solidFill>
                <a:latin typeface="Calibri"/>
                <a:ea typeface="Calibri"/>
                <a:cs typeface="Calibri"/>
                <a:sym typeface="Calibri"/>
              </a:endParaRPr>
            </a:p>
          </p:txBody>
        </p:sp>
        <p:cxnSp>
          <p:nvCxnSpPr>
            <p:cNvPr id="318" name="Google Shape;318;p33"/>
            <p:cNvCxnSpPr/>
            <p:nvPr/>
          </p:nvCxnSpPr>
          <p:spPr>
            <a:xfrm>
              <a:off x="3734247" y="1877999"/>
              <a:ext cx="798317" cy="16933"/>
            </a:xfrm>
            <a:prstGeom prst="straightConnector1">
              <a:avLst/>
            </a:prstGeom>
            <a:noFill/>
            <a:ln w="9525" cap="flat" cmpd="sng">
              <a:solidFill>
                <a:schemeClr val="accent1"/>
              </a:solidFill>
              <a:prstDash val="solid"/>
              <a:miter lim="800000"/>
              <a:headEnd type="none" w="sm" len="sm"/>
              <a:tailEnd type="triangle" w="med" len="med"/>
            </a:ln>
          </p:spPr>
        </p:cxnSp>
      </p:grpSp>
      <p:sp>
        <p:nvSpPr>
          <p:cNvPr id="319" name="Google Shape;319;p33"/>
          <p:cNvSpPr txBox="1"/>
          <p:nvPr/>
        </p:nvSpPr>
        <p:spPr>
          <a:xfrm>
            <a:off x="6908800" y="1877999"/>
            <a:ext cx="46736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Prediction may need all/some previous tuples.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Memory can only keep 5 tuples.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What can we do?</a:t>
            </a:r>
            <a:endParaRPr sz="1800">
              <a:solidFill>
                <a:schemeClr val="dk1"/>
              </a:solidFill>
              <a:latin typeface="Calibri"/>
              <a:ea typeface="Calibri"/>
              <a:cs typeface="Calibri"/>
              <a:sym typeface="Calibri"/>
            </a:endParaRPr>
          </a:p>
        </p:txBody>
      </p:sp>
      <p:sp>
        <p:nvSpPr>
          <p:cNvPr id="320" name="Google Shape;320;p33"/>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10</a:t>
            </a:fld>
            <a:endParaRPr sz="1200">
              <a:solidFill>
                <a:srgbClr val="000000"/>
              </a:solidFill>
              <a:latin typeface="Arial"/>
              <a:ea typeface="Arial"/>
              <a:cs typeface="Arial"/>
              <a:sym typeface="Arial"/>
            </a:endParaRPr>
          </a:p>
        </p:txBody>
      </p:sp>
      <p:sp>
        <p:nvSpPr>
          <p:cNvPr id="28" name="TextBox 27"/>
          <p:cNvSpPr txBox="1"/>
          <p:nvPr/>
        </p:nvSpPr>
        <p:spPr>
          <a:xfrm>
            <a:off x="6908800" y="3513286"/>
            <a:ext cx="4521200" cy="738664"/>
          </a:xfrm>
          <a:prstGeom prst="rect">
            <a:avLst/>
          </a:prstGeom>
          <a:noFill/>
        </p:spPr>
        <p:txBody>
          <a:bodyPr wrap="square" rtlCol="0">
            <a:spAutoFit/>
          </a:bodyPr>
          <a:lstStyle/>
          <a:p>
            <a:r>
              <a:rPr lang="en-US" dirty="0" smtClean="0"/>
              <a:t>Learn from previous data (create summary/model based on previous data)</a:t>
            </a:r>
          </a:p>
          <a:p>
            <a:endParaRPr lang="en-MY"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4"/>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4200"/>
              <a:buFont typeface="Arial Narrow"/>
              <a:buNone/>
            </a:pPr>
            <a:r>
              <a:rPr lang="en-US" sz="4200" b="1" i="0" u="none" strike="noStrike" cap="none">
                <a:solidFill>
                  <a:schemeClr val="dk1"/>
                </a:solidFill>
                <a:latin typeface="Arial Narrow"/>
                <a:ea typeface="Arial Narrow"/>
                <a:cs typeface="Arial Narrow"/>
                <a:sym typeface="Arial Narrow"/>
              </a:rPr>
              <a:t>Stream Processing System Architecture</a:t>
            </a:r>
            <a:endParaRPr sz="4200" b="1" i="0" u="none" strike="noStrike" cap="none">
              <a:solidFill>
                <a:schemeClr val="dk1"/>
              </a:solidFill>
              <a:latin typeface="Arial Narrow"/>
              <a:ea typeface="Arial Narrow"/>
              <a:cs typeface="Arial Narrow"/>
              <a:sym typeface="Arial Narrow"/>
            </a:endParaRPr>
          </a:p>
        </p:txBody>
      </p:sp>
      <p:pic>
        <p:nvPicPr>
          <p:cNvPr id="326" name="Google Shape;326;p34"/>
          <p:cNvPicPr preferRelativeResize="0"/>
          <p:nvPr/>
        </p:nvPicPr>
        <p:blipFill rotWithShape="1">
          <a:blip r:embed="rId3">
            <a:alphaModFix/>
          </a:blip>
          <a:srcRect/>
          <a:stretch/>
        </p:blipFill>
        <p:spPr>
          <a:xfrm>
            <a:off x="2118868" y="1340612"/>
            <a:ext cx="7429500" cy="3225800"/>
          </a:xfrm>
          <a:prstGeom prst="rect">
            <a:avLst/>
          </a:prstGeom>
          <a:noFill/>
          <a:ln>
            <a:noFill/>
          </a:ln>
        </p:spPr>
      </p:pic>
      <p:sp>
        <p:nvSpPr>
          <p:cNvPr id="327" name="Google Shape;327;p34"/>
          <p:cNvSpPr txBox="1"/>
          <p:nvPr/>
        </p:nvSpPr>
        <p:spPr>
          <a:xfrm>
            <a:off x="1072896" y="4986528"/>
            <a:ext cx="1060704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Garofalakis M., Gehrke J., Rastogi R. (2016) Data Stream Management: A Brave New World. In: Garofalakis M., Gehrke J., Rastogi R. (eds) Data Stream Management. Data-Centric Systems and Applications. Springer, Berlin, Heidelberg</a:t>
            </a:r>
            <a:endParaRPr sz="1800">
              <a:solidFill>
                <a:schemeClr val="dk1"/>
              </a:solidFill>
              <a:latin typeface="Calibri"/>
              <a:ea typeface="Calibri"/>
              <a:cs typeface="Calibri"/>
              <a:sym typeface="Calibri"/>
            </a:endParaRPr>
          </a:p>
        </p:txBody>
      </p:sp>
      <p:sp>
        <p:nvSpPr>
          <p:cNvPr id="328" name="Google Shape;328;p34"/>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11</a:t>
            </a:fld>
            <a:endParaRPr sz="12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5"/>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4200"/>
              <a:buFont typeface="Arial Narrow"/>
              <a:buNone/>
            </a:pPr>
            <a:r>
              <a:rPr lang="en-US" sz="4200" b="1" i="0" u="none" strike="noStrike" cap="none">
                <a:solidFill>
                  <a:schemeClr val="dk1"/>
                </a:solidFill>
                <a:latin typeface="Arial Narrow"/>
                <a:ea typeface="Arial Narrow"/>
                <a:cs typeface="Arial Narrow"/>
                <a:sym typeface="Arial Narrow"/>
              </a:rPr>
              <a:t>Time Decay</a:t>
            </a:r>
            <a:endParaRPr sz="4200" b="1" i="0" u="none" strike="noStrike" cap="none">
              <a:solidFill>
                <a:schemeClr val="dk1"/>
              </a:solidFill>
              <a:latin typeface="Arial Narrow"/>
              <a:ea typeface="Arial Narrow"/>
              <a:cs typeface="Arial Narrow"/>
              <a:sym typeface="Arial Narrow"/>
            </a:endParaRPr>
          </a:p>
        </p:txBody>
      </p:sp>
      <p:sp>
        <p:nvSpPr>
          <p:cNvPr id="335" name="Google Shape;335;p35"/>
          <p:cNvSpPr txBox="1">
            <a:spLocks noGrp="1"/>
          </p:cNvSpPr>
          <p:nvPr>
            <p:ph type="body" idx="1"/>
          </p:nvPr>
        </p:nvSpPr>
        <p:spPr>
          <a:xfrm>
            <a:off x="609598" y="1231261"/>
            <a:ext cx="11092829" cy="4525963"/>
          </a:xfrm>
          <a:prstGeom prst="rect">
            <a:avLst/>
          </a:prstGeom>
          <a:noFill/>
          <a:ln>
            <a:noFill/>
          </a:ln>
        </p:spPr>
        <p:txBody>
          <a:bodyPr spcFirstLastPara="1" wrap="square" lIns="45675" tIns="45675" rIns="45675" bIns="45675"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Is it possible to reduce the importance of older tuples, without eliminating their influence, on the results of the analysis?</a:t>
            </a:r>
            <a:endParaRPr/>
          </a:p>
          <a:p>
            <a:pPr marL="228600" marR="0" lvl="0"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Popular approach: windowing</a:t>
            </a:r>
            <a:endParaRPr/>
          </a:p>
          <a:p>
            <a:pPr marL="228600" marR="0" lvl="0"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Query processing is performed only on the tuples inside the window.</a:t>
            </a:r>
            <a:endParaRPr/>
          </a:p>
          <a:p>
            <a:pPr marL="228600" marR="0" lvl="0"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Window types:</a:t>
            </a:r>
            <a:endParaRPr/>
          </a:p>
          <a:p>
            <a:pPr marL="800100" marR="0" lvl="1" indent="-3429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Time-based</a:t>
            </a:r>
            <a:endParaRPr/>
          </a:p>
          <a:p>
            <a:pPr marL="800100" marR="0" lvl="1" indent="-3429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Tuple-based (count-based)</a:t>
            </a:r>
            <a:endParaRPr/>
          </a:p>
        </p:txBody>
      </p:sp>
      <p:sp>
        <p:nvSpPr>
          <p:cNvPr id="336" name="Google Shape;336;p35"/>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12</a:t>
            </a:fld>
            <a:endParaRPr sz="12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7"/>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4200"/>
              <a:buFont typeface="Arial Narrow"/>
              <a:buNone/>
            </a:pPr>
            <a:r>
              <a:rPr lang="en-US" sz="4200" b="1" i="0" u="none" strike="noStrike" cap="none" dirty="0">
                <a:solidFill>
                  <a:schemeClr val="dk1"/>
                </a:solidFill>
                <a:latin typeface="Arial Narrow"/>
                <a:ea typeface="Arial Narrow"/>
                <a:cs typeface="Arial Narrow"/>
                <a:sym typeface="Arial Narrow"/>
              </a:rPr>
              <a:t>Stream Window – Time Based Window</a:t>
            </a:r>
            <a:endParaRPr sz="4200" b="1" i="0" u="none" strike="noStrike" cap="none" dirty="0">
              <a:solidFill>
                <a:schemeClr val="dk1"/>
              </a:solidFill>
              <a:latin typeface="Arial Narrow"/>
              <a:ea typeface="Arial Narrow"/>
              <a:cs typeface="Arial Narrow"/>
              <a:sym typeface="Arial Narrow"/>
            </a:endParaRPr>
          </a:p>
        </p:txBody>
      </p:sp>
      <p:grpSp>
        <p:nvGrpSpPr>
          <p:cNvPr id="400" name="Google Shape;400;p37"/>
          <p:cNvGrpSpPr/>
          <p:nvPr/>
        </p:nvGrpSpPr>
        <p:grpSpPr>
          <a:xfrm>
            <a:off x="1267949" y="1776824"/>
            <a:ext cx="4877542" cy="1068748"/>
            <a:chOff x="798320" y="2454026"/>
            <a:chExt cx="4877542" cy="1068748"/>
          </a:xfrm>
        </p:grpSpPr>
        <p:grpSp>
          <p:nvGrpSpPr>
            <p:cNvPr id="401" name="Google Shape;401;p37"/>
            <p:cNvGrpSpPr/>
            <p:nvPr/>
          </p:nvGrpSpPr>
          <p:grpSpPr>
            <a:xfrm>
              <a:off x="938464" y="2454026"/>
              <a:ext cx="4491794" cy="369332"/>
              <a:chOff x="549442" y="2514600"/>
              <a:chExt cx="4491794" cy="369332"/>
            </a:xfrm>
          </p:grpSpPr>
          <p:grpSp>
            <p:nvGrpSpPr>
              <p:cNvPr id="402" name="Google Shape;402;p37"/>
              <p:cNvGrpSpPr/>
              <p:nvPr/>
            </p:nvGrpSpPr>
            <p:grpSpPr>
              <a:xfrm>
                <a:off x="1479884" y="2514600"/>
                <a:ext cx="890338" cy="369332"/>
                <a:chOff x="1479884" y="2514600"/>
                <a:chExt cx="890338" cy="369332"/>
              </a:xfrm>
            </p:grpSpPr>
            <p:sp>
              <p:nvSpPr>
                <p:cNvPr id="403" name="Google Shape;403;p37"/>
                <p:cNvSpPr txBox="1"/>
                <p:nvPr/>
              </p:nvSpPr>
              <p:spPr>
                <a:xfrm>
                  <a:off x="147988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404" name="Google Shape;404;p37"/>
                <p:cNvSpPr txBox="1"/>
                <p:nvPr/>
              </p:nvSpPr>
              <p:spPr>
                <a:xfrm>
                  <a:off x="190099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grpSp>
          <p:sp>
            <p:nvSpPr>
              <p:cNvPr id="405" name="Google Shape;405;p37"/>
              <p:cNvSpPr txBox="1"/>
              <p:nvPr/>
            </p:nvSpPr>
            <p:spPr>
              <a:xfrm>
                <a:off x="237022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406" name="Google Shape;406;p37"/>
              <p:cNvSpPr txBox="1"/>
              <p:nvPr/>
            </p:nvSpPr>
            <p:spPr>
              <a:xfrm>
                <a:off x="279132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407" name="Google Shape;407;p37"/>
              <p:cNvSpPr txBox="1"/>
              <p:nvPr/>
            </p:nvSpPr>
            <p:spPr>
              <a:xfrm>
                <a:off x="326056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408" name="Google Shape;408;p37"/>
              <p:cNvSpPr txBox="1"/>
              <p:nvPr/>
            </p:nvSpPr>
            <p:spPr>
              <a:xfrm>
                <a:off x="3681666"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409" name="Google Shape;409;p37"/>
              <p:cNvSpPr txBox="1"/>
              <p:nvPr/>
            </p:nvSpPr>
            <p:spPr>
              <a:xfrm>
                <a:off x="415089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410" name="Google Shape;410;p37"/>
              <p:cNvSpPr txBox="1"/>
              <p:nvPr/>
            </p:nvSpPr>
            <p:spPr>
              <a:xfrm>
                <a:off x="457200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a:p>
            </p:txBody>
          </p:sp>
          <p:grpSp>
            <p:nvGrpSpPr>
              <p:cNvPr id="411" name="Google Shape;411;p37"/>
              <p:cNvGrpSpPr/>
              <p:nvPr/>
            </p:nvGrpSpPr>
            <p:grpSpPr>
              <a:xfrm>
                <a:off x="549442" y="2514600"/>
                <a:ext cx="914401" cy="369332"/>
                <a:chOff x="549442" y="2514600"/>
                <a:chExt cx="914401" cy="369332"/>
              </a:xfrm>
            </p:grpSpPr>
            <p:sp>
              <p:nvSpPr>
                <p:cNvPr id="412" name="Google Shape;412;p37"/>
                <p:cNvSpPr txBox="1"/>
                <p:nvPr/>
              </p:nvSpPr>
              <p:spPr>
                <a:xfrm>
                  <a:off x="994611"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413" name="Google Shape;413;p37"/>
                <p:cNvSpPr txBox="1"/>
                <p:nvPr/>
              </p:nvSpPr>
              <p:spPr>
                <a:xfrm>
                  <a:off x="54944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grpSp>
        </p:grpSp>
        <p:grpSp>
          <p:nvGrpSpPr>
            <p:cNvPr id="414" name="Google Shape;414;p37"/>
            <p:cNvGrpSpPr/>
            <p:nvPr/>
          </p:nvGrpSpPr>
          <p:grpSpPr>
            <a:xfrm>
              <a:off x="798320" y="3054109"/>
              <a:ext cx="4877542" cy="468665"/>
              <a:chOff x="2558716" y="3373351"/>
              <a:chExt cx="4877542" cy="468665"/>
            </a:xfrm>
          </p:grpSpPr>
          <p:sp>
            <p:nvSpPr>
              <p:cNvPr id="416" name="Google Shape;416;p37"/>
              <p:cNvSpPr txBox="1"/>
              <p:nvPr/>
            </p:nvSpPr>
            <p:spPr>
              <a:xfrm>
                <a:off x="7051248" y="3472684"/>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0</a:t>
                </a:r>
                <a:endParaRPr sz="1800" baseline="-25000" dirty="0">
                  <a:solidFill>
                    <a:schemeClr val="dk1"/>
                  </a:solidFill>
                  <a:latin typeface="Calibri"/>
                  <a:ea typeface="Calibri"/>
                  <a:cs typeface="Calibri"/>
                  <a:sym typeface="Calibri"/>
                </a:endParaRPr>
              </a:p>
            </p:txBody>
          </p:sp>
          <p:sp>
            <p:nvSpPr>
              <p:cNvPr id="417" name="Google Shape;417;p37"/>
              <p:cNvSpPr txBox="1"/>
              <p:nvPr/>
            </p:nvSpPr>
            <p:spPr>
              <a:xfrm>
                <a:off x="2558716" y="3373351"/>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n</a:t>
                </a:r>
                <a:endParaRPr sz="1800" baseline="-25000">
                  <a:solidFill>
                    <a:schemeClr val="dk1"/>
                  </a:solidFill>
                  <a:latin typeface="Calibri"/>
                  <a:ea typeface="Calibri"/>
                  <a:cs typeface="Calibri"/>
                  <a:sym typeface="Calibri"/>
                </a:endParaRPr>
              </a:p>
            </p:txBody>
          </p:sp>
        </p:grpSp>
      </p:grpSp>
      <p:grpSp>
        <p:nvGrpSpPr>
          <p:cNvPr id="418" name="Google Shape;418;p37"/>
          <p:cNvGrpSpPr/>
          <p:nvPr/>
        </p:nvGrpSpPr>
        <p:grpSpPr>
          <a:xfrm>
            <a:off x="4300603" y="1046752"/>
            <a:ext cx="1916335" cy="1386590"/>
            <a:chOff x="4332065" y="3303051"/>
            <a:chExt cx="1916335" cy="1386588"/>
          </a:xfrm>
        </p:grpSpPr>
        <p:sp>
          <p:nvSpPr>
            <p:cNvPr id="419" name="Google Shape;419;p37"/>
            <p:cNvSpPr/>
            <p:nvPr/>
          </p:nvSpPr>
          <p:spPr>
            <a:xfrm>
              <a:off x="4568400" y="3791567"/>
              <a:ext cx="1359570" cy="898072"/>
            </a:xfrm>
            <a:prstGeom prst="rect">
              <a:avLst/>
            </a:prstGeom>
            <a:noFill/>
            <a:ln w="38100" cap="flat" cmpd="sng">
              <a:solidFill>
                <a:schemeClr val="accent2"/>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0" name="Google Shape;420;p37"/>
            <p:cNvSpPr txBox="1"/>
            <p:nvPr/>
          </p:nvSpPr>
          <p:spPr>
            <a:xfrm>
              <a:off x="4332065" y="3303051"/>
              <a:ext cx="42454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err="1">
                  <a:solidFill>
                    <a:schemeClr val="dk1"/>
                  </a:solidFill>
                  <a:latin typeface="Calibri"/>
                  <a:ea typeface="Calibri"/>
                  <a:cs typeface="Calibri"/>
                  <a:sym typeface="Calibri"/>
                </a:rPr>
                <a:t>t</a:t>
              </a:r>
              <a:r>
                <a:rPr lang="en-US" sz="2400" baseline="-25000" dirty="0" err="1">
                  <a:solidFill>
                    <a:schemeClr val="dk1"/>
                  </a:solidFill>
                  <a:latin typeface="Calibri"/>
                  <a:ea typeface="Calibri"/>
                  <a:cs typeface="Calibri"/>
                  <a:sym typeface="Calibri"/>
                </a:rPr>
                <a:t>e</a:t>
              </a:r>
              <a:endParaRPr sz="2400" baseline="-25000" dirty="0">
                <a:solidFill>
                  <a:schemeClr val="dk1"/>
                </a:solidFill>
                <a:latin typeface="Calibri"/>
                <a:ea typeface="Calibri"/>
                <a:cs typeface="Calibri"/>
                <a:sym typeface="Calibri"/>
              </a:endParaRPr>
            </a:p>
          </p:txBody>
        </p:sp>
        <p:sp>
          <p:nvSpPr>
            <p:cNvPr id="421" name="Google Shape;421;p37"/>
            <p:cNvSpPr txBox="1"/>
            <p:nvPr/>
          </p:nvSpPr>
          <p:spPr>
            <a:xfrm flipH="1">
              <a:off x="5734260" y="3343893"/>
              <a:ext cx="51414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a:t>
              </a:r>
              <a:r>
                <a:rPr lang="en-US" sz="2400" baseline="-25000">
                  <a:solidFill>
                    <a:schemeClr val="dk1"/>
                  </a:solidFill>
                  <a:latin typeface="Calibri"/>
                  <a:ea typeface="Calibri"/>
                  <a:cs typeface="Calibri"/>
                  <a:sym typeface="Calibri"/>
                </a:rPr>
                <a:t>s</a:t>
              </a:r>
              <a:endParaRPr sz="2400" baseline="-25000">
                <a:solidFill>
                  <a:schemeClr val="dk1"/>
                </a:solidFill>
                <a:latin typeface="Calibri"/>
                <a:ea typeface="Calibri"/>
                <a:cs typeface="Calibri"/>
                <a:sym typeface="Calibri"/>
              </a:endParaRPr>
            </a:p>
          </p:txBody>
        </p:sp>
      </p:grpSp>
      <p:sp>
        <p:nvSpPr>
          <p:cNvPr id="422" name="Google Shape;422;p37"/>
          <p:cNvSpPr txBox="1"/>
          <p:nvPr/>
        </p:nvSpPr>
        <p:spPr>
          <a:xfrm>
            <a:off x="7595616" y="1396856"/>
            <a:ext cx="3450336"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Window size 2 seconds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Slides 1 second. </a:t>
            </a:r>
            <a:endParaRPr sz="1800">
              <a:solidFill>
                <a:schemeClr val="dk1"/>
              </a:solidFill>
              <a:latin typeface="Calibri"/>
              <a:ea typeface="Calibri"/>
              <a:cs typeface="Calibri"/>
              <a:sym typeface="Calibri"/>
            </a:endParaRPr>
          </a:p>
        </p:txBody>
      </p:sp>
      <p:grpSp>
        <p:nvGrpSpPr>
          <p:cNvPr id="423" name="Google Shape;423;p37"/>
          <p:cNvGrpSpPr/>
          <p:nvPr/>
        </p:nvGrpSpPr>
        <p:grpSpPr>
          <a:xfrm>
            <a:off x="1684820" y="2837147"/>
            <a:ext cx="4917128" cy="1303048"/>
            <a:chOff x="1254412" y="4096696"/>
            <a:chExt cx="4917128" cy="1303048"/>
          </a:xfrm>
        </p:grpSpPr>
        <p:grpSp>
          <p:nvGrpSpPr>
            <p:cNvPr id="424" name="Google Shape;424;p37"/>
            <p:cNvGrpSpPr/>
            <p:nvPr/>
          </p:nvGrpSpPr>
          <p:grpSpPr>
            <a:xfrm>
              <a:off x="1254412" y="4351999"/>
              <a:ext cx="4917128" cy="1046574"/>
              <a:chOff x="784783" y="2454026"/>
              <a:chExt cx="4917128" cy="1046574"/>
            </a:xfrm>
          </p:grpSpPr>
          <p:grpSp>
            <p:nvGrpSpPr>
              <p:cNvPr id="425" name="Google Shape;425;p37"/>
              <p:cNvGrpSpPr/>
              <p:nvPr/>
            </p:nvGrpSpPr>
            <p:grpSpPr>
              <a:xfrm>
                <a:off x="938464" y="2454026"/>
                <a:ext cx="4491794" cy="369332"/>
                <a:chOff x="549442" y="2514600"/>
                <a:chExt cx="4491794" cy="369332"/>
              </a:xfrm>
            </p:grpSpPr>
            <p:grpSp>
              <p:nvGrpSpPr>
                <p:cNvPr id="426" name="Google Shape;426;p37"/>
                <p:cNvGrpSpPr/>
                <p:nvPr/>
              </p:nvGrpSpPr>
              <p:grpSpPr>
                <a:xfrm>
                  <a:off x="1479884" y="2514600"/>
                  <a:ext cx="890338" cy="369332"/>
                  <a:chOff x="1479884" y="2514600"/>
                  <a:chExt cx="890338" cy="369332"/>
                </a:xfrm>
              </p:grpSpPr>
              <p:sp>
                <p:nvSpPr>
                  <p:cNvPr id="427" name="Google Shape;427;p37"/>
                  <p:cNvSpPr txBox="1"/>
                  <p:nvPr/>
                </p:nvSpPr>
                <p:spPr>
                  <a:xfrm>
                    <a:off x="147988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428" name="Google Shape;428;p37"/>
                  <p:cNvSpPr txBox="1"/>
                  <p:nvPr/>
                </p:nvSpPr>
                <p:spPr>
                  <a:xfrm>
                    <a:off x="190099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grpSp>
            <p:sp>
              <p:nvSpPr>
                <p:cNvPr id="429" name="Google Shape;429;p37"/>
                <p:cNvSpPr txBox="1"/>
                <p:nvPr/>
              </p:nvSpPr>
              <p:spPr>
                <a:xfrm>
                  <a:off x="237022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430" name="Google Shape;430;p37"/>
                <p:cNvSpPr txBox="1"/>
                <p:nvPr/>
              </p:nvSpPr>
              <p:spPr>
                <a:xfrm>
                  <a:off x="279132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431" name="Google Shape;431;p37"/>
                <p:cNvSpPr txBox="1"/>
                <p:nvPr/>
              </p:nvSpPr>
              <p:spPr>
                <a:xfrm>
                  <a:off x="326056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432" name="Google Shape;432;p37"/>
                <p:cNvSpPr txBox="1"/>
                <p:nvPr/>
              </p:nvSpPr>
              <p:spPr>
                <a:xfrm>
                  <a:off x="3681666"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433" name="Google Shape;433;p37"/>
                <p:cNvSpPr txBox="1"/>
                <p:nvPr/>
              </p:nvSpPr>
              <p:spPr>
                <a:xfrm>
                  <a:off x="415089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434" name="Google Shape;434;p37"/>
                <p:cNvSpPr txBox="1"/>
                <p:nvPr/>
              </p:nvSpPr>
              <p:spPr>
                <a:xfrm>
                  <a:off x="457200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bg1">
                          <a:lumMod val="65000"/>
                        </a:schemeClr>
                      </a:solidFill>
                      <a:latin typeface="Calibri"/>
                      <a:ea typeface="Calibri"/>
                      <a:cs typeface="Calibri"/>
                      <a:sym typeface="Calibri"/>
                    </a:rPr>
                    <a:t>1</a:t>
                  </a:r>
                  <a:endParaRPr dirty="0">
                    <a:solidFill>
                      <a:schemeClr val="bg1">
                        <a:lumMod val="65000"/>
                      </a:schemeClr>
                    </a:solidFill>
                  </a:endParaRPr>
                </a:p>
              </p:txBody>
            </p:sp>
            <p:grpSp>
              <p:nvGrpSpPr>
                <p:cNvPr id="435" name="Google Shape;435;p37"/>
                <p:cNvGrpSpPr/>
                <p:nvPr/>
              </p:nvGrpSpPr>
              <p:grpSpPr>
                <a:xfrm>
                  <a:off x="549442" y="2514600"/>
                  <a:ext cx="914401" cy="369332"/>
                  <a:chOff x="549442" y="2514600"/>
                  <a:chExt cx="914401" cy="369332"/>
                </a:xfrm>
              </p:grpSpPr>
              <p:sp>
                <p:nvSpPr>
                  <p:cNvPr id="436" name="Google Shape;436;p37"/>
                  <p:cNvSpPr txBox="1"/>
                  <p:nvPr/>
                </p:nvSpPr>
                <p:spPr>
                  <a:xfrm>
                    <a:off x="994611"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437" name="Google Shape;437;p37"/>
                  <p:cNvSpPr txBox="1"/>
                  <p:nvPr/>
                </p:nvSpPr>
                <p:spPr>
                  <a:xfrm>
                    <a:off x="54944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grpSp>
          </p:grpSp>
          <p:grpSp>
            <p:nvGrpSpPr>
              <p:cNvPr id="438" name="Google Shape;438;p37"/>
              <p:cNvGrpSpPr/>
              <p:nvPr/>
            </p:nvGrpSpPr>
            <p:grpSpPr>
              <a:xfrm>
                <a:off x="784783" y="3123279"/>
                <a:ext cx="4917128" cy="377321"/>
                <a:chOff x="2545179" y="3442521"/>
                <a:chExt cx="4917128" cy="377321"/>
              </a:xfrm>
            </p:grpSpPr>
            <p:sp>
              <p:nvSpPr>
                <p:cNvPr id="440" name="Google Shape;440;p37"/>
                <p:cNvSpPr txBox="1"/>
                <p:nvPr/>
              </p:nvSpPr>
              <p:spPr>
                <a:xfrm>
                  <a:off x="7077297" y="3442521"/>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0</a:t>
                  </a:r>
                  <a:endParaRPr sz="1800" baseline="-25000">
                    <a:solidFill>
                      <a:schemeClr val="dk1"/>
                    </a:solidFill>
                    <a:latin typeface="Calibri"/>
                    <a:ea typeface="Calibri"/>
                    <a:cs typeface="Calibri"/>
                    <a:sym typeface="Calibri"/>
                  </a:endParaRPr>
                </a:p>
              </p:txBody>
            </p:sp>
            <p:sp>
              <p:nvSpPr>
                <p:cNvPr id="441" name="Google Shape;441;p37"/>
                <p:cNvSpPr txBox="1"/>
                <p:nvPr/>
              </p:nvSpPr>
              <p:spPr>
                <a:xfrm>
                  <a:off x="2545179" y="3450510"/>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n</a:t>
                  </a:r>
                  <a:endParaRPr sz="1800" baseline="-25000">
                    <a:solidFill>
                      <a:schemeClr val="dk1"/>
                    </a:solidFill>
                    <a:latin typeface="Calibri"/>
                    <a:ea typeface="Calibri"/>
                    <a:cs typeface="Calibri"/>
                    <a:sym typeface="Calibri"/>
                  </a:endParaRPr>
                </a:p>
              </p:txBody>
            </p:sp>
          </p:grpSp>
        </p:grpSp>
        <p:sp>
          <p:nvSpPr>
            <p:cNvPr id="443" name="Google Shape;443;p37"/>
            <p:cNvSpPr/>
            <p:nvPr/>
          </p:nvSpPr>
          <p:spPr>
            <a:xfrm>
              <a:off x="4107375" y="4096696"/>
              <a:ext cx="1359570" cy="898072"/>
            </a:xfrm>
            <a:prstGeom prst="rect">
              <a:avLst/>
            </a:prstGeom>
            <a:noFill/>
            <a:ln w="38100" cap="flat" cmpd="sng">
              <a:solidFill>
                <a:schemeClr val="accent2"/>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6" name="Google Shape;446;p37"/>
            <p:cNvSpPr txBox="1"/>
            <p:nvPr/>
          </p:nvSpPr>
          <p:spPr>
            <a:xfrm>
              <a:off x="3069177" y="5030412"/>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4</a:t>
              </a:r>
              <a:endParaRPr/>
            </a:p>
          </p:txBody>
        </p:sp>
        <p:sp>
          <p:nvSpPr>
            <p:cNvPr id="447" name="Google Shape;447;p37"/>
            <p:cNvSpPr txBox="1"/>
            <p:nvPr/>
          </p:nvSpPr>
          <p:spPr>
            <a:xfrm>
              <a:off x="4386636" y="5029241"/>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2</a:t>
              </a:r>
              <a:endParaRPr dirty="0"/>
            </a:p>
          </p:txBody>
        </p:sp>
        <p:sp>
          <p:nvSpPr>
            <p:cNvPr id="448" name="Google Shape;448;p37"/>
            <p:cNvSpPr txBox="1"/>
            <p:nvPr/>
          </p:nvSpPr>
          <p:spPr>
            <a:xfrm>
              <a:off x="3998708" y="5014408"/>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3</a:t>
              </a:r>
              <a:endParaRPr sz="1800" baseline="-25000" dirty="0">
                <a:solidFill>
                  <a:schemeClr val="dk1"/>
                </a:solidFill>
                <a:latin typeface="Calibri"/>
                <a:ea typeface="Calibri"/>
                <a:cs typeface="Calibri"/>
                <a:sym typeface="Calibri"/>
              </a:endParaRPr>
            </a:p>
          </p:txBody>
        </p:sp>
        <p:sp>
          <p:nvSpPr>
            <p:cNvPr id="449" name="Google Shape;449;p37"/>
            <p:cNvSpPr txBox="1"/>
            <p:nvPr/>
          </p:nvSpPr>
          <p:spPr>
            <a:xfrm>
              <a:off x="5330073" y="5029241"/>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1</a:t>
              </a:r>
              <a:endParaRPr sz="1800" baseline="-25000" dirty="0">
                <a:solidFill>
                  <a:schemeClr val="dk1"/>
                </a:solidFill>
                <a:latin typeface="Calibri"/>
                <a:ea typeface="Calibri"/>
                <a:cs typeface="Calibri"/>
                <a:sym typeface="Calibri"/>
              </a:endParaRPr>
            </a:p>
          </p:txBody>
        </p:sp>
      </p:grpSp>
      <p:sp>
        <p:nvSpPr>
          <p:cNvPr id="450" name="Google Shape;450;p37"/>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13</a:t>
            </a:fld>
            <a:endParaRPr sz="1200">
              <a:solidFill>
                <a:srgbClr val="000000"/>
              </a:solidFill>
              <a:latin typeface="Arial"/>
              <a:ea typeface="Arial"/>
              <a:cs typeface="Arial"/>
              <a:sym typeface="Arial"/>
            </a:endParaRPr>
          </a:p>
        </p:txBody>
      </p:sp>
      <p:sp>
        <p:nvSpPr>
          <p:cNvPr id="54" name="Google Shape;360;p36">
            <a:extLst>
              <a:ext uri="{FF2B5EF4-FFF2-40B4-BE49-F238E27FC236}">
                <a16:creationId xmlns:a16="http://schemas.microsoft.com/office/drawing/2014/main" id="{FD36076A-6A94-4D89-89C5-05D570BA2267}"/>
              </a:ext>
            </a:extLst>
          </p:cNvPr>
          <p:cNvSpPr/>
          <p:nvPr/>
        </p:nvSpPr>
        <p:spPr>
          <a:xfrm>
            <a:off x="1464474" y="972438"/>
            <a:ext cx="4371474" cy="16804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Google Shape;362;p36">
            <a:extLst>
              <a:ext uri="{FF2B5EF4-FFF2-40B4-BE49-F238E27FC236}">
                <a16:creationId xmlns:a16="http://schemas.microsoft.com/office/drawing/2014/main" id="{B01443A9-B28E-4CFC-ABD6-870FD627E1F3}"/>
              </a:ext>
            </a:extLst>
          </p:cNvPr>
          <p:cNvSpPr txBox="1"/>
          <p:nvPr/>
        </p:nvSpPr>
        <p:spPr>
          <a:xfrm>
            <a:off x="3218816" y="706217"/>
            <a:ext cx="103471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aseline="-25000" dirty="0">
                <a:solidFill>
                  <a:schemeClr val="dk1"/>
                </a:solidFill>
                <a:latin typeface="Calibri"/>
                <a:ea typeface="Calibri"/>
                <a:cs typeface="Calibri"/>
                <a:sym typeface="Calibri"/>
              </a:rPr>
              <a:t>Time</a:t>
            </a:r>
            <a:endParaRPr sz="1800" baseline="-25000" dirty="0">
              <a:solidFill>
                <a:schemeClr val="dk1"/>
              </a:solidFill>
              <a:latin typeface="Calibri"/>
              <a:ea typeface="Calibri"/>
              <a:cs typeface="Calibri"/>
              <a:sym typeface="Calibri"/>
            </a:endParaRPr>
          </a:p>
        </p:txBody>
      </p:sp>
      <p:sp>
        <p:nvSpPr>
          <p:cNvPr id="51" name="TextBox 50"/>
          <p:cNvSpPr txBox="1"/>
          <p:nvPr/>
        </p:nvSpPr>
        <p:spPr>
          <a:xfrm>
            <a:off x="6974385" y="2342699"/>
            <a:ext cx="5217615" cy="3785652"/>
          </a:xfrm>
          <a:prstGeom prst="rect">
            <a:avLst/>
          </a:prstGeom>
          <a:noFill/>
        </p:spPr>
        <p:txBody>
          <a:bodyPr wrap="square" rtlCol="0">
            <a:spAutoFit/>
          </a:bodyPr>
          <a:lstStyle/>
          <a:p>
            <a:pPr marL="285750" indent="-285750">
              <a:buFont typeface="Wingdings" panose="05000000000000000000" pitchFamily="2" charset="2"/>
              <a:buChar char="q"/>
            </a:pPr>
            <a:r>
              <a:rPr lang="en-US" sz="2000" dirty="0" smtClean="0">
                <a:latin typeface="Calibri" panose="020F0502020204030204" pitchFamily="34" charset="0"/>
                <a:cs typeface="Calibri" panose="020F0502020204030204" pitchFamily="34" charset="0"/>
              </a:rPr>
              <a:t>Size of window is specified by fixed time duration</a:t>
            </a:r>
          </a:p>
          <a:p>
            <a:endParaRPr lang="en-US" sz="20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2000" dirty="0" smtClean="0">
                <a:latin typeface="Calibri" panose="020F0502020204030204" pitchFamily="34" charset="0"/>
                <a:cs typeface="Calibri" panose="020F0502020204030204" pitchFamily="34" charset="0"/>
              </a:rPr>
              <a:t>Number of tuples in windows may </a:t>
            </a:r>
            <a:r>
              <a:rPr lang="en-US" sz="2000" dirty="0">
                <a:latin typeface="Calibri" panose="020F0502020204030204" pitchFamily="34" charset="0"/>
                <a:cs typeface="Calibri" panose="020F0502020204030204" pitchFamily="34" charset="0"/>
              </a:rPr>
              <a:t>vary depending on how many tuples are available while processing </a:t>
            </a:r>
            <a:endParaRPr lang="en-US" sz="20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endParaRPr lang="en-US" sz="20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2000" dirty="0" smtClean="0">
                <a:latin typeface="Calibri" panose="020F0502020204030204" pitchFamily="34" charset="0"/>
                <a:cs typeface="Calibri" panose="020F0502020204030204" pitchFamily="34" charset="0"/>
              </a:rPr>
              <a:t>It may be high due to </a:t>
            </a:r>
            <a:r>
              <a:rPr lang="en-US" sz="2000" dirty="0" err="1" smtClean="0">
                <a:latin typeface="Calibri" panose="020F0502020204030204" pitchFamily="34" charset="0"/>
                <a:cs typeface="Calibri" panose="020F0502020204030204" pitchFamily="34" charset="0"/>
              </a:rPr>
              <a:t>bursty</a:t>
            </a:r>
            <a:r>
              <a:rPr lang="en-US" sz="2000" dirty="0" smtClean="0">
                <a:latin typeface="Calibri" panose="020F0502020204030204" pitchFamily="34" charset="0"/>
                <a:cs typeface="Calibri" panose="020F0502020204030204" pitchFamily="34" charset="0"/>
              </a:rPr>
              <a:t> arrival of data due to delay in data transfer</a:t>
            </a:r>
          </a:p>
          <a:p>
            <a:endParaRPr lang="en-US" sz="20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2000" dirty="0" smtClean="0">
                <a:latin typeface="Calibri" panose="020F0502020204030204" pitchFamily="34" charset="0"/>
                <a:cs typeface="Calibri" panose="020F0502020204030204" pitchFamily="34" charset="0"/>
              </a:rPr>
              <a:t>Tuples in the windows will be processed, no matter how many tuples in the windows</a:t>
            </a:r>
            <a:endParaRPr lang="en-MY" sz="2000" dirty="0">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Picture 4"/>
          <p:cNvPicPr>
            <a:picLocks noChangeAspect="1"/>
          </p:cNvPicPr>
          <p:nvPr/>
        </p:nvPicPr>
        <p:blipFill>
          <a:blip r:embed="rId2"/>
          <a:stretch>
            <a:fillRect/>
          </a:stretch>
        </p:blipFill>
        <p:spPr>
          <a:xfrm>
            <a:off x="779810" y="1303751"/>
            <a:ext cx="6280840" cy="3756764"/>
          </a:xfrm>
          <a:prstGeom prst="rect">
            <a:avLst/>
          </a:prstGeom>
        </p:spPr>
      </p:pic>
      <p:sp>
        <p:nvSpPr>
          <p:cNvPr id="9" name="Google Shape;399;p37"/>
          <p:cNvSpPr txBox="1">
            <a:spLocks/>
          </p:cNvSpPr>
          <p:nvPr/>
        </p:nvSpPr>
        <p:spPr>
          <a:xfrm>
            <a:off x="381000" y="468060"/>
            <a:ext cx="10972800" cy="510826"/>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200"/>
              <a:buFont typeface="Arial Narrow"/>
              <a:buNone/>
            </a:pPr>
            <a:r>
              <a:rPr lang="en-US" sz="4200" b="1" dirty="0" err="1" smtClean="0">
                <a:latin typeface="Arial Narrow"/>
                <a:ea typeface="Arial Narrow"/>
                <a:cs typeface="Arial Narrow"/>
                <a:sym typeface="Arial Narrow"/>
              </a:rPr>
              <a:t>Bursty</a:t>
            </a:r>
            <a:r>
              <a:rPr lang="en-US" sz="4200" b="1" dirty="0" smtClean="0">
                <a:latin typeface="Arial Narrow"/>
                <a:ea typeface="Arial Narrow"/>
                <a:cs typeface="Arial Narrow"/>
                <a:sym typeface="Arial Narrow"/>
              </a:rPr>
              <a:t> data</a:t>
            </a:r>
            <a:endParaRPr lang="en-US" sz="4200" b="1" dirty="0">
              <a:latin typeface="Arial Narrow"/>
              <a:ea typeface="Arial Narrow"/>
              <a:cs typeface="Arial Narrow"/>
              <a:sym typeface="Arial Narrow"/>
            </a:endParaRPr>
          </a:p>
        </p:txBody>
      </p:sp>
      <p:sp>
        <p:nvSpPr>
          <p:cNvPr id="10" name="TextBox 9"/>
          <p:cNvSpPr txBox="1"/>
          <p:nvPr/>
        </p:nvSpPr>
        <p:spPr>
          <a:xfrm>
            <a:off x="112733" y="6202461"/>
            <a:ext cx="9381995" cy="307777"/>
          </a:xfrm>
          <a:prstGeom prst="rect">
            <a:avLst/>
          </a:prstGeom>
          <a:noFill/>
        </p:spPr>
        <p:txBody>
          <a:bodyPr wrap="square" rtlCol="0">
            <a:spAutoFit/>
          </a:bodyPr>
          <a:lstStyle/>
          <a:p>
            <a:r>
              <a:rPr lang="en-US" dirty="0"/>
              <a:t>Image source: https://www.quora.com/What-is-the-difference-between-token-bucket-and-leaky-bucket-algorithms</a:t>
            </a:r>
            <a:endParaRPr lang="en-MY" dirty="0"/>
          </a:p>
        </p:txBody>
      </p:sp>
      <p:sp>
        <p:nvSpPr>
          <p:cNvPr id="11" name="TextBox 10"/>
          <p:cNvSpPr txBox="1"/>
          <p:nvPr/>
        </p:nvSpPr>
        <p:spPr>
          <a:xfrm>
            <a:off x="7060650" y="3031299"/>
            <a:ext cx="3674155" cy="646331"/>
          </a:xfrm>
          <a:prstGeom prst="rect">
            <a:avLst/>
          </a:prstGeom>
          <a:noFill/>
        </p:spPr>
        <p:txBody>
          <a:bodyPr wrap="square" rtlCol="0">
            <a:spAutoFit/>
          </a:bodyPr>
          <a:lstStyle/>
          <a:p>
            <a:r>
              <a:rPr lang="en-US" sz="1800" dirty="0" smtClean="0"/>
              <a:t>Data rate change suddenly in short time</a:t>
            </a:r>
            <a:endParaRPr lang="en-MY" sz="1800" dirty="0"/>
          </a:p>
        </p:txBody>
      </p:sp>
    </p:spTree>
    <p:extLst>
      <p:ext uri="{BB962C8B-B14F-4D97-AF65-F5344CB8AC3E}">
        <p14:creationId xmlns:p14="http://schemas.microsoft.com/office/powerpoint/2010/main" val="4012554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7"/>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4200"/>
              <a:buFont typeface="Arial Narrow"/>
              <a:buNone/>
            </a:pPr>
            <a:r>
              <a:rPr lang="en-US" sz="4200" b="1" i="0" u="none" strike="noStrike" cap="none" dirty="0">
                <a:solidFill>
                  <a:schemeClr val="dk1"/>
                </a:solidFill>
                <a:latin typeface="Arial Narrow"/>
                <a:ea typeface="Arial Narrow"/>
                <a:cs typeface="Arial Narrow"/>
                <a:sym typeface="Arial Narrow"/>
              </a:rPr>
              <a:t>Stream Window – Time Based Window</a:t>
            </a:r>
            <a:endParaRPr sz="4200" b="1" i="0" u="none" strike="noStrike" cap="none" dirty="0">
              <a:solidFill>
                <a:schemeClr val="dk1"/>
              </a:solidFill>
              <a:latin typeface="Arial Narrow"/>
              <a:ea typeface="Arial Narrow"/>
              <a:cs typeface="Arial Narrow"/>
              <a:sym typeface="Arial Narrow"/>
            </a:endParaRPr>
          </a:p>
        </p:txBody>
      </p:sp>
      <p:grpSp>
        <p:nvGrpSpPr>
          <p:cNvPr id="400" name="Google Shape;400;p37"/>
          <p:cNvGrpSpPr/>
          <p:nvPr/>
        </p:nvGrpSpPr>
        <p:grpSpPr>
          <a:xfrm>
            <a:off x="1267949" y="1776824"/>
            <a:ext cx="4877542" cy="1068748"/>
            <a:chOff x="798320" y="2454026"/>
            <a:chExt cx="4877542" cy="1068748"/>
          </a:xfrm>
        </p:grpSpPr>
        <p:grpSp>
          <p:nvGrpSpPr>
            <p:cNvPr id="401" name="Google Shape;401;p37"/>
            <p:cNvGrpSpPr/>
            <p:nvPr/>
          </p:nvGrpSpPr>
          <p:grpSpPr>
            <a:xfrm>
              <a:off x="938464" y="2454026"/>
              <a:ext cx="4491794" cy="369332"/>
              <a:chOff x="549442" y="2514600"/>
              <a:chExt cx="4491794" cy="369332"/>
            </a:xfrm>
          </p:grpSpPr>
          <p:grpSp>
            <p:nvGrpSpPr>
              <p:cNvPr id="402" name="Google Shape;402;p37"/>
              <p:cNvGrpSpPr/>
              <p:nvPr/>
            </p:nvGrpSpPr>
            <p:grpSpPr>
              <a:xfrm>
                <a:off x="1479884" y="2514600"/>
                <a:ext cx="890338" cy="369332"/>
                <a:chOff x="1479884" y="2514600"/>
                <a:chExt cx="890338" cy="369332"/>
              </a:xfrm>
            </p:grpSpPr>
            <p:sp>
              <p:nvSpPr>
                <p:cNvPr id="403" name="Google Shape;403;p37"/>
                <p:cNvSpPr txBox="1"/>
                <p:nvPr/>
              </p:nvSpPr>
              <p:spPr>
                <a:xfrm>
                  <a:off x="147988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404" name="Google Shape;404;p37"/>
                <p:cNvSpPr txBox="1"/>
                <p:nvPr/>
              </p:nvSpPr>
              <p:spPr>
                <a:xfrm>
                  <a:off x="190099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grpSp>
          <p:sp>
            <p:nvSpPr>
              <p:cNvPr id="405" name="Google Shape;405;p37"/>
              <p:cNvSpPr txBox="1"/>
              <p:nvPr/>
            </p:nvSpPr>
            <p:spPr>
              <a:xfrm>
                <a:off x="237022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406" name="Google Shape;406;p37"/>
              <p:cNvSpPr txBox="1"/>
              <p:nvPr/>
            </p:nvSpPr>
            <p:spPr>
              <a:xfrm>
                <a:off x="279132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407" name="Google Shape;407;p37"/>
              <p:cNvSpPr txBox="1"/>
              <p:nvPr/>
            </p:nvSpPr>
            <p:spPr>
              <a:xfrm>
                <a:off x="326056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5</a:t>
                </a:r>
                <a:endParaRPr dirty="0"/>
              </a:p>
            </p:txBody>
          </p:sp>
          <p:sp>
            <p:nvSpPr>
              <p:cNvPr id="408" name="Google Shape;408;p37"/>
              <p:cNvSpPr txBox="1"/>
              <p:nvPr/>
            </p:nvSpPr>
            <p:spPr>
              <a:xfrm>
                <a:off x="3681666"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409" name="Google Shape;409;p37"/>
              <p:cNvSpPr txBox="1"/>
              <p:nvPr/>
            </p:nvSpPr>
            <p:spPr>
              <a:xfrm>
                <a:off x="415089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410" name="Google Shape;410;p37"/>
              <p:cNvSpPr txBox="1"/>
              <p:nvPr/>
            </p:nvSpPr>
            <p:spPr>
              <a:xfrm>
                <a:off x="457200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a:p>
            </p:txBody>
          </p:sp>
          <p:grpSp>
            <p:nvGrpSpPr>
              <p:cNvPr id="411" name="Google Shape;411;p37"/>
              <p:cNvGrpSpPr/>
              <p:nvPr/>
            </p:nvGrpSpPr>
            <p:grpSpPr>
              <a:xfrm>
                <a:off x="549442" y="2514600"/>
                <a:ext cx="914401" cy="369332"/>
                <a:chOff x="549442" y="2514600"/>
                <a:chExt cx="914401" cy="369332"/>
              </a:xfrm>
            </p:grpSpPr>
            <p:sp>
              <p:nvSpPr>
                <p:cNvPr id="412" name="Google Shape;412;p37"/>
                <p:cNvSpPr txBox="1"/>
                <p:nvPr/>
              </p:nvSpPr>
              <p:spPr>
                <a:xfrm>
                  <a:off x="994611"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413" name="Google Shape;413;p37"/>
                <p:cNvSpPr txBox="1"/>
                <p:nvPr/>
              </p:nvSpPr>
              <p:spPr>
                <a:xfrm>
                  <a:off x="54944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grpSp>
        </p:grpSp>
        <p:grpSp>
          <p:nvGrpSpPr>
            <p:cNvPr id="414" name="Google Shape;414;p37"/>
            <p:cNvGrpSpPr/>
            <p:nvPr/>
          </p:nvGrpSpPr>
          <p:grpSpPr>
            <a:xfrm>
              <a:off x="798320" y="3054109"/>
              <a:ext cx="4877542" cy="468665"/>
              <a:chOff x="2558716" y="3373351"/>
              <a:chExt cx="4877542" cy="468665"/>
            </a:xfrm>
          </p:grpSpPr>
          <p:sp>
            <p:nvSpPr>
              <p:cNvPr id="416" name="Google Shape;416;p37"/>
              <p:cNvSpPr txBox="1"/>
              <p:nvPr/>
            </p:nvSpPr>
            <p:spPr>
              <a:xfrm>
                <a:off x="7051248" y="3472684"/>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0</a:t>
                </a:r>
                <a:endParaRPr sz="1800" baseline="-25000" dirty="0">
                  <a:solidFill>
                    <a:schemeClr val="dk1"/>
                  </a:solidFill>
                  <a:latin typeface="Calibri"/>
                  <a:ea typeface="Calibri"/>
                  <a:cs typeface="Calibri"/>
                  <a:sym typeface="Calibri"/>
                </a:endParaRPr>
              </a:p>
            </p:txBody>
          </p:sp>
          <p:sp>
            <p:nvSpPr>
              <p:cNvPr id="417" name="Google Shape;417;p37"/>
              <p:cNvSpPr txBox="1"/>
              <p:nvPr/>
            </p:nvSpPr>
            <p:spPr>
              <a:xfrm>
                <a:off x="2558716" y="3373351"/>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n</a:t>
                </a:r>
                <a:endParaRPr sz="1800" baseline="-25000">
                  <a:solidFill>
                    <a:schemeClr val="dk1"/>
                  </a:solidFill>
                  <a:latin typeface="Calibri"/>
                  <a:ea typeface="Calibri"/>
                  <a:cs typeface="Calibri"/>
                  <a:sym typeface="Calibri"/>
                </a:endParaRPr>
              </a:p>
            </p:txBody>
          </p:sp>
        </p:grpSp>
      </p:grpSp>
      <p:grpSp>
        <p:nvGrpSpPr>
          <p:cNvPr id="418" name="Google Shape;418;p37"/>
          <p:cNvGrpSpPr/>
          <p:nvPr/>
        </p:nvGrpSpPr>
        <p:grpSpPr>
          <a:xfrm>
            <a:off x="4300603" y="1046752"/>
            <a:ext cx="1916335" cy="1386590"/>
            <a:chOff x="4332065" y="3303051"/>
            <a:chExt cx="1916335" cy="1386588"/>
          </a:xfrm>
        </p:grpSpPr>
        <p:sp>
          <p:nvSpPr>
            <p:cNvPr id="419" name="Google Shape;419;p37"/>
            <p:cNvSpPr/>
            <p:nvPr/>
          </p:nvSpPr>
          <p:spPr>
            <a:xfrm>
              <a:off x="4568400" y="3791567"/>
              <a:ext cx="1359570" cy="898072"/>
            </a:xfrm>
            <a:prstGeom prst="rect">
              <a:avLst/>
            </a:prstGeom>
            <a:noFill/>
            <a:ln w="38100" cap="flat" cmpd="sng">
              <a:solidFill>
                <a:schemeClr val="accent2">
                  <a:lumMod val="40000"/>
                  <a:lumOff val="60000"/>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0" name="Google Shape;420;p37"/>
            <p:cNvSpPr txBox="1"/>
            <p:nvPr/>
          </p:nvSpPr>
          <p:spPr>
            <a:xfrm>
              <a:off x="4332065" y="3303051"/>
              <a:ext cx="42454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err="1">
                  <a:solidFill>
                    <a:schemeClr val="dk1"/>
                  </a:solidFill>
                  <a:latin typeface="Calibri"/>
                  <a:ea typeface="Calibri"/>
                  <a:cs typeface="Calibri"/>
                  <a:sym typeface="Calibri"/>
                </a:rPr>
                <a:t>t</a:t>
              </a:r>
              <a:r>
                <a:rPr lang="en-US" sz="2400" baseline="-25000" dirty="0" err="1">
                  <a:solidFill>
                    <a:schemeClr val="dk1"/>
                  </a:solidFill>
                  <a:latin typeface="Calibri"/>
                  <a:ea typeface="Calibri"/>
                  <a:cs typeface="Calibri"/>
                  <a:sym typeface="Calibri"/>
                </a:rPr>
                <a:t>e</a:t>
              </a:r>
              <a:endParaRPr sz="2400" baseline="-25000" dirty="0">
                <a:solidFill>
                  <a:schemeClr val="dk1"/>
                </a:solidFill>
                <a:latin typeface="Calibri"/>
                <a:ea typeface="Calibri"/>
                <a:cs typeface="Calibri"/>
                <a:sym typeface="Calibri"/>
              </a:endParaRPr>
            </a:p>
          </p:txBody>
        </p:sp>
        <p:sp>
          <p:nvSpPr>
            <p:cNvPr id="421" name="Google Shape;421;p37"/>
            <p:cNvSpPr txBox="1"/>
            <p:nvPr/>
          </p:nvSpPr>
          <p:spPr>
            <a:xfrm flipH="1">
              <a:off x="5734260" y="3343893"/>
              <a:ext cx="51414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a:t>
              </a:r>
              <a:r>
                <a:rPr lang="en-US" sz="2400" baseline="-25000">
                  <a:solidFill>
                    <a:schemeClr val="dk1"/>
                  </a:solidFill>
                  <a:latin typeface="Calibri"/>
                  <a:ea typeface="Calibri"/>
                  <a:cs typeface="Calibri"/>
                  <a:sym typeface="Calibri"/>
                </a:rPr>
                <a:t>s</a:t>
              </a:r>
              <a:endParaRPr sz="2400" baseline="-25000">
                <a:solidFill>
                  <a:schemeClr val="dk1"/>
                </a:solidFill>
                <a:latin typeface="Calibri"/>
                <a:ea typeface="Calibri"/>
                <a:cs typeface="Calibri"/>
                <a:sym typeface="Calibri"/>
              </a:endParaRPr>
            </a:p>
          </p:txBody>
        </p:sp>
      </p:grpSp>
      <p:sp>
        <p:nvSpPr>
          <p:cNvPr id="422" name="Google Shape;422;p37"/>
          <p:cNvSpPr txBox="1"/>
          <p:nvPr/>
        </p:nvSpPr>
        <p:spPr>
          <a:xfrm>
            <a:off x="7595616" y="1396856"/>
            <a:ext cx="3450336"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Window size 2 seconds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Slides 1 second. </a:t>
            </a:r>
            <a:endParaRPr sz="1800">
              <a:solidFill>
                <a:schemeClr val="dk1"/>
              </a:solidFill>
              <a:latin typeface="Calibri"/>
              <a:ea typeface="Calibri"/>
              <a:cs typeface="Calibri"/>
              <a:sym typeface="Calibri"/>
            </a:endParaRPr>
          </a:p>
        </p:txBody>
      </p:sp>
      <p:grpSp>
        <p:nvGrpSpPr>
          <p:cNvPr id="423" name="Google Shape;423;p37"/>
          <p:cNvGrpSpPr/>
          <p:nvPr/>
        </p:nvGrpSpPr>
        <p:grpSpPr>
          <a:xfrm>
            <a:off x="3101724" y="2500023"/>
            <a:ext cx="2544833" cy="389681"/>
            <a:chOff x="2655714" y="2846065"/>
            <a:chExt cx="2544833" cy="389681"/>
          </a:xfrm>
        </p:grpSpPr>
        <p:sp>
          <p:nvSpPr>
            <p:cNvPr id="446" name="Google Shape;446;p37"/>
            <p:cNvSpPr txBox="1"/>
            <p:nvPr/>
          </p:nvSpPr>
          <p:spPr>
            <a:xfrm>
              <a:off x="2655714" y="2866414"/>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4</a:t>
              </a:r>
              <a:endParaRPr dirty="0"/>
            </a:p>
          </p:txBody>
        </p:sp>
        <p:sp>
          <p:nvSpPr>
            <p:cNvPr id="447" name="Google Shape;447;p37"/>
            <p:cNvSpPr txBox="1"/>
            <p:nvPr/>
          </p:nvSpPr>
          <p:spPr>
            <a:xfrm>
              <a:off x="3926706" y="2846065"/>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2</a:t>
              </a:r>
              <a:endParaRPr dirty="0"/>
            </a:p>
          </p:txBody>
        </p:sp>
        <p:sp>
          <p:nvSpPr>
            <p:cNvPr id="448" name="Google Shape;448;p37"/>
            <p:cNvSpPr txBox="1"/>
            <p:nvPr/>
          </p:nvSpPr>
          <p:spPr>
            <a:xfrm>
              <a:off x="3480696" y="2846065"/>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3</a:t>
              </a:r>
              <a:endParaRPr sz="1800" baseline="-25000" dirty="0">
                <a:solidFill>
                  <a:schemeClr val="dk1"/>
                </a:solidFill>
                <a:latin typeface="Calibri"/>
                <a:ea typeface="Calibri"/>
                <a:cs typeface="Calibri"/>
                <a:sym typeface="Calibri"/>
              </a:endParaRPr>
            </a:p>
          </p:txBody>
        </p:sp>
        <p:sp>
          <p:nvSpPr>
            <p:cNvPr id="449" name="Google Shape;449;p37"/>
            <p:cNvSpPr txBox="1"/>
            <p:nvPr/>
          </p:nvSpPr>
          <p:spPr>
            <a:xfrm>
              <a:off x="4815537" y="2850021"/>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1</a:t>
              </a:r>
              <a:endParaRPr sz="1800" baseline="-25000" dirty="0">
                <a:solidFill>
                  <a:schemeClr val="dk1"/>
                </a:solidFill>
                <a:latin typeface="Calibri"/>
                <a:ea typeface="Calibri"/>
                <a:cs typeface="Calibri"/>
                <a:sym typeface="Calibri"/>
              </a:endParaRPr>
            </a:p>
          </p:txBody>
        </p:sp>
      </p:grpSp>
      <p:sp>
        <p:nvSpPr>
          <p:cNvPr id="450" name="Google Shape;450;p37"/>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15</a:t>
            </a:fld>
            <a:endParaRPr sz="1200">
              <a:solidFill>
                <a:srgbClr val="000000"/>
              </a:solidFill>
              <a:latin typeface="Arial"/>
              <a:ea typeface="Arial"/>
              <a:cs typeface="Arial"/>
              <a:sym typeface="Arial"/>
            </a:endParaRPr>
          </a:p>
        </p:txBody>
      </p:sp>
      <p:sp>
        <p:nvSpPr>
          <p:cNvPr id="54" name="Google Shape;360;p36">
            <a:extLst>
              <a:ext uri="{FF2B5EF4-FFF2-40B4-BE49-F238E27FC236}">
                <a16:creationId xmlns:a16="http://schemas.microsoft.com/office/drawing/2014/main" id="{FD36076A-6A94-4D89-89C5-05D570BA2267}"/>
              </a:ext>
            </a:extLst>
          </p:cNvPr>
          <p:cNvSpPr/>
          <p:nvPr/>
        </p:nvSpPr>
        <p:spPr>
          <a:xfrm>
            <a:off x="1464474" y="972438"/>
            <a:ext cx="4371474" cy="16804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Google Shape;362;p36">
            <a:extLst>
              <a:ext uri="{FF2B5EF4-FFF2-40B4-BE49-F238E27FC236}">
                <a16:creationId xmlns:a16="http://schemas.microsoft.com/office/drawing/2014/main" id="{B01443A9-B28E-4CFC-ABD6-870FD627E1F3}"/>
              </a:ext>
            </a:extLst>
          </p:cNvPr>
          <p:cNvSpPr txBox="1"/>
          <p:nvPr/>
        </p:nvSpPr>
        <p:spPr>
          <a:xfrm>
            <a:off x="3218816" y="706217"/>
            <a:ext cx="103471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aseline="-25000" dirty="0">
                <a:solidFill>
                  <a:schemeClr val="dk1"/>
                </a:solidFill>
                <a:latin typeface="Calibri"/>
                <a:ea typeface="Calibri"/>
                <a:cs typeface="Calibri"/>
                <a:sym typeface="Calibri"/>
              </a:rPr>
              <a:t>Time</a:t>
            </a:r>
            <a:endParaRPr sz="1800" baseline="-25000" dirty="0">
              <a:solidFill>
                <a:schemeClr val="dk1"/>
              </a:solidFill>
              <a:latin typeface="Calibri"/>
              <a:ea typeface="Calibri"/>
              <a:cs typeface="Calibri"/>
              <a:sym typeface="Calibri"/>
            </a:endParaRPr>
          </a:p>
        </p:txBody>
      </p:sp>
      <p:sp>
        <p:nvSpPr>
          <p:cNvPr id="79" name="Google Shape;443;p37">
            <a:extLst>
              <a:ext uri="{FF2B5EF4-FFF2-40B4-BE49-F238E27FC236}">
                <a16:creationId xmlns:a16="http://schemas.microsoft.com/office/drawing/2014/main" id="{541A476E-21DC-4A72-A9DF-6ACCBCE4E602}"/>
              </a:ext>
            </a:extLst>
          </p:cNvPr>
          <p:cNvSpPr/>
          <p:nvPr/>
        </p:nvSpPr>
        <p:spPr>
          <a:xfrm>
            <a:off x="4067706" y="1535270"/>
            <a:ext cx="1359570" cy="898072"/>
          </a:xfrm>
          <a:prstGeom prst="rect">
            <a:avLst/>
          </a:prstGeom>
          <a:noFill/>
          <a:ln w="38100" cap="flat" cmpd="sng">
            <a:solidFill>
              <a:schemeClr val="accent2"/>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 name="Google Shape;364;p36">
            <a:extLst>
              <a:ext uri="{FF2B5EF4-FFF2-40B4-BE49-F238E27FC236}">
                <a16:creationId xmlns:a16="http://schemas.microsoft.com/office/drawing/2014/main" id="{F852FC3B-57F1-461E-811F-BBB63EB02A6F}"/>
              </a:ext>
            </a:extLst>
          </p:cNvPr>
          <p:cNvSpPr txBox="1"/>
          <p:nvPr/>
        </p:nvSpPr>
        <p:spPr>
          <a:xfrm>
            <a:off x="2445487" y="3322321"/>
            <a:ext cx="328877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aseline="-25000" dirty="0">
                <a:solidFill>
                  <a:schemeClr val="dk1"/>
                </a:solidFill>
                <a:latin typeface="Calibri"/>
                <a:ea typeface="Calibri"/>
                <a:cs typeface="Calibri"/>
                <a:sym typeface="Calibri"/>
              </a:rPr>
              <a:t>Overlapping Sliding Window</a:t>
            </a:r>
            <a:endParaRPr sz="2400" baseline="-25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6039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6"/>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lvl="0"/>
            <a:r>
              <a:rPr lang="en-US" sz="4200" b="1" i="0" u="none" strike="noStrike" cap="none" dirty="0">
                <a:solidFill>
                  <a:schemeClr val="dk1"/>
                </a:solidFill>
                <a:latin typeface="Arial Narrow"/>
                <a:ea typeface="Arial Narrow"/>
                <a:cs typeface="Arial Narrow"/>
                <a:sym typeface="Arial Narrow"/>
              </a:rPr>
              <a:t>Stream Window – </a:t>
            </a:r>
            <a:r>
              <a:rPr lang="en-US" dirty="0"/>
              <a:t>Time Based Window</a:t>
            </a:r>
            <a:endParaRPr sz="4200" b="1" i="0" u="none" strike="noStrike" cap="none" dirty="0">
              <a:solidFill>
                <a:schemeClr val="dk1"/>
              </a:solidFill>
              <a:latin typeface="Arial Narrow"/>
              <a:ea typeface="Arial Narrow"/>
              <a:cs typeface="Arial Narrow"/>
              <a:sym typeface="Arial Narrow"/>
            </a:endParaRPr>
          </a:p>
        </p:txBody>
      </p:sp>
      <p:sp>
        <p:nvSpPr>
          <p:cNvPr id="342" name="Google Shape;342;p36"/>
          <p:cNvSpPr txBox="1"/>
          <p:nvPr/>
        </p:nvSpPr>
        <p:spPr>
          <a:xfrm>
            <a:off x="6096000" y="1130998"/>
            <a:ext cx="4997118" cy="2511035"/>
          </a:xfrm>
          <a:prstGeom prst="rect">
            <a:avLst/>
          </a:prstGeom>
          <a:noFill/>
          <a:ln>
            <a:noFill/>
          </a:ln>
        </p:spPr>
        <p:txBody>
          <a:bodyPr spcFirstLastPara="1" wrap="square" lIns="45675" tIns="45675" rIns="45675" bIns="45675" anchor="t" anchorCtr="0">
            <a:noAutofit/>
          </a:bodyPr>
          <a:lstStyle/>
          <a:p>
            <a:pPr marL="228600" marR="0" lvl="0" indent="-76200" algn="l" rtl="0">
              <a:lnSpc>
                <a:spcPct val="90000"/>
              </a:lnSpc>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76200" algn="l" rtl="0">
              <a:lnSpc>
                <a:spcPct val="90000"/>
              </a:lnSpc>
              <a:spcBef>
                <a:spcPts val="50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343" name="Google Shape;343;p36"/>
          <p:cNvSpPr txBox="1"/>
          <p:nvPr/>
        </p:nvSpPr>
        <p:spPr>
          <a:xfrm>
            <a:off x="6764707" y="1389888"/>
            <a:ext cx="4874255" cy="203132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Window size is based on time, eg 2 seconds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Window can be advanced by:</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 t</a:t>
            </a:r>
            <a:r>
              <a:rPr lang="en-US" sz="1800" b="0" i="0" u="none" strike="noStrike" cap="none" baseline="-25000">
                <a:solidFill>
                  <a:schemeClr val="dk1"/>
                </a:solidFill>
                <a:latin typeface="Calibri"/>
                <a:ea typeface="Calibri"/>
                <a:cs typeface="Calibri"/>
                <a:sym typeface="Calibri"/>
              </a:rPr>
              <a:t>e</a:t>
            </a:r>
            <a:r>
              <a:rPr lang="en-US" sz="1800" b="0" i="0" u="none" strike="noStrike" cap="none">
                <a:solidFill>
                  <a:schemeClr val="dk1"/>
                </a:solidFill>
                <a:latin typeface="Calibri"/>
                <a:ea typeface="Calibri"/>
                <a:cs typeface="Calibri"/>
                <a:sym typeface="Calibri"/>
              </a:rPr>
              <a:t>-t</a:t>
            </a:r>
            <a:r>
              <a:rPr lang="en-US" sz="1800" b="0" i="0" u="none" strike="noStrike" cap="none" baseline="-25000">
                <a:solidFill>
                  <a:schemeClr val="dk1"/>
                </a:solidFill>
                <a:latin typeface="Calibri"/>
                <a:ea typeface="Calibri"/>
                <a:cs typeface="Calibri"/>
                <a:sym typeface="Calibri"/>
              </a:rPr>
              <a:t>s</a:t>
            </a:r>
            <a:r>
              <a:rPr lang="en-US" sz="1800" b="0" i="0" u="none" strike="noStrike" cap="none">
                <a:solidFill>
                  <a:schemeClr val="dk1"/>
                </a:solidFill>
                <a:latin typeface="Calibri"/>
                <a:ea typeface="Calibri"/>
                <a:cs typeface="Calibri"/>
                <a:sym typeface="Calibri"/>
              </a:rPr>
              <a:t> (window size)</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Duration less than the window size (sliding window).</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uniform data rate, the number of tuples will be the same for each window.</a:t>
            </a:r>
            <a:endParaRPr sz="1800">
              <a:solidFill>
                <a:schemeClr val="dk1"/>
              </a:solidFill>
              <a:latin typeface="Calibri"/>
              <a:ea typeface="Calibri"/>
              <a:cs typeface="Calibri"/>
              <a:sym typeface="Calibri"/>
            </a:endParaRPr>
          </a:p>
        </p:txBody>
      </p:sp>
      <p:grpSp>
        <p:nvGrpSpPr>
          <p:cNvPr id="344" name="Google Shape;344;p36"/>
          <p:cNvGrpSpPr/>
          <p:nvPr/>
        </p:nvGrpSpPr>
        <p:grpSpPr>
          <a:xfrm>
            <a:off x="1313215" y="1200779"/>
            <a:ext cx="4935185" cy="1779874"/>
            <a:chOff x="3161245" y="1520531"/>
            <a:chExt cx="4935185" cy="1779874"/>
          </a:xfrm>
        </p:grpSpPr>
        <p:grpSp>
          <p:nvGrpSpPr>
            <p:cNvPr id="345" name="Google Shape;345;p36"/>
            <p:cNvGrpSpPr/>
            <p:nvPr/>
          </p:nvGrpSpPr>
          <p:grpSpPr>
            <a:xfrm>
              <a:off x="3161245" y="2311196"/>
              <a:ext cx="4837455" cy="989209"/>
              <a:chOff x="839566" y="2454026"/>
              <a:chExt cx="4837455" cy="989209"/>
            </a:xfrm>
          </p:grpSpPr>
          <p:grpSp>
            <p:nvGrpSpPr>
              <p:cNvPr id="346" name="Google Shape;346;p36"/>
              <p:cNvGrpSpPr/>
              <p:nvPr/>
            </p:nvGrpSpPr>
            <p:grpSpPr>
              <a:xfrm>
                <a:off x="938464" y="2454026"/>
                <a:ext cx="4491794" cy="369332"/>
                <a:chOff x="549442" y="2514600"/>
                <a:chExt cx="4491794" cy="369332"/>
              </a:xfrm>
            </p:grpSpPr>
            <p:grpSp>
              <p:nvGrpSpPr>
                <p:cNvPr id="347" name="Google Shape;347;p36"/>
                <p:cNvGrpSpPr/>
                <p:nvPr/>
              </p:nvGrpSpPr>
              <p:grpSpPr>
                <a:xfrm>
                  <a:off x="1479884" y="2514600"/>
                  <a:ext cx="890338" cy="369332"/>
                  <a:chOff x="1479884" y="2514600"/>
                  <a:chExt cx="890338" cy="369332"/>
                </a:xfrm>
              </p:grpSpPr>
              <p:sp>
                <p:nvSpPr>
                  <p:cNvPr id="348" name="Google Shape;348;p36"/>
                  <p:cNvSpPr txBox="1"/>
                  <p:nvPr/>
                </p:nvSpPr>
                <p:spPr>
                  <a:xfrm>
                    <a:off x="147988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349" name="Google Shape;349;p36"/>
                  <p:cNvSpPr txBox="1"/>
                  <p:nvPr/>
                </p:nvSpPr>
                <p:spPr>
                  <a:xfrm>
                    <a:off x="190099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grpSp>
            <p:sp>
              <p:nvSpPr>
                <p:cNvPr id="350" name="Google Shape;350;p36"/>
                <p:cNvSpPr txBox="1"/>
                <p:nvPr/>
              </p:nvSpPr>
              <p:spPr>
                <a:xfrm>
                  <a:off x="237022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351" name="Google Shape;351;p36"/>
                <p:cNvSpPr txBox="1"/>
                <p:nvPr/>
              </p:nvSpPr>
              <p:spPr>
                <a:xfrm>
                  <a:off x="279132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352" name="Google Shape;352;p36"/>
                <p:cNvSpPr txBox="1"/>
                <p:nvPr/>
              </p:nvSpPr>
              <p:spPr>
                <a:xfrm>
                  <a:off x="326056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353" name="Google Shape;353;p36"/>
                <p:cNvSpPr txBox="1"/>
                <p:nvPr/>
              </p:nvSpPr>
              <p:spPr>
                <a:xfrm>
                  <a:off x="3681666"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354" name="Google Shape;354;p36"/>
                <p:cNvSpPr txBox="1"/>
                <p:nvPr/>
              </p:nvSpPr>
              <p:spPr>
                <a:xfrm>
                  <a:off x="415089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355" name="Google Shape;355;p36"/>
                <p:cNvSpPr txBox="1"/>
                <p:nvPr/>
              </p:nvSpPr>
              <p:spPr>
                <a:xfrm>
                  <a:off x="457200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a:p>
              </p:txBody>
            </p:sp>
            <p:grpSp>
              <p:nvGrpSpPr>
                <p:cNvPr id="356" name="Google Shape;356;p36"/>
                <p:cNvGrpSpPr/>
                <p:nvPr/>
              </p:nvGrpSpPr>
              <p:grpSpPr>
                <a:xfrm>
                  <a:off x="549442" y="2514600"/>
                  <a:ext cx="914401" cy="369332"/>
                  <a:chOff x="549442" y="2514600"/>
                  <a:chExt cx="914401" cy="369332"/>
                </a:xfrm>
              </p:grpSpPr>
              <p:sp>
                <p:nvSpPr>
                  <p:cNvPr id="357" name="Google Shape;357;p36"/>
                  <p:cNvSpPr txBox="1"/>
                  <p:nvPr/>
                </p:nvSpPr>
                <p:spPr>
                  <a:xfrm>
                    <a:off x="994611"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358" name="Google Shape;358;p36"/>
                  <p:cNvSpPr txBox="1"/>
                  <p:nvPr/>
                </p:nvSpPr>
                <p:spPr>
                  <a:xfrm>
                    <a:off x="54944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grpSp>
          </p:grpSp>
          <p:grpSp>
            <p:nvGrpSpPr>
              <p:cNvPr id="359" name="Google Shape;359;p36"/>
              <p:cNvGrpSpPr/>
              <p:nvPr/>
            </p:nvGrpSpPr>
            <p:grpSpPr>
              <a:xfrm>
                <a:off x="839566" y="2962638"/>
                <a:ext cx="4837455" cy="480597"/>
                <a:chOff x="2599962" y="3281880"/>
                <a:chExt cx="4837455" cy="480597"/>
              </a:xfrm>
            </p:grpSpPr>
            <p:sp>
              <p:nvSpPr>
                <p:cNvPr id="361" name="Google Shape;361;p36"/>
                <p:cNvSpPr txBox="1"/>
                <p:nvPr/>
              </p:nvSpPr>
              <p:spPr>
                <a:xfrm>
                  <a:off x="7052407" y="3393145"/>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0</a:t>
                  </a:r>
                  <a:endParaRPr sz="1800" baseline="-25000" dirty="0">
                    <a:solidFill>
                      <a:schemeClr val="dk1"/>
                    </a:solidFill>
                    <a:latin typeface="Calibri"/>
                    <a:ea typeface="Calibri"/>
                    <a:cs typeface="Calibri"/>
                    <a:sym typeface="Calibri"/>
                  </a:endParaRPr>
                </a:p>
              </p:txBody>
            </p:sp>
            <p:sp>
              <p:nvSpPr>
                <p:cNvPr id="362" name="Google Shape;362;p36"/>
                <p:cNvSpPr txBox="1"/>
                <p:nvPr/>
              </p:nvSpPr>
              <p:spPr>
                <a:xfrm>
                  <a:off x="2599962" y="3281880"/>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t</a:t>
                  </a:r>
                  <a:r>
                    <a:rPr lang="en-US" sz="1800" baseline="-25000" dirty="0" err="1">
                      <a:solidFill>
                        <a:schemeClr val="dk1"/>
                      </a:solidFill>
                      <a:latin typeface="Calibri"/>
                      <a:ea typeface="Calibri"/>
                      <a:cs typeface="Calibri"/>
                      <a:sym typeface="Calibri"/>
                    </a:rPr>
                    <a:t>n</a:t>
                  </a:r>
                  <a:endParaRPr sz="1800" baseline="-25000" dirty="0">
                    <a:solidFill>
                      <a:schemeClr val="dk1"/>
                    </a:solidFill>
                    <a:latin typeface="Calibri"/>
                    <a:ea typeface="Calibri"/>
                    <a:cs typeface="Calibri"/>
                    <a:sym typeface="Calibri"/>
                  </a:endParaRPr>
                </a:p>
              </p:txBody>
            </p:sp>
          </p:grpSp>
        </p:grpSp>
        <p:sp>
          <p:nvSpPr>
            <p:cNvPr id="363" name="Google Shape;363;p36"/>
            <p:cNvSpPr/>
            <p:nvPr/>
          </p:nvSpPr>
          <p:spPr>
            <a:xfrm>
              <a:off x="6416430" y="2009047"/>
              <a:ext cx="1359570" cy="898072"/>
            </a:xfrm>
            <a:prstGeom prst="rect">
              <a:avLst/>
            </a:prstGeom>
            <a:noFill/>
            <a:ln w="38100" cap="flat" cmpd="sng">
              <a:solidFill>
                <a:schemeClr val="accent2"/>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4" name="Google Shape;364;p36"/>
            <p:cNvSpPr txBox="1"/>
            <p:nvPr/>
          </p:nvSpPr>
          <p:spPr>
            <a:xfrm>
              <a:off x="6180095" y="1520531"/>
              <a:ext cx="42454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a:t>
              </a:r>
              <a:r>
                <a:rPr lang="en-US" sz="2400" baseline="-25000">
                  <a:solidFill>
                    <a:schemeClr val="dk1"/>
                  </a:solidFill>
                  <a:latin typeface="Calibri"/>
                  <a:ea typeface="Calibri"/>
                  <a:cs typeface="Calibri"/>
                  <a:sym typeface="Calibri"/>
                </a:rPr>
                <a:t>e</a:t>
              </a:r>
              <a:endParaRPr sz="2400" baseline="-25000">
                <a:solidFill>
                  <a:schemeClr val="dk1"/>
                </a:solidFill>
                <a:latin typeface="Calibri"/>
                <a:ea typeface="Calibri"/>
                <a:cs typeface="Calibri"/>
                <a:sym typeface="Calibri"/>
              </a:endParaRPr>
            </a:p>
          </p:txBody>
        </p:sp>
        <p:sp>
          <p:nvSpPr>
            <p:cNvPr id="365" name="Google Shape;365;p36"/>
            <p:cNvSpPr txBox="1"/>
            <p:nvPr/>
          </p:nvSpPr>
          <p:spPr>
            <a:xfrm flipH="1">
              <a:off x="7582290" y="1561373"/>
              <a:ext cx="51414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a:t>
              </a:r>
              <a:r>
                <a:rPr lang="en-US" sz="2400" baseline="-25000">
                  <a:solidFill>
                    <a:schemeClr val="dk1"/>
                  </a:solidFill>
                  <a:latin typeface="Calibri"/>
                  <a:ea typeface="Calibri"/>
                  <a:cs typeface="Calibri"/>
                  <a:sym typeface="Calibri"/>
                </a:rPr>
                <a:t>s</a:t>
              </a:r>
              <a:endParaRPr sz="2400" baseline="-25000">
                <a:solidFill>
                  <a:schemeClr val="dk1"/>
                </a:solidFill>
                <a:latin typeface="Calibri"/>
                <a:ea typeface="Calibri"/>
                <a:cs typeface="Calibri"/>
                <a:sym typeface="Calibri"/>
              </a:endParaRPr>
            </a:p>
          </p:txBody>
        </p:sp>
      </p:grpSp>
      <p:sp>
        <p:nvSpPr>
          <p:cNvPr id="366" name="Google Shape;366;p36"/>
          <p:cNvSpPr txBox="1"/>
          <p:nvPr/>
        </p:nvSpPr>
        <p:spPr>
          <a:xfrm>
            <a:off x="4399958" y="2590622"/>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2</a:t>
            </a:r>
            <a:endParaRPr dirty="0"/>
          </a:p>
        </p:txBody>
      </p:sp>
      <p:sp>
        <p:nvSpPr>
          <p:cNvPr id="367" name="Google Shape;367;p36"/>
          <p:cNvSpPr txBox="1"/>
          <p:nvPr/>
        </p:nvSpPr>
        <p:spPr>
          <a:xfrm>
            <a:off x="3086510" y="2523787"/>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4</a:t>
            </a:r>
            <a:endParaRPr dirty="0"/>
          </a:p>
        </p:txBody>
      </p:sp>
      <p:grpSp>
        <p:nvGrpSpPr>
          <p:cNvPr id="368" name="Google Shape;368;p36"/>
          <p:cNvGrpSpPr/>
          <p:nvPr/>
        </p:nvGrpSpPr>
        <p:grpSpPr>
          <a:xfrm>
            <a:off x="2670464" y="3212144"/>
            <a:ext cx="4872193" cy="1203285"/>
            <a:chOff x="1237920" y="4149547"/>
            <a:chExt cx="4872193" cy="1203285"/>
          </a:xfrm>
        </p:grpSpPr>
        <p:grpSp>
          <p:nvGrpSpPr>
            <p:cNvPr id="369" name="Google Shape;369;p36"/>
            <p:cNvGrpSpPr/>
            <p:nvPr/>
          </p:nvGrpSpPr>
          <p:grpSpPr>
            <a:xfrm>
              <a:off x="1237920" y="4149547"/>
              <a:ext cx="4872193" cy="1197389"/>
              <a:chOff x="1282259" y="3882495"/>
              <a:chExt cx="4872193" cy="1197389"/>
            </a:xfrm>
          </p:grpSpPr>
          <p:grpSp>
            <p:nvGrpSpPr>
              <p:cNvPr id="370" name="Google Shape;370;p36"/>
              <p:cNvGrpSpPr/>
              <p:nvPr/>
            </p:nvGrpSpPr>
            <p:grpSpPr>
              <a:xfrm>
                <a:off x="1282259" y="4093716"/>
                <a:ext cx="4872193" cy="986168"/>
                <a:chOff x="808610" y="2454026"/>
                <a:chExt cx="4872193" cy="986168"/>
              </a:xfrm>
            </p:grpSpPr>
            <p:grpSp>
              <p:nvGrpSpPr>
                <p:cNvPr id="371" name="Google Shape;371;p36"/>
                <p:cNvGrpSpPr/>
                <p:nvPr/>
              </p:nvGrpSpPr>
              <p:grpSpPr>
                <a:xfrm>
                  <a:off x="938464" y="2454026"/>
                  <a:ext cx="4491794" cy="369332"/>
                  <a:chOff x="549442" y="2514600"/>
                  <a:chExt cx="4491794" cy="369332"/>
                </a:xfrm>
              </p:grpSpPr>
              <p:grpSp>
                <p:nvGrpSpPr>
                  <p:cNvPr id="372" name="Google Shape;372;p36"/>
                  <p:cNvGrpSpPr/>
                  <p:nvPr/>
                </p:nvGrpSpPr>
                <p:grpSpPr>
                  <a:xfrm>
                    <a:off x="1479884" y="2514600"/>
                    <a:ext cx="890338" cy="369332"/>
                    <a:chOff x="1479884" y="2514600"/>
                    <a:chExt cx="890338" cy="369332"/>
                  </a:xfrm>
                </p:grpSpPr>
                <p:sp>
                  <p:nvSpPr>
                    <p:cNvPr id="373" name="Google Shape;373;p36"/>
                    <p:cNvSpPr txBox="1"/>
                    <p:nvPr/>
                  </p:nvSpPr>
                  <p:spPr>
                    <a:xfrm>
                      <a:off x="147988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374" name="Google Shape;374;p36"/>
                    <p:cNvSpPr txBox="1"/>
                    <p:nvPr/>
                  </p:nvSpPr>
                  <p:spPr>
                    <a:xfrm>
                      <a:off x="190099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grpSp>
              <p:sp>
                <p:nvSpPr>
                  <p:cNvPr id="375" name="Google Shape;375;p36"/>
                  <p:cNvSpPr txBox="1"/>
                  <p:nvPr/>
                </p:nvSpPr>
                <p:spPr>
                  <a:xfrm>
                    <a:off x="237022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376" name="Google Shape;376;p36"/>
                  <p:cNvSpPr txBox="1"/>
                  <p:nvPr/>
                </p:nvSpPr>
                <p:spPr>
                  <a:xfrm>
                    <a:off x="279132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377" name="Google Shape;377;p36"/>
                  <p:cNvSpPr txBox="1"/>
                  <p:nvPr/>
                </p:nvSpPr>
                <p:spPr>
                  <a:xfrm>
                    <a:off x="326056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378" name="Google Shape;378;p36"/>
                  <p:cNvSpPr txBox="1"/>
                  <p:nvPr/>
                </p:nvSpPr>
                <p:spPr>
                  <a:xfrm>
                    <a:off x="3681666"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bg1">
                            <a:lumMod val="65000"/>
                          </a:schemeClr>
                        </a:solidFill>
                        <a:latin typeface="Calibri"/>
                        <a:ea typeface="Calibri"/>
                        <a:cs typeface="Calibri"/>
                        <a:sym typeface="Calibri"/>
                      </a:rPr>
                      <a:t>4</a:t>
                    </a:r>
                    <a:endParaRPr sz="1800" dirty="0">
                      <a:solidFill>
                        <a:schemeClr val="bg1">
                          <a:lumMod val="65000"/>
                        </a:schemeClr>
                      </a:solidFill>
                      <a:latin typeface="Calibri"/>
                      <a:ea typeface="Calibri"/>
                      <a:cs typeface="Calibri"/>
                      <a:sym typeface="Calibri"/>
                    </a:endParaRPr>
                  </a:p>
                </p:txBody>
              </p:sp>
              <p:sp>
                <p:nvSpPr>
                  <p:cNvPr id="379" name="Google Shape;379;p36"/>
                  <p:cNvSpPr txBox="1"/>
                  <p:nvPr/>
                </p:nvSpPr>
                <p:spPr>
                  <a:xfrm>
                    <a:off x="415089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bg1">
                            <a:lumMod val="65000"/>
                          </a:schemeClr>
                        </a:solidFill>
                        <a:latin typeface="Calibri"/>
                        <a:ea typeface="Calibri"/>
                        <a:cs typeface="Calibri"/>
                        <a:sym typeface="Calibri"/>
                      </a:rPr>
                      <a:t>2</a:t>
                    </a:r>
                    <a:endParaRPr dirty="0">
                      <a:solidFill>
                        <a:schemeClr val="bg1">
                          <a:lumMod val="65000"/>
                        </a:schemeClr>
                      </a:solidFill>
                    </a:endParaRPr>
                  </a:p>
                </p:txBody>
              </p:sp>
              <p:sp>
                <p:nvSpPr>
                  <p:cNvPr id="380" name="Google Shape;380;p36"/>
                  <p:cNvSpPr txBox="1"/>
                  <p:nvPr/>
                </p:nvSpPr>
                <p:spPr>
                  <a:xfrm>
                    <a:off x="457200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bg1">
                            <a:lumMod val="65000"/>
                          </a:schemeClr>
                        </a:solidFill>
                        <a:latin typeface="Calibri"/>
                        <a:ea typeface="Calibri"/>
                        <a:cs typeface="Calibri"/>
                        <a:sym typeface="Calibri"/>
                      </a:rPr>
                      <a:t>1</a:t>
                    </a:r>
                    <a:endParaRPr dirty="0">
                      <a:solidFill>
                        <a:schemeClr val="bg1">
                          <a:lumMod val="65000"/>
                        </a:schemeClr>
                      </a:solidFill>
                    </a:endParaRPr>
                  </a:p>
                </p:txBody>
              </p:sp>
              <p:grpSp>
                <p:nvGrpSpPr>
                  <p:cNvPr id="381" name="Google Shape;381;p36"/>
                  <p:cNvGrpSpPr/>
                  <p:nvPr/>
                </p:nvGrpSpPr>
                <p:grpSpPr>
                  <a:xfrm>
                    <a:off x="549442" y="2514600"/>
                    <a:ext cx="914401" cy="369332"/>
                    <a:chOff x="549442" y="2514600"/>
                    <a:chExt cx="914401" cy="369332"/>
                  </a:xfrm>
                </p:grpSpPr>
                <p:sp>
                  <p:nvSpPr>
                    <p:cNvPr id="382" name="Google Shape;382;p36"/>
                    <p:cNvSpPr txBox="1"/>
                    <p:nvPr/>
                  </p:nvSpPr>
                  <p:spPr>
                    <a:xfrm>
                      <a:off x="994611"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383" name="Google Shape;383;p36"/>
                    <p:cNvSpPr txBox="1"/>
                    <p:nvPr/>
                  </p:nvSpPr>
                  <p:spPr>
                    <a:xfrm>
                      <a:off x="54944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grpSp>
            </p:grpSp>
            <p:grpSp>
              <p:nvGrpSpPr>
                <p:cNvPr id="384" name="Google Shape;384;p36"/>
                <p:cNvGrpSpPr/>
                <p:nvPr/>
              </p:nvGrpSpPr>
              <p:grpSpPr>
                <a:xfrm>
                  <a:off x="808610" y="3070862"/>
                  <a:ext cx="4872193" cy="369332"/>
                  <a:chOff x="2569006" y="3390104"/>
                  <a:chExt cx="4872193" cy="369332"/>
                </a:xfrm>
              </p:grpSpPr>
              <p:sp>
                <p:nvSpPr>
                  <p:cNvPr id="386" name="Google Shape;386;p36"/>
                  <p:cNvSpPr txBox="1"/>
                  <p:nvPr/>
                </p:nvSpPr>
                <p:spPr>
                  <a:xfrm>
                    <a:off x="7056189" y="3390104"/>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0</a:t>
                    </a:r>
                    <a:endParaRPr sz="1800" baseline="-25000" dirty="0">
                      <a:solidFill>
                        <a:schemeClr val="dk1"/>
                      </a:solidFill>
                      <a:latin typeface="Calibri"/>
                      <a:ea typeface="Calibri"/>
                      <a:cs typeface="Calibri"/>
                      <a:sym typeface="Calibri"/>
                    </a:endParaRPr>
                  </a:p>
                </p:txBody>
              </p:sp>
              <p:sp>
                <p:nvSpPr>
                  <p:cNvPr id="387" name="Google Shape;387;p36"/>
                  <p:cNvSpPr txBox="1"/>
                  <p:nvPr/>
                </p:nvSpPr>
                <p:spPr>
                  <a:xfrm>
                    <a:off x="2569006" y="3390104"/>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t</a:t>
                    </a:r>
                    <a:r>
                      <a:rPr lang="en-US" sz="1800" baseline="-25000" dirty="0" err="1">
                        <a:solidFill>
                          <a:schemeClr val="dk1"/>
                        </a:solidFill>
                        <a:latin typeface="Calibri"/>
                        <a:ea typeface="Calibri"/>
                        <a:cs typeface="Calibri"/>
                        <a:sym typeface="Calibri"/>
                      </a:rPr>
                      <a:t>n</a:t>
                    </a:r>
                    <a:endParaRPr sz="1800" baseline="-25000" dirty="0">
                      <a:solidFill>
                        <a:schemeClr val="dk1"/>
                      </a:solidFill>
                      <a:latin typeface="Calibri"/>
                      <a:ea typeface="Calibri"/>
                      <a:cs typeface="Calibri"/>
                      <a:sym typeface="Calibri"/>
                    </a:endParaRPr>
                  </a:p>
                </p:txBody>
              </p:sp>
            </p:grpSp>
          </p:grpSp>
          <p:sp>
            <p:nvSpPr>
              <p:cNvPr id="389" name="Google Shape;389;p36"/>
              <p:cNvSpPr/>
              <p:nvPr/>
            </p:nvSpPr>
            <p:spPr>
              <a:xfrm>
                <a:off x="3203543" y="3882495"/>
                <a:ext cx="1359570" cy="898072"/>
              </a:xfrm>
              <a:prstGeom prst="rect">
                <a:avLst/>
              </a:prstGeom>
              <a:noFill/>
              <a:ln w="38100" cap="flat" cmpd="sng">
                <a:solidFill>
                  <a:schemeClr val="accent2"/>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92" name="Google Shape;392;p36"/>
            <p:cNvSpPr txBox="1"/>
            <p:nvPr/>
          </p:nvSpPr>
          <p:spPr>
            <a:xfrm>
              <a:off x="3012817" y="4983500"/>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4</a:t>
              </a:r>
              <a:endParaRPr dirty="0"/>
            </a:p>
          </p:txBody>
        </p:sp>
        <p:sp>
          <p:nvSpPr>
            <p:cNvPr id="393" name="Google Shape;393;p36"/>
            <p:cNvSpPr txBox="1"/>
            <p:nvPr/>
          </p:nvSpPr>
          <p:spPr>
            <a:xfrm>
              <a:off x="4386006" y="4977604"/>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2</a:t>
              </a:r>
              <a:endParaRPr dirty="0"/>
            </a:p>
          </p:txBody>
        </p:sp>
      </p:grpSp>
      <p:sp>
        <p:nvSpPr>
          <p:cNvPr id="394" name="Google Shape;394;p36"/>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16</a:t>
            </a:fld>
            <a:endParaRPr sz="1200">
              <a:solidFill>
                <a:srgbClr val="000000"/>
              </a:solidFill>
              <a:latin typeface="Arial"/>
              <a:ea typeface="Arial"/>
              <a:cs typeface="Arial"/>
              <a:sym typeface="Arial"/>
            </a:endParaRPr>
          </a:p>
        </p:txBody>
      </p:sp>
      <p:sp>
        <p:nvSpPr>
          <p:cNvPr id="56" name="Google Shape;360;p36">
            <a:extLst>
              <a:ext uri="{FF2B5EF4-FFF2-40B4-BE49-F238E27FC236}">
                <a16:creationId xmlns:a16="http://schemas.microsoft.com/office/drawing/2014/main" id="{E34B8108-5898-432A-BAD2-71FD8303CA46}"/>
              </a:ext>
            </a:extLst>
          </p:cNvPr>
          <p:cNvSpPr/>
          <p:nvPr/>
        </p:nvSpPr>
        <p:spPr>
          <a:xfrm>
            <a:off x="1464474" y="972438"/>
            <a:ext cx="4371474" cy="16804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 name="Google Shape;362;p36">
            <a:extLst>
              <a:ext uri="{FF2B5EF4-FFF2-40B4-BE49-F238E27FC236}">
                <a16:creationId xmlns:a16="http://schemas.microsoft.com/office/drawing/2014/main" id="{354FA700-05AC-4977-A6E6-DF3C84257D3D}"/>
              </a:ext>
            </a:extLst>
          </p:cNvPr>
          <p:cNvSpPr txBox="1"/>
          <p:nvPr/>
        </p:nvSpPr>
        <p:spPr>
          <a:xfrm>
            <a:off x="3218816" y="706217"/>
            <a:ext cx="103471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aseline="-25000" dirty="0">
                <a:solidFill>
                  <a:schemeClr val="dk1"/>
                </a:solidFill>
                <a:latin typeface="Calibri"/>
                <a:ea typeface="Calibri"/>
                <a:cs typeface="Calibri"/>
                <a:sym typeface="Calibri"/>
              </a:rPr>
              <a:t>Time</a:t>
            </a:r>
            <a:endParaRPr sz="1800" baseline="-25000" dirty="0">
              <a:solidFill>
                <a:schemeClr val="dk1"/>
              </a:solidFill>
              <a:latin typeface="Calibri"/>
              <a:ea typeface="Calibri"/>
              <a:cs typeface="Calibri"/>
              <a:sym typeface="Calibri"/>
            </a:endParaRPr>
          </a:p>
        </p:txBody>
      </p:sp>
      <p:sp>
        <p:nvSpPr>
          <p:cNvPr id="53" name="Google Shape;364;p36">
            <a:extLst>
              <a:ext uri="{FF2B5EF4-FFF2-40B4-BE49-F238E27FC236}">
                <a16:creationId xmlns:a16="http://schemas.microsoft.com/office/drawing/2014/main" id="{F852FC3B-57F1-461E-811F-BBB63EB02A6F}"/>
              </a:ext>
            </a:extLst>
          </p:cNvPr>
          <p:cNvSpPr txBox="1"/>
          <p:nvPr/>
        </p:nvSpPr>
        <p:spPr>
          <a:xfrm>
            <a:off x="1543699" y="4681819"/>
            <a:ext cx="3288773" cy="12336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aseline="-25000" dirty="0" smtClean="0">
                <a:solidFill>
                  <a:schemeClr val="dk1"/>
                </a:solidFill>
                <a:latin typeface="Calibri"/>
                <a:ea typeface="Calibri"/>
                <a:cs typeface="Calibri"/>
                <a:sym typeface="Calibri"/>
              </a:rPr>
              <a:t>Non-Overlapping </a:t>
            </a:r>
            <a:r>
              <a:rPr lang="en-US" sz="2400" baseline="-25000" dirty="0">
                <a:solidFill>
                  <a:schemeClr val="dk1"/>
                </a:solidFill>
                <a:latin typeface="Calibri"/>
                <a:ea typeface="Calibri"/>
                <a:cs typeface="Calibri"/>
                <a:sym typeface="Calibri"/>
              </a:rPr>
              <a:t>Sliding </a:t>
            </a:r>
            <a:r>
              <a:rPr lang="en-US" sz="2400" baseline="-25000" dirty="0" smtClean="0">
                <a:solidFill>
                  <a:schemeClr val="dk1"/>
                </a:solidFill>
                <a:latin typeface="Calibri"/>
                <a:ea typeface="Calibri"/>
                <a:cs typeface="Calibri"/>
                <a:sym typeface="Calibri"/>
              </a:rPr>
              <a:t>Window</a:t>
            </a:r>
            <a:r>
              <a:rPr lang="en-US" sz="2400" dirty="0" smtClean="0">
                <a:solidFill>
                  <a:schemeClr val="dk1"/>
                </a:solidFill>
                <a:latin typeface="Calibri"/>
                <a:ea typeface="Calibri"/>
                <a:cs typeface="Calibri"/>
                <a:sym typeface="Calibri"/>
              </a:rPr>
              <a:t> </a:t>
            </a:r>
            <a:endParaRPr sz="2400" baseline="-25000" dirty="0">
              <a:solidFill>
                <a:schemeClr val="dk1"/>
              </a:solidFill>
              <a:latin typeface="Calibri"/>
              <a:ea typeface="Calibri"/>
              <a:cs typeface="Calibri"/>
              <a:sym typeface="Calibri"/>
            </a:endParaRPr>
          </a:p>
        </p:txBody>
      </p:sp>
      <p:sp>
        <p:nvSpPr>
          <p:cNvPr id="54" name="TextBox 53"/>
          <p:cNvSpPr txBox="1"/>
          <p:nvPr/>
        </p:nvSpPr>
        <p:spPr>
          <a:xfrm>
            <a:off x="2369963" y="5312356"/>
            <a:ext cx="6931969" cy="1077218"/>
          </a:xfrm>
          <a:prstGeom prst="rect">
            <a:avLst/>
          </a:prstGeom>
          <a:noFill/>
        </p:spPr>
        <p:txBody>
          <a:bodyPr wrap="square" rtlCol="0">
            <a:spAutoFit/>
          </a:bodyPr>
          <a:lstStyle/>
          <a:p>
            <a:pPr marL="285750" indent="-285750">
              <a:buFontTx/>
              <a:buChar char="-"/>
            </a:pPr>
            <a:r>
              <a:rPr lang="en-US" sz="1600" dirty="0" smtClean="0"/>
              <a:t>Slide of window is equal to size of window</a:t>
            </a:r>
          </a:p>
          <a:p>
            <a:pPr marL="285750" indent="-285750">
              <a:buFontTx/>
              <a:buChar char="-"/>
            </a:pPr>
            <a:r>
              <a:rPr lang="en-US" sz="1600" dirty="0" smtClean="0"/>
              <a:t>Two windows are disjoint</a:t>
            </a:r>
          </a:p>
          <a:p>
            <a:pPr marL="285750" indent="-285750">
              <a:buFontTx/>
              <a:buChar char="-"/>
            </a:pPr>
            <a:r>
              <a:rPr lang="en-US" sz="1600" dirty="0"/>
              <a:t> </a:t>
            </a:r>
            <a:r>
              <a:rPr lang="en-US" sz="1600" dirty="0" smtClean="0"/>
              <a:t>No influence of data in previous window on current window</a:t>
            </a:r>
          </a:p>
          <a:p>
            <a:pPr marL="285750" indent="-285750">
              <a:buFontTx/>
              <a:buChar char="-"/>
            </a:pPr>
            <a:endParaRPr lang="en-MY"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6"/>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lvl="0"/>
            <a:r>
              <a:rPr lang="en-US" sz="4200" b="1" i="0" u="none" strike="noStrike" cap="none" dirty="0">
                <a:solidFill>
                  <a:schemeClr val="dk1"/>
                </a:solidFill>
                <a:latin typeface="Arial Narrow"/>
                <a:ea typeface="Arial Narrow"/>
                <a:cs typeface="Arial Narrow"/>
                <a:sym typeface="Arial Narrow"/>
              </a:rPr>
              <a:t>Stream Window – </a:t>
            </a:r>
            <a:r>
              <a:rPr lang="en-US" dirty="0"/>
              <a:t>Time Based Window</a:t>
            </a:r>
            <a:endParaRPr sz="4200" b="1" i="0" u="none" strike="noStrike" cap="none" dirty="0">
              <a:solidFill>
                <a:schemeClr val="dk1"/>
              </a:solidFill>
              <a:latin typeface="Arial Narrow"/>
              <a:ea typeface="Arial Narrow"/>
              <a:cs typeface="Arial Narrow"/>
              <a:sym typeface="Arial Narrow"/>
            </a:endParaRPr>
          </a:p>
        </p:txBody>
      </p:sp>
      <p:sp>
        <p:nvSpPr>
          <p:cNvPr id="342" name="Google Shape;342;p36"/>
          <p:cNvSpPr txBox="1"/>
          <p:nvPr/>
        </p:nvSpPr>
        <p:spPr>
          <a:xfrm>
            <a:off x="6096000" y="1130998"/>
            <a:ext cx="4997118" cy="2511035"/>
          </a:xfrm>
          <a:prstGeom prst="rect">
            <a:avLst/>
          </a:prstGeom>
          <a:noFill/>
          <a:ln>
            <a:noFill/>
          </a:ln>
        </p:spPr>
        <p:txBody>
          <a:bodyPr spcFirstLastPara="1" wrap="square" lIns="45675" tIns="45675" rIns="45675" bIns="45675" anchor="t" anchorCtr="0">
            <a:noAutofit/>
          </a:bodyPr>
          <a:lstStyle/>
          <a:p>
            <a:pPr marL="228600" marR="0" lvl="0" indent="-76200" algn="l" rtl="0">
              <a:lnSpc>
                <a:spcPct val="90000"/>
              </a:lnSpc>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76200" algn="l" rtl="0">
              <a:lnSpc>
                <a:spcPct val="90000"/>
              </a:lnSpc>
              <a:spcBef>
                <a:spcPts val="50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343" name="Google Shape;343;p36"/>
          <p:cNvSpPr txBox="1"/>
          <p:nvPr/>
        </p:nvSpPr>
        <p:spPr>
          <a:xfrm>
            <a:off x="6764707" y="1389888"/>
            <a:ext cx="4874255" cy="203132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Window size is based on time, eg 2 seconds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Window can be advanced by:</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 t</a:t>
            </a:r>
            <a:r>
              <a:rPr lang="en-US" sz="1800" b="0" i="0" u="none" strike="noStrike" cap="none" baseline="-25000">
                <a:solidFill>
                  <a:schemeClr val="dk1"/>
                </a:solidFill>
                <a:latin typeface="Calibri"/>
                <a:ea typeface="Calibri"/>
                <a:cs typeface="Calibri"/>
                <a:sym typeface="Calibri"/>
              </a:rPr>
              <a:t>e</a:t>
            </a:r>
            <a:r>
              <a:rPr lang="en-US" sz="1800" b="0" i="0" u="none" strike="noStrike" cap="none">
                <a:solidFill>
                  <a:schemeClr val="dk1"/>
                </a:solidFill>
                <a:latin typeface="Calibri"/>
                <a:ea typeface="Calibri"/>
                <a:cs typeface="Calibri"/>
                <a:sym typeface="Calibri"/>
              </a:rPr>
              <a:t>-t</a:t>
            </a:r>
            <a:r>
              <a:rPr lang="en-US" sz="1800" b="0" i="0" u="none" strike="noStrike" cap="none" baseline="-25000">
                <a:solidFill>
                  <a:schemeClr val="dk1"/>
                </a:solidFill>
                <a:latin typeface="Calibri"/>
                <a:ea typeface="Calibri"/>
                <a:cs typeface="Calibri"/>
                <a:sym typeface="Calibri"/>
              </a:rPr>
              <a:t>s</a:t>
            </a:r>
            <a:r>
              <a:rPr lang="en-US" sz="1800" b="0" i="0" u="none" strike="noStrike" cap="none">
                <a:solidFill>
                  <a:schemeClr val="dk1"/>
                </a:solidFill>
                <a:latin typeface="Calibri"/>
                <a:ea typeface="Calibri"/>
                <a:cs typeface="Calibri"/>
                <a:sym typeface="Calibri"/>
              </a:rPr>
              <a:t> (window size)</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Duration less than the window size (sliding window).</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uniform data rate, the number of tuples will be the same for each window.</a:t>
            </a:r>
            <a:endParaRPr sz="1800">
              <a:solidFill>
                <a:schemeClr val="dk1"/>
              </a:solidFill>
              <a:latin typeface="Calibri"/>
              <a:ea typeface="Calibri"/>
              <a:cs typeface="Calibri"/>
              <a:sym typeface="Calibri"/>
            </a:endParaRPr>
          </a:p>
        </p:txBody>
      </p:sp>
      <p:grpSp>
        <p:nvGrpSpPr>
          <p:cNvPr id="344" name="Google Shape;344;p36"/>
          <p:cNvGrpSpPr/>
          <p:nvPr/>
        </p:nvGrpSpPr>
        <p:grpSpPr>
          <a:xfrm>
            <a:off x="1313215" y="1200779"/>
            <a:ext cx="4935185" cy="1779874"/>
            <a:chOff x="3161245" y="1520531"/>
            <a:chExt cx="4935185" cy="1779874"/>
          </a:xfrm>
        </p:grpSpPr>
        <p:grpSp>
          <p:nvGrpSpPr>
            <p:cNvPr id="345" name="Google Shape;345;p36"/>
            <p:cNvGrpSpPr/>
            <p:nvPr/>
          </p:nvGrpSpPr>
          <p:grpSpPr>
            <a:xfrm>
              <a:off x="3161245" y="2311196"/>
              <a:ext cx="4837455" cy="989209"/>
              <a:chOff x="839566" y="2454026"/>
              <a:chExt cx="4837455" cy="989209"/>
            </a:xfrm>
          </p:grpSpPr>
          <p:grpSp>
            <p:nvGrpSpPr>
              <p:cNvPr id="346" name="Google Shape;346;p36"/>
              <p:cNvGrpSpPr/>
              <p:nvPr/>
            </p:nvGrpSpPr>
            <p:grpSpPr>
              <a:xfrm>
                <a:off x="938464" y="2454026"/>
                <a:ext cx="4491794" cy="369332"/>
                <a:chOff x="549442" y="2514600"/>
                <a:chExt cx="4491794" cy="369332"/>
              </a:xfrm>
            </p:grpSpPr>
            <p:grpSp>
              <p:nvGrpSpPr>
                <p:cNvPr id="347" name="Google Shape;347;p36"/>
                <p:cNvGrpSpPr/>
                <p:nvPr/>
              </p:nvGrpSpPr>
              <p:grpSpPr>
                <a:xfrm>
                  <a:off x="1479884" y="2514600"/>
                  <a:ext cx="890338" cy="369332"/>
                  <a:chOff x="1479884" y="2514600"/>
                  <a:chExt cx="890338" cy="369332"/>
                </a:xfrm>
              </p:grpSpPr>
              <p:sp>
                <p:nvSpPr>
                  <p:cNvPr id="348" name="Google Shape;348;p36"/>
                  <p:cNvSpPr txBox="1"/>
                  <p:nvPr/>
                </p:nvSpPr>
                <p:spPr>
                  <a:xfrm>
                    <a:off x="147988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349" name="Google Shape;349;p36"/>
                  <p:cNvSpPr txBox="1"/>
                  <p:nvPr/>
                </p:nvSpPr>
                <p:spPr>
                  <a:xfrm>
                    <a:off x="190099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grpSp>
            <p:sp>
              <p:nvSpPr>
                <p:cNvPr id="350" name="Google Shape;350;p36"/>
                <p:cNvSpPr txBox="1"/>
                <p:nvPr/>
              </p:nvSpPr>
              <p:spPr>
                <a:xfrm>
                  <a:off x="237022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351" name="Google Shape;351;p36"/>
                <p:cNvSpPr txBox="1"/>
                <p:nvPr/>
              </p:nvSpPr>
              <p:spPr>
                <a:xfrm>
                  <a:off x="279132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352" name="Google Shape;352;p36"/>
                <p:cNvSpPr txBox="1"/>
                <p:nvPr/>
              </p:nvSpPr>
              <p:spPr>
                <a:xfrm>
                  <a:off x="326056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353" name="Google Shape;353;p36"/>
                <p:cNvSpPr txBox="1"/>
                <p:nvPr/>
              </p:nvSpPr>
              <p:spPr>
                <a:xfrm>
                  <a:off x="3681666"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354" name="Google Shape;354;p36"/>
                <p:cNvSpPr txBox="1"/>
                <p:nvPr/>
              </p:nvSpPr>
              <p:spPr>
                <a:xfrm>
                  <a:off x="415089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355" name="Google Shape;355;p36"/>
                <p:cNvSpPr txBox="1"/>
                <p:nvPr/>
              </p:nvSpPr>
              <p:spPr>
                <a:xfrm>
                  <a:off x="457200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a:p>
              </p:txBody>
            </p:sp>
            <p:grpSp>
              <p:nvGrpSpPr>
                <p:cNvPr id="356" name="Google Shape;356;p36"/>
                <p:cNvGrpSpPr/>
                <p:nvPr/>
              </p:nvGrpSpPr>
              <p:grpSpPr>
                <a:xfrm>
                  <a:off x="549442" y="2514600"/>
                  <a:ext cx="914401" cy="369332"/>
                  <a:chOff x="549442" y="2514600"/>
                  <a:chExt cx="914401" cy="369332"/>
                </a:xfrm>
              </p:grpSpPr>
              <p:sp>
                <p:nvSpPr>
                  <p:cNvPr id="357" name="Google Shape;357;p36"/>
                  <p:cNvSpPr txBox="1"/>
                  <p:nvPr/>
                </p:nvSpPr>
                <p:spPr>
                  <a:xfrm>
                    <a:off x="994611"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358" name="Google Shape;358;p36"/>
                  <p:cNvSpPr txBox="1"/>
                  <p:nvPr/>
                </p:nvSpPr>
                <p:spPr>
                  <a:xfrm>
                    <a:off x="54944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grpSp>
          </p:grpSp>
          <p:grpSp>
            <p:nvGrpSpPr>
              <p:cNvPr id="359" name="Google Shape;359;p36"/>
              <p:cNvGrpSpPr/>
              <p:nvPr/>
            </p:nvGrpSpPr>
            <p:grpSpPr>
              <a:xfrm>
                <a:off x="839566" y="2962638"/>
                <a:ext cx="4837455" cy="480597"/>
                <a:chOff x="2599962" y="3281880"/>
                <a:chExt cx="4837455" cy="480597"/>
              </a:xfrm>
            </p:grpSpPr>
            <p:sp>
              <p:nvSpPr>
                <p:cNvPr id="361" name="Google Shape;361;p36"/>
                <p:cNvSpPr txBox="1"/>
                <p:nvPr/>
              </p:nvSpPr>
              <p:spPr>
                <a:xfrm>
                  <a:off x="7052407" y="3393145"/>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0</a:t>
                  </a:r>
                  <a:endParaRPr sz="1800" baseline="-25000" dirty="0">
                    <a:solidFill>
                      <a:schemeClr val="dk1"/>
                    </a:solidFill>
                    <a:latin typeface="Calibri"/>
                    <a:ea typeface="Calibri"/>
                    <a:cs typeface="Calibri"/>
                    <a:sym typeface="Calibri"/>
                  </a:endParaRPr>
                </a:p>
              </p:txBody>
            </p:sp>
            <p:sp>
              <p:nvSpPr>
                <p:cNvPr id="362" name="Google Shape;362;p36"/>
                <p:cNvSpPr txBox="1"/>
                <p:nvPr/>
              </p:nvSpPr>
              <p:spPr>
                <a:xfrm>
                  <a:off x="2599962" y="3281880"/>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t</a:t>
                  </a:r>
                  <a:r>
                    <a:rPr lang="en-US" sz="1800" baseline="-25000" dirty="0" err="1">
                      <a:solidFill>
                        <a:schemeClr val="dk1"/>
                      </a:solidFill>
                      <a:latin typeface="Calibri"/>
                      <a:ea typeface="Calibri"/>
                      <a:cs typeface="Calibri"/>
                      <a:sym typeface="Calibri"/>
                    </a:rPr>
                    <a:t>n</a:t>
                  </a:r>
                  <a:endParaRPr sz="1800" baseline="-25000" dirty="0">
                    <a:solidFill>
                      <a:schemeClr val="dk1"/>
                    </a:solidFill>
                    <a:latin typeface="Calibri"/>
                    <a:ea typeface="Calibri"/>
                    <a:cs typeface="Calibri"/>
                    <a:sym typeface="Calibri"/>
                  </a:endParaRPr>
                </a:p>
              </p:txBody>
            </p:sp>
          </p:grpSp>
        </p:grpSp>
        <p:sp>
          <p:nvSpPr>
            <p:cNvPr id="363" name="Google Shape;363;p36"/>
            <p:cNvSpPr/>
            <p:nvPr/>
          </p:nvSpPr>
          <p:spPr>
            <a:xfrm>
              <a:off x="6416430" y="2009047"/>
              <a:ext cx="1359570" cy="898072"/>
            </a:xfrm>
            <a:prstGeom prst="rect">
              <a:avLst/>
            </a:prstGeom>
            <a:solidFill>
              <a:srgbClr val="FBE5D6">
                <a:alpha val="69804"/>
              </a:srgbClr>
            </a:solidFill>
            <a:ln w="38100" cap="flat" cmpd="sng">
              <a:solidFill>
                <a:schemeClr val="accent2">
                  <a:lumMod val="60000"/>
                  <a:lumOff val="40000"/>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4" name="Google Shape;364;p36"/>
            <p:cNvSpPr txBox="1"/>
            <p:nvPr/>
          </p:nvSpPr>
          <p:spPr>
            <a:xfrm>
              <a:off x="6180095" y="1520531"/>
              <a:ext cx="42454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err="1">
                  <a:solidFill>
                    <a:schemeClr val="dk1"/>
                  </a:solidFill>
                  <a:latin typeface="Calibri"/>
                  <a:ea typeface="Calibri"/>
                  <a:cs typeface="Calibri"/>
                  <a:sym typeface="Calibri"/>
                </a:rPr>
                <a:t>t</a:t>
              </a:r>
              <a:r>
                <a:rPr lang="en-US" sz="2400" baseline="-25000" dirty="0" err="1">
                  <a:solidFill>
                    <a:schemeClr val="dk1"/>
                  </a:solidFill>
                  <a:latin typeface="Calibri"/>
                  <a:ea typeface="Calibri"/>
                  <a:cs typeface="Calibri"/>
                  <a:sym typeface="Calibri"/>
                </a:rPr>
                <a:t>e</a:t>
              </a:r>
              <a:endParaRPr sz="2400" baseline="-25000" dirty="0">
                <a:solidFill>
                  <a:schemeClr val="dk1"/>
                </a:solidFill>
                <a:latin typeface="Calibri"/>
                <a:ea typeface="Calibri"/>
                <a:cs typeface="Calibri"/>
                <a:sym typeface="Calibri"/>
              </a:endParaRPr>
            </a:p>
          </p:txBody>
        </p:sp>
        <p:sp>
          <p:nvSpPr>
            <p:cNvPr id="365" name="Google Shape;365;p36"/>
            <p:cNvSpPr txBox="1"/>
            <p:nvPr/>
          </p:nvSpPr>
          <p:spPr>
            <a:xfrm flipH="1">
              <a:off x="7582290" y="1561373"/>
              <a:ext cx="51414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a:t>
              </a:r>
              <a:r>
                <a:rPr lang="en-US" sz="2400" baseline="-25000">
                  <a:solidFill>
                    <a:schemeClr val="dk1"/>
                  </a:solidFill>
                  <a:latin typeface="Calibri"/>
                  <a:ea typeface="Calibri"/>
                  <a:cs typeface="Calibri"/>
                  <a:sym typeface="Calibri"/>
                </a:rPr>
                <a:t>s</a:t>
              </a:r>
              <a:endParaRPr sz="2400" baseline="-25000">
                <a:solidFill>
                  <a:schemeClr val="dk1"/>
                </a:solidFill>
                <a:latin typeface="Calibri"/>
                <a:ea typeface="Calibri"/>
                <a:cs typeface="Calibri"/>
                <a:sym typeface="Calibri"/>
              </a:endParaRPr>
            </a:p>
          </p:txBody>
        </p:sp>
      </p:grpSp>
      <p:sp>
        <p:nvSpPr>
          <p:cNvPr id="366" name="Google Shape;366;p36"/>
          <p:cNvSpPr txBox="1"/>
          <p:nvPr/>
        </p:nvSpPr>
        <p:spPr>
          <a:xfrm>
            <a:off x="4399958" y="2590622"/>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2</a:t>
            </a:r>
            <a:endParaRPr dirty="0"/>
          </a:p>
        </p:txBody>
      </p:sp>
      <p:sp>
        <p:nvSpPr>
          <p:cNvPr id="367" name="Google Shape;367;p36"/>
          <p:cNvSpPr txBox="1"/>
          <p:nvPr/>
        </p:nvSpPr>
        <p:spPr>
          <a:xfrm>
            <a:off x="3086510" y="2523787"/>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4</a:t>
            </a:r>
            <a:endParaRPr dirty="0"/>
          </a:p>
        </p:txBody>
      </p:sp>
      <p:sp>
        <p:nvSpPr>
          <p:cNvPr id="394" name="Google Shape;394;p36"/>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17</a:t>
            </a:fld>
            <a:endParaRPr sz="1200">
              <a:solidFill>
                <a:srgbClr val="000000"/>
              </a:solidFill>
              <a:latin typeface="Arial"/>
              <a:ea typeface="Arial"/>
              <a:cs typeface="Arial"/>
              <a:sym typeface="Arial"/>
            </a:endParaRPr>
          </a:p>
        </p:txBody>
      </p:sp>
      <p:sp>
        <p:nvSpPr>
          <p:cNvPr id="56" name="Google Shape;360;p36">
            <a:extLst>
              <a:ext uri="{FF2B5EF4-FFF2-40B4-BE49-F238E27FC236}">
                <a16:creationId xmlns:a16="http://schemas.microsoft.com/office/drawing/2014/main" id="{E34B8108-5898-432A-BAD2-71FD8303CA46}"/>
              </a:ext>
            </a:extLst>
          </p:cNvPr>
          <p:cNvSpPr/>
          <p:nvPr/>
        </p:nvSpPr>
        <p:spPr>
          <a:xfrm>
            <a:off x="1464474" y="972438"/>
            <a:ext cx="4371474" cy="16804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 name="Google Shape;362;p36">
            <a:extLst>
              <a:ext uri="{FF2B5EF4-FFF2-40B4-BE49-F238E27FC236}">
                <a16:creationId xmlns:a16="http://schemas.microsoft.com/office/drawing/2014/main" id="{354FA700-05AC-4977-A6E6-DF3C84257D3D}"/>
              </a:ext>
            </a:extLst>
          </p:cNvPr>
          <p:cNvSpPr txBox="1"/>
          <p:nvPr/>
        </p:nvSpPr>
        <p:spPr>
          <a:xfrm>
            <a:off x="3218816" y="706217"/>
            <a:ext cx="103471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aseline="-25000" dirty="0">
                <a:solidFill>
                  <a:schemeClr val="dk1"/>
                </a:solidFill>
                <a:latin typeface="Calibri"/>
                <a:ea typeface="Calibri"/>
                <a:cs typeface="Calibri"/>
                <a:sym typeface="Calibri"/>
              </a:rPr>
              <a:t>Time</a:t>
            </a:r>
            <a:endParaRPr sz="1800" baseline="-25000" dirty="0">
              <a:solidFill>
                <a:schemeClr val="dk1"/>
              </a:solidFill>
              <a:latin typeface="Calibri"/>
              <a:ea typeface="Calibri"/>
              <a:cs typeface="Calibri"/>
              <a:sym typeface="Calibri"/>
            </a:endParaRPr>
          </a:p>
        </p:txBody>
      </p:sp>
      <p:sp>
        <p:nvSpPr>
          <p:cNvPr id="53" name="Google Shape;364;p36">
            <a:extLst>
              <a:ext uri="{FF2B5EF4-FFF2-40B4-BE49-F238E27FC236}">
                <a16:creationId xmlns:a16="http://schemas.microsoft.com/office/drawing/2014/main" id="{1A720B7F-5571-4AFB-8794-BA36F54855DC}"/>
              </a:ext>
            </a:extLst>
          </p:cNvPr>
          <p:cNvSpPr txBox="1"/>
          <p:nvPr/>
        </p:nvSpPr>
        <p:spPr>
          <a:xfrm>
            <a:off x="2445487" y="3322321"/>
            <a:ext cx="3288773"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aseline="-25000" dirty="0">
                <a:solidFill>
                  <a:schemeClr val="dk1"/>
                </a:solidFill>
                <a:latin typeface="Calibri"/>
                <a:ea typeface="Calibri"/>
                <a:cs typeface="Calibri"/>
                <a:sym typeface="Calibri"/>
              </a:rPr>
              <a:t>Non-Overlapping Sliding Window</a:t>
            </a:r>
            <a:endParaRPr sz="2400" baseline="-25000" dirty="0">
              <a:solidFill>
                <a:schemeClr val="dk1"/>
              </a:solidFill>
              <a:latin typeface="Calibri"/>
              <a:ea typeface="Calibri"/>
              <a:cs typeface="Calibri"/>
              <a:sym typeface="Calibri"/>
            </a:endParaRPr>
          </a:p>
        </p:txBody>
      </p:sp>
      <p:sp>
        <p:nvSpPr>
          <p:cNvPr id="54" name="Google Shape;389;p36">
            <a:extLst>
              <a:ext uri="{FF2B5EF4-FFF2-40B4-BE49-F238E27FC236}">
                <a16:creationId xmlns:a16="http://schemas.microsoft.com/office/drawing/2014/main" id="{430B9996-580E-43CE-9B01-5C0ADFCE461D}"/>
              </a:ext>
            </a:extLst>
          </p:cNvPr>
          <p:cNvSpPr/>
          <p:nvPr/>
        </p:nvSpPr>
        <p:spPr>
          <a:xfrm>
            <a:off x="3184355" y="1678220"/>
            <a:ext cx="1359570" cy="898072"/>
          </a:xfrm>
          <a:prstGeom prst="rect">
            <a:avLst/>
          </a:prstGeom>
          <a:noFill/>
          <a:ln w="38100" cap="flat" cmpd="sng">
            <a:solidFill>
              <a:schemeClr val="accent2"/>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377726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8"/>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lvl="0"/>
            <a:r>
              <a:rPr lang="en-US" dirty="0"/>
              <a:t>Stream Window – Tuple Based W</a:t>
            </a:r>
            <a:r>
              <a:rPr lang="en-US" sz="4200" b="1" i="0" u="none" strike="noStrike" cap="none" dirty="0">
                <a:solidFill>
                  <a:schemeClr val="dk1"/>
                </a:solidFill>
                <a:latin typeface="Arial Narrow"/>
                <a:ea typeface="Arial Narrow"/>
                <a:cs typeface="Arial Narrow"/>
                <a:sym typeface="Arial Narrow"/>
              </a:rPr>
              <a:t>indow</a:t>
            </a:r>
            <a:endParaRPr sz="4200" b="1" i="0" u="none" strike="noStrike" cap="none" dirty="0">
              <a:solidFill>
                <a:schemeClr val="dk1"/>
              </a:solidFill>
              <a:latin typeface="Arial Narrow"/>
              <a:ea typeface="Arial Narrow"/>
              <a:cs typeface="Arial Narrow"/>
              <a:sym typeface="Arial Narrow"/>
            </a:endParaRPr>
          </a:p>
        </p:txBody>
      </p:sp>
      <p:grpSp>
        <p:nvGrpSpPr>
          <p:cNvPr id="456" name="Google Shape;456;p38"/>
          <p:cNvGrpSpPr/>
          <p:nvPr/>
        </p:nvGrpSpPr>
        <p:grpSpPr>
          <a:xfrm>
            <a:off x="777784" y="1242932"/>
            <a:ext cx="4896710" cy="1742288"/>
            <a:chOff x="777784" y="1242932"/>
            <a:chExt cx="4896710" cy="1742288"/>
          </a:xfrm>
        </p:grpSpPr>
        <p:grpSp>
          <p:nvGrpSpPr>
            <p:cNvPr id="457" name="Google Shape;457;p38"/>
            <p:cNvGrpSpPr/>
            <p:nvPr/>
          </p:nvGrpSpPr>
          <p:grpSpPr>
            <a:xfrm>
              <a:off x="777784" y="1986751"/>
              <a:ext cx="4896710" cy="966430"/>
              <a:chOff x="808027" y="2454026"/>
              <a:chExt cx="4896710" cy="966430"/>
            </a:xfrm>
          </p:grpSpPr>
          <p:grpSp>
            <p:nvGrpSpPr>
              <p:cNvPr id="458" name="Google Shape;458;p38"/>
              <p:cNvGrpSpPr/>
              <p:nvPr/>
            </p:nvGrpSpPr>
            <p:grpSpPr>
              <a:xfrm>
                <a:off x="938464" y="2454026"/>
                <a:ext cx="4491794" cy="369332"/>
                <a:chOff x="549442" y="2514600"/>
                <a:chExt cx="4491794" cy="369332"/>
              </a:xfrm>
            </p:grpSpPr>
            <p:grpSp>
              <p:nvGrpSpPr>
                <p:cNvPr id="459" name="Google Shape;459;p38"/>
                <p:cNvGrpSpPr/>
                <p:nvPr/>
              </p:nvGrpSpPr>
              <p:grpSpPr>
                <a:xfrm>
                  <a:off x="1479884" y="2514600"/>
                  <a:ext cx="890338" cy="369332"/>
                  <a:chOff x="1479884" y="2514600"/>
                  <a:chExt cx="890338" cy="369332"/>
                </a:xfrm>
              </p:grpSpPr>
              <p:sp>
                <p:nvSpPr>
                  <p:cNvPr id="460" name="Google Shape;460;p38"/>
                  <p:cNvSpPr txBox="1"/>
                  <p:nvPr/>
                </p:nvSpPr>
                <p:spPr>
                  <a:xfrm>
                    <a:off x="147988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461" name="Google Shape;461;p38"/>
                  <p:cNvSpPr txBox="1"/>
                  <p:nvPr/>
                </p:nvSpPr>
                <p:spPr>
                  <a:xfrm>
                    <a:off x="190099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grpSp>
            <p:sp>
              <p:nvSpPr>
                <p:cNvPr id="462" name="Google Shape;462;p38"/>
                <p:cNvSpPr txBox="1"/>
                <p:nvPr/>
              </p:nvSpPr>
              <p:spPr>
                <a:xfrm>
                  <a:off x="237022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463" name="Google Shape;463;p38"/>
                <p:cNvSpPr txBox="1"/>
                <p:nvPr/>
              </p:nvSpPr>
              <p:spPr>
                <a:xfrm>
                  <a:off x="279132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464" name="Google Shape;464;p38"/>
                <p:cNvSpPr txBox="1"/>
                <p:nvPr/>
              </p:nvSpPr>
              <p:spPr>
                <a:xfrm>
                  <a:off x="326056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465" name="Google Shape;465;p38"/>
                <p:cNvSpPr txBox="1"/>
                <p:nvPr/>
              </p:nvSpPr>
              <p:spPr>
                <a:xfrm>
                  <a:off x="3681666"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466" name="Google Shape;466;p38"/>
                <p:cNvSpPr txBox="1"/>
                <p:nvPr/>
              </p:nvSpPr>
              <p:spPr>
                <a:xfrm>
                  <a:off x="415089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467" name="Google Shape;467;p38"/>
                <p:cNvSpPr txBox="1"/>
                <p:nvPr/>
              </p:nvSpPr>
              <p:spPr>
                <a:xfrm>
                  <a:off x="457200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bg1">
                          <a:lumMod val="65000"/>
                        </a:schemeClr>
                      </a:solidFill>
                      <a:latin typeface="Calibri"/>
                      <a:ea typeface="Calibri"/>
                      <a:cs typeface="Calibri"/>
                      <a:sym typeface="Calibri"/>
                    </a:rPr>
                    <a:t>1</a:t>
                  </a:r>
                  <a:endParaRPr dirty="0">
                    <a:solidFill>
                      <a:schemeClr val="bg1">
                        <a:lumMod val="65000"/>
                      </a:schemeClr>
                    </a:solidFill>
                  </a:endParaRPr>
                </a:p>
              </p:txBody>
            </p:sp>
            <p:grpSp>
              <p:nvGrpSpPr>
                <p:cNvPr id="468" name="Google Shape;468;p38"/>
                <p:cNvGrpSpPr/>
                <p:nvPr/>
              </p:nvGrpSpPr>
              <p:grpSpPr>
                <a:xfrm>
                  <a:off x="549442" y="2514600"/>
                  <a:ext cx="914401" cy="369332"/>
                  <a:chOff x="549442" y="2514600"/>
                  <a:chExt cx="914401" cy="369332"/>
                </a:xfrm>
              </p:grpSpPr>
              <p:sp>
                <p:nvSpPr>
                  <p:cNvPr id="469" name="Google Shape;469;p38"/>
                  <p:cNvSpPr txBox="1"/>
                  <p:nvPr/>
                </p:nvSpPr>
                <p:spPr>
                  <a:xfrm>
                    <a:off x="994611"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470" name="Google Shape;470;p38"/>
                  <p:cNvSpPr txBox="1"/>
                  <p:nvPr/>
                </p:nvSpPr>
                <p:spPr>
                  <a:xfrm>
                    <a:off x="54944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grpSp>
          </p:grpSp>
          <p:grpSp>
            <p:nvGrpSpPr>
              <p:cNvPr id="471" name="Google Shape;471;p38"/>
              <p:cNvGrpSpPr/>
              <p:nvPr/>
            </p:nvGrpSpPr>
            <p:grpSpPr>
              <a:xfrm>
                <a:off x="808027" y="3028539"/>
                <a:ext cx="4896710" cy="391917"/>
                <a:chOff x="2568423" y="3347781"/>
                <a:chExt cx="4896710" cy="391917"/>
              </a:xfrm>
            </p:grpSpPr>
            <p:sp>
              <p:nvSpPr>
                <p:cNvPr id="473" name="Google Shape;473;p38"/>
                <p:cNvSpPr txBox="1"/>
                <p:nvPr/>
              </p:nvSpPr>
              <p:spPr>
                <a:xfrm>
                  <a:off x="7080123" y="3370366"/>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0</a:t>
                  </a:r>
                  <a:endParaRPr sz="1800" baseline="-25000" dirty="0">
                    <a:solidFill>
                      <a:schemeClr val="dk1"/>
                    </a:solidFill>
                    <a:latin typeface="Calibri"/>
                    <a:ea typeface="Calibri"/>
                    <a:cs typeface="Calibri"/>
                    <a:sym typeface="Calibri"/>
                  </a:endParaRPr>
                </a:p>
              </p:txBody>
            </p:sp>
            <p:sp>
              <p:nvSpPr>
                <p:cNvPr id="474" name="Google Shape;474;p38"/>
                <p:cNvSpPr txBox="1"/>
                <p:nvPr/>
              </p:nvSpPr>
              <p:spPr>
                <a:xfrm>
                  <a:off x="2568423" y="3347781"/>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t</a:t>
                  </a:r>
                  <a:r>
                    <a:rPr lang="en-US" sz="1800" baseline="-25000" dirty="0" err="1">
                      <a:solidFill>
                        <a:schemeClr val="dk1"/>
                      </a:solidFill>
                      <a:latin typeface="Calibri"/>
                      <a:ea typeface="Calibri"/>
                      <a:cs typeface="Calibri"/>
                      <a:sym typeface="Calibri"/>
                    </a:rPr>
                    <a:t>n</a:t>
                  </a:r>
                  <a:endParaRPr sz="1800" baseline="-25000" dirty="0">
                    <a:solidFill>
                      <a:schemeClr val="dk1"/>
                    </a:solidFill>
                    <a:latin typeface="Calibri"/>
                    <a:ea typeface="Calibri"/>
                    <a:cs typeface="Calibri"/>
                    <a:sym typeface="Calibri"/>
                  </a:endParaRPr>
                </a:p>
              </p:txBody>
            </p:sp>
          </p:grpSp>
        </p:grpSp>
        <p:grpSp>
          <p:nvGrpSpPr>
            <p:cNvPr id="475" name="Google Shape;475;p38"/>
            <p:cNvGrpSpPr/>
            <p:nvPr/>
          </p:nvGrpSpPr>
          <p:grpSpPr>
            <a:xfrm>
              <a:off x="3371168" y="1242932"/>
              <a:ext cx="2028847" cy="1386588"/>
              <a:chOff x="4332065" y="3303051"/>
              <a:chExt cx="2028847" cy="1386588"/>
            </a:xfrm>
          </p:grpSpPr>
          <p:sp>
            <p:nvSpPr>
              <p:cNvPr id="476" name="Google Shape;476;p38"/>
              <p:cNvSpPr/>
              <p:nvPr/>
            </p:nvSpPr>
            <p:spPr>
              <a:xfrm>
                <a:off x="4568400" y="3791567"/>
                <a:ext cx="1359570" cy="898072"/>
              </a:xfrm>
              <a:prstGeom prst="rect">
                <a:avLst/>
              </a:prstGeom>
              <a:noFill/>
              <a:ln w="38100" cap="flat" cmpd="sng">
                <a:solidFill>
                  <a:schemeClr val="accent2"/>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7" name="Google Shape;477;p38"/>
              <p:cNvSpPr txBox="1"/>
              <p:nvPr/>
            </p:nvSpPr>
            <p:spPr>
              <a:xfrm>
                <a:off x="4332065" y="3303051"/>
                <a:ext cx="61743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tp</a:t>
                </a:r>
                <a:r>
                  <a:rPr lang="en-US" sz="2400" baseline="-25000">
                    <a:solidFill>
                      <a:schemeClr val="dk1"/>
                    </a:solidFill>
                    <a:latin typeface="Calibri"/>
                    <a:ea typeface="Calibri"/>
                    <a:cs typeface="Calibri"/>
                    <a:sym typeface="Calibri"/>
                  </a:rPr>
                  <a:t>e</a:t>
                </a:r>
                <a:endParaRPr sz="2400" baseline="-25000">
                  <a:solidFill>
                    <a:schemeClr val="dk1"/>
                  </a:solidFill>
                  <a:latin typeface="Calibri"/>
                  <a:ea typeface="Calibri"/>
                  <a:cs typeface="Calibri"/>
                  <a:sym typeface="Calibri"/>
                </a:endParaRPr>
              </a:p>
            </p:txBody>
          </p:sp>
          <p:sp>
            <p:nvSpPr>
              <p:cNvPr id="478" name="Google Shape;478;p38"/>
              <p:cNvSpPr txBox="1"/>
              <p:nvPr/>
            </p:nvSpPr>
            <p:spPr>
              <a:xfrm flipH="1">
                <a:off x="5734260" y="3343893"/>
                <a:ext cx="62665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tp</a:t>
                </a:r>
                <a:r>
                  <a:rPr lang="en-US" sz="2400" baseline="-25000">
                    <a:solidFill>
                      <a:schemeClr val="dk1"/>
                    </a:solidFill>
                    <a:latin typeface="Calibri"/>
                    <a:ea typeface="Calibri"/>
                    <a:cs typeface="Calibri"/>
                    <a:sym typeface="Calibri"/>
                  </a:rPr>
                  <a:t>s</a:t>
                </a:r>
                <a:endParaRPr sz="2400" baseline="-25000">
                  <a:solidFill>
                    <a:schemeClr val="dk1"/>
                  </a:solidFill>
                  <a:latin typeface="Calibri"/>
                  <a:ea typeface="Calibri"/>
                  <a:cs typeface="Calibri"/>
                  <a:sym typeface="Calibri"/>
                </a:endParaRPr>
              </a:p>
            </p:txBody>
          </p:sp>
        </p:grpSp>
        <p:sp>
          <p:nvSpPr>
            <p:cNvPr id="479" name="Google Shape;479;p38"/>
            <p:cNvSpPr txBox="1"/>
            <p:nvPr/>
          </p:nvSpPr>
          <p:spPr>
            <a:xfrm>
              <a:off x="2590737" y="2583849"/>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6</a:t>
              </a:r>
              <a:endParaRPr sz="1800" baseline="-25000" dirty="0">
                <a:solidFill>
                  <a:schemeClr val="dk1"/>
                </a:solidFill>
                <a:latin typeface="Calibri"/>
                <a:ea typeface="Calibri"/>
                <a:cs typeface="Calibri"/>
                <a:sym typeface="Calibri"/>
              </a:endParaRPr>
            </a:p>
          </p:txBody>
        </p:sp>
        <p:sp>
          <p:nvSpPr>
            <p:cNvPr id="480" name="Google Shape;480;p38"/>
            <p:cNvSpPr txBox="1"/>
            <p:nvPr/>
          </p:nvSpPr>
          <p:spPr>
            <a:xfrm>
              <a:off x="3476531" y="2615888"/>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5</a:t>
              </a:r>
              <a:endParaRPr dirty="0"/>
            </a:p>
          </p:txBody>
        </p:sp>
        <p:sp>
          <p:nvSpPr>
            <p:cNvPr id="481" name="Google Shape;481;p38"/>
            <p:cNvSpPr txBox="1"/>
            <p:nvPr/>
          </p:nvSpPr>
          <p:spPr>
            <a:xfrm>
              <a:off x="4798534" y="2573605"/>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1</a:t>
              </a:r>
              <a:endParaRPr sz="1800" baseline="-25000" dirty="0">
                <a:solidFill>
                  <a:schemeClr val="dk1"/>
                </a:solidFill>
                <a:latin typeface="Calibri"/>
                <a:ea typeface="Calibri"/>
                <a:cs typeface="Calibri"/>
                <a:sym typeface="Calibri"/>
              </a:endParaRPr>
            </a:p>
          </p:txBody>
        </p:sp>
      </p:grpSp>
      <p:sp>
        <p:nvSpPr>
          <p:cNvPr id="482" name="Google Shape;482;p38"/>
          <p:cNvSpPr txBox="1"/>
          <p:nvPr/>
        </p:nvSpPr>
        <p:spPr>
          <a:xfrm>
            <a:off x="6547104" y="1146048"/>
            <a:ext cx="248716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Window size is 3 tuples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Slide window by 1 tuple</a:t>
            </a:r>
            <a:endParaRPr sz="1800">
              <a:solidFill>
                <a:schemeClr val="dk1"/>
              </a:solidFill>
              <a:latin typeface="Calibri"/>
              <a:ea typeface="Calibri"/>
              <a:cs typeface="Calibri"/>
              <a:sym typeface="Calibri"/>
            </a:endParaRPr>
          </a:p>
        </p:txBody>
      </p:sp>
      <p:grpSp>
        <p:nvGrpSpPr>
          <p:cNvPr id="483" name="Google Shape;483;p38"/>
          <p:cNvGrpSpPr/>
          <p:nvPr/>
        </p:nvGrpSpPr>
        <p:grpSpPr>
          <a:xfrm>
            <a:off x="1240507" y="3573329"/>
            <a:ext cx="4889762" cy="997854"/>
            <a:chOff x="788070" y="2454026"/>
            <a:chExt cx="4889762" cy="997854"/>
          </a:xfrm>
        </p:grpSpPr>
        <p:grpSp>
          <p:nvGrpSpPr>
            <p:cNvPr id="484" name="Google Shape;484;p38"/>
            <p:cNvGrpSpPr/>
            <p:nvPr/>
          </p:nvGrpSpPr>
          <p:grpSpPr>
            <a:xfrm>
              <a:off x="938464" y="2454026"/>
              <a:ext cx="4491794" cy="369332"/>
              <a:chOff x="549442" y="2514600"/>
              <a:chExt cx="4491794" cy="369332"/>
            </a:xfrm>
          </p:grpSpPr>
          <p:grpSp>
            <p:nvGrpSpPr>
              <p:cNvPr id="485" name="Google Shape;485;p38"/>
              <p:cNvGrpSpPr/>
              <p:nvPr/>
            </p:nvGrpSpPr>
            <p:grpSpPr>
              <a:xfrm>
                <a:off x="1479884" y="2514600"/>
                <a:ext cx="890338" cy="369332"/>
                <a:chOff x="1479884" y="2514600"/>
                <a:chExt cx="890338" cy="369332"/>
              </a:xfrm>
            </p:grpSpPr>
            <p:sp>
              <p:nvSpPr>
                <p:cNvPr id="486" name="Google Shape;486;p38"/>
                <p:cNvSpPr txBox="1"/>
                <p:nvPr/>
              </p:nvSpPr>
              <p:spPr>
                <a:xfrm>
                  <a:off x="147988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487" name="Google Shape;487;p38"/>
                <p:cNvSpPr txBox="1"/>
                <p:nvPr/>
              </p:nvSpPr>
              <p:spPr>
                <a:xfrm>
                  <a:off x="190099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grpSp>
          <p:sp>
            <p:nvSpPr>
              <p:cNvPr id="488" name="Google Shape;488;p38"/>
              <p:cNvSpPr txBox="1"/>
              <p:nvPr/>
            </p:nvSpPr>
            <p:spPr>
              <a:xfrm>
                <a:off x="237022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489" name="Google Shape;489;p38"/>
              <p:cNvSpPr txBox="1"/>
              <p:nvPr/>
            </p:nvSpPr>
            <p:spPr>
              <a:xfrm>
                <a:off x="279132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490" name="Google Shape;490;p38"/>
              <p:cNvSpPr txBox="1"/>
              <p:nvPr/>
            </p:nvSpPr>
            <p:spPr>
              <a:xfrm>
                <a:off x="326056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491" name="Google Shape;491;p38"/>
              <p:cNvSpPr txBox="1"/>
              <p:nvPr/>
            </p:nvSpPr>
            <p:spPr>
              <a:xfrm>
                <a:off x="3681666"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492" name="Google Shape;492;p38"/>
              <p:cNvSpPr txBox="1"/>
              <p:nvPr/>
            </p:nvSpPr>
            <p:spPr>
              <a:xfrm>
                <a:off x="415089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bg1">
                        <a:lumMod val="65000"/>
                      </a:schemeClr>
                    </a:solidFill>
                    <a:latin typeface="Calibri"/>
                    <a:ea typeface="Calibri"/>
                    <a:cs typeface="Calibri"/>
                    <a:sym typeface="Calibri"/>
                  </a:rPr>
                  <a:t>2</a:t>
                </a:r>
                <a:endParaRPr dirty="0">
                  <a:solidFill>
                    <a:schemeClr val="bg1">
                      <a:lumMod val="65000"/>
                    </a:schemeClr>
                  </a:solidFill>
                </a:endParaRPr>
              </a:p>
            </p:txBody>
          </p:sp>
          <p:sp>
            <p:nvSpPr>
              <p:cNvPr id="493" name="Google Shape;493;p38"/>
              <p:cNvSpPr txBox="1"/>
              <p:nvPr/>
            </p:nvSpPr>
            <p:spPr>
              <a:xfrm>
                <a:off x="457200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bg1">
                        <a:lumMod val="65000"/>
                      </a:schemeClr>
                    </a:solidFill>
                    <a:latin typeface="Calibri"/>
                    <a:ea typeface="Calibri"/>
                    <a:cs typeface="Calibri"/>
                    <a:sym typeface="Calibri"/>
                  </a:rPr>
                  <a:t>1</a:t>
                </a:r>
                <a:endParaRPr dirty="0">
                  <a:solidFill>
                    <a:schemeClr val="bg1">
                      <a:lumMod val="65000"/>
                    </a:schemeClr>
                  </a:solidFill>
                </a:endParaRPr>
              </a:p>
            </p:txBody>
          </p:sp>
          <p:grpSp>
            <p:nvGrpSpPr>
              <p:cNvPr id="494" name="Google Shape;494;p38"/>
              <p:cNvGrpSpPr/>
              <p:nvPr/>
            </p:nvGrpSpPr>
            <p:grpSpPr>
              <a:xfrm>
                <a:off x="549442" y="2514600"/>
                <a:ext cx="914401" cy="369332"/>
                <a:chOff x="549442" y="2514600"/>
                <a:chExt cx="914401" cy="369332"/>
              </a:xfrm>
            </p:grpSpPr>
            <p:sp>
              <p:nvSpPr>
                <p:cNvPr id="495" name="Google Shape;495;p38"/>
                <p:cNvSpPr txBox="1"/>
                <p:nvPr/>
              </p:nvSpPr>
              <p:spPr>
                <a:xfrm>
                  <a:off x="994611"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496" name="Google Shape;496;p38"/>
                <p:cNvSpPr txBox="1"/>
                <p:nvPr/>
              </p:nvSpPr>
              <p:spPr>
                <a:xfrm>
                  <a:off x="54944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grpSp>
        </p:grpSp>
        <p:grpSp>
          <p:nvGrpSpPr>
            <p:cNvPr id="497" name="Google Shape;497;p38"/>
            <p:cNvGrpSpPr/>
            <p:nvPr/>
          </p:nvGrpSpPr>
          <p:grpSpPr>
            <a:xfrm>
              <a:off x="788070" y="3082548"/>
              <a:ext cx="4889762" cy="369332"/>
              <a:chOff x="2548466" y="3401790"/>
              <a:chExt cx="4889762" cy="369332"/>
            </a:xfrm>
          </p:grpSpPr>
          <p:sp>
            <p:nvSpPr>
              <p:cNvPr id="499" name="Google Shape;499;p38"/>
              <p:cNvSpPr txBox="1"/>
              <p:nvPr/>
            </p:nvSpPr>
            <p:spPr>
              <a:xfrm>
                <a:off x="7053218" y="3401790"/>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0</a:t>
                </a:r>
                <a:endParaRPr sz="1800" baseline="-25000" dirty="0">
                  <a:solidFill>
                    <a:schemeClr val="dk1"/>
                  </a:solidFill>
                  <a:latin typeface="Calibri"/>
                  <a:ea typeface="Calibri"/>
                  <a:cs typeface="Calibri"/>
                  <a:sym typeface="Calibri"/>
                </a:endParaRPr>
              </a:p>
            </p:txBody>
          </p:sp>
          <p:sp>
            <p:nvSpPr>
              <p:cNvPr id="500" name="Google Shape;500;p38"/>
              <p:cNvSpPr txBox="1"/>
              <p:nvPr/>
            </p:nvSpPr>
            <p:spPr>
              <a:xfrm>
                <a:off x="2548466" y="3401790"/>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n</a:t>
                </a:r>
                <a:endParaRPr sz="1800" baseline="-25000">
                  <a:solidFill>
                    <a:schemeClr val="dk1"/>
                  </a:solidFill>
                  <a:latin typeface="Calibri"/>
                  <a:ea typeface="Calibri"/>
                  <a:cs typeface="Calibri"/>
                  <a:sym typeface="Calibri"/>
                </a:endParaRPr>
              </a:p>
            </p:txBody>
          </p:sp>
        </p:grpSp>
      </p:grpSp>
      <p:sp>
        <p:nvSpPr>
          <p:cNvPr id="502" name="Google Shape;502;p38"/>
          <p:cNvSpPr/>
          <p:nvPr/>
        </p:nvSpPr>
        <p:spPr>
          <a:xfrm>
            <a:off x="3625844" y="3303779"/>
            <a:ext cx="1359570" cy="898072"/>
          </a:xfrm>
          <a:prstGeom prst="rect">
            <a:avLst/>
          </a:prstGeom>
          <a:noFill/>
          <a:ln w="38100" cap="flat" cmpd="sng">
            <a:solidFill>
              <a:schemeClr val="accent2"/>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5" name="Google Shape;505;p38"/>
          <p:cNvSpPr txBox="1"/>
          <p:nvPr/>
        </p:nvSpPr>
        <p:spPr>
          <a:xfrm>
            <a:off x="3457706" y="4151078"/>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7</a:t>
            </a:r>
            <a:endParaRPr dirty="0"/>
          </a:p>
        </p:txBody>
      </p:sp>
      <p:sp>
        <p:nvSpPr>
          <p:cNvPr id="506" name="Google Shape;506;p38"/>
          <p:cNvSpPr txBox="1"/>
          <p:nvPr/>
        </p:nvSpPr>
        <p:spPr>
          <a:xfrm>
            <a:off x="4029055" y="4176465"/>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5</a:t>
            </a:r>
            <a:endParaRPr dirty="0"/>
          </a:p>
        </p:txBody>
      </p:sp>
      <p:sp>
        <p:nvSpPr>
          <p:cNvPr id="507" name="Google Shape;507;p38"/>
          <p:cNvSpPr txBox="1"/>
          <p:nvPr/>
        </p:nvSpPr>
        <p:spPr>
          <a:xfrm>
            <a:off x="5269084" y="4147842"/>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r>
              <a:rPr lang="en-US" sz="1800" baseline="-25000" dirty="0">
                <a:solidFill>
                  <a:schemeClr val="dk1"/>
                </a:solidFill>
                <a:latin typeface="Calibri"/>
                <a:ea typeface="Calibri"/>
                <a:cs typeface="Calibri"/>
                <a:sym typeface="Calibri"/>
              </a:rPr>
              <a:t>1</a:t>
            </a:r>
            <a:endParaRPr sz="1800" baseline="-25000" dirty="0">
              <a:solidFill>
                <a:schemeClr val="dk1"/>
              </a:solidFill>
              <a:latin typeface="Calibri"/>
              <a:ea typeface="Calibri"/>
              <a:cs typeface="Calibri"/>
              <a:sym typeface="Calibri"/>
            </a:endParaRPr>
          </a:p>
        </p:txBody>
      </p:sp>
      <p:sp>
        <p:nvSpPr>
          <p:cNvPr id="508" name="Google Shape;508;p38"/>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18</a:t>
            </a:fld>
            <a:endParaRPr sz="1200">
              <a:solidFill>
                <a:srgbClr val="000000"/>
              </a:solidFill>
              <a:latin typeface="Arial"/>
              <a:ea typeface="Arial"/>
              <a:cs typeface="Arial"/>
              <a:sym typeface="Arial"/>
            </a:endParaRPr>
          </a:p>
        </p:txBody>
      </p:sp>
      <p:sp>
        <p:nvSpPr>
          <p:cNvPr id="56" name="Google Shape;360;p36">
            <a:extLst>
              <a:ext uri="{FF2B5EF4-FFF2-40B4-BE49-F238E27FC236}">
                <a16:creationId xmlns:a16="http://schemas.microsoft.com/office/drawing/2014/main" id="{5D8F3868-57A5-48D6-BFCD-F8760D885BCF}"/>
              </a:ext>
            </a:extLst>
          </p:cNvPr>
          <p:cNvSpPr/>
          <p:nvPr/>
        </p:nvSpPr>
        <p:spPr>
          <a:xfrm>
            <a:off x="1464474" y="972438"/>
            <a:ext cx="4371474" cy="16804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 name="Google Shape;362;p36">
            <a:extLst>
              <a:ext uri="{FF2B5EF4-FFF2-40B4-BE49-F238E27FC236}">
                <a16:creationId xmlns:a16="http://schemas.microsoft.com/office/drawing/2014/main" id="{DDA964A5-2C99-4DE8-8498-2EEB2F3843DA}"/>
              </a:ext>
            </a:extLst>
          </p:cNvPr>
          <p:cNvSpPr txBox="1"/>
          <p:nvPr/>
        </p:nvSpPr>
        <p:spPr>
          <a:xfrm>
            <a:off x="3218816" y="706217"/>
            <a:ext cx="103471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aseline="-25000" dirty="0">
                <a:solidFill>
                  <a:schemeClr val="dk1"/>
                </a:solidFill>
                <a:latin typeface="Calibri"/>
                <a:ea typeface="Calibri"/>
                <a:cs typeface="Calibri"/>
                <a:sym typeface="Calibri"/>
              </a:rPr>
              <a:t>Time</a:t>
            </a:r>
            <a:endParaRPr sz="1800" baseline="-25000" dirty="0">
              <a:solidFill>
                <a:schemeClr val="dk1"/>
              </a:solidFill>
              <a:latin typeface="Calibri"/>
              <a:ea typeface="Calibri"/>
              <a:cs typeface="Calibri"/>
              <a:sym typeface="Calibri"/>
            </a:endParaRPr>
          </a:p>
        </p:txBody>
      </p:sp>
      <p:sp>
        <p:nvSpPr>
          <p:cNvPr id="53" name="TextBox 52"/>
          <p:cNvSpPr txBox="1"/>
          <p:nvPr/>
        </p:nvSpPr>
        <p:spPr>
          <a:xfrm>
            <a:off x="6985288" y="2171417"/>
            <a:ext cx="4876860" cy="3785652"/>
          </a:xfrm>
          <a:prstGeom prst="rect">
            <a:avLst/>
          </a:prstGeom>
          <a:noFill/>
        </p:spPr>
        <p:txBody>
          <a:bodyPr wrap="square" rtlCol="0">
            <a:spAutoFit/>
          </a:bodyPr>
          <a:lstStyle/>
          <a:p>
            <a:pPr marL="285750" indent="-285750">
              <a:buFont typeface="Wingdings" panose="05000000000000000000" pitchFamily="2" charset="2"/>
              <a:buChar char="q"/>
            </a:pPr>
            <a:r>
              <a:rPr lang="en-US" sz="2000" dirty="0" smtClean="0">
                <a:latin typeface="Calibri" panose="020F0502020204030204" pitchFamily="34" charset="0"/>
                <a:cs typeface="Calibri" panose="020F0502020204030204" pitchFamily="34" charset="0"/>
              </a:rPr>
              <a:t>Size of window is specified by number of tuples in the window</a:t>
            </a:r>
          </a:p>
          <a:p>
            <a:pPr marL="285750" indent="-285750">
              <a:buFont typeface="Wingdings" panose="05000000000000000000" pitchFamily="2" charset="2"/>
              <a:buChar char="q"/>
            </a:pPr>
            <a:endParaRPr lang="en-US" sz="20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The window always has a fixed number of tuples</a:t>
            </a:r>
          </a:p>
          <a:p>
            <a:pPr marL="285750" indent="-285750">
              <a:buFont typeface="Wingdings" panose="05000000000000000000" pitchFamily="2" charset="2"/>
              <a:buChar char="q"/>
            </a:pPr>
            <a:endParaRPr lang="en-US" sz="20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We count the number of tuples and create windows. If the window has required numbers of tuples, then that window will be processed</a:t>
            </a:r>
          </a:p>
          <a:p>
            <a:pPr marL="285750" indent="-285750">
              <a:buFont typeface="Wingdings" panose="05000000000000000000" pitchFamily="2" charset="2"/>
              <a:buChar char="q"/>
            </a:pPr>
            <a:endParaRPr lang="en-US" sz="20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2000" dirty="0" smtClean="0">
                <a:latin typeface="Calibri" panose="020F0502020204030204" pitchFamily="34" charset="0"/>
                <a:cs typeface="Calibri" panose="020F0502020204030204" pitchFamily="34" charset="0"/>
              </a:rPr>
              <a:t> The time duration of windows may vary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9"/>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4200"/>
              <a:buFont typeface="Arial Narrow"/>
              <a:buNone/>
            </a:pPr>
            <a:r>
              <a:rPr lang="en-US" sz="4200" b="1" i="0" u="none" strike="noStrike" cap="none" dirty="0">
                <a:solidFill>
                  <a:schemeClr val="dk1"/>
                </a:solidFill>
                <a:latin typeface="Arial Narrow"/>
                <a:ea typeface="Arial Narrow"/>
                <a:cs typeface="Arial Narrow"/>
                <a:sym typeface="Arial Narrow"/>
              </a:rPr>
              <a:t>Example of Burst </a:t>
            </a:r>
            <a:r>
              <a:rPr lang="en-US" dirty="0"/>
              <a:t>D</a:t>
            </a:r>
            <a:r>
              <a:rPr lang="en-US" sz="4200" b="1" i="0" u="none" strike="noStrike" cap="none" dirty="0">
                <a:solidFill>
                  <a:schemeClr val="dk1"/>
                </a:solidFill>
                <a:latin typeface="Arial Narrow"/>
                <a:ea typeface="Arial Narrow"/>
                <a:cs typeface="Arial Narrow"/>
                <a:sym typeface="Arial Narrow"/>
              </a:rPr>
              <a:t>ata </a:t>
            </a:r>
            <a:r>
              <a:rPr lang="en-US" dirty="0"/>
              <a:t>A</a:t>
            </a:r>
            <a:r>
              <a:rPr lang="en-US" sz="4200" b="1" i="0" u="none" strike="noStrike" cap="none" dirty="0">
                <a:solidFill>
                  <a:schemeClr val="dk1"/>
                </a:solidFill>
                <a:latin typeface="Arial Narrow"/>
                <a:ea typeface="Arial Narrow"/>
                <a:cs typeface="Arial Narrow"/>
                <a:sym typeface="Arial Narrow"/>
              </a:rPr>
              <a:t>rrival</a:t>
            </a:r>
            <a:endParaRPr sz="4200" b="1" i="0" u="none" strike="noStrike" cap="none" dirty="0">
              <a:solidFill>
                <a:schemeClr val="dk1"/>
              </a:solidFill>
              <a:latin typeface="Arial Narrow"/>
              <a:ea typeface="Arial Narrow"/>
              <a:cs typeface="Arial Narrow"/>
              <a:sym typeface="Arial Narrow"/>
            </a:endParaRPr>
          </a:p>
        </p:txBody>
      </p:sp>
      <p:grpSp>
        <p:nvGrpSpPr>
          <p:cNvPr id="514" name="Google Shape;514;p39"/>
          <p:cNvGrpSpPr/>
          <p:nvPr/>
        </p:nvGrpSpPr>
        <p:grpSpPr>
          <a:xfrm>
            <a:off x="1682496" y="1015729"/>
            <a:ext cx="9046464" cy="2499139"/>
            <a:chOff x="1682496" y="1015729"/>
            <a:chExt cx="9046464" cy="2499139"/>
          </a:xfrm>
        </p:grpSpPr>
        <p:sp>
          <p:nvSpPr>
            <p:cNvPr id="515" name="Google Shape;515;p39"/>
            <p:cNvSpPr/>
            <p:nvPr/>
          </p:nvSpPr>
          <p:spPr>
            <a:xfrm>
              <a:off x="1682496" y="2523744"/>
              <a:ext cx="9046464" cy="329184"/>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6" name="Google Shape;516;p39"/>
            <p:cNvSpPr txBox="1"/>
            <p:nvPr/>
          </p:nvSpPr>
          <p:spPr>
            <a:xfrm>
              <a:off x="7866276" y="3129034"/>
              <a:ext cx="34015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4</a:t>
              </a:r>
              <a:endParaRPr sz="1800" baseline="-25000">
                <a:solidFill>
                  <a:schemeClr val="dk1"/>
                </a:solidFill>
                <a:latin typeface="Calibri"/>
                <a:ea typeface="Calibri"/>
                <a:cs typeface="Calibri"/>
                <a:sym typeface="Calibri"/>
              </a:endParaRPr>
            </a:p>
          </p:txBody>
        </p:sp>
        <p:sp>
          <p:nvSpPr>
            <p:cNvPr id="517" name="Google Shape;517;p39"/>
            <p:cNvSpPr txBox="1"/>
            <p:nvPr/>
          </p:nvSpPr>
          <p:spPr>
            <a:xfrm>
              <a:off x="9473184" y="3129034"/>
              <a:ext cx="34015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0</a:t>
              </a:r>
              <a:endParaRPr/>
            </a:p>
          </p:txBody>
        </p:sp>
        <p:sp>
          <p:nvSpPr>
            <p:cNvPr id="518" name="Google Shape;518;p39"/>
            <p:cNvSpPr txBox="1"/>
            <p:nvPr/>
          </p:nvSpPr>
          <p:spPr>
            <a:xfrm>
              <a:off x="8651442" y="3113270"/>
              <a:ext cx="34015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2</a:t>
              </a:r>
              <a:endParaRPr/>
            </a:p>
          </p:txBody>
        </p:sp>
        <p:sp>
          <p:nvSpPr>
            <p:cNvPr id="519" name="Google Shape;519;p39"/>
            <p:cNvSpPr txBox="1"/>
            <p:nvPr/>
          </p:nvSpPr>
          <p:spPr>
            <a:xfrm>
              <a:off x="6976260" y="3145536"/>
              <a:ext cx="34015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6</a:t>
              </a:r>
              <a:endParaRPr sz="1800" baseline="-25000">
                <a:solidFill>
                  <a:schemeClr val="dk1"/>
                </a:solidFill>
                <a:latin typeface="Calibri"/>
                <a:ea typeface="Calibri"/>
                <a:cs typeface="Calibri"/>
                <a:sym typeface="Calibri"/>
              </a:endParaRPr>
            </a:p>
          </p:txBody>
        </p:sp>
        <p:sp>
          <p:nvSpPr>
            <p:cNvPr id="520" name="Google Shape;520;p39"/>
            <p:cNvSpPr txBox="1"/>
            <p:nvPr/>
          </p:nvSpPr>
          <p:spPr>
            <a:xfrm>
              <a:off x="6327648" y="3113270"/>
              <a:ext cx="34015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8</a:t>
              </a:r>
              <a:endParaRPr sz="1800" baseline="-25000">
                <a:solidFill>
                  <a:schemeClr val="dk1"/>
                </a:solidFill>
                <a:latin typeface="Calibri"/>
                <a:ea typeface="Calibri"/>
                <a:cs typeface="Calibri"/>
                <a:sym typeface="Calibri"/>
              </a:endParaRPr>
            </a:p>
          </p:txBody>
        </p:sp>
        <p:sp>
          <p:nvSpPr>
            <p:cNvPr id="521" name="Google Shape;521;p39"/>
            <p:cNvSpPr txBox="1"/>
            <p:nvPr/>
          </p:nvSpPr>
          <p:spPr>
            <a:xfrm>
              <a:off x="4670751" y="3129034"/>
              <a:ext cx="41870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12</a:t>
              </a:r>
              <a:endParaRPr sz="1800" baseline="-25000">
                <a:solidFill>
                  <a:schemeClr val="dk1"/>
                </a:solidFill>
                <a:latin typeface="Calibri"/>
                <a:ea typeface="Calibri"/>
                <a:cs typeface="Calibri"/>
                <a:sym typeface="Calibri"/>
              </a:endParaRPr>
            </a:p>
          </p:txBody>
        </p:sp>
        <p:sp>
          <p:nvSpPr>
            <p:cNvPr id="522" name="Google Shape;522;p39"/>
            <p:cNvSpPr txBox="1"/>
            <p:nvPr/>
          </p:nvSpPr>
          <p:spPr>
            <a:xfrm flipH="1">
              <a:off x="5459574" y="3145536"/>
              <a:ext cx="42306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10</a:t>
              </a:r>
              <a:endParaRPr sz="1800" baseline="-25000">
                <a:solidFill>
                  <a:schemeClr val="dk1"/>
                </a:solidFill>
                <a:latin typeface="Calibri"/>
                <a:ea typeface="Calibri"/>
                <a:cs typeface="Calibri"/>
                <a:sym typeface="Calibri"/>
              </a:endParaRPr>
            </a:p>
          </p:txBody>
        </p:sp>
        <p:cxnSp>
          <p:nvCxnSpPr>
            <p:cNvPr id="523" name="Google Shape;523;p39"/>
            <p:cNvCxnSpPr/>
            <p:nvPr/>
          </p:nvCxnSpPr>
          <p:spPr>
            <a:xfrm>
              <a:off x="9643263" y="2340864"/>
              <a:ext cx="0" cy="658368"/>
            </a:xfrm>
            <a:prstGeom prst="straightConnector1">
              <a:avLst/>
            </a:prstGeom>
            <a:noFill/>
            <a:ln w="9525" cap="flat" cmpd="sng">
              <a:solidFill>
                <a:schemeClr val="accent1"/>
              </a:solidFill>
              <a:prstDash val="solid"/>
              <a:miter lim="800000"/>
              <a:headEnd type="none" w="sm" len="sm"/>
              <a:tailEnd type="none" w="sm" len="sm"/>
            </a:ln>
          </p:spPr>
        </p:cxnSp>
        <p:cxnSp>
          <p:nvCxnSpPr>
            <p:cNvPr id="524" name="Google Shape;524;p39"/>
            <p:cNvCxnSpPr/>
            <p:nvPr/>
          </p:nvCxnSpPr>
          <p:spPr>
            <a:xfrm>
              <a:off x="8802624" y="2359152"/>
              <a:ext cx="0" cy="658368"/>
            </a:xfrm>
            <a:prstGeom prst="straightConnector1">
              <a:avLst/>
            </a:prstGeom>
            <a:noFill/>
            <a:ln w="9525" cap="flat" cmpd="sng">
              <a:solidFill>
                <a:schemeClr val="accent1"/>
              </a:solidFill>
              <a:prstDash val="solid"/>
              <a:miter lim="800000"/>
              <a:headEnd type="none" w="sm" len="sm"/>
              <a:tailEnd type="none" w="sm" len="sm"/>
            </a:ln>
          </p:spPr>
        </p:cxnSp>
        <p:cxnSp>
          <p:nvCxnSpPr>
            <p:cNvPr id="525" name="Google Shape;525;p39"/>
            <p:cNvCxnSpPr/>
            <p:nvPr/>
          </p:nvCxnSpPr>
          <p:spPr>
            <a:xfrm>
              <a:off x="6344718" y="2414016"/>
              <a:ext cx="0" cy="658368"/>
            </a:xfrm>
            <a:prstGeom prst="straightConnector1">
              <a:avLst/>
            </a:prstGeom>
            <a:noFill/>
            <a:ln w="9525" cap="flat" cmpd="sng">
              <a:solidFill>
                <a:schemeClr val="accent1"/>
              </a:solidFill>
              <a:prstDash val="solid"/>
              <a:miter lim="800000"/>
              <a:headEnd type="none" w="sm" len="sm"/>
              <a:tailEnd type="none" w="sm" len="sm"/>
            </a:ln>
          </p:spPr>
        </p:cxnSp>
        <p:cxnSp>
          <p:nvCxnSpPr>
            <p:cNvPr id="526" name="Google Shape;526;p39"/>
            <p:cNvCxnSpPr/>
            <p:nvPr/>
          </p:nvCxnSpPr>
          <p:spPr>
            <a:xfrm>
              <a:off x="7145730" y="2414016"/>
              <a:ext cx="0" cy="658368"/>
            </a:xfrm>
            <a:prstGeom prst="straightConnector1">
              <a:avLst/>
            </a:prstGeom>
            <a:noFill/>
            <a:ln w="9525" cap="flat" cmpd="sng">
              <a:solidFill>
                <a:schemeClr val="accent1"/>
              </a:solidFill>
              <a:prstDash val="solid"/>
              <a:miter lim="800000"/>
              <a:headEnd type="none" w="sm" len="sm"/>
              <a:tailEnd type="none" w="sm" len="sm"/>
            </a:ln>
          </p:spPr>
        </p:cxnSp>
        <p:cxnSp>
          <p:nvCxnSpPr>
            <p:cNvPr id="527" name="Google Shape;527;p39"/>
            <p:cNvCxnSpPr/>
            <p:nvPr/>
          </p:nvCxnSpPr>
          <p:spPr>
            <a:xfrm>
              <a:off x="8029650" y="2395728"/>
              <a:ext cx="0" cy="658368"/>
            </a:xfrm>
            <a:prstGeom prst="straightConnector1">
              <a:avLst/>
            </a:prstGeom>
            <a:noFill/>
            <a:ln w="9525" cap="flat" cmpd="sng">
              <a:solidFill>
                <a:schemeClr val="accent1"/>
              </a:solidFill>
              <a:prstDash val="solid"/>
              <a:miter lim="800000"/>
              <a:headEnd type="none" w="sm" len="sm"/>
              <a:tailEnd type="none" w="sm" len="sm"/>
            </a:ln>
          </p:spPr>
        </p:cxnSp>
        <p:cxnSp>
          <p:nvCxnSpPr>
            <p:cNvPr id="528" name="Google Shape;528;p39"/>
            <p:cNvCxnSpPr/>
            <p:nvPr/>
          </p:nvCxnSpPr>
          <p:spPr>
            <a:xfrm>
              <a:off x="5552847" y="2414016"/>
              <a:ext cx="0" cy="658368"/>
            </a:xfrm>
            <a:prstGeom prst="straightConnector1">
              <a:avLst/>
            </a:prstGeom>
            <a:noFill/>
            <a:ln w="9525" cap="flat" cmpd="sng">
              <a:solidFill>
                <a:schemeClr val="accent1"/>
              </a:solidFill>
              <a:prstDash val="solid"/>
              <a:miter lim="800000"/>
              <a:headEnd type="none" w="sm" len="sm"/>
              <a:tailEnd type="none" w="sm" len="sm"/>
            </a:ln>
          </p:spPr>
        </p:cxnSp>
        <p:cxnSp>
          <p:nvCxnSpPr>
            <p:cNvPr id="529" name="Google Shape;529;p39"/>
            <p:cNvCxnSpPr/>
            <p:nvPr/>
          </p:nvCxnSpPr>
          <p:spPr>
            <a:xfrm>
              <a:off x="4821933" y="2395728"/>
              <a:ext cx="0" cy="658368"/>
            </a:xfrm>
            <a:prstGeom prst="straightConnector1">
              <a:avLst/>
            </a:prstGeom>
            <a:noFill/>
            <a:ln w="9525" cap="flat" cmpd="sng">
              <a:solidFill>
                <a:schemeClr val="accent1"/>
              </a:solidFill>
              <a:prstDash val="solid"/>
              <a:miter lim="800000"/>
              <a:headEnd type="none" w="sm" len="sm"/>
              <a:tailEnd type="none" w="sm" len="sm"/>
            </a:ln>
          </p:spPr>
        </p:cxnSp>
        <p:sp>
          <p:nvSpPr>
            <p:cNvPr id="530" name="Google Shape;530;p39"/>
            <p:cNvSpPr txBox="1"/>
            <p:nvPr/>
          </p:nvSpPr>
          <p:spPr>
            <a:xfrm>
              <a:off x="6869885" y="1755719"/>
              <a:ext cx="70713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(4,d,6)</a:t>
              </a:r>
              <a:endParaRPr sz="1400">
                <a:solidFill>
                  <a:schemeClr val="dk1"/>
                </a:solidFill>
                <a:latin typeface="Calibri"/>
                <a:ea typeface="Calibri"/>
                <a:cs typeface="Calibri"/>
                <a:sym typeface="Calibri"/>
              </a:endParaRPr>
            </a:p>
          </p:txBody>
        </p:sp>
        <p:sp>
          <p:nvSpPr>
            <p:cNvPr id="531" name="Google Shape;531;p39"/>
            <p:cNvSpPr txBox="1"/>
            <p:nvPr/>
          </p:nvSpPr>
          <p:spPr>
            <a:xfrm>
              <a:off x="4509213" y="1015729"/>
              <a:ext cx="746148"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(8,h,12)</a:t>
              </a:r>
              <a:endParaRPr sz="1400">
                <a:solidFill>
                  <a:schemeClr val="dk1"/>
                </a:solidFill>
                <a:latin typeface="Calibri"/>
                <a:ea typeface="Calibri"/>
                <a:cs typeface="Calibri"/>
                <a:sym typeface="Calibri"/>
              </a:endParaRPr>
            </a:p>
          </p:txBody>
        </p:sp>
        <p:sp>
          <p:nvSpPr>
            <p:cNvPr id="532" name="Google Shape;532;p39"/>
            <p:cNvSpPr txBox="1"/>
            <p:nvPr/>
          </p:nvSpPr>
          <p:spPr>
            <a:xfrm>
              <a:off x="7676082" y="1413493"/>
              <a:ext cx="70713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(3,c,4)</a:t>
              </a:r>
              <a:endParaRPr sz="1400">
                <a:solidFill>
                  <a:schemeClr val="dk1"/>
                </a:solidFill>
                <a:latin typeface="Calibri"/>
                <a:ea typeface="Calibri"/>
                <a:cs typeface="Calibri"/>
                <a:sym typeface="Calibri"/>
              </a:endParaRPr>
            </a:p>
          </p:txBody>
        </p:sp>
        <p:sp>
          <p:nvSpPr>
            <p:cNvPr id="533" name="Google Shape;533;p39"/>
            <p:cNvSpPr txBox="1"/>
            <p:nvPr/>
          </p:nvSpPr>
          <p:spPr>
            <a:xfrm>
              <a:off x="7682787" y="1738920"/>
              <a:ext cx="70713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(2,b,4)</a:t>
              </a:r>
              <a:endParaRPr sz="1400">
                <a:solidFill>
                  <a:schemeClr val="dk1"/>
                </a:solidFill>
                <a:latin typeface="Calibri"/>
                <a:ea typeface="Calibri"/>
                <a:cs typeface="Calibri"/>
                <a:sym typeface="Calibri"/>
              </a:endParaRPr>
            </a:p>
          </p:txBody>
        </p:sp>
        <p:sp>
          <p:nvSpPr>
            <p:cNvPr id="534" name="Google Shape;534;p39"/>
            <p:cNvSpPr txBox="1"/>
            <p:nvPr/>
          </p:nvSpPr>
          <p:spPr>
            <a:xfrm>
              <a:off x="6096000" y="1755718"/>
              <a:ext cx="70713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(5,e,8)</a:t>
              </a:r>
              <a:endParaRPr sz="1400">
                <a:solidFill>
                  <a:schemeClr val="dk1"/>
                </a:solidFill>
                <a:latin typeface="Calibri"/>
                <a:ea typeface="Calibri"/>
                <a:cs typeface="Calibri"/>
                <a:sym typeface="Calibri"/>
              </a:endParaRPr>
            </a:p>
          </p:txBody>
        </p:sp>
        <p:sp>
          <p:nvSpPr>
            <p:cNvPr id="535" name="Google Shape;535;p39"/>
            <p:cNvSpPr txBox="1"/>
            <p:nvPr/>
          </p:nvSpPr>
          <p:spPr>
            <a:xfrm>
              <a:off x="4509212" y="1829744"/>
              <a:ext cx="746149"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(6,f,12)</a:t>
              </a:r>
              <a:endParaRPr sz="1400">
                <a:solidFill>
                  <a:schemeClr val="dk1"/>
                </a:solidFill>
                <a:latin typeface="Calibri"/>
                <a:ea typeface="Calibri"/>
                <a:cs typeface="Calibri"/>
                <a:sym typeface="Calibri"/>
              </a:endParaRPr>
            </a:p>
          </p:txBody>
        </p:sp>
        <p:sp>
          <p:nvSpPr>
            <p:cNvPr id="536" name="Google Shape;536;p39"/>
            <p:cNvSpPr txBox="1"/>
            <p:nvPr/>
          </p:nvSpPr>
          <p:spPr>
            <a:xfrm>
              <a:off x="8456672" y="1738920"/>
              <a:ext cx="70713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(1,a,2)</a:t>
              </a:r>
              <a:endParaRPr sz="1400">
                <a:solidFill>
                  <a:schemeClr val="dk1"/>
                </a:solidFill>
                <a:latin typeface="Calibri"/>
                <a:ea typeface="Calibri"/>
                <a:cs typeface="Calibri"/>
                <a:sym typeface="Calibri"/>
              </a:endParaRPr>
            </a:p>
          </p:txBody>
        </p:sp>
        <p:sp>
          <p:nvSpPr>
            <p:cNvPr id="537" name="Google Shape;537;p39"/>
            <p:cNvSpPr txBox="1"/>
            <p:nvPr/>
          </p:nvSpPr>
          <p:spPr>
            <a:xfrm>
              <a:off x="4509213" y="1456399"/>
              <a:ext cx="746148"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(7,g,12)</a:t>
              </a:r>
              <a:endParaRPr sz="1400">
                <a:solidFill>
                  <a:schemeClr val="dk1"/>
                </a:solidFill>
                <a:latin typeface="Calibri"/>
                <a:ea typeface="Calibri"/>
                <a:cs typeface="Calibri"/>
                <a:sym typeface="Calibri"/>
              </a:endParaRPr>
            </a:p>
          </p:txBody>
        </p:sp>
      </p:grpSp>
      <p:sp>
        <p:nvSpPr>
          <p:cNvPr id="538" name="Google Shape;538;p39"/>
          <p:cNvSpPr txBox="1"/>
          <p:nvPr/>
        </p:nvSpPr>
        <p:spPr>
          <a:xfrm>
            <a:off x="1938528" y="4120896"/>
            <a:ext cx="460857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1">
                <a:solidFill>
                  <a:schemeClr val="dk1"/>
                </a:solidFill>
                <a:latin typeface="Calibri"/>
                <a:ea typeface="Calibri"/>
                <a:cs typeface="Calibri"/>
                <a:sym typeface="Calibri"/>
              </a:rPr>
              <a:t>(eventTime, value, processingTime)</a:t>
            </a:r>
            <a:endParaRPr sz="1800" b="1" i="1">
              <a:solidFill>
                <a:schemeClr val="dk1"/>
              </a:solidFill>
              <a:latin typeface="Calibri"/>
              <a:ea typeface="Calibri"/>
              <a:cs typeface="Calibri"/>
              <a:sym typeface="Calibri"/>
            </a:endParaRPr>
          </a:p>
        </p:txBody>
      </p:sp>
      <p:sp>
        <p:nvSpPr>
          <p:cNvPr id="539" name="Google Shape;539;p39"/>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19</a:t>
            </a:fld>
            <a:endParaRPr sz="1200">
              <a:solidFill>
                <a:srgbClr val="000000"/>
              </a:solidFill>
              <a:latin typeface="Arial"/>
              <a:ea typeface="Arial"/>
              <a:cs typeface="Arial"/>
              <a:sym typeface="Arial"/>
            </a:endParaRPr>
          </a:p>
        </p:txBody>
      </p:sp>
      <p:sp>
        <p:nvSpPr>
          <p:cNvPr id="29" name="TextBox 28"/>
          <p:cNvSpPr txBox="1"/>
          <p:nvPr/>
        </p:nvSpPr>
        <p:spPr>
          <a:xfrm>
            <a:off x="1039660" y="4759890"/>
            <a:ext cx="6413326" cy="954107"/>
          </a:xfrm>
          <a:prstGeom prst="rect">
            <a:avLst/>
          </a:prstGeom>
          <a:noFill/>
        </p:spPr>
        <p:txBody>
          <a:bodyPr wrap="square" rtlCol="0">
            <a:spAutoFit/>
          </a:bodyPr>
          <a:lstStyle/>
          <a:p>
            <a:r>
              <a:rPr lang="en-US" dirty="0" smtClean="0">
                <a:solidFill>
                  <a:srgbClr val="C00000"/>
                </a:solidFill>
              </a:rPr>
              <a:t>Event Time</a:t>
            </a:r>
            <a:r>
              <a:rPr lang="en-US" dirty="0" smtClean="0"/>
              <a:t>: The </a:t>
            </a:r>
            <a:r>
              <a:rPr lang="en-US" dirty="0"/>
              <a:t>time stamp when the data is </a:t>
            </a:r>
            <a:r>
              <a:rPr lang="en-US" dirty="0" smtClean="0"/>
              <a:t>generated</a:t>
            </a:r>
          </a:p>
          <a:p>
            <a:r>
              <a:rPr lang="en-US" dirty="0" smtClean="0">
                <a:solidFill>
                  <a:srgbClr val="C00000"/>
                </a:solidFill>
              </a:rPr>
              <a:t>Processing </a:t>
            </a:r>
            <a:r>
              <a:rPr lang="en-US" dirty="0">
                <a:solidFill>
                  <a:srgbClr val="C00000"/>
                </a:solidFill>
              </a:rPr>
              <a:t>Time</a:t>
            </a:r>
            <a:r>
              <a:rPr lang="en-US" dirty="0"/>
              <a:t>: </a:t>
            </a:r>
            <a:r>
              <a:rPr lang="en-US" dirty="0" smtClean="0"/>
              <a:t>the </a:t>
            </a:r>
            <a:r>
              <a:rPr lang="en-US" dirty="0"/>
              <a:t>time stamp when the data arrived at the processing.</a:t>
            </a:r>
          </a:p>
          <a:p>
            <a:endParaRPr lang="en-US" dirty="0" smtClean="0"/>
          </a:p>
          <a:p>
            <a:r>
              <a:rPr lang="en-US" dirty="0" smtClean="0"/>
              <a:t> </a:t>
            </a:r>
            <a:endParaRPr lang="en-MY"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4200"/>
              <a:buFont typeface="Arial Narrow"/>
              <a:buNone/>
            </a:pPr>
            <a:r>
              <a:rPr lang="en-US" sz="4200" b="1" i="0" u="none" strike="noStrike" cap="none" dirty="0">
                <a:solidFill>
                  <a:schemeClr val="dk1"/>
                </a:solidFill>
                <a:latin typeface="Arial Narrow"/>
                <a:ea typeface="Arial Narrow"/>
                <a:cs typeface="Arial Narrow"/>
                <a:sym typeface="Arial Narrow"/>
              </a:rPr>
              <a:t>Last </a:t>
            </a:r>
            <a:r>
              <a:rPr lang="en-US" dirty="0"/>
              <a:t>Lecture</a:t>
            </a:r>
            <a:endParaRPr sz="4200" b="1" i="0" u="none" strike="noStrike" cap="none" dirty="0">
              <a:solidFill>
                <a:schemeClr val="dk1"/>
              </a:solidFill>
              <a:latin typeface="Arial Narrow"/>
              <a:ea typeface="Arial Narrow"/>
              <a:cs typeface="Arial Narrow"/>
              <a:sym typeface="Arial Narrow"/>
            </a:endParaRPr>
          </a:p>
        </p:txBody>
      </p:sp>
      <p:sp>
        <p:nvSpPr>
          <p:cNvPr id="137" name="Google Shape;137;p24"/>
          <p:cNvSpPr txBox="1">
            <a:spLocks noGrp="1"/>
          </p:cNvSpPr>
          <p:nvPr>
            <p:ph type="body" idx="1"/>
          </p:nvPr>
        </p:nvSpPr>
        <p:spPr>
          <a:xfrm>
            <a:off x="609598" y="1231261"/>
            <a:ext cx="11092829" cy="4525963"/>
          </a:xfrm>
          <a:prstGeom prst="rect">
            <a:avLst/>
          </a:prstGeom>
          <a:noFill/>
          <a:ln>
            <a:noFill/>
          </a:ln>
        </p:spPr>
        <p:txBody>
          <a:bodyPr spcFirstLastPara="1" wrap="square" lIns="45675" tIns="45675" rIns="45675" bIns="45675" anchor="t" anchorCtr="0">
            <a:noAutofit/>
          </a:bodyPr>
          <a:lstStyle/>
          <a:p>
            <a:pPr marL="457200" marR="0" lvl="0" indent="-381000" algn="l" rtl="0">
              <a:lnSpc>
                <a:spcPct val="90000"/>
              </a:lnSpc>
              <a:spcBef>
                <a:spcPts val="0"/>
              </a:spcBef>
              <a:spcAft>
                <a:spcPts val="0"/>
              </a:spcAft>
              <a:buSzPts val="2400"/>
              <a:buChar char="▪"/>
            </a:pPr>
            <a:r>
              <a:rPr lang="en-US" dirty="0"/>
              <a:t>Collaborative Filtering</a:t>
            </a:r>
            <a:endParaRPr sz="2400" b="0" i="0" u="none" strike="noStrike" cap="none" dirty="0">
              <a:solidFill>
                <a:schemeClr val="dk1"/>
              </a:solidFill>
              <a:latin typeface="Arial"/>
              <a:ea typeface="Arial"/>
              <a:cs typeface="Arial"/>
              <a:sym typeface="Arial"/>
            </a:endParaRPr>
          </a:p>
        </p:txBody>
      </p:sp>
      <p:sp>
        <p:nvSpPr>
          <p:cNvPr id="138" name="Google Shape;138;p24"/>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2</a:t>
            </a:fld>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0"/>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4200"/>
              <a:buFont typeface="Arial Narrow"/>
              <a:buNone/>
            </a:pPr>
            <a:r>
              <a:rPr lang="en-US" sz="4200" b="1" i="0" u="none" strike="noStrike" cap="none" dirty="0">
                <a:solidFill>
                  <a:schemeClr val="dk1"/>
                </a:solidFill>
                <a:latin typeface="Arial Narrow"/>
                <a:ea typeface="Arial Narrow"/>
                <a:cs typeface="Arial Narrow"/>
                <a:sym typeface="Arial Narrow"/>
              </a:rPr>
              <a:t>Time Based </a:t>
            </a:r>
            <a:r>
              <a:rPr lang="en-US" dirty="0"/>
              <a:t>W</a:t>
            </a:r>
            <a:r>
              <a:rPr lang="en-US" sz="4200" b="1" i="0" u="none" strike="noStrike" cap="none" dirty="0">
                <a:solidFill>
                  <a:schemeClr val="dk1"/>
                </a:solidFill>
                <a:latin typeface="Arial Narrow"/>
                <a:ea typeface="Arial Narrow"/>
                <a:cs typeface="Arial Narrow"/>
                <a:sym typeface="Arial Narrow"/>
              </a:rPr>
              <a:t>indow</a:t>
            </a:r>
            <a:endParaRPr sz="4200" b="1" i="0" u="none" strike="noStrike" cap="none" dirty="0">
              <a:solidFill>
                <a:schemeClr val="dk1"/>
              </a:solidFill>
              <a:latin typeface="Arial Narrow"/>
              <a:ea typeface="Arial Narrow"/>
              <a:cs typeface="Arial Narrow"/>
              <a:sym typeface="Arial Narrow"/>
            </a:endParaRPr>
          </a:p>
        </p:txBody>
      </p:sp>
      <p:sp>
        <p:nvSpPr>
          <p:cNvPr id="545" name="Google Shape;545;p40"/>
          <p:cNvSpPr txBox="1">
            <a:spLocks noGrp="1"/>
          </p:cNvSpPr>
          <p:nvPr>
            <p:ph type="body" idx="1"/>
          </p:nvPr>
        </p:nvSpPr>
        <p:spPr>
          <a:xfrm>
            <a:off x="609598" y="1231261"/>
            <a:ext cx="11092829" cy="975491"/>
          </a:xfrm>
          <a:prstGeom prst="rect">
            <a:avLst/>
          </a:prstGeom>
          <a:noFill/>
          <a:ln>
            <a:noFill/>
          </a:ln>
        </p:spPr>
        <p:txBody>
          <a:bodyPr spcFirstLastPara="1" wrap="square" lIns="45675" tIns="45675" rIns="45675" bIns="45675"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Processing time window.</a:t>
            </a:r>
            <a:endParaRPr/>
          </a:p>
          <a:p>
            <a:pPr marL="228600" marR="0" lvl="0"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Window size 6 units, slide by 2 units</a:t>
            </a:r>
            <a:endParaRPr sz="2400" b="0" i="0" u="none" strike="noStrike" cap="none">
              <a:solidFill>
                <a:schemeClr val="dk1"/>
              </a:solidFill>
              <a:latin typeface="Arial"/>
              <a:ea typeface="Arial"/>
              <a:cs typeface="Arial"/>
              <a:sym typeface="Arial"/>
            </a:endParaRPr>
          </a:p>
        </p:txBody>
      </p:sp>
      <p:grpSp>
        <p:nvGrpSpPr>
          <p:cNvPr id="547" name="Google Shape;547;p40"/>
          <p:cNvGrpSpPr/>
          <p:nvPr/>
        </p:nvGrpSpPr>
        <p:grpSpPr>
          <a:xfrm>
            <a:off x="755904" y="2724846"/>
            <a:ext cx="9046464" cy="2499139"/>
            <a:chOff x="1682496" y="1015729"/>
            <a:chExt cx="9046464" cy="2499139"/>
          </a:xfrm>
        </p:grpSpPr>
        <p:sp>
          <p:nvSpPr>
            <p:cNvPr id="548" name="Google Shape;548;p40"/>
            <p:cNvSpPr/>
            <p:nvPr/>
          </p:nvSpPr>
          <p:spPr>
            <a:xfrm>
              <a:off x="1682496" y="2523744"/>
              <a:ext cx="9046464" cy="329184"/>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9" name="Google Shape;549;p40"/>
            <p:cNvSpPr txBox="1"/>
            <p:nvPr/>
          </p:nvSpPr>
          <p:spPr>
            <a:xfrm>
              <a:off x="7866276" y="3129034"/>
              <a:ext cx="34015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4</a:t>
              </a:r>
              <a:endParaRPr sz="1800" baseline="-25000">
                <a:solidFill>
                  <a:schemeClr val="dk1"/>
                </a:solidFill>
                <a:latin typeface="Calibri"/>
                <a:ea typeface="Calibri"/>
                <a:cs typeface="Calibri"/>
                <a:sym typeface="Calibri"/>
              </a:endParaRPr>
            </a:p>
          </p:txBody>
        </p:sp>
        <p:sp>
          <p:nvSpPr>
            <p:cNvPr id="550" name="Google Shape;550;p40"/>
            <p:cNvSpPr txBox="1"/>
            <p:nvPr/>
          </p:nvSpPr>
          <p:spPr>
            <a:xfrm>
              <a:off x="9473184" y="3129034"/>
              <a:ext cx="34015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0</a:t>
              </a:r>
              <a:endParaRPr/>
            </a:p>
          </p:txBody>
        </p:sp>
        <p:sp>
          <p:nvSpPr>
            <p:cNvPr id="551" name="Google Shape;551;p40"/>
            <p:cNvSpPr txBox="1"/>
            <p:nvPr/>
          </p:nvSpPr>
          <p:spPr>
            <a:xfrm>
              <a:off x="8651442" y="3113270"/>
              <a:ext cx="34015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2</a:t>
              </a:r>
              <a:endParaRPr/>
            </a:p>
          </p:txBody>
        </p:sp>
        <p:sp>
          <p:nvSpPr>
            <p:cNvPr id="552" name="Google Shape;552;p40"/>
            <p:cNvSpPr txBox="1"/>
            <p:nvPr/>
          </p:nvSpPr>
          <p:spPr>
            <a:xfrm>
              <a:off x="6976260" y="3145536"/>
              <a:ext cx="34015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6</a:t>
              </a:r>
              <a:endParaRPr sz="1800" baseline="-25000">
                <a:solidFill>
                  <a:schemeClr val="dk1"/>
                </a:solidFill>
                <a:latin typeface="Calibri"/>
                <a:ea typeface="Calibri"/>
                <a:cs typeface="Calibri"/>
                <a:sym typeface="Calibri"/>
              </a:endParaRPr>
            </a:p>
          </p:txBody>
        </p:sp>
        <p:sp>
          <p:nvSpPr>
            <p:cNvPr id="553" name="Google Shape;553;p40"/>
            <p:cNvSpPr txBox="1"/>
            <p:nvPr/>
          </p:nvSpPr>
          <p:spPr>
            <a:xfrm>
              <a:off x="6327648" y="3113270"/>
              <a:ext cx="34015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8</a:t>
              </a:r>
              <a:endParaRPr sz="1800" baseline="-25000">
                <a:solidFill>
                  <a:schemeClr val="dk1"/>
                </a:solidFill>
                <a:latin typeface="Calibri"/>
                <a:ea typeface="Calibri"/>
                <a:cs typeface="Calibri"/>
                <a:sym typeface="Calibri"/>
              </a:endParaRPr>
            </a:p>
          </p:txBody>
        </p:sp>
        <p:sp>
          <p:nvSpPr>
            <p:cNvPr id="554" name="Google Shape;554;p40"/>
            <p:cNvSpPr txBox="1"/>
            <p:nvPr/>
          </p:nvSpPr>
          <p:spPr>
            <a:xfrm>
              <a:off x="4670751" y="3129034"/>
              <a:ext cx="41870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12</a:t>
              </a:r>
              <a:endParaRPr sz="1800" baseline="-25000">
                <a:solidFill>
                  <a:schemeClr val="dk1"/>
                </a:solidFill>
                <a:latin typeface="Calibri"/>
                <a:ea typeface="Calibri"/>
                <a:cs typeface="Calibri"/>
                <a:sym typeface="Calibri"/>
              </a:endParaRPr>
            </a:p>
          </p:txBody>
        </p:sp>
        <p:sp>
          <p:nvSpPr>
            <p:cNvPr id="555" name="Google Shape;555;p40"/>
            <p:cNvSpPr txBox="1"/>
            <p:nvPr/>
          </p:nvSpPr>
          <p:spPr>
            <a:xfrm flipH="1">
              <a:off x="5459574" y="3145536"/>
              <a:ext cx="42306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10</a:t>
              </a:r>
              <a:endParaRPr sz="1800" baseline="-25000">
                <a:solidFill>
                  <a:schemeClr val="dk1"/>
                </a:solidFill>
                <a:latin typeface="Calibri"/>
                <a:ea typeface="Calibri"/>
                <a:cs typeface="Calibri"/>
                <a:sym typeface="Calibri"/>
              </a:endParaRPr>
            </a:p>
          </p:txBody>
        </p:sp>
        <p:cxnSp>
          <p:nvCxnSpPr>
            <p:cNvPr id="556" name="Google Shape;556;p40"/>
            <p:cNvCxnSpPr/>
            <p:nvPr/>
          </p:nvCxnSpPr>
          <p:spPr>
            <a:xfrm>
              <a:off x="9643263" y="2340864"/>
              <a:ext cx="0" cy="658368"/>
            </a:xfrm>
            <a:prstGeom prst="straightConnector1">
              <a:avLst/>
            </a:prstGeom>
            <a:noFill/>
            <a:ln w="9525" cap="flat" cmpd="sng">
              <a:solidFill>
                <a:schemeClr val="accent1"/>
              </a:solidFill>
              <a:prstDash val="solid"/>
              <a:miter lim="800000"/>
              <a:headEnd type="none" w="sm" len="sm"/>
              <a:tailEnd type="none" w="sm" len="sm"/>
            </a:ln>
          </p:spPr>
        </p:cxnSp>
        <p:cxnSp>
          <p:nvCxnSpPr>
            <p:cNvPr id="557" name="Google Shape;557;p40"/>
            <p:cNvCxnSpPr/>
            <p:nvPr/>
          </p:nvCxnSpPr>
          <p:spPr>
            <a:xfrm>
              <a:off x="8802624" y="2359152"/>
              <a:ext cx="0" cy="658368"/>
            </a:xfrm>
            <a:prstGeom prst="straightConnector1">
              <a:avLst/>
            </a:prstGeom>
            <a:noFill/>
            <a:ln w="9525" cap="flat" cmpd="sng">
              <a:solidFill>
                <a:schemeClr val="accent1"/>
              </a:solidFill>
              <a:prstDash val="solid"/>
              <a:miter lim="800000"/>
              <a:headEnd type="none" w="sm" len="sm"/>
              <a:tailEnd type="none" w="sm" len="sm"/>
            </a:ln>
          </p:spPr>
        </p:cxnSp>
        <p:cxnSp>
          <p:nvCxnSpPr>
            <p:cNvPr id="558" name="Google Shape;558;p40"/>
            <p:cNvCxnSpPr/>
            <p:nvPr/>
          </p:nvCxnSpPr>
          <p:spPr>
            <a:xfrm>
              <a:off x="6344718" y="2414016"/>
              <a:ext cx="0" cy="658368"/>
            </a:xfrm>
            <a:prstGeom prst="straightConnector1">
              <a:avLst/>
            </a:prstGeom>
            <a:noFill/>
            <a:ln w="9525" cap="flat" cmpd="sng">
              <a:solidFill>
                <a:schemeClr val="accent1"/>
              </a:solidFill>
              <a:prstDash val="solid"/>
              <a:miter lim="800000"/>
              <a:headEnd type="none" w="sm" len="sm"/>
              <a:tailEnd type="none" w="sm" len="sm"/>
            </a:ln>
          </p:spPr>
        </p:cxnSp>
        <p:cxnSp>
          <p:nvCxnSpPr>
            <p:cNvPr id="559" name="Google Shape;559;p40"/>
            <p:cNvCxnSpPr/>
            <p:nvPr/>
          </p:nvCxnSpPr>
          <p:spPr>
            <a:xfrm>
              <a:off x="7145730" y="2414016"/>
              <a:ext cx="0" cy="658368"/>
            </a:xfrm>
            <a:prstGeom prst="straightConnector1">
              <a:avLst/>
            </a:prstGeom>
            <a:noFill/>
            <a:ln w="9525" cap="flat" cmpd="sng">
              <a:solidFill>
                <a:schemeClr val="accent1"/>
              </a:solidFill>
              <a:prstDash val="solid"/>
              <a:miter lim="800000"/>
              <a:headEnd type="none" w="sm" len="sm"/>
              <a:tailEnd type="none" w="sm" len="sm"/>
            </a:ln>
          </p:spPr>
        </p:cxnSp>
        <p:cxnSp>
          <p:nvCxnSpPr>
            <p:cNvPr id="560" name="Google Shape;560;p40"/>
            <p:cNvCxnSpPr/>
            <p:nvPr/>
          </p:nvCxnSpPr>
          <p:spPr>
            <a:xfrm>
              <a:off x="8029650" y="2395728"/>
              <a:ext cx="0" cy="658368"/>
            </a:xfrm>
            <a:prstGeom prst="straightConnector1">
              <a:avLst/>
            </a:prstGeom>
            <a:noFill/>
            <a:ln w="9525" cap="flat" cmpd="sng">
              <a:solidFill>
                <a:schemeClr val="accent1"/>
              </a:solidFill>
              <a:prstDash val="solid"/>
              <a:miter lim="800000"/>
              <a:headEnd type="none" w="sm" len="sm"/>
              <a:tailEnd type="none" w="sm" len="sm"/>
            </a:ln>
          </p:spPr>
        </p:cxnSp>
        <p:cxnSp>
          <p:nvCxnSpPr>
            <p:cNvPr id="561" name="Google Shape;561;p40"/>
            <p:cNvCxnSpPr/>
            <p:nvPr/>
          </p:nvCxnSpPr>
          <p:spPr>
            <a:xfrm>
              <a:off x="5552847" y="2414016"/>
              <a:ext cx="0" cy="658368"/>
            </a:xfrm>
            <a:prstGeom prst="straightConnector1">
              <a:avLst/>
            </a:prstGeom>
            <a:noFill/>
            <a:ln w="9525" cap="flat" cmpd="sng">
              <a:solidFill>
                <a:schemeClr val="accent1"/>
              </a:solidFill>
              <a:prstDash val="solid"/>
              <a:miter lim="800000"/>
              <a:headEnd type="none" w="sm" len="sm"/>
              <a:tailEnd type="none" w="sm" len="sm"/>
            </a:ln>
          </p:spPr>
        </p:cxnSp>
        <p:cxnSp>
          <p:nvCxnSpPr>
            <p:cNvPr id="562" name="Google Shape;562;p40"/>
            <p:cNvCxnSpPr/>
            <p:nvPr/>
          </p:nvCxnSpPr>
          <p:spPr>
            <a:xfrm>
              <a:off x="4821933" y="2395728"/>
              <a:ext cx="0" cy="658368"/>
            </a:xfrm>
            <a:prstGeom prst="straightConnector1">
              <a:avLst/>
            </a:prstGeom>
            <a:noFill/>
            <a:ln w="9525" cap="flat" cmpd="sng">
              <a:solidFill>
                <a:schemeClr val="accent1"/>
              </a:solidFill>
              <a:prstDash val="solid"/>
              <a:miter lim="800000"/>
              <a:headEnd type="none" w="sm" len="sm"/>
              <a:tailEnd type="none" w="sm" len="sm"/>
            </a:ln>
          </p:spPr>
        </p:cxnSp>
        <p:sp>
          <p:nvSpPr>
            <p:cNvPr id="563" name="Google Shape;563;p40"/>
            <p:cNvSpPr txBox="1"/>
            <p:nvPr/>
          </p:nvSpPr>
          <p:spPr>
            <a:xfrm>
              <a:off x="6869885" y="1755719"/>
              <a:ext cx="70713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(4,d,6)</a:t>
              </a:r>
              <a:endParaRPr sz="1400">
                <a:solidFill>
                  <a:schemeClr val="dk1"/>
                </a:solidFill>
                <a:latin typeface="Calibri"/>
                <a:ea typeface="Calibri"/>
                <a:cs typeface="Calibri"/>
                <a:sym typeface="Calibri"/>
              </a:endParaRPr>
            </a:p>
          </p:txBody>
        </p:sp>
        <p:sp>
          <p:nvSpPr>
            <p:cNvPr id="564" name="Google Shape;564;p40"/>
            <p:cNvSpPr txBox="1"/>
            <p:nvPr/>
          </p:nvSpPr>
          <p:spPr>
            <a:xfrm>
              <a:off x="4509213" y="1015729"/>
              <a:ext cx="746148"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(8,h,12)</a:t>
              </a:r>
              <a:endParaRPr sz="1400">
                <a:solidFill>
                  <a:schemeClr val="dk1"/>
                </a:solidFill>
                <a:latin typeface="Calibri"/>
                <a:ea typeface="Calibri"/>
                <a:cs typeface="Calibri"/>
                <a:sym typeface="Calibri"/>
              </a:endParaRPr>
            </a:p>
          </p:txBody>
        </p:sp>
        <p:sp>
          <p:nvSpPr>
            <p:cNvPr id="565" name="Google Shape;565;p40"/>
            <p:cNvSpPr txBox="1"/>
            <p:nvPr/>
          </p:nvSpPr>
          <p:spPr>
            <a:xfrm>
              <a:off x="7676082" y="1413493"/>
              <a:ext cx="70713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(3,c,4)</a:t>
              </a:r>
              <a:endParaRPr sz="1400">
                <a:solidFill>
                  <a:schemeClr val="dk1"/>
                </a:solidFill>
                <a:latin typeface="Calibri"/>
                <a:ea typeface="Calibri"/>
                <a:cs typeface="Calibri"/>
                <a:sym typeface="Calibri"/>
              </a:endParaRPr>
            </a:p>
          </p:txBody>
        </p:sp>
        <p:sp>
          <p:nvSpPr>
            <p:cNvPr id="566" name="Google Shape;566;p40"/>
            <p:cNvSpPr txBox="1"/>
            <p:nvPr/>
          </p:nvSpPr>
          <p:spPr>
            <a:xfrm>
              <a:off x="7682787" y="1738920"/>
              <a:ext cx="70713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(2,b,4)</a:t>
              </a:r>
              <a:endParaRPr sz="1400">
                <a:solidFill>
                  <a:schemeClr val="dk1"/>
                </a:solidFill>
                <a:latin typeface="Calibri"/>
                <a:ea typeface="Calibri"/>
                <a:cs typeface="Calibri"/>
                <a:sym typeface="Calibri"/>
              </a:endParaRPr>
            </a:p>
          </p:txBody>
        </p:sp>
        <p:sp>
          <p:nvSpPr>
            <p:cNvPr id="567" name="Google Shape;567;p40"/>
            <p:cNvSpPr txBox="1"/>
            <p:nvPr/>
          </p:nvSpPr>
          <p:spPr>
            <a:xfrm>
              <a:off x="6096000" y="1755718"/>
              <a:ext cx="70713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(5,e,8)</a:t>
              </a:r>
              <a:endParaRPr sz="1400">
                <a:solidFill>
                  <a:schemeClr val="dk1"/>
                </a:solidFill>
                <a:latin typeface="Calibri"/>
                <a:ea typeface="Calibri"/>
                <a:cs typeface="Calibri"/>
                <a:sym typeface="Calibri"/>
              </a:endParaRPr>
            </a:p>
          </p:txBody>
        </p:sp>
        <p:sp>
          <p:nvSpPr>
            <p:cNvPr id="568" name="Google Shape;568;p40"/>
            <p:cNvSpPr txBox="1"/>
            <p:nvPr/>
          </p:nvSpPr>
          <p:spPr>
            <a:xfrm>
              <a:off x="4509212" y="1829744"/>
              <a:ext cx="746149"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(6,f,12)</a:t>
              </a:r>
              <a:endParaRPr sz="1400">
                <a:solidFill>
                  <a:schemeClr val="dk1"/>
                </a:solidFill>
                <a:latin typeface="Calibri"/>
                <a:ea typeface="Calibri"/>
                <a:cs typeface="Calibri"/>
                <a:sym typeface="Calibri"/>
              </a:endParaRPr>
            </a:p>
          </p:txBody>
        </p:sp>
        <p:sp>
          <p:nvSpPr>
            <p:cNvPr id="569" name="Google Shape;569;p40"/>
            <p:cNvSpPr txBox="1"/>
            <p:nvPr/>
          </p:nvSpPr>
          <p:spPr>
            <a:xfrm>
              <a:off x="8456672" y="1738920"/>
              <a:ext cx="70713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(1,a,2)</a:t>
              </a:r>
              <a:endParaRPr sz="1400">
                <a:solidFill>
                  <a:schemeClr val="dk1"/>
                </a:solidFill>
                <a:latin typeface="Calibri"/>
                <a:ea typeface="Calibri"/>
                <a:cs typeface="Calibri"/>
                <a:sym typeface="Calibri"/>
              </a:endParaRPr>
            </a:p>
          </p:txBody>
        </p:sp>
        <p:sp>
          <p:nvSpPr>
            <p:cNvPr id="570" name="Google Shape;570;p40"/>
            <p:cNvSpPr txBox="1"/>
            <p:nvPr/>
          </p:nvSpPr>
          <p:spPr>
            <a:xfrm>
              <a:off x="4509213" y="1456399"/>
              <a:ext cx="746148"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Calibri"/>
                  <a:ea typeface="Calibri"/>
                  <a:cs typeface="Calibri"/>
                  <a:sym typeface="Calibri"/>
                </a:rPr>
                <a:t>(7,g,12)</a:t>
              </a:r>
              <a:endParaRPr sz="1400" dirty="0">
                <a:solidFill>
                  <a:schemeClr val="dk1"/>
                </a:solidFill>
                <a:latin typeface="Calibri"/>
                <a:ea typeface="Calibri"/>
                <a:cs typeface="Calibri"/>
                <a:sym typeface="Calibri"/>
              </a:endParaRPr>
            </a:p>
          </p:txBody>
        </p:sp>
      </p:grpSp>
      <p:sp>
        <p:nvSpPr>
          <p:cNvPr id="571" name="Google Shape;571;p40"/>
          <p:cNvSpPr/>
          <p:nvPr/>
        </p:nvSpPr>
        <p:spPr>
          <a:xfrm>
            <a:off x="6219138" y="3032623"/>
            <a:ext cx="2473149" cy="1017358"/>
          </a:xfrm>
          <a:prstGeom prst="rect">
            <a:avLst/>
          </a:prstGeom>
          <a:noFill/>
          <a:ln w="38100" cap="flat" cmpd="sng">
            <a:solidFill>
              <a:srgbClr val="C0000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572" name="Google Shape;572;p40"/>
          <p:cNvSpPr/>
          <p:nvPr/>
        </p:nvSpPr>
        <p:spPr>
          <a:xfrm>
            <a:off x="5401056" y="3050018"/>
            <a:ext cx="2458208" cy="1017358"/>
          </a:xfrm>
          <a:prstGeom prst="rect">
            <a:avLst/>
          </a:prstGeom>
          <a:noFill/>
          <a:ln w="38100" cap="flat" cmpd="sng">
            <a:solidFill>
              <a:srgbClr val="385623"/>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3" name="Google Shape;573;p40"/>
          <p:cNvSpPr/>
          <p:nvPr/>
        </p:nvSpPr>
        <p:spPr>
          <a:xfrm>
            <a:off x="4604614" y="3060502"/>
            <a:ext cx="2435355" cy="1017358"/>
          </a:xfrm>
          <a:prstGeom prst="rect">
            <a:avLst/>
          </a:prstGeom>
          <a:noFill/>
          <a:ln w="38100" cap="flat" cmpd="sng">
            <a:solidFill>
              <a:srgbClr val="FFC00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4" name="Google Shape;574;p40"/>
          <p:cNvSpPr/>
          <p:nvPr/>
        </p:nvSpPr>
        <p:spPr>
          <a:xfrm>
            <a:off x="3879187" y="3069509"/>
            <a:ext cx="2339952" cy="1017358"/>
          </a:xfrm>
          <a:prstGeom prst="rect">
            <a:avLst/>
          </a:prstGeom>
          <a:noFill/>
          <a:ln w="381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5" name="Google Shape;575;p40"/>
          <p:cNvSpPr txBox="1"/>
          <p:nvPr/>
        </p:nvSpPr>
        <p:spPr>
          <a:xfrm>
            <a:off x="7279842" y="890016"/>
            <a:ext cx="4302559"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0000"/>
                </a:solidFill>
                <a:latin typeface="Calibri"/>
                <a:ea typeface="Calibri"/>
                <a:cs typeface="Calibri"/>
                <a:sym typeface="Calibri"/>
              </a:rPr>
              <a:t>W</a:t>
            </a:r>
            <a:r>
              <a:rPr lang="en-US" sz="1800" baseline="-25000">
                <a:solidFill>
                  <a:srgbClr val="FF0000"/>
                </a:solidFill>
                <a:latin typeface="Calibri"/>
                <a:ea typeface="Calibri"/>
                <a:cs typeface="Calibri"/>
                <a:sym typeface="Calibri"/>
              </a:rPr>
              <a:t>1</a:t>
            </a:r>
            <a:r>
              <a:rPr lang="en-US" sz="1800">
                <a:solidFill>
                  <a:srgbClr val="FF0000"/>
                </a:solidFill>
                <a:latin typeface="Calibri"/>
                <a:ea typeface="Calibri"/>
                <a:cs typeface="Calibri"/>
                <a:sym typeface="Calibri"/>
              </a:rPr>
              <a:t>{(1,a,2),(2,b,4),(3,c,4),(4,d,6)}</a:t>
            </a:r>
            <a:endParaRPr/>
          </a:p>
          <a:p>
            <a:pPr marL="0" marR="0" lvl="0" indent="0" algn="l" rtl="0">
              <a:spcBef>
                <a:spcPts val="0"/>
              </a:spcBef>
              <a:spcAft>
                <a:spcPts val="0"/>
              </a:spcAft>
              <a:buNone/>
            </a:pPr>
            <a:r>
              <a:rPr lang="en-US" sz="1800">
                <a:solidFill>
                  <a:srgbClr val="385623"/>
                </a:solidFill>
                <a:latin typeface="Calibri"/>
                <a:ea typeface="Calibri"/>
                <a:cs typeface="Calibri"/>
                <a:sym typeface="Calibri"/>
              </a:rPr>
              <a:t>W</a:t>
            </a:r>
            <a:r>
              <a:rPr lang="en-US" sz="1800" baseline="-25000">
                <a:solidFill>
                  <a:srgbClr val="385623"/>
                </a:solidFill>
                <a:latin typeface="Calibri"/>
                <a:ea typeface="Calibri"/>
                <a:cs typeface="Calibri"/>
                <a:sym typeface="Calibri"/>
              </a:rPr>
              <a:t>2</a:t>
            </a:r>
            <a:r>
              <a:rPr lang="en-US" sz="1800">
                <a:solidFill>
                  <a:srgbClr val="385623"/>
                </a:solidFill>
                <a:latin typeface="Calibri"/>
                <a:ea typeface="Calibri"/>
                <a:cs typeface="Calibri"/>
                <a:sym typeface="Calibri"/>
              </a:rPr>
              <a:t>{(1,a,2),(2,b,4),(3,c,4),(4,d,6),(5,e,8)}</a:t>
            </a:r>
            <a:endParaRPr sz="1800">
              <a:solidFill>
                <a:srgbClr val="385623"/>
              </a:solidFill>
              <a:latin typeface="Calibri"/>
              <a:ea typeface="Calibri"/>
              <a:cs typeface="Calibri"/>
              <a:sym typeface="Calibri"/>
            </a:endParaRPr>
          </a:p>
          <a:p>
            <a:pPr marL="0" marR="0" lvl="0" indent="0" algn="l" rtl="0">
              <a:spcBef>
                <a:spcPts val="0"/>
              </a:spcBef>
              <a:spcAft>
                <a:spcPts val="0"/>
              </a:spcAft>
              <a:buNone/>
            </a:pPr>
            <a:r>
              <a:rPr lang="en-US" sz="1800">
                <a:solidFill>
                  <a:srgbClr val="FFC000"/>
                </a:solidFill>
                <a:latin typeface="Calibri"/>
                <a:ea typeface="Calibri"/>
                <a:cs typeface="Calibri"/>
                <a:sym typeface="Calibri"/>
              </a:rPr>
              <a:t>W</a:t>
            </a:r>
            <a:r>
              <a:rPr lang="en-US" sz="1800" baseline="-25000">
                <a:solidFill>
                  <a:srgbClr val="FFC000"/>
                </a:solidFill>
                <a:latin typeface="Calibri"/>
                <a:ea typeface="Calibri"/>
                <a:cs typeface="Calibri"/>
                <a:sym typeface="Calibri"/>
              </a:rPr>
              <a:t>3</a:t>
            </a:r>
            <a:r>
              <a:rPr lang="en-US" sz="1800">
                <a:solidFill>
                  <a:srgbClr val="FFC000"/>
                </a:solidFill>
                <a:latin typeface="Calibri"/>
                <a:ea typeface="Calibri"/>
                <a:cs typeface="Calibri"/>
                <a:sym typeface="Calibri"/>
              </a:rPr>
              <a:t>{(2,b,4),(3,c,4),(4,d,6),(5,e,8)}</a:t>
            </a:r>
            <a:endParaRPr sz="1800">
              <a:solidFill>
                <a:srgbClr val="FFC000"/>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a:t>
            </a:r>
            <a:r>
              <a:rPr lang="en-US" sz="1800" baseline="-25000">
                <a:solidFill>
                  <a:schemeClr val="dk1"/>
                </a:solidFill>
                <a:latin typeface="Calibri"/>
                <a:ea typeface="Calibri"/>
                <a:cs typeface="Calibri"/>
                <a:sym typeface="Calibri"/>
              </a:rPr>
              <a:t>4</a:t>
            </a:r>
            <a:r>
              <a:rPr lang="en-US" sz="1800">
                <a:solidFill>
                  <a:schemeClr val="dk1"/>
                </a:solidFill>
                <a:latin typeface="Calibri"/>
                <a:ea typeface="Calibri"/>
                <a:cs typeface="Calibri"/>
                <a:sym typeface="Calibri"/>
              </a:rPr>
              <a:t>{(4,d,6),(5,e,8),(6,f,12),(7,g,12),(8,h,12)}</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FF0000"/>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6" name="Google Shape;576;p40"/>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20</a:t>
            </a:fld>
            <a:endParaRPr sz="120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1"/>
                                        </p:tgtEl>
                                        <p:attrNameLst>
                                          <p:attrName>style.visibility</p:attrName>
                                        </p:attrNameLst>
                                      </p:cBhvr>
                                      <p:to>
                                        <p:strVal val="visible"/>
                                      </p:to>
                                    </p:set>
                                  </p:childTnLst>
                                  <p:subTnLst>
                                    <p:set>
                                      <p:cBhvr override="childStyle">
                                        <p:cTn dur="1" fill="hold" display="0" masterRel="nextClick" afterEffect="1"/>
                                        <p:tgtEl>
                                          <p:spTgt spid="57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2"/>
                                        </p:tgtEl>
                                        <p:attrNameLst>
                                          <p:attrName>style.visibility</p:attrName>
                                        </p:attrNameLst>
                                      </p:cBhvr>
                                      <p:to>
                                        <p:strVal val="visible"/>
                                      </p:to>
                                    </p:set>
                                  </p:childTnLst>
                                  <p:subTnLst>
                                    <p:set>
                                      <p:cBhvr override="childStyle">
                                        <p:cTn dur="1" fill="hold" display="0" masterRel="nextClick" afterEffect="1"/>
                                        <p:tgtEl>
                                          <p:spTgt spid="57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
                                        </p:tgtEl>
                                        <p:attrNameLst>
                                          <p:attrName>style.visibility</p:attrName>
                                        </p:attrNameLst>
                                      </p:cBhvr>
                                      <p:to>
                                        <p:strVal val="visible"/>
                                      </p:to>
                                    </p:set>
                                  </p:childTnLst>
                                  <p:subTnLst>
                                    <p:set>
                                      <p:cBhvr override="childStyle">
                                        <p:cTn dur="1" fill="hold" display="0" masterRel="nextClick" afterEffect="1"/>
                                        <p:tgtEl>
                                          <p:spTgt spid="57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 grpId="0" animBg="1"/>
      <p:bldP spid="572" grpId="0" animBg="1"/>
      <p:bldP spid="573" grpId="0" animBg="1"/>
      <p:bldP spid="57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41"/>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4200"/>
              <a:buFont typeface="Arial Narrow"/>
              <a:buNone/>
            </a:pPr>
            <a:r>
              <a:rPr lang="en-US" sz="4200" b="1" i="0" u="none" strike="noStrike" cap="none" dirty="0">
                <a:solidFill>
                  <a:schemeClr val="dk1"/>
                </a:solidFill>
                <a:latin typeface="Arial Narrow"/>
                <a:ea typeface="Arial Narrow"/>
                <a:cs typeface="Arial Narrow"/>
                <a:sym typeface="Arial Narrow"/>
              </a:rPr>
              <a:t>Tuple Based </a:t>
            </a:r>
            <a:r>
              <a:rPr lang="en-US" dirty="0"/>
              <a:t>W</a:t>
            </a:r>
            <a:r>
              <a:rPr lang="en-US" sz="4200" b="1" i="0" u="none" strike="noStrike" cap="none" dirty="0">
                <a:solidFill>
                  <a:schemeClr val="dk1"/>
                </a:solidFill>
                <a:latin typeface="Arial Narrow"/>
                <a:ea typeface="Arial Narrow"/>
                <a:cs typeface="Arial Narrow"/>
                <a:sym typeface="Arial Narrow"/>
              </a:rPr>
              <a:t>indow</a:t>
            </a:r>
            <a:endParaRPr sz="4200" b="1" i="0" u="none" strike="noStrike" cap="none" dirty="0">
              <a:solidFill>
                <a:schemeClr val="dk1"/>
              </a:solidFill>
              <a:latin typeface="Arial Narrow"/>
              <a:ea typeface="Arial Narrow"/>
              <a:cs typeface="Arial Narrow"/>
              <a:sym typeface="Arial Narrow"/>
            </a:endParaRPr>
          </a:p>
        </p:txBody>
      </p:sp>
      <p:grpSp>
        <p:nvGrpSpPr>
          <p:cNvPr id="582" name="Google Shape;582;p41"/>
          <p:cNvGrpSpPr/>
          <p:nvPr/>
        </p:nvGrpSpPr>
        <p:grpSpPr>
          <a:xfrm>
            <a:off x="853440" y="1186417"/>
            <a:ext cx="9046464" cy="2499139"/>
            <a:chOff x="1682496" y="1015729"/>
            <a:chExt cx="9046464" cy="2499139"/>
          </a:xfrm>
        </p:grpSpPr>
        <p:sp>
          <p:nvSpPr>
            <p:cNvPr id="583" name="Google Shape;583;p41"/>
            <p:cNvSpPr/>
            <p:nvPr/>
          </p:nvSpPr>
          <p:spPr>
            <a:xfrm>
              <a:off x="1682496" y="2523744"/>
              <a:ext cx="9046464" cy="329184"/>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4" name="Google Shape;584;p41"/>
            <p:cNvSpPr txBox="1"/>
            <p:nvPr/>
          </p:nvSpPr>
          <p:spPr>
            <a:xfrm>
              <a:off x="7866276" y="3129034"/>
              <a:ext cx="34015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4</a:t>
              </a:r>
              <a:endParaRPr sz="1800" baseline="-25000">
                <a:solidFill>
                  <a:schemeClr val="dk1"/>
                </a:solidFill>
                <a:latin typeface="Calibri"/>
                <a:ea typeface="Calibri"/>
                <a:cs typeface="Calibri"/>
                <a:sym typeface="Calibri"/>
              </a:endParaRPr>
            </a:p>
          </p:txBody>
        </p:sp>
        <p:sp>
          <p:nvSpPr>
            <p:cNvPr id="585" name="Google Shape;585;p41"/>
            <p:cNvSpPr txBox="1"/>
            <p:nvPr/>
          </p:nvSpPr>
          <p:spPr>
            <a:xfrm>
              <a:off x="9473184" y="3129034"/>
              <a:ext cx="34015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0</a:t>
              </a:r>
              <a:endParaRPr/>
            </a:p>
          </p:txBody>
        </p:sp>
        <p:sp>
          <p:nvSpPr>
            <p:cNvPr id="586" name="Google Shape;586;p41"/>
            <p:cNvSpPr txBox="1"/>
            <p:nvPr/>
          </p:nvSpPr>
          <p:spPr>
            <a:xfrm>
              <a:off x="8651442" y="3113270"/>
              <a:ext cx="34015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2</a:t>
              </a:r>
              <a:endParaRPr/>
            </a:p>
          </p:txBody>
        </p:sp>
        <p:sp>
          <p:nvSpPr>
            <p:cNvPr id="587" name="Google Shape;587;p41"/>
            <p:cNvSpPr txBox="1"/>
            <p:nvPr/>
          </p:nvSpPr>
          <p:spPr>
            <a:xfrm>
              <a:off x="6976260" y="3145536"/>
              <a:ext cx="34015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6</a:t>
              </a:r>
              <a:endParaRPr sz="1800" baseline="-25000">
                <a:solidFill>
                  <a:schemeClr val="dk1"/>
                </a:solidFill>
                <a:latin typeface="Calibri"/>
                <a:ea typeface="Calibri"/>
                <a:cs typeface="Calibri"/>
                <a:sym typeface="Calibri"/>
              </a:endParaRPr>
            </a:p>
          </p:txBody>
        </p:sp>
        <p:sp>
          <p:nvSpPr>
            <p:cNvPr id="588" name="Google Shape;588;p41"/>
            <p:cNvSpPr txBox="1"/>
            <p:nvPr/>
          </p:nvSpPr>
          <p:spPr>
            <a:xfrm>
              <a:off x="6327648" y="3113270"/>
              <a:ext cx="34015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8</a:t>
              </a:r>
              <a:endParaRPr sz="1800" baseline="-25000">
                <a:solidFill>
                  <a:schemeClr val="dk1"/>
                </a:solidFill>
                <a:latin typeface="Calibri"/>
                <a:ea typeface="Calibri"/>
                <a:cs typeface="Calibri"/>
                <a:sym typeface="Calibri"/>
              </a:endParaRPr>
            </a:p>
          </p:txBody>
        </p:sp>
        <p:sp>
          <p:nvSpPr>
            <p:cNvPr id="589" name="Google Shape;589;p41"/>
            <p:cNvSpPr txBox="1"/>
            <p:nvPr/>
          </p:nvSpPr>
          <p:spPr>
            <a:xfrm>
              <a:off x="4670751" y="3129034"/>
              <a:ext cx="41870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12</a:t>
              </a:r>
              <a:endParaRPr sz="1800" baseline="-25000">
                <a:solidFill>
                  <a:schemeClr val="dk1"/>
                </a:solidFill>
                <a:latin typeface="Calibri"/>
                <a:ea typeface="Calibri"/>
                <a:cs typeface="Calibri"/>
                <a:sym typeface="Calibri"/>
              </a:endParaRPr>
            </a:p>
          </p:txBody>
        </p:sp>
        <p:sp>
          <p:nvSpPr>
            <p:cNvPr id="590" name="Google Shape;590;p41"/>
            <p:cNvSpPr txBox="1"/>
            <p:nvPr/>
          </p:nvSpPr>
          <p:spPr>
            <a:xfrm flipH="1">
              <a:off x="5459574" y="3145536"/>
              <a:ext cx="42306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10</a:t>
              </a:r>
              <a:endParaRPr sz="1800" baseline="-25000">
                <a:solidFill>
                  <a:schemeClr val="dk1"/>
                </a:solidFill>
                <a:latin typeface="Calibri"/>
                <a:ea typeface="Calibri"/>
                <a:cs typeface="Calibri"/>
                <a:sym typeface="Calibri"/>
              </a:endParaRPr>
            </a:p>
          </p:txBody>
        </p:sp>
        <p:cxnSp>
          <p:nvCxnSpPr>
            <p:cNvPr id="591" name="Google Shape;591;p41"/>
            <p:cNvCxnSpPr/>
            <p:nvPr/>
          </p:nvCxnSpPr>
          <p:spPr>
            <a:xfrm>
              <a:off x="9643263" y="2340864"/>
              <a:ext cx="0" cy="658368"/>
            </a:xfrm>
            <a:prstGeom prst="straightConnector1">
              <a:avLst/>
            </a:prstGeom>
            <a:noFill/>
            <a:ln w="9525" cap="flat" cmpd="sng">
              <a:solidFill>
                <a:schemeClr val="accent1"/>
              </a:solidFill>
              <a:prstDash val="solid"/>
              <a:miter lim="800000"/>
              <a:headEnd type="none" w="sm" len="sm"/>
              <a:tailEnd type="none" w="sm" len="sm"/>
            </a:ln>
          </p:spPr>
        </p:cxnSp>
        <p:cxnSp>
          <p:nvCxnSpPr>
            <p:cNvPr id="592" name="Google Shape;592;p41"/>
            <p:cNvCxnSpPr/>
            <p:nvPr/>
          </p:nvCxnSpPr>
          <p:spPr>
            <a:xfrm>
              <a:off x="8802624" y="2359152"/>
              <a:ext cx="0" cy="658368"/>
            </a:xfrm>
            <a:prstGeom prst="straightConnector1">
              <a:avLst/>
            </a:prstGeom>
            <a:noFill/>
            <a:ln w="9525" cap="flat" cmpd="sng">
              <a:solidFill>
                <a:schemeClr val="accent1"/>
              </a:solidFill>
              <a:prstDash val="solid"/>
              <a:miter lim="800000"/>
              <a:headEnd type="none" w="sm" len="sm"/>
              <a:tailEnd type="none" w="sm" len="sm"/>
            </a:ln>
          </p:spPr>
        </p:cxnSp>
        <p:cxnSp>
          <p:nvCxnSpPr>
            <p:cNvPr id="593" name="Google Shape;593;p41"/>
            <p:cNvCxnSpPr/>
            <p:nvPr/>
          </p:nvCxnSpPr>
          <p:spPr>
            <a:xfrm>
              <a:off x="6344718" y="2414016"/>
              <a:ext cx="0" cy="658368"/>
            </a:xfrm>
            <a:prstGeom prst="straightConnector1">
              <a:avLst/>
            </a:prstGeom>
            <a:noFill/>
            <a:ln w="9525" cap="flat" cmpd="sng">
              <a:solidFill>
                <a:schemeClr val="accent1"/>
              </a:solidFill>
              <a:prstDash val="solid"/>
              <a:miter lim="800000"/>
              <a:headEnd type="none" w="sm" len="sm"/>
              <a:tailEnd type="none" w="sm" len="sm"/>
            </a:ln>
          </p:spPr>
        </p:cxnSp>
        <p:cxnSp>
          <p:nvCxnSpPr>
            <p:cNvPr id="594" name="Google Shape;594;p41"/>
            <p:cNvCxnSpPr/>
            <p:nvPr/>
          </p:nvCxnSpPr>
          <p:spPr>
            <a:xfrm>
              <a:off x="7145730" y="2414016"/>
              <a:ext cx="0" cy="658368"/>
            </a:xfrm>
            <a:prstGeom prst="straightConnector1">
              <a:avLst/>
            </a:prstGeom>
            <a:noFill/>
            <a:ln w="9525" cap="flat" cmpd="sng">
              <a:solidFill>
                <a:schemeClr val="accent1"/>
              </a:solidFill>
              <a:prstDash val="solid"/>
              <a:miter lim="800000"/>
              <a:headEnd type="none" w="sm" len="sm"/>
              <a:tailEnd type="none" w="sm" len="sm"/>
            </a:ln>
          </p:spPr>
        </p:cxnSp>
        <p:cxnSp>
          <p:nvCxnSpPr>
            <p:cNvPr id="595" name="Google Shape;595;p41"/>
            <p:cNvCxnSpPr/>
            <p:nvPr/>
          </p:nvCxnSpPr>
          <p:spPr>
            <a:xfrm>
              <a:off x="8029650" y="2395728"/>
              <a:ext cx="0" cy="658368"/>
            </a:xfrm>
            <a:prstGeom prst="straightConnector1">
              <a:avLst/>
            </a:prstGeom>
            <a:noFill/>
            <a:ln w="9525" cap="flat" cmpd="sng">
              <a:solidFill>
                <a:schemeClr val="accent1"/>
              </a:solidFill>
              <a:prstDash val="solid"/>
              <a:miter lim="800000"/>
              <a:headEnd type="none" w="sm" len="sm"/>
              <a:tailEnd type="none" w="sm" len="sm"/>
            </a:ln>
          </p:spPr>
        </p:cxnSp>
        <p:cxnSp>
          <p:nvCxnSpPr>
            <p:cNvPr id="596" name="Google Shape;596;p41"/>
            <p:cNvCxnSpPr/>
            <p:nvPr/>
          </p:nvCxnSpPr>
          <p:spPr>
            <a:xfrm>
              <a:off x="5552847" y="2414016"/>
              <a:ext cx="0" cy="658368"/>
            </a:xfrm>
            <a:prstGeom prst="straightConnector1">
              <a:avLst/>
            </a:prstGeom>
            <a:noFill/>
            <a:ln w="9525" cap="flat" cmpd="sng">
              <a:solidFill>
                <a:schemeClr val="accent1"/>
              </a:solidFill>
              <a:prstDash val="solid"/>
              <a:miter lim="800000"/>
              <a:headEnd type="none" w="sm" len="sm"/>
              <a:tailEnd type="none" w="sm" len="sm"/>
            </a:ln>
          </p:spPr>
        </p:cxnSp>
        <p:cxnSp>
          <p:nvCxnSpPr>
            <p:cNvPr id="597" name="Google Shape;597;p41"/>
            <p:cNvCxnSpPr/>
            <p:nvPr/>
          </p:nvCxnSpPr>
          <p:spPr>
            <a:xfrm>
              <a:off x="4821933" y="2395728"/>
              <a:ext cx="0" cy="658368"/>
            </a:xfrm>
            <a:prstGeom prst="straightConnector1">
              <a:avLst/>
            </a:prstGeom>
            <a:noFill/>
            <a:ln w="9525" cap="flat" cmpd="sng">
              <a:solidFill>
                <a:schemeClr val="accent1"/>
              </a:solidFill>
              <a:prstDash val="solid"/>
              <a:miter lim="800000"/>
              <a:headEnd type="none" w="sm" len="sm"/>
              <a:tailEnd type="none" w="sm" len="sm"/>
            </a:ln>
          </p:spPr>
        </p:cxnSp>
        <p:sp>
          <p:nvSpPr>
            <p:cNvPr id="598" name="Google Shape;598;p41"/>
            <p:cNvSpPr txBox="1"/>
            <p:nvPr/>
          </p:nvSpPr>
          <p:spPr>
            <a:xfrm>
              <a:off x="6869885" y="1755719"/>
              <a:ext cx="70713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(4,d,6)</a:t>
              </a:r>
              <a:endParaRPr sz="1400">
                <a:solidFill>
                  <a:schemeClr val="dk1"/>
                </a:solidFill>
                <a:latin typeface="Calibri"/>
                <a:ea typeface="Calibri"/>
                <a:cs typeface="Calibri"/>
                <a:sym typeface="Calibri"/>
              </a:endParaRPr>
            </a:p>
          </p:txBody>
        </p:sp>
        <p:sp>
          <p:nvSpPr>
            <p:cNvPr id="599" name="Google Shape;599;p41"/>
            <p:cNvSpPr txBox="1"/>
            <p:nvPr/>
          </p:nvSpPr>
          <p:spPr>
            <a:xfrm>
              <a:off x="4509213" y="1015729"/>
              <a:ext cx="746148"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(8,h,12)</a:t>
              </a:r>
              <a:endParaRPr sz="1400">
                <a:solidFill>
                  <a:schemeClr val="dk1"/>
                </a:solidFill>
                <a:latin typeface="Calibri"/>
                <a:ea typeface="Calibri"/>
                <a:cs typeface="Calibri"/>
                <a:sym typeface="Calibri"/>
              </a:endParaRPr>
            </a:p>
          </p:txBody>
        </p:sp>
        <p:sp>
          <p:nvSpPr>
            <p:cNvPr id="600" name="Google Shape;600;p41"/>
            <p:cNvSpPr txBox="1"/>
            <p:nvPr/>
          </p:nvSpPr>
          <p:spPr>
            <a:xfrm>
              <a:off x="7676082" y="1413493"/>
              <a:ext cx="70713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(3,c,4)</a:t>
              </a:r>
              <a:endParaRPr sz="1400">
                <a:solidFill>
                  <a:schemeClr val="dk1"/>
                </a:solidFill>
                <a:latin typeface="Calibri"/>
                <a:ea typeface="Calibri"/>
                <a:cs typeface="Calibri"/>
                <a:sym typeface="Calibri"/>
              </a:endParaRPr>
            </a:p>
          </p:txBody>
        </p:sp>
        <p:sp>
          <p:nvSpPr>
            <p:cNvPr id="601" name="Google Shape;601;p41"/>
            <p:cNvSpPr txBox="1"/>
            <p:nvPr/>
          </p:nvSpPr>
          <p:spPr>
            <a:xfrm>
              <a:off x="7682787" y="1738920"/>
              <a:ext cx="70713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(2,b,4)</a:t>
              </a:r>
              <a:endParaRPr sz="1400">
                <a:solidFill>
                  <a:schemeClr val="dk1"/>
                </a:solidFill>
                <a:latin typeface="Calibri"/>
                <a:ea typeface="Calibri"/>
                <a:cs typeface="Calibri"/>
                <a:sym typeface="Calibri"/>
              </a:endParaRPr>
            </a:p>
          </p:txBody>
        </p:sp>
        <p:sp>
          <p:nvSpPr>
            <p:cNvPr id="602" name="Google Shape;602;p41"/>
            <p:cNvSpPr txBox="1"/>
            <p:nvPr/>
          </p:nvSpPr>
          <p:spPr>
            <a:xfrm>
              <a:off x="6096000" y="1755718"/>
              <a:ext cx="70713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(5,e,8)</a:t>
              </a:r>
              <a:endParaRPr sz="1400">
                <a:solidFill>
                  <a:schemeClr val="dk1"/>
                </a:solidFill>
                <a:latin typeface="Calibri"/>
                <a:ea typeface="Calibri"/>
                <a:cs typeface="Calibri"/>
                <a:sym typeface="Calibri"/>
              </a:endParaRPr>
            </a:p>
          </p:txBody>
        </p:sp>
        <p:sp>
          <p:nvSpPr>
            <p:cNvPr id="603" name="Google Shape;603;p41"/>
            <p:cNvSpPr txBox="1"/>
            <p:nvPr/>
          </p:nvSpPr>
          <p:spPr>
            <a:xfrm>
              <a:off x="4509212" y="1829744"/>
              <a:ext cx="746149"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(6,f,12)</a:t>
              </a:r>
              <a:endParaRPr sz="1400">
                <a:solidFill>
                  <a:schemeClr val="dk1"/>
                </a:solidFill>
                <a:latin typeface="Calibri"/>
                <a:ea typeface="Calibri"/>
                <a:cs typeface="Calibri"/>
                <a:sym typeface="Calibri"/>
              </a:endParaRPr>
            </a:p>
          </p:txBody>
        </p:sp>
        <p:sp>
          <p:nvSpPr>
            <p:cNvPr id="604" name="Google Shape;604;p41"/>
            <p:cNvSpPr txBox="1"/>
            <p:nvPr/>
          </p:nvSpPr>
          <p:spPr>
            <a:xfrm>
              <a:off x="8456672" y="1738920"/>
              <a:ext cx="70713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(1,a,2)</a:t>
              </a:r>
              <a:endParaRPr sz="1400">
                <a:solidFill>
                  <a:schemeClr val="dk1"/>
                </a:solidFill>
                <a:latin typeface="Calibri"/>
                <a:ea typeface="Calibri"/>
                <a:cs typeface="Calibri"/>
                <a:sym typeface="Calibri"/>
              </a:endParaRPr>
            </a:p>
          </p:txBody>
        </p:sp>
        <p:sp>
          <p:nvSpPr>
            <p:cNvPr id="605" name="Google Shape;605;p41"/>
            <p:cNvSpPr txBox="1"/>
            <p:nvPr/>
          </p:nvSpPr>
          <p:spPr>
            <a:xfrm>
              <a:off x="4509213" y="1456399"/>
              <a:ext cx="746148"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(7,g,12)</a:t>
              </a:r>
              <a:endParaRPr sz="1400">
                <a:solidFill>
                  <a:schemeClr val="dk1"/>
                </a:solidFill>
                <a:latin typeface="Calibri"/>
                <a:ea typeface="Calibri"/>
                <a:cs typeface="Calibri"/>
                <a:sym typeface="Calibri"/>
              </a:endParaRPr>
            </a:p>
          </p:txBody>
        </p:sp>
      </p:grpSp>
      <p:sp>
        <p:nvSpPr>
          <p:cNvPr id="606" name="Google Shape;606;p41"/>
          <p:cNvSpPr txBox="1"/>
          <p:nvPr/>
        </p:nvSpPr>
        <p:spPr>
          <a:xfrm>
            <a:off x="1267968" y="4084320"/>
            <a:ext cx="4352544"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Window size is 3 tuples.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Slide by 1 tuple</a:t>
            </a:r>
            <a:endParaRPr sz="1800">
              <a:solidFill>
                <a:schemeClr val="dk1"/>
              </a:solidFill>
              <a:latin typeface="Calibri"/>
              <a:ea typeface="Calibri"/>
              <a:cs typeface="Calibri"/>
              <a:sym typeface="Calibri"/>
            </a:endParaRPr>
          </a:p>
        </p:txBody>
      </p:sp>
      <p:sp>
        <p:nvSpPr>
          <p:cNvPr id="607" name="Google Shape;607;p41"/>
          <p:cNvSpPr txBox="1"/>
          <p:nvPr/>
        </p:nvSpPr>
        <p:spPr>
          <a:xfrm>
            <a:off x="4426305" y="4116586"/>
            <a:ext cx="2596288"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0000"/>
                </a:solidFill>
                <a:latin typeface="Calibri"/>
                <a:ea typeface="Calibri"/>
                <a:cs typeface="Calibri"/>
                <a:sym typeface="Calibri"/>
              </a:rPr>
              <a:t>W</a:t>
            </a:r>
            <a:r>
              <a:rPr lang="en-US" sz="1800" baseline="-25000">
                <a:solidFill>
                  <a:srgbClr val="FF0000"/>
                </a:solidFill>
                <a:latin typeface="Calibri"/>
                <a:ea typeface="Calibri"/>
                <a:cs typeface="Calibri"/>
                <a:sym typeface="Calibri"/>
              </a:rPr>
              <a:t>1</a:t>
            </a:r>
            <a:r>
              <a:rPr lang="en-US" sz="1800">
                <a:solidFill>
                  <a:srgbClr val="FF0000"/>
                </a:solidFill>
                <a:latin typeface="Calibri"/>
                <a:ea typeface="Calibri"/>
                <a:cs typeface="Calibri"/>
                <a:sym typeface="Calibri"/>
              </a:rPr>
              <a:t>{(1,a,2),(2,b,4),(3,c,4)}</a:t>
            </a:r>
            <a:endParaRPr/>
          </a:p>
          <a:p>
            <a:pPr marL="0" marR="0" lvl="0" indent="0" algn="l" rtl="0">
              <a:spcBef>
                <a:spcPts val="0"/>
              </a:spcBef>
              <a:spcAft>
                <a:spcPts val="0"/>
              </a:spcAft>
              <a:buNone/>
            </a:pPr>
            <a:r>
              <a:rPr lang="en-US" sz="1800">
                <a:solidFill>
                  <a:srgbClr val="385623"/>
                </a:solidFill>
                <a:latin typeface="Calibri"/>
                <a:ea typeface="Calibri"/>
                <a:cs typeface="Calibri"/>
                <a:sym typeface="Calibri"/>
              </a:rPr>
              <a:t>W</a:t>
            </a:r>
            <a:r>
              <a:rPr lang="en-US" sz="1800" baseline="-25000">
                <a:solidFill>
                  <a:srgbClr val="385623"/>
                </a:solidFill>
                <a:latin typeface="Calibri"/>
                <a:ea typeface="Calibri"/>
                <a:cs typeface="Calibri"/>
                <a:sym typeface="Calibri"/>
              </a:rPr>
              <a:t>2</a:t>
            </a:r>
            <a:r>
              <a:rPr lang="en-US" sz="1800">
                <a:solidFill>
                  <a:srgbClr val="385623"/>
                </a:solidFill>
                <a:latin typeface="Calibri"/>
                <a:ea typeface="Calibri"/>
                <a:cs typeface="Calibri"/>
                <a:sym typeface="Calibri"/>
              </a:rPr>
              <a:t>{(2,b,4),(3,c,4),(4,d,6)}</a:t>
            </a:r>
            <a:endParaRPr sz="1800">
              <a:solidFill>
                <a:srgbClr val="385623"/>
              </a:solidFill>
              <a:latin typeface="Calibri"/>
              <a:ea typeface="Calibri"/>
              <a:cs typeface="Calibri"/>
              <a:sym typeface="Calibri"/>
            </a:endParaRPr>
          </a:p>
          <a:p>
            <a:pPr marL="0" marR="0" lvl="0" indent="0" algn="l" rtl="0">
              <a:spcBef>
                <a:spcPts val="0"/>
              </a:spcBef>
              <a:spcAft>
                <a:spcPts val="0"/>
              </a:spcAft>
              <a:buNone/>
            </a:pPr>
            <a:r>
              <a:rPr lang="en-US" sz="1800">
                <a:solidFill>
                  <a:srgbClr val="FFC000"/>
                </a:solidFill>
                <a:latin typeface="Calibri"/>
                <a:ea typeface="Calibri"/>
                <a:cs typeface="Calibri"/>
                <a:sym typeface="Calibri"/>
              </a:rPr>
              <a:t>W</a:t>
            </a:r>
            <a:r>
              <a:rPr lang="en-US" sz="1800" baseline="-25000">
                <a:solidFill>
                  <a:srgbClr val="FFC000"/>
                </a:solidFill>
                <a:latin typeface="Calibri"/>
                <a:ea typeface="Calibri"/>
                <a:cs typeface="Calibri"/>
                <a:sym typeface="Calibri"/>
              </a:rPr>
              <a:t>3</a:t>
            </a:r>
            <a:r>
              <a:rPr lang="en-US" sz="1800">
                <a:solidFill>
                  <a:srgbClr val="FFC000"/>
                </a:solidFill>
                <a:latin typeface="Calibri"/>
                <a:ea typeface="Calibri"/>
                <a:cs typeface="Calibri"/>
                <a:sym typeface="Calibri"/>
              </a:rPr>
              <a:t>{(3,c,4),(4,d,6),(5,e,8)}</a:t>
            </a:r>
            <a:endParaRPr sz="1800">
              <a:solidFill>
                <a:srgbClr val="FFC000"/>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a:t>
            </a:r>
            <a:r>
              <a:rPr lang="en-US" sz="1800" baseline="-25000">
                <a:solidFill>
                  <a:schemeClr val="dk1"/>
                </a:solidFill>
                <a:latin typeface="Calibri"/>
                <a:ea typeface="Calibri"/>
                <a:cs typeface="Calibri"/>
                <a:sym typeface="Calibri"/>
              </a:rPr>
              <a:t>4</a:t>
            </a:r>
            <a:r>
              <a:rPr lang="en-US" sz="1800">
                <a:solidFill>
                  <a:schemeClr val="dk1"/>
                </a:solidFill>
                <a:latin typeface="Calibri"/>
                <a:ea typeface="Calibri"/>
                <a:cs typeface="Calibri"/>
                <a:sym typeface="Calibri"/>
              </a:rPr>
              <a:t>{(4,d,6),(5,e,8),(6,f,12)}</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FF0000"/>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8" name="Google Shape;608;p41"/>
          <p:cNvSpPr/>
          <p:nvPr/>
        </p:nvSpPr>
        <p:spPr>
          <a:xfrm>
            <a:off x="6853731" y="1494194"/>
            <a:ext cx="1481021" cy="814015"/>
          </a:xfrm>
          <a:prstGeom prst="rect">
            <a:avLst/>
          </a:prstGeom>
          <a:noFill/>
          <a:ln w="38100" cap="flat" cmpd="sng">
            <a:solidFill>
              <a:srgbClr val="FF000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9" name="Google Shape;609;p41"/>
          <p:cNvSpPr/>
          <p:nvPr/>
        </p:nvSpPr>
        <p:spPr>
          <a:xfrm>
            <a:off x="6093712" y="1476295"/>
            <a:ext cx="1481021" cy="814015"/>
          </a:xfrm>
          <a:prstGeom prst="rect">
            <a:avLst/>
          </a:prstGeom>
          <a:noFill/>
          <a:ln w="38100" cap="flat" cmpd="sng">
            <a:solidFill>
              <a:srgbClr val="385623"/>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12" name="Google Shape;612;p41"/>
          <p:cNvCxnSpPr/>
          <p:nvPr/>
        </p:nvCxnSpPr>
        <p:spPr>
          <a:xfrm>
            <a:off x="7037220" y="5132832"/>
            <a:ext cx="936348" cy="12192"/>
          </a:xfrm>
          <a:prstGeom prst="straightConnector1">
            <a:avLst/>
          </a:prstGeom>
          <a:noFill/>
          <a:ln w="9525" cap="flat" cmpd="sng">
            <a:solidFill>
              <a:schemeClr val="accent1"/>
            </a:solidFill>
            <a:prstDash val="solid"/>
            <a:miter lim="800000"/>
            <a:headEnd type="none" w="sm" len="sm"/>
            <a:tailEnd type="triangle" w="med" len="med"/>
          </a:ln>
        </p:spPr>
      </p:cxnSp>
      <p:sp>
        <p:nvSpPr>
          <p:cNvPr id="613" name="Google Shape;613;p41"/>
          <p:cNvSpPr txBox="1"/>
          <p:nvPr/>
        </p:nvSpPr>
        <p:spPr>
          <a:xfrm>
            <a:off x="8162544" y="4852416"/>
            <a:ext cx="3176016"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Need to drop some of the tuple with processing timestamp 12</a:t>
            </a:r>
            <a:endParaRPr sz="1800">
              <a:solidFill>
                <a:schemeClr val="dk1"/>
              </a:solidFill>
              <a:latin typeface="Calibri"/>
              <a:ea typeface="Calibri"/>
              <a:cs typeface="Calibri"/>
              <a:sym typeface="Calibri"/>
            </a:endParaRPr>
          </a:p>
        </p:txBody>
      </p:sp>
      <p:sp>
        <p:nvSpPr>
          <p:cNvPr id="614" name="Google Shape;614;p41"/>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21</a:t>
            </a:fld>
            <a:endParaRPr sz="1200">
              <a:solidFill>
                <a:srgbClr val="000000"/>
              </a:solidFill>
              <a:latin typeface="Arial"/>
              <a:ea typeface="Arial"/>
              <a:cs typeface="Arial"/>
              <a:sym typeface="Arial"/>
            </a:endParaRPr>
          </a:p>
        </p:txBody>
      </p:sp>
      <p:sp>
        <p:nvSpPr>
          <p:cNvPr id="2" name="Freeform: Shape 1">
            <a:extLst>
              <a:ext uri="{FF2B5EF4-FFF2-40B4-BE49-F238E27FC236}">
                <a16:creationId xmlns:a16="http://schemas.microsoft.com/office/drawing/2014/main" id="{AA5D2416-00A8-43EF-BE6D-0CF6B07FA328}"/>
              </a:ext>
            </a:extLst>
          </p:cNvPr>
          <p:cNvSpPr/>
          <p:nvPr/>
        </p:nvSpPr>
        <p:spPr>
          <a:xfrm>
            <a:off x="5310108" y="1435261"/>
            <a:ext cx="2317608" cy="908093"/>
          </a:xfrm>
          <a:custGeom>
            <a:avLst/>
            <a:gdLst>
              <a:gd name="connsiteX0" fmla="*/ 48970 w 2317608"/>
              <a:gd name="connsiteY0" fmla="*/ 81023 h 908093"/>
              <a:gd name="connsiteX1" fmla="*/ 60545 w 2317608"/>
              <a:gd name="connsiteY1" fmla="*/ 416688 h 908093"/>
              <a:gd name="connsiteX2" fmla="*/ 72120 w 2317608"/>
              <a:gd name="connsiteY2" fmla="*/ 474562 h 908093"/>
              <a:gd name="connsiteX3" fmla="*/ 83695 w 2317608"/>
              <a:gd name="connsiteY3" fmla="*/ 879676 h 908093"/>
              <a:gd name="connsiteX4" fmla="*/ 118419 w 2317608"/>
              <a:gd name="connsiteY4" fmla="*/ 891250 h 908093"/>
              <a:gd name="connsiteX5" fmla="*/ 1021244 w 2317608"/>
              <a:gd name="connsiteY5" fmla="*/ 879676 h 908093"/>
              <a:gd name="connsiteX6" fmla="*/ 1518955 w 2317608"/>
              <a:gd name="connsiteY6" fmla="*/ 879676 h 908093"/>
              <a:gd name="connsiteX7" fmla="*/ 1542105 w 2317608"/>
              <a:gd name="connsiteY7" fmla="*/ 810228 h 908093"/>
              <a:gd name="connsiteX8" fmla="*/ 1553679 w 2317608"/>
              <a:gd name="connsiteY8" fmla="*/ 544010 h 908093"/>
              <a:gd name="connsiteX9" fmla="*/ 1565254 w 2317608"/>
              <a:gd name="connsiteY9" fmla="*/ 509286 h 908093"/>
              <a:gd name="connsiteX10" fmla="*/ 1611553 w 2317608"/>
              <a:gd name="connsiteY10" fmla="*/ 497711 h 908093"/>
              <a:gd name="connsiteX11" fmla="*/ 1681001 w 2317608"/>
              <a:gd name="connsiteY11" fmla="*/ 474562 h 908093"/>
              <a:gd name="connsiteX12" fmla="*/ 1808322 w 2317608"/>
              <a:gd name="connsiteY12" fmla="*/ 462987 h 908093"/>
              <a:gd name="connsiteX13" fmla="*/ 2259735 w 2317608"/>
              <a:gd name="connsiteY13" fmla="*/ 451412 h 908093"/>
              <a:gd name="connsiteX14" fmla="*/ 2282884 w 2317608"/>
              <a:gd name="connsiteY14" fmla="*/ 416688 h 908093"/>
              <a:gd name="connsiteX15" fmla="*/ 2317608 w 2317608"/>
              <a:gd name="connsiteY15" fmla="*/ 347240 h 908093"/>
              <a:gd name="connsiteX16" fmla="*/ 2306034 w 2317608"/>
              <a:gd name="connsiteY16" fmla="*/ 185195 h 908093"/>
              <a:gd name="connsiteX17" fmla="*/ 2282884 w 2317608"/>
              <a:gd name="connsiteY17" fmla="*/ 115747 h 908093"/>
              <a:gd name="connsiteX18" fmla="*/ 2271310 w 2317608"/>
              <a:gd name="connsiteY18" fmla="*/ 81023 h 908093"/>
              <a:gd name="connsiteX19" fmla="*/ 2225011 w 2317608"/>
              <a:gd name="connsiteY19" fmla="*/ 34724 h 908093"/>
              <a:gd name="connsiteX20" fmla="*/ 1507381 w 2317608"/>
              <a:gd name="connsiteY20" fmla="*/ 23149 h 908093"/>
              <a:gd name="connsiteX21" fmla="*/ 1125416 w 2317608"/>
              <a:gd name="connsiteY21" fmla="*/ 0 h 908093"/>
              <a:gd name="connsiteX22" fmla="*/ 14246 w 2317608"/>
              <a:gd name="connsiteY22" fmla="*/ 11574 h 908093"/>
              <a:gd name="connsiteX23" fmla="*/ 2672 w 2317608"/>
              <a:gd name="connsiteY23" fmla="*/ 150471 h 908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17608" h="908093">
                <a:moveTo>
                  <a:pt x="48970" y="81023"/>
                </a:moveTo>
                <a:cubicBezTo>
                  <a:pt x="52828" y="192911"/>
                  <a:pt x="53971" y="304926"/>
                  <a:pt x="60545" y="416688"/>
                </a:cubicBezTo>
                <a:cubicBezTo>
                  <a:pt x="61700" y="436327"/>
                  <a:pt x="71138" y="454913"/>
                  <a:pt x="72120" y="474562"/>
                </a:cubicBezTo>
                <a:cubicBezTo>
                  <a:pt x="78866" y="609487"/>
                  <a:pt x="68776" y="745409"/>
                  <a:pt x="83695" y="879676"/>
                </a:cubicBezTo>
                <a:cubicBezTo>
                  <a:pt x="85042" y="891802"/>
                  <a:pt x="106844" y="887392"/>
                  <a:pt x="118419" y="891250"/>
                </a:cubicBezTo>
                <a:cubicBezTo>
                  <a:pt x="758806" y="862142"/>
                  <a:pt x="457841" y="863105"/>
                  <a:pt x="1021244" y="879676"/>
                </a:cubicBezTo>
                <a:cubicBezTo>
                  <a:pt x="1198858" y="909277"/>
                  <a:pt x="1266195" y="925043"/>
                  <a:pt x="1518955" y="879676"/>
                </a:cubicBezTo>
                <a:cubicBezTo>
                  <a:pt x="1542973" y="875365"/>
                  <a:pt x="1542105" y="810228"/>
                  <a:pt x="1542105" y="810228"/>
                </a:cubicBezTo>
                <a:cubicBezTo>
                  <a:pt x="1545963" y="721489"/>
                  <a:pt x="1546867" y="632572"/>
                  <a:pt x="1553679" y="544010"/>
                </a:cubicBezTo>
                <a:cubicBezTo>
                  <a:pt x="1554615" y="531845"/>
                  <a:pt x="1555727" y="516908"/>
                  <a:pt x="1565254" y="509286"/>
                </a:cubicBezTo>
                <a:cubicBezTo>
                  <a:pt x="1577676" y="499348"/>
                  <a:pt x="1596316" y="502282"/>
                  <a:pt x="1611553" y="497711"/>
                </a:cubicBezTo>
                <a:cubicBezTo>
                  <a:pt x="1634925" y="490699"/>
                  <a:pt x="1656971" y="478803"/>
                  <a:pt x="1681001" y="474562"/>
                </a:cubicBezTo>
                <a:cubicBezTo>
                  <a:pt x="1722968" y="467156"/>
                  <a:pt x="1765741" y="464690"/>
                  <a:pt x="1808322" y="462987"/>
                </a:cubicBezTo>
                <a:cubicBezTo>
                  <a:pt x="1958722" y="456971"/>
                  <a:pt x="2109264" y="455270"/>
                  <a:pt x="2259735" y="451412"/>
                </a:cubicBezTo>
                <a:cubicBezTo>
                  <a:pt x="2267451" y="439837"/>
                  <a:pt x="2276663" y="429130"/>
                  <a:pt x="2282884" y="416688"/>
                </a:cubicBezTo>
                <a:cubicBezTo>
                  <a:pt x="2330805" y="320846"/>
                  <a:pt x="2251266" y="446754"/>
                  <a:pt x="2317608" y="347240"/>
                </a:cubicBezTo>
                <a:cubicBezTo>
                  <a:pt x="2313750" y="293225"/>
                  <a:pt x="2314067" y="238748"/>
                  <a:pt x="2306034" y="185195"/>
                </a:cubicBezTo>
                <a:cubicBezTo>
                  <a:pt x="2302414" y="161063"/>
                  <a:pt x="2290600" y="138896"/>
                  <a:pt x="2282884" y="115747"/>
                </a:cubicBezTo>
                <a:lnTo>
                  <a:pt x="2271310" y="81023"/>
                </a:lnTo>
                <a:cubicBezTo>
                  <a:pt x="2260595" y="48877"/>
                  <a:pt x="2266592" y="36003"/>
                  <a:pt x="2225011" y="34724"/>
                </a:cubicBezTo>
                <a:cubicBezTo>
                  <a:pt x="1985883" y="27366"/>
                  <a:pt x="1746591" y="27007"/>
                  <a:pt x="1507381" y="23149"/>
                </a:cubicBezTo>
                <a:cubicBezTo>
                  <a:pt x="1355300" y="6251"/>
                  <a:pt x="1320862" y="0"/>
                  <a:pt x="1125416" y="0"/>
                </a:cubicBezTo>
                <a:cubicBezTo>
                  <a:pt x="755006" y="0"/>
                  <a:pt x="384636" y="7716"/>
                  <a:pt x="14246" y="11574"/>
                </a:cubicBezTo>
                <a:cubicBezTo>
                  <a:pt x="-8308" y="79241"/>
                  <a:pt x="2672" y="34097"/>
                  <a:pt x="2672" y="150471"/>
                </a:cubicBezTo>
              </a:path>
            </a:pathLst>
          </a:cu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2">
            <a:extLst>
              <a:ext uri="{FF2B5EF4-FFF2-40B4-BE49-F238E27FC236}">
                <a16:creationId xmlns:a16="http://schemas.microsoft.com/office/drawing/2014/main" id="{8473443F-63BD-45B2-BAD2-27BA1F53DBFB}"/>
              </a:ext>
            </a:extLst>
          </p:cNvPr>
          <p:cNvSpPr/>
          <p:nvPr/>
        </p:nvSpPr>
        <p:spPr>
          <a:xfrm>
            <a:off x="3662883" y="1516284"/>
            <a:ext cx="3154606" cy="937549"/>
          </a:xfrm>
          <a:custGeom>
            <a:avLst/>
            <a:gdLst>
              <a:gd name="connsiteX0" fmla="*/ 52590 w 3154606"/>
              <a:gd name="connsiteY0" fmla="*/ 474562 h 937549"/>
              <a:gd name="connsiteX1" fmla="*/ 64165 w 3154606"/>
              <a:gd name="connsiteY1" fmla="*/ 763929 h 937549"/>
              <a:gd name="connsiteX2" fmla="*/ 75740 w 3154606"/>
              <a:gd name="connsiteY2" fmla="*/ 798653 h 937549"/>
              <a:gd name="connsiteX3" fmla="*/ 98889 w 3154606"/>
              <a:gd name="connsiteY3" fmla="*/ 833377 h 937549"/>
              <a:gd name="connsiteX4" fmla="*/ 168337 w 3154606"/>
              <a:gd name="connsiteY4" fmla="*/ 868101 h 937549"/>
              <a:gd name="connsiteX5" fmla="*/ 203061 w 3154606"/>
              <a:gd name="connsiteY5" fmla="*/ 879675 h 937549"/>
              <a:gd name="connsiteX6" fmla="*/ 341958 w 3154606"/>
              <a:gd name="connsiteY6" fmla="*/ 902825 h 937549"/>
              <a:gd name="connsiteX7" fmla="*/ 492428 w 3154606"/>
              <a:gd name="connsiteY7" fmla="*/ 925974 h 937549"/>
              <a:gd name="connsiteX8" fmla="*/ 666049 w 3154606"/>
              <a:gd name="connsiteY8" fmla="*/ 937549 h 937549"/>
              <a:gd name="connsiteX9" fmla="*/ 966990 w 3154606"/>
              <a:gd name="connsiteY9" fmla="*/ 925974 h 937549"/>
              <a:gd name="connsiteX10" fmla="*/ 1024864 w 3154606"/>
              <a:gd name="connsiteY10" fmla="*/ 914400 h 937549"/>
              <a:gd name="connsiteX11" fmla="*/ 2888388 w 3154606"/>
              <a:gd name="connsiteY11" fmla="*/ 891250 h 937549"/>
              <a:gd name="connsiteX12" fmla="*/ 2957836 w 3154606"/>
              <a:gd name="connsiteY12" fmla="*/ 868101 h 937549"/>
              <a:gd name="connsiteX13" fmla="*/ 3038859 w 3154606"/>
              <a:gd name="connsiteY13" fmla="*/ 833377 h 937549"/>
              <a:gd name="connsiteX14" fmla="*/ 3073583 w 3154606"/>
              <a:gd name="connsiteY14" fmla="*/ 798653 h 937549"/>
              <a:gd name="connsiteX15" fmla="*/ 3131456 w 3154606"/>
              <a:gd name="connsiteY15" fmla="*/ 694481 h 937549"/>
              <a:gd name="connsiteX16" fmla="*/ 3143031 w 3154606"/>
              <a:gd name="connsiteY16" fmla="*/ 636607 h 937549"/>
              <a:gd name="connsiteX17" fmla="*/ 3154606 w 3154606"/>
              <a:gd name="connsiteY17" fmla="*/ 277792 h 937549"/>
              <a:gd name="connsiteX18" fmla="*/ 3143031 w 3154606"/>
              <a:gd name="connsiteY18" fmla="*/ 69448 h 937549"/>
              <a:gd name="connsiteX19" fmla="*/ 3131456 w 3154606"/>
              <a:gd name="connsiteY19" fmla="*/ 34724 h 937549"/>
              <a:gd name="connsiteX20" fmla="*/ 3073583 w 3154606"/>
              <a:gd name="connsiteY20" fmla="*/ 23149 h 937549"/>
              <a:gd name="connsiteX21" fmla="*/ 2934687 w 3154606"/>
              <a:gd name="connsiteY21" fmla="*/ 0 h 937549"/>
              <a:gd name="connsiteX22" fmla="*/ 2737917 w 3154606"/>
              <a:gd name="connsiteY22" fmla="*/ 11574 h 937549"/>
              <a:gd name="connsiteX23" fmla="*/ 2668469 w 3154606"/>
              <a:gd name="connsiteY23" fmla="*/ 23149 h 937549"/>
              <a:gd name="connsiteX24" fmla="*/ 2587446 w 3154606"/>
              <a:gd name="connsiteY24" fmla="*/ 34724 h 937549"/>
              <a:gd name="connsiteX25" fmla="*/ 2286504 w 3154606"/>
              <a:gd name="connsiteY25" fmla="*/ 69448 h 937549"/>
              <a:gd name="connsiteX26" fmla="*/ 1267932 w 3154606"/>
              <a:gd name="connsiteY26" fmla="*/ 81022 h 937549"/>
              <a:gd name="connsiteX27" fmla="*/ 1186909 w 3154606"/>
              <a:gd name="connsiteY27" fmla="*/ 127321 h 937549"/>
              <a:gd name="connsiteX28" fmla="*/ 1117461 w 3154606"/>
              <a:gd name="connsiteY28" fmla="*/ 185194 h 937549"/>
              <a:gd name="connsiteX29" fmla="*/ 1059588 w 3154606"/>
              <a:gd name="connsiteY29" fmla="*/ 254643 h 937549"/>
              <a:gd name="connsiteX30" fmla="*/ 1048013 w 3154606"/>
              <a:gd name="connsiteY30" fmla="*/ 289367 h 937549"/>
              <a:gd name="connsiteX31" fmla="*/ 1001714 w 3154606"/>
              <a:gd name="connsiteY31" fmla="*/ 358815 h 937549"/>
              <a:gd name="connsiteX32" fmla="*/ 990140 w 3154606"/>
              <a:gd name="connsiteY32" fmla="*/ 393539 h 937549"/>
              <a:gd name="connsiteX33" fmla="*/ 920692 w 3154606"/>
              <a:gd name="connsiteY33" fmla="*/ 439838 h 937549"/>
              <a:gd name="connsiteX34" fmla="*/ 862818 w 3154606"/>
              <a:gd name="connsiteY34" fmla="*/ 474562 h 937549"/>
              <a:gd name="connsiteX35" fmla="*/ 793370 w 3154606"/>
              <a:gd name="connsiteY35" fmla="*/ 509286 h 937549"/>
              <a:gd name="connsiteX36" fmla="*/ 52590 w 3154606"/>
              <a:gd name="connsiteY36" fmla="*/ 474562 h 93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154606" h="937549">
                <a:moveTo>
                  <a:pt x="52590" y="474562"/>
                </a:moveTo>
                <a:cubicBezTo>
                  <a:pt x="-68944" y="517003"/>
                  <a:pt x="57287" y="667642"/>
                  <a:pt x="64165" y="763929"/>
                </a:cubicBezTo>
                <a:cubicBezTo>
                  <a:pt x="65034" y="776099"/>
                  <a:pt x="70284" y="787740"/>
                  <a:pt x="75740" y="798653"/>
                </a:cubicBezTo>
                <a:cubicBezTo>
                  <a:pt x="81961" y="811095"/>
                  <a:pt x="90199" y="822514"/>
                  <a:pt x="98889" y="833377"/>
                </a:cubicBezTo>
                <a:cubicBezTo>
                  <a:pt x="125813" y="867032"/>
                  <a:pt x="122348" y="854961"/>
                  <a:pt x="168337" y="868101"/>
                </a:cubicBezTo>
                <a:cubicBezTo>
                  <a:pt x="180068" y="871453"/>
                  <a:pt x="191097" y="877282"/>
                  <a:pt x="203061" y="879675"/>
                </a:cubicBezTo>
                <a:cubicBezTo>
                  <a:pt x="249087" y="888880"/>
                  <a:pt x="341958" y="902825"/>
                  <a:pt x="341958" y="902825"/>
                </a:cubicBezTo>
                <a:cubicBezTo>
                  <a:pt x="410290" y="925603"/>
                  <a:pt x="374636" y="916551"/>
                  <a:pt x="492428" y="925974"/>
                </a:cubicBezTo>
                <a:cubicBezTo>
                  <a:pt x="550245" y="930599"/>
                  <a:pt x="608175" y="933691"/>
                  <a:pt x="666049" y="937549"/>
                </a:cubicBezTo>
                <a:cubicBezTo>
                  <a:pt x="766363" y="933691"/>
                  <a:pt x="866810" y="932437"/>
                  <a:pt x="966990" y="925974"/>
                </a:cubicBezTo>
                <a:cubicBezTo>
                  <a:pt x="986623" y="924707"/>
                  <a:pt x="1005194" y="914755"/>
                  <a:pt x="1024864" y="914400"/>
                </a:cubicBezTo>
                <a:lnTo>
                  <a:pt x="2888388" y="891250"/>
                </a:lnTo>
                <a:cubicBezTo>
                  <a:pt x="2911537" y="883534"/>
                  <a:pt x="2936011" y="879014"/>
                  <a:pt x="2957836" y="868101"/>
                </a:cubicBezTo>
                <a:cubicBezTo>
                  <a:pt x="3015048" y="839495"/>
                  <a:pt x="2987766" y="850407"/>
                  <a:pt x="3038859" y="833377"/>
                </a:cubicBezTo>
                <a:cubicBezTo>
                  <a:pt x="3050434" y="821802"/>
                  <a:pt x="3063104" y="811228"/>
                  <a:pt x="3073583" y="798653"/>
                </a:cubicBezTo>
                <a:cubicBezTo>
                  <a:pt x="3097023" y="770525"/>
                  <a:pt x="3116680" y="724033"/>
                  <a:pt x="3131456" y="694481"/>
                </a:cubicBezTo>
                <a:cubicBezTo>
                  <a:pt x="3135314" y="675190"/>
                  <a:pt x="3141940" y="656250"/>
                  <a:pt x="3143031" y="636607"/>
                </a:cubicBezTo>
                <a:cubicBezTo>
                  <a:pt x="3149669" y="517124"/>
                  <a:pt x="3154606" y="397459"/>
                  <a:pt x="3154606" y="277792"/>
                </a:cubicBezTo>
                <a:cubicBezTo>
                  <a:pt x="3154606" y="208237"/>
                  <a:pt x="3149626" y="138690"/>
                  <a:pt x="3143031" y="69448"/>
                </a:cubicBezTo>
                <a:cubicBezTo>
                  <a:pt x="3141874" y="57302"/>
                  <a:pt x="3141608" y="41492"/>
                  <a:pt x="3131456" y="34724"/>
                </a:cubicBezTo>
                <a:cubicBezTo>
                  <a:pt x="3115087" y="23811"/>
                  <a:pt x="3092957" y="26568"/>
                  <a:pt x="3073583" y="23149"/>
                </a:cubicBezTo>
                <a:lnTo>
                  <a:pt x="2934687" y="0"/>
                </a:lnTo>
                <a:cubicBezTo>
                  <a:pt x="2869097" y="3858"/>
                  <a:pt x="2803373" y="5882"/>
                  <a:pt x="2737917" y="11574"/>
                </a:cubicBezTo>
                <a:cubicBezTo>
                  <a:pt x="2714537" y="13607"/>
                  <a:pt x="2691665" y="19580"/>
                  <a:pt x="2668469" y="23149"/>
                </a:cubicBezTo>
                <a:cubicBezTo>
                  <a:pt x="2641504" y="27298"/>
                  <a:pt x="2614411" y="30576"/>
                  <a:pt x="2587446" y="34724"/>
                </a:cubicBezTo>
                <a:cubicBezTo>
                  <a:pt x="2470855" y="52661"/>
                  <a:pt x="2444362" y="65063"/>
                  <a:pt x="2286504" y="69448"/>
                </a:cubicBezTo>
                <a:cubicBezTo>
                  <a:pt x="1947089" y="78876"/>
                  <a:pt x="1607456" y="77164"/>
                  <a:pt x="1267932" y="81022"/>
                </a:cubicBezTo>
                <a:cubicBezTo>
                  <a:pt x="1211583" y="99806"/>
                  <a:pt x="1248225" y="83524"/>
                  <a:pt x="1186909" y="127321"/>
                </a:cubicBezTo>
                <a:cubicBezTo>
                  <a:pt x="1149420" y="154099"/>
                  <a:pt x="1149249" y="147048"/>
                  <a:pt x="1117461" y="185194"/>
                </a:cubicBezTo>
                <a:cubicBezTo>
                  <a:pt x="1036889" y="281883"/>
                  <a:pt x="1161034" y="153197"/>
                  <a:pt x="1059588" y="254643"/>
                </a:cubicBezTo>
                <a:cubicBezTo>
                  <a:pt x="1055730" y="266218"/>
                  <a:pt x="1053938" y="278702"/>
                  <a:pt x="1048013" y="289367"/>
                </a:cubicBezTo>
                <a:cubicBezTo>
                  <a:pt x="1034501" y="313688"/>
                  <a:pt x="1001714" y="358815"/>
                  <a:pt x="1001714" y="358815"/>
                </a:cubicBezTo>
                <a:cubicBezTo>
                  <a:pt x="997856" y="370390"/>
                  <a:pt x="996908" y="383387"/>
                  <a:pt x="990140" y="393539"/>
                </a:cubicBezTo>
                <a:cubicBezTo>
                  <a:pt x="965368" y="430697"/>
                  <a:pt x="957096" y="427703"/>
                  <a:pt x="920692" y="439838"/>
                </a:cubicBezTo>
                <a:cubicBezTo>
                  <a:pt x="875475" y="485053"/>
                  <a:pt x="922921" y="444511"/>
                  <a:pt x="862818" y="474562"/>
                </a:cubicBezTo>
                <a:cubicBezTo>
                  <a:pt x="836757" y="487592"/>
                  <a:pt x="824789" y="508122"/>
                  <a:pt x="793370" y="509286"/>
                </a:cubicBezTo>
                <a:cubicBezTo>
                  <a:pt x="456362" y="521768"/>
                  <a:pt x="174124" y="432121"/>
                  <a:pt x="52590" y="474562"/>
                </a:cubicBezTo>
                <a:close/>
              </a:path>
            </a:pathLst>
          </a:cu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8"/>
                                        </p:tgtEl>
                                        <p:attrNameLst>
                                          <p:attrName>style.visibility</p:attrName>
                                        </p:attrNameLst>
                                      </p:cBhvr>
                                      <p:to>
                                        <p:strVal val="visible"/>
                                      </p:to>
                                    </p:set>
                                  </p:childTnLst>
                                  <p:subTnLst>
                                    <p:set>
                                      <p:cBhvr override="childStyle">
                                        <p:cTn dur="1" fill="hold" display="0" masterRel="nextClick" afterEffect="1"/>
                                        <p:tgtEl>
                                          <p:spTgt spid="60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9"/>
                                        </p:tgtEl>
                                        <p:attrNameLst>
                                          <p:attrName>style.visibility</p:attrName>
                                        </p:attrNameLst>
                                      </p:cBhvr>
                                      <p:to>
                                        <p:strVal val="visible"/>
                                      </p:to>
                                    </p:set>
                                  </p:childTnLst>
                                  <p:subTnLst>
                                    <p:set>
                                      <p:cBhvr override="childStyle">
                                        <p:cTn dur="1" fill="hold" display="0" masterRel="nextClick" afterEffect="1"/>
                                        <p:tgtEl>
                                          <p:spTgt spid="60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 grpId="0" animBg="1"/>
      <p:bldP spid="609" grpId="0" animBg="1"/>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2"/>
          <p:cNvSpPr txBox="1">
            <a:spLocks noGrp="1"/>
          </p:cNvSpPr>
          <p:nvPr>
            <p:ph type="title"/>
          </p:nvPr>
        </p:nvSpPr>
        <p:spPr>
          <a:xfrm>
            <a:off x="609600" y="104805"/>
            <a:ext cx="10972800" cy="510900"/>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4200"/>
              <a:buFont typeface="Arial Narrow"/>
              <a:buNone/>
            </a:pPr>
            <a:r>
              <a:rPr lang="en-US" dirty="0"/>
              <a:t>Practice </a:t>
            </a:r>
            <a:r>
              <a:rPr lang="en-US" dirty="0" smtClean="0"/>
              <a:t>Question</a:t>
            </a:r>
            <a:endParaRPr sz="4200" b="1" i="0" u="none" strike="noStrike" cap="none" dirty="0">
              <a:solidFill>
                <a:schemeClr val="dk1"/>
              </a:solidFill>
              <a:latin typeface="Arial Narrow"/>
              <a:ea typeface="Arial Narrow"/>
              <a:cs typeface="Arial Narrow"/>
              <a:sym typeface="Arial Narrow"/>
            </a:endParaRPr>
          </a:p>
        </p:txBody>
      </p:sp>
      <p:sp>
        <p:nvSpPr>
          <p:cNvPr id="620" name="Google Shape;620;p42"/>
          <p:cNvSpPr txBox="1">
            <a:spLocks noGrp="1"/>
          </p:cNvSpPr>
          <p:nvPr>
            <p:ph type="sldNum" idx="12"/>
          </p:nvPr>
        </p:nvSpPr>
        <p:spPr>
          <a:xfrm>
            <a:off x="5892800" y="6172201"/>
            <a:ext cx="2844900" cy="368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22</a:t>
            </a:fld>
            <a:endParaRPr sz="1200">
              <a:solidFill>
                <a:srgbClr val="000000"/>
              </a:solidFill>
              <a:latin typeface="Arial"/>
              <a:ea typeface="Arial"/>
              <a:cs typeface="Arial"/>
              <a:sym typeface="Arial"/>
            </a:endParaRPr>
          </a:p>
        </p:txBody>
      </p:sp>
      <p:sp>
        <p:nvSpPr>
          <p:cNvPr id="621" name="Google Shape;621;p42"/>
          <p:cNvSpPr txBox="1"/>
          <p:nvPr/>
        </p:nvSpPr>
        <p:spPr>
          <a:xfrm>
            <a:off x="609600" y="1035175"/>
            <a:ext cx="11085600" cy="523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 data stream application processes incoming data from a data source. The data source emits a single tuple per second (constant rate). The data are received by the data stream application in the format of </a:t>
            </a:r>
            <a:r>
              <a:rPr lang="en-US" sz="1800" i="1" dirty="0"/>
              <a:t>(</a:t>
            </a:r>
            <a:r>
              <a:rPr lang="en-US" sz="1800" i="1" dirty="0" err="1"/>
              <a:t>eventTime,value</a:t>
            </a:r>
            <a:r>
              <a:rPr lang="en-US" sz="1800" i="1" dirty="0"/>
              <a:t>)</a:t>
            </a:r>
            <a:r>
              <a:rPr lang="en-US" sz="1800" dirty="0"/>
              <a:t>. Once it arrives in the server, the processing timestamp is added to the tuple. The final tuple format after the addition of the processing timestamp is </a:t>
            </a:r>
            <a:r>
              <a:rPr lang="en-US" sz="1800" i="1" dirty="0"/>
              <a:t>(</a:t>
            </a:r>
            <a:r>
              <a:rPr lang="en-US" sz="1800" i="1" dirty="0" err="1"/>
              <a:t>eventTimestamp</a:t>
            </a:r>
            <a:r>
              <a:rPr lang="en-US" sz="1800" i="1" dirty="0"/>
              <a:t>, value, </a:t>
            </a:r>
            <a:r>
              <a:rPr lang="en-US" sz="1800" i="1" dirty="0" err="1"/>
              <a:t>processingTimestamp</a:t>
            </a:r>
            <a:r>
              <a:rPr lang="en-US" sz="1800" i="1" dirty="0"/>
              <a:t>)</a:t>
            </a:r>
            <a:r>
              <a:rPr lang="en-US" sz="1800" dirty="0"/>
              <a:t>.</a:t>
            </a:r>
            <a:endParaRPr sz="1800" dirty="0"/>
          </a:p>
          <a:p>
            <a:pPr marL="0" lvl="0" indent="0" algn="l" rtl="0">
              <a:spcBef>
                <a:spcPts val="0"/>
              </a:spcBef>
              <a:spcAft>
                <a:spcPts val="0"/>
              </a:spcAft>
              <a:buNone/>
            </a:pPr>
            <a:r>
              <a:rPr lang="en-US" sz="1800" dirty="0"/>
              <a:t>Examples of tuples are as followed:</a:t>
            </a:r>
            <a:endParaRPr sz="1800" dirty="0"/>
          </a:p>
          <a:p>
            <a:pPr marL="0" lvl="0" indent="0" algn="l" rtl="0">
              <a:spcBef>
                <a:spcPts val="0"/>
              </a:spcBef>
              <a:spcAft>
                <a:spcPts val="0"/>
              </a:spcAft>
              <a:buNone/>
            </a:pPr>
            <a:r>
              <a:rPr lang="en-US" sz="1800" dirty="0"/>
              <a:t>{1,a,1}</a:t>
            </a:r>
            <a:endParaRPr sz="1800" dirty="0"/>
          </a:p>
          <a:p>
            <a:pPr marL="0" lvl="0" indent="0" algn="l" rtl="0">
              <a:spcBef>
                <a:spcPts val="0"/>
              </a:spcBef>
              <a:spcAft>
                <a:spcPts val="0"/>
              </a:spcAft>
              <a:buNone/>
            </a:pPr>
            <a:r>
              <a:rPr lang="en-US" sz="1800" dirty="0"/>
              <a:t>{2,b,4}</a:t>
            </a:r>
            <a:endParaRPr sz="1800" dirty="0"/>
          </a:p>
          <a:p>
            <a:pPr marL="0" lvl="0" indent="0" algn="l" rtl="0">
              <a:spcBef>
                <a:spcPts val="0"/>
              </a:spcBef>
              <a:spcAft>
                <a:spcPts val="0"/>
              </a:spcAft>
              <a:buNone/>
            </a:pPr>
            <a:r>
              <a:rPr lang="en-US" sz="1800" dirty="0"/>
              <a:t>{3,c,4}</a:t>
            </a:r>
            <a:endParaRPr sz="1800" dirty="0"/>
          </a:p>
          <a:p>
            <a:pPr marL="0" lvl="0" indent="0" algn="l" rtl="0">
              <a:spcBef>
                <a:spcPts val="0"/>
              </a:spcBef>
              <a:spcAft>
                <a:spcPts val="0"/>
              </a:spcAft>
              <a:buNone/>
            </a:pPr>
            <a:r>
              <a:rPr lang="en-US" sz="1800" dirty="0"/>
              <a:t>{5,e,6}</a:t>
            </a:r>
            <a:endParaRPr sz="1800" dirty="0"/>
          </a:p>
          <a:p>
            <a:pPr marL="0" lvl="0" indent="0" algn="l" rtl="0">
              <a:spcBef>
                <a:spcPts val="0"/>
              </a:spcBef>
              <a:spcAft>
                <a:spcPts val="0"/>
              </a:spcAft>
              <a:buNone/>
            </a:pPr>
            <a:r>
              <a:rPr lang="en-US" sz="1800" dirty="0"/>
              <a:t>{6,f,8}</a:t>
            </a:r>
            <a:endParaRPr sz="1800" dirty="0"/>
          </a:p>
          <a:p>
            <a:pPr marL="0" lvl="0" indent="0" algn="l" rtl="0">
              <a:spcBef>
                <a:spcPts val="0"/>
              </a:spcBef>
              <a:spcAft>
                <a:spcPts val="0"/>
              </a:spcAft>
              <a:buNone/>
            </a:pPr>
            <a:r>
              <a:rPr lang="en-US" sz="1800" dirty="0"/>
              <a:t>{7,g,8}</a:t>
            </a:r>
            <a:endParaRPr sz="1800" dirty="0"/>
          </a:p>
          <a:p>
            <a:pPr marL="0" lvl="0" indent="0" algn="l" rtl="0">
              <a:spcBef>
                <a:spcPts val="0"/>
              </a:spcBef>
              <a:spcAft>
                <a:spcPts val="0"/>
              </a:spcAft>
              <a:buNone/>
            </a:pPr>
            <a:r>
              <a:rPr lang="en-US" sz="1800" dirty="0"/>
              <a:t>{8,h,9}</a:t>
            </a:r>
            <a:endParaRPr sz="1800" dirty="0"/>
          </a:p>
          <a:p>
            <a:pPr marL="0" lvl="0" indent="0" algn="l" rtl="0">
              <a:spcBef>
                <a:spcPts val="0"/>
              </a:spcBef>
              <a:spcAft>
                <a:spcPts val="0"/>
              </a:spcAft>
              <a:buNone/>
            </a:pPr>
            <a:r>
              <a:rPr lang="en-US" sz="1800" dirty="0"/>
              <a:t>{9,i,10}</a:t>
            </a:r>
            <a:endParaRPr sz="1800" dirty="0"/>
          </a:p>
          <a:p>
            <a:pPr marL="0" lvl="0" indent="0" algn="l" rtl="0">
              <a:spcBef>
                <a:spcPts val="0"/>
              </a:spcBef>
              <a:spcAft>
                <a:spcPts val="0"/>
              </a:spcAft>
              <a:buNone/>
            </a:pPr>
            <a:r>
              <a:rPr lang="en-US" sz="1800" dirty="0"/>
              <a:t>{10,j,11}</a:t>
            </a:r>
            <a:endParaRPr sz="1800" dirty="0"/>
          </a:p>
          <a:p>
            <a:pPr marL="0" lvl="0" indent="0" algn="l" rtl="0">
              <a:spcBef>
                <a:spcPts val="0"/>
              </a:spcBef>
              <a:spcAft>
                <a:spcPts val="0"/>
              </a:spcAft>
              <a:buNone/>
            </a:pPr>
            <a:r>
              <a:rPr lang="en-US" sz="1800" b="1" dirty="0"/>
              <a:t>Based on the above data and scenario answer next </a:t>
            </a:r>
            <a:r>
              <a:rPr lang="en-US" sz="1800" b="1" dirty="0" smtClean="0"/>
              <a:t>exercise.</a:t>
            </a:r>
            <a:endParaRPr sz="1800" b="1"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5" name="Rectangle 4"/>
          <p:cNvSpPr/>
          <p:nvPr/>
        </p:nvSpPr>
        <p:spPr bwMode="auto">
          <a:xfrm>
            <a:off x="428497" y="1012847"/>
            <a:ext cx="10915239" cy="4870368"/>
          </a:xfrm>
          <a:prstGeom prst="rect">
            <a:avLst/>
          </a:prstGeom>
          <a:solidFill>
            <a:schemeClr val="accent1">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a typeface="Arial" charset="0"/>
              <a:cs typeface="Arial" charset="0"/>
            </a:endParaRPr>
          </a:p>
        </p:txBody>
      </p:sp>
      <p:sp>
        <p:nvSpPr>
          <p:cNvPr id="6" name="Rectangle 3"/>
          <p:cNvSpPr txBox="1">
            <a:spLocks noChangeArrowheads="1"/>
          </p:cNvSpPr>
          <p:nvPr/>
        </p:nvSpPr>
        <p:spPr>
          <a:xfrm>
            <a:off x="428497" y="1086069"/>
            <a:ext cx="9781291" cy="3769013"/>
          </a:xfrm>
          <a:prstGeom prst="rect">
            <a:avLst/>
          </a:prstGeom>
          <a:noFill/>
          <a:ln>
            <a:noFill/>
          </a:ln>
        </p:spPr>
        <p:txBody>
          <a:bodyPr spcFirstLastPara="1" wrap="square" lIns="91425" tIns="45700" rIns="91425" bIns="45700" anchor="t" anchorCtr="0">
            <a:normAutofit fontScale="77500" lnSpcReduction="20000"/>
          </a:bodyPr>
          <a:lstStyle>
            <a:defPPr marR="0" lvl="0" algn="l" rtl="0">
              <a:lnSpc>
                <a:spcPct val="100000"/>
              </a:lnSpc>
              <a:spcBef>
                <a:spcPts val="0"/>
              </a:spcBef>
              <a:spcAft>
                <a:spcPts val="0"/>
              </a:spcAft>
            </a:defPPr>
            <a:lvl1pPr marL="457200" marR="0" lvl="0"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Narrow"/>
                <a:ea typeface="Arial Narrow"/>
                <a:cs typeface="Arial Narrow"/>
                <a:sym typeface="Arial Narrow"/>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288925" indent="-288925">
              <a:buSzPct val="50000"/>
            </a:pPr>
            <a:r>
              <a:rPr lang="en-US" sz="2900" b="1" dirty="0">
                <a:solidFill>
                  <a:srgbClr val="A50021"/>
                </a:solidFill>
                <a:latin typeface="Arial" charset="0"/>
              </a:rPr>
              <a:t>Exercise </a:t>
            </a:r>
            <a:r>
              <a:rPr lang="en-US" sz="2900" b="1" dirty="0" smtClean="0">
                <a:solidFill>
                  <a:srgbClr val="A50021"/>
                </a:solidFill>
                <a:latin typeface="Arial" charset="0"/>
              </a:rPr>
              <a:t>2</a:t>
            </a:r>
          </a:p>
          <a:p>
            <a:pPr marL="288925" indent="-288925">
              <a:buSzPct val="50000"/>
            </a:pPr>
            <a:endParaRPr lang="en-US" dirty="0">
              <a:latin typeface="Arial" charset="0"/>
            </a:endParaRPr>
          </a:p>
          <a:p>
            <a:pPr marL="925512" lvl="1" indent="-288925">
              <a:buSzPct val="50000"/>
            </a:pPr>
            <a:r>
              <a:rPr lang="en-US" dirty="0">
                <a:latin typeface="Arial" charset="0"/>
              </a:rPr>
              <a:t>Let's say we follow a time-based windowing mechanism. The window size is three seconds and the slide is two seconds. Assume the timing start at processing timestamp 1. What will  be the content of the third window?</a:t>
            </a:r>
          </a:p>
          <a:p>
            <a:pPr marL="925512" lvl="1" indent="-288925">
              <a:buSzPct val="50000"/>
            </a:pPr>
            <a:endParaRPr lang="en-US" dirty="0">
              <a:latin typeface="Arial" charset="0"/>
            </a:endParaRPr>
          </a:p>
          <a:p>
            <a:pPr marL="925512" lvl="1" indent="-288925">
              <a:buSzPct val="50000"/>
            </a:pPr>
            <a:r>
              <a:rPr lang="en-US" dirty="0">
                <a:latin typeface="Arial" charset="0"/>
              </a:rPr>
              <a:t>A. {1,a,1}, {2,b,4}, {3,c,4}</a:t>
            </a:r>
          </a:p>
          <a:p>
            <a:pPr marL="925512" lvl="1" indent="-288925">
              <a:buSzPct val="50000"/>
            </a:pPr>
            <a:r>
              <a:rPr lang="en-US" dirty="0">
                <a:latin typeface="Arial" charset="0"/>
              </a:rPr>
              <a:t>B. {2,b,4}, {3,c,4}, {5,e,6}</a:t>
            </a:r>
          </a:p>
          <a:p>
            <a:pPr marL="925512" lvl="1" indent="-288925">
              <a:buSzPct val="50000"/>
            </a:pPr>
            <a:r>
              <a:rPr lang="en-US" dirty="0">
                <a:latin typeface="Arial" charset="0"/>
              </a:rPr>
              <a:t>C. {5,e,6}, {6,f,8}, {7,g,8}</a:t>
            </a:r>
          </a:p>
          <a:p>
            <a:pPr marL="925512" lvl="1" indent="-288925">
              <a:buSzPct val="50000"/>
            </a:pPr>
            <a:r>
              <a:rPr lang="en-US" dirty="0">
                <a:latin typeface="Arial" charset="0"/>
              </a:rPr>
              <a:t>D. {3,c,4}, {5,e,6}, {6,f,8}</a:t>
            </a:r>
          </a:p>
          <a:p>
            <a:pPr marL="925512" lvl="1" indent="-288925">
              <a:buSzPct val="50000"/>
              <a:buFont typeface="Arial"/>
              <a:buNone/>
            </a:pPr>
            <a:endParaRPr lang="en-US" dirty="0">
              <a:latin typeface="Arial" charset="0"/>
            </a:endParaRPr>
          </a:p>
          <a:p>
            <a:pPr marL="925512" lvl="1" indent="-288925">
              <a:buSzPct val="50000"/>
            </a:pPr>
            <a:endParaRPr lang="en-US" dirty="0">
              <a:latin typeface="Arial" charset="0"/>
            </a:endParaRPr>
          </a:p>
        </p:txBody>
      </p:sp>
    </p:spTree>
    <p:extLst>
      <p:ext uri="{BB962C8B-B14F-4D97-AF65-F5344CB8AC3E}">
        <p14:creationId xmlns:p14="http://schemas.microsoft.com/office/powerpoint/2010/main" val="1173632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5"/>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4200"/>
              <a:buFont typeface="Arial Narrow"/>
              <a:buNone/>
            </a:pPr>
            <a:r>
              <a:rPr lang="en-US" sz="4200" b="1" i="0" u="none" strike="noStrike" cap="none">
                <a:solidFill>
                  <a:schemeClr val="dk1"/>
                </a:solidFill>
                <a:latin typeface="Arial Narrow"/>
                <a:ea typeface="Arial Narrow"/>
                <a:cs typeface="Arial Narrow"/>
                <a:sym typeface="Arial Narrow"/>
              </a:rPr>
              <a:t>Event vs Processing time</a:t>
            </a:r>
            <a:endParaRPr sz="4200" b="1" i="0" u="none" strike="noStrike" cap="none">
              <a:solidFill>
                <a:schemeClr val="dk1"/>
              </a:solidFill>
              <a:latin typeface="Arial Narrow"/>
              <a:ea typeface="Arial Narrow"/>
              <a:cs typeface="Arial Narrow"/>
              <a:sym typeface="Arial Narrow"/>
            </a:endParaRPr>
          </a:p>
        </p:txBody>
      </p:sp>
      <p:sp>
        <p:nvSpPr>
          <p:cNvPr id="645" name="Google Shape;645;p45"/>
          <p:cNvSpPr txBox="1">
            <a:spLocks noGrp="1"/>
          </p:cNvSpPr>
          <p:nvPr>
            <p:ph type="body" idx="1"/>
          </p:nvPr>
        </p:nvSpPr>
        <p:spPr>
          <a:xfrm>
            <a:off x="609598" y="1231261"/>
            <a:ext cx="11092829" cy="4525963"/>
          </a:xfrm>
          <a:prstGeom prst="rect">
            <a:avLst/>
          </a:prstGeom>
          <a:noFill/>
          <a:ln>
            <a:noFill/>
          </a:ln>
        </p:spPr>
        <p:txBody>
          <a:bodyPr spcFirstLastPara="1" wrap="square" lIns="45675" tIns="45675" rIns="45675" bIns="45675"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Event time: the time when the data is produced by the source.</a:t>
            </a:r>
            <a:endParaRPr/>
          </a:p>
          <a:p>
            <a:pPr marL="228600" marR="0" lvl="0"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Processing time: the time when data is arrived at the processing server.</a:t>
            </a:r>
            <a:endParaRPr/>
          </a:p>
          <a:p>
            <a:pPr marL="228600" marR="0" lvl="0"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In ideal situation, event time = processing time. </a:t>
            </a:r>
            <a:endParaRPr/>
          </a:p>
          <a:p>
            <a:pPr marL="228600" marR="0" lvl="0"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In real world event time is earlier than the processing time due to network delay.</a:t>
            </a:r>
            <a:endParaRPr/>
          </a:p>
          <a:p>
            <a:pPr marL="228600" marR="0" lvl="0"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The delay can be uniformed (ideal situation) or non-uniform (most of real network situation).</a:t>
            </a:r>
            <a:endParaRPr/>
          </a:p>
          <a:p>
            <a:pPr marL="228600" marR="0" lvl="0"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Data may arrive in “burst” (bursty network).</a:t>
            </a:r>
            <a:endParaRPr/>
          </a:p>
          <a:p>
            <a:pPr marL="228600" marR="0" lvl="0" indent="-76200" algn="l" rtl="0">
              <a:lnSpc>
                <a:spcPct val="90000"/>
              </a:lnSpc>
              <a:spcBef>
                <a:spcPts val="50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646" name="Google Shape;646;p45"/>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24</a:t>
            </a:fld>
            <a:endParaRPr sz="1200">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46"/>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4200"/>
              <a:buFont typeface="Arial Narrow"/>
              <a:buNone/>
            </a:pPr>
            <a:r>
              <a:rPr lang="en-US" sz="4200" b="1" i="0" u="none" strike="noStrike" cap="none">
                <a:solidFill>
                  <a:schemeClr val="dk1"/>
                </a:solidFill>
                <a:latin typeface="Arial Narrow"/>
                <a:ea typeface="Arial Narrow"/>
                <a:cs typeface="Arial Narrow"/>
                <a:sym typeface="Arial Narrow"/>
              </a:rPr>
              <a:t>Database vs Stream Processing </a:t>
            </a:r>
            <a:endParaRPr sz="4200" b="1" i="0" u="none" strike="noStrike" cap="none">
              <a:solidFill>
                <a:schemeClr val="dk1"/>
              </a:solidFill>
              <a:latin typeface="Arial Narrow"/>
              <a:ea typeface="Arial Narrow"/>
              <a:cs typeface="Arial Narrow"/>
              <a:sym typeface="Arial Narrow"/>
            </a:endParaRPr>
          </a:p>
        </p:txBody>
      </p:sp>
      <p:sp>
        <p:nvSpPr>
          <p:cNvPr id="652" name="Google Shape;652;p46"/>
          <p:cNvSpPr txBox="1">
            <a:spLocks noGrp="1"/>
          </p:cNvSpPr>
          <p:nvPr>
            <p:ph type="body" idx="1"/>
          </p:nvPr>
        </p:nvSpPr>
        <p:spPr>
          <a:xfrm>
            <a:off x="895700" y="969961"/>
            <a:ext cx="4997100" cy="3906839"/>
          </a:xfrm>
          <a:prstGeom prst="rect">
            <a:avLst/>
          </a:prstGeom>
          <a:solidFill>
            <a:srgbClr val="FEE599"/>
          </a:solidFill>
          <a:ln>
            <a:noFill/>
          </a:ln>
        </p:spPr>
        <p:txBody>
          <a:bodyPr spcFirstLastPara="1" wrap="square" lIns="45675" tIns="45675" rIns="45675" bIns="45675" anchor="ctr"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Bounded </a:t>
            </a:r>
            <a:r>
              <a:rPr lang="en-US" sz="2400" b="0" i="0" u="none" strike="noStrike" cap="none" dirty="0" smtClean="0">
                <a:solidFill>
                  <a:schemeClr val="dk1"/>
                </a:solidFill>
                <a:latin typeface="Arial"/>
                <a:ea typeface="Arial"/>
                <a:cs typeface="Arial"/>
                <a:sym typeface="Arial"/>
              </a:rPr>
              <a:t>data (assess to entire data).</a:t>
            </a:r>
            <a:endParaRPr dirty="0"/>
          </a:p>
          <a:p>
            <a:pPr marL="228600" marR="0" lvl="0"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Relatively static data</a:t>
            </a:r>
            <a:endParaRPr dirty="0"/>
          </a:p>
          <a:p>
            <a:pPr marL="228600" marR="0" lvl="0"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Complex, ad-hoc query</a:t>
            </a:r>
            <a:endParaRPr dirty="0"/>
          </a:p>
          <a:p>
            <a:pPr marL="228600" marR="0" lvl="0"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Possible to </a:t>
            </a:r>
            <a:r>
              <a:rPr lang="en-US" dirty="0"/>
              <a:t>backtrack</a:t>
            </a:r>
            <a:r>
              <a:rPr lang="en-US" sz="2400" b="0" i="0" u="none" strike="noStrike" cap="none" dirty="0">
                <a:solidFill>
                  <a:schemeClr val="dk1"/>
                </a:solidFill>
                <a:latin typeface="Arial"/>
                <a:ea typeface="Arial"/>
                <a:cs typeface="Arial"/>
                <a:sym typeface="Arial"/>
              </a:rPr>
              <a:t> during processing</a:t>
            </a:r>
            <a:endParaRPr dirty="0"/>
          </a:p>
          <a:p>
            <a:pPr marL="228600" marR="0" lvl="0"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Exact answer to a query</a:t>
            </a:r>
            <a:endParaRPr dirty="0"/>
          </a:p>
          <a:p>
            <a:pPr marL="228600" marR="0" lvl="0"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Tuples arrival rate is low</a:t>
            </a:r>
            <a:endParaRPr sz="2400" b="0" i="0" u="none" strike="noStrike" cap="none" dirty="0">
              <a:solidFill>
                <a:schemeClr val="dk1"/>
              </a:solidFill>
              <a:latin typeface="Arial"/>
              <a:ea typeface="Arial"/>
              <a:cs typeface="Arial"/>
              <a:sym typeface="Arial"/>
            </a:endParaRPr>
          </a:p>
          <a:p>
            <a:pPr marL="228600" marR="0" lvl="0"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Arial"/>
              <a:ea typeface="Arial"/>
              <a:cs typeface="Arial"/>
              <a:sym typeface="Arial"/>
            </a:endParaRPr>
          </a:p>
        </p:txBody>
      </p:sp>
      <p:sp>
        <p:nvSpPr>
          <p:cNvPr id="653" name="Google Shape;653;p46"/>
          <p:cNvSpPr txBox="1"/>
          <p:nvPr/>
        </p:nvSpPr>
        <p:spPr>
          <a:xfrm>
            <a:off x="6096000" y="1130998"/>
            <a:ext cx="4997118" cy="4525963"/>
          </a:xfrm>
          <a:prstGeom prst="rect">
            <a:avLst/>
          </a:prstGeom>
          <a:noFill/>
          <a:ln>
            <a:noFill/>
          </a:ln>
        </p:spPr>
        <p:txBody>
          <a:bodyPr spcFirstLastPara="1" wrap="square" lIns="45675" tIns="45675" rIns="45675" bIns="45675" anchor="t" anchorCtr="0">
            <a:noAutofit/>
          </a:bodyPr>
          <a:lstStyle/>
          <a:p>
            <a:pPr marL="228600" marR="0" lvl="0" indent="-76200" algn="l" rtl="0">
              <a:lnSpc>
                <a:spcPct val="90000"/>
              </a:lnSpc>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228600" marR="0" lvl="0" indent="-76200" algn="l" rtl="0">
              <a:lnSpc>
                <a:spcPct val="90000"/>
              </a:lnSpc>
              <a:spcBef>
                <a:spcPts val="50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654" name="Google Shape;654;p46"/>
          <p:cNvSpPr txBox="1"/>
          <p:nvPr/>
        </p:nvSpPr>
        <p:spPr>
          <a:xfrm>
            <a:off x="6299218" y="969961"/>
            <a:ext cx="4997100" cy="3906839"/>
          </a:xfrm>
          <a:prstGeom prst="rect">
            <a:avLst/>
          </a:prstGeom>
          <a:solidFill>
            <a:srgbClr val="E1EFD8"/>
          </a:solidFill>
          <a:ln>
            <a:noFill/>
          </a:ln>
        </p:spPr>
        <p:txBody>
          <a:bodyPr spcFirstLastPara="1" wrap="square" lIns="45675" tIns="45675" rIns="45675" bIns="45675" anchor="ctr"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Unbounded </a:t>
            </a:r>
            <a:r>
              <a:rPr lang="en-US" sz="2400" dirty="0" smtClean="0">
                <a:solidFill>
                  <a:schemeClr val="dk1"/>
                </a:solidFill>
                <a:latin typeface="Arial"/>
                <a:ea typeface="Arial"/>
                <a:cs typeface="Arial"/>
                <a:sym typeface="Arial"/>
              </a:rPr>
              <a:t>data (data keeps coming </a:t>
            </a:r>
            <a:r>
              <a:rPr lang="en-US" sz="2400" dirty="0" smtClean="0">
                <a:solidFill>
                  <a:schemeClr val="dk1"/>
                </a:solidFill>
              </a:rPr>
              <a:t>without end</a:t>
            </a:r>
            <a:r>
              <a:rPr lang="en-US" sz="2400" dirty="0" smtClean="0">
                <a:solidFill>
                  <a:schemeClr val="dk1"/>
                </a:solidFill>
                <a:latin typeface="Arial"/>
                <a:ea typeface="Arial"/>
                <a:cs typeface="Arial"/>
                <a:sym typeface="Arial"/>
              </a:rPr>
              <a:t>).</a:t>
            </a:r>
            <a:endParaRPr dirty="0"/>
          </a:p>
          <a:p>
            <a:pPr marL="228600" marR="0" lvl="0" indent="-228600" algn="l" rtl="0">
              <a:lnSpc>
                <a:spcPct val="90000"/>
              </a:lnSpc>
              <a:spcBef>
                <a:spcPts val="50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Dynamic data.</a:t>
            </a:r>
            <a:endParaRPr dirty="0"/>
          </a:p>
          <a:p>
            <a:pPr marL="228600" marR="0" lvl="0" indent="-228600" algn="l" rtl="0">
              <a:lnSpc>
                <a:spcPct val="90000"/>
              </a:lnSpc>
              <a:spcBef>
                <a:spcPts val="50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Simple, continuous query</a:t>
            </a:r>
            <a:endParaRPr dirty="0"/>
          </a:p>
          <a:p>
            <a:pPr marL="228600" marR="0" lvl="0" indent="-228600" algn="l" rtl="0">
              <a:lnSpc>
                <a:spcPct val="90000"/>
              </a:lnSpc>
              <a:spcBef>
                <a:spcPts val="50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No </a:t>
            </a:r>
            <a:r>
              <a:rPr lang="en-US" sz="2400" dirty="0">
                <a:solidFill>
                  <a:schemeClr val="dk1"/>
                </a:solidFill>
              </a:rPr>
              <a:t>backtracking</a:t>
            </a:r>
            <a:r>
              <a:rPr lang="en-US" sz="2400" dirty="0">
                <a:solidFill>
                  <a:schemeClr val="dk1"/>
                </a:solidFill>
                <a:latin typeface="Arial"/>
                <a:ea typeface="Arial"/>
                <a:cs typeface="Arial"/>
                <a:sym typeface="Arial"/>
              </a:rPr>
              <a:t>, single pass operation.</a:t>
            </a:r>
            <a:endParaRPr dirty="0"/>
          </a:p>
          <a:p>
            <a:pPr marL="228600" marR="0" lvl="0" indent="-228600" algn="l" rtl="0">
              <a:lnSpc>
                <a:spcPct val="90000"/>
              </a:lnSpc>
              <a:spcBef>
                <a:spcPts val="50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Approximate answer to a query</a:t>
            </a:r>
            <a:endParaRPr dirty="0"/>
          </a:p>
          <a:p>
            <a:pPr marL="228600" marR="0" lvl="0" indent="-228600" algn="l" rtl="0">
              <a:lnSpc>
                <a:spcPct val="90000"/>
              </a:lnSpc>
              <a:spcBef>
                <a:spcPts val="50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 Tuples arrival rate is high</a:t>
            </a:r>
            <a:endParaRPr sz="2400" dirty="0">
              <a:solidFill>
                <a:schemeClr val="dk1"/>
              </a:solidFill>
              <a:latin typeface="Arial"/>
              <a:ea typeface="Arial"/>
              <a:cs typeface="Arial"/>
              <a:sym typeface="Arial"/>
            </a:endParaRPr>
          </a:p>
          <a:p>
            <a:pPr marL="228600" marR="0" lvl="0" indent="-76200" algn="l" rtl="0">
              <a:lnSpc>
                <a:spcPct val="90000"/>
              </a:lnSpc>
              <a:spcBef>
                <a:spcPts val="500"/>
              </a:spcBef>
              <a:spcAft>
                <a:spcPts val="0"/>
              </a:spcAft>
              <a:buClr>
                <a:schemeClr val="dk1"/>
              </a:buClr>
              <a:buSzPts val="2400"/>
              <a:buFont typeface="Arial"/>
              <a:buNone/>
            </a:pPr>
            <a:endParaRPr sz="2400" dirty="0">
              <a:solidFill>
                <a:schemeClr val="dk1"/>
              </a:solidFill>
              <a:latin typeface="Arial"/>
              <a:ea typeface="Arial"/>
              <a:cs typeface="Arial"/>
              <a:sym typeface="Arial"/>
            </a:endParaRPr>
          </a:p>
          <a:p>
            <a:pPr marL="228600" marR="0" lvl="0" indent="-76200" algn="l" rtl="0">
              <a:lnSpc>
                <a:spcPct val="90000"/>
              </a:lnSpc>
              <a:spcBef>
                <a:spcPts val="500"/>
              </a:spcBef>
              <a:spcAft>
                <a:spcPts val="0"/>
              </a:spcAft>
              <a:buClr>
                <a:schemeClr val="dk1"/>
              </a:buClr>
              <a:buSzPts val="2400"/>
              <a:buFont typeface="Arial"/>
              <a:buNone/>
            </a:pPr>
            <a:endParaRPr sz="2400" dirty="0">
              <a:solidFill>
                <a:schemeClr val="dk1"/>
              </a:solidFill>
              <a:latin typeface="Arial"/>
              <a:ea typeface="Arial"/>
              <a:cs typeface="Arial"/>
              <a:sym typeface="Arial"/>
            </a:endParaRPr>
          </a:p>
        </p:txBody>
      </p:sp>
      <p:sp>
        <p:nvSpPr>
          <p:cNvPr id="655" name="Google Shape;655;p46"/>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25</a:t>
            </a:fld>
            <a:endParaRPr sz="1200">
              <a:solidFill>
                <a:srgbClr val="000000"/>
              </a:solidFill>
              <a:latin typeface="Arial"/>
              <a:ea typeface="Arial"/>
              <a:cs typeface="Arial"/>
              <a:sym typeface="Arial"/>
            </a:endParaRPr>
          </a:p>
        </p:txBody>
      </p:sp>
      <p:sp>
        <p:nvSpPr>
          <p:cNvPr id="2" name="TextBox 1"/>
          <p:cNvSpPr txBox="1"/>
          <p:nvPr/>
        </p:nvSpPr>
        <p:spPr>
          <a:xfrm>
            <a:off x="5892800" y="5179907"/>
            <a:ext cx="6042147" cy="738664"/>
          </a:xfrm>
          <a:prstGeom prst="rect">
            <a:avLst/>
          </a:prstGeom>
          <a:noFill/>
        </p:spPr>
        <p:txBody>
          <a:bodyPr wrap="square" rtlCol="0">
            <a:spAutoFit/>
          </a:bodyPr>
          <a:lstStyle/>
          <a:p>
            <a:r>
              <a:rPr lang="en-US" dirty="0"/>
              <a:t>Sliding Window: </a:t>
            </a:r>
            <a:r>
              <a:rPr lang="en-US" dirty="0" smtClean="0"/>
              <a:t>Produce </a:t>
            </a:r>
            <a:r>
              <a:rPr lang="en-US" dirty="0"/>
              <a:t>an approximate answer to a data stream query is to evaluate the query not over the entire past history </a:t>
            </a:r>
            <a:r>
              <a:rPr lang="en-US" dirty="0" smtClean="0"/>
              <a:t>of data </a:t>
            </a:r>
            <a:r>
              <a:rPr lang="en-US" dirty="0"/>
              <a:t>streams, but rather only over sliding windows of recent data from the streams.</a:t>
            </a:r>
            <a:endParaRPr lang="en-MY" dirty="0"/>
          </a:p>
        </p:txBody>
      </p:sp>
    </p:spTree>
    <p:extLst>
      <p:ext uri="{BB962C8B-B14F-4D97-AF65-F5344CB8AC3E}">
        <p14:creationId xmlns:p14="http://schemas.microsoft.com/office/powerpoint/2010/main" val="1591595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4200"/>
              <a:buFont typeface="Arial Narrow"/>
              <a:buNone/>
            </a:pPr>
            <a:r>
              <a:rPr lang="en-US" sz="4200" b="1" i="0" u="none" strike="noStrike" cap="none">
                <a:solidFill>
                  <a:schemeClr val="dk1"/>
                </a:solidFill>
                <a:latin typeface="Arial Narrow"/>
                <a:ea typeface="Arial Narrow"/>
                <a:cs typeface="Arial Narrow"/>
                <a:sym typeface="Arial Narrow"/>
              </a:rPr>
              <a:t>This Week</a:t>
            </a:r>
            <a:br>
              <a:rPr lang="en-US" sz="4200" b="1" i="0" u="none" strike="noStrike" cap="none">
                <a:solidFill>
                  <a:schemeClr val="dk1"/>
                </a:solidFill>
                <a:latin typeface="Arial Narrow"/>
                <a:ea typeface="Arial Narrow"/>
                <a:cs typeface="Arial Narrow"/>
                <a:sym typeface="Arial Narrow"/>
              </a:rPr>
            </a:br>
            <a:endParaRPr sz="4200" b="1" i="0" u="none" strike="noStrike" cap="none">
              <a:solidFill>
                <a:schemeClr val="dk1"/>
              </a:solidFill>
              <a:latin typeface="Arial Narrow"/>
              <a:ea typeface="Arial Narrow"/>
              <a:cs typeface="Arial Narrow"/>
              <a:sym typeface="Arial Narrow"/>
            </a:endParaRPr>
          </a:p>
        </p:txBody>
      </p:sp>
      <p:sp>
        <p:nvSpPr>
          <p:cNvPr id="144" name="Google Shape;144;p25"/>
          <p:cNvSpPr txBox="1">
            <a:spLocks noGrp="1"/>
          </p:cNvSpPr>
          <p:nvPr>
            <p:ph type="body" idx="1"/>
          </p:nvPr>
        </p:nvSpPr>
        <p:spPr>
          <a:xfrm>
            <a:off x="609598" y="1231261"/>
            <a:ext cx="11092829" cy="4525963"/>
          </a:xfrm>
          <a:prstGeom prst="rect">
            <a:avLst/>
          </a:prstGeom>
          <a:noFill/>
          <a:ln>
            <a:noFill/>
          </a:ln>
        </p:spPr>
        <p:txBody>
          <a:bodyPr spcFirstLastPara="1" wrap="square" lIns="45675" tIns="45675" rIns="45675" bIns="45675" anchor="t" anchorCtr="0">
            <a:noAutofit/>
          </a:bodyPr>
          <a:lstStyle/>
          <a:p>
            <a:pPr marL="457200" marR="0" lvl="0" indent="-381000" algn="l" rtl="0">
              <a:lnSpc>
                <a:spcPct val="90000"/>
              </a:lnSpc>
              <a:spcBef>
                <a:spcPts val="0"/>
              </a:spcBef>
              <a:spcAft>
                <a:spcPts val="0"/>
              </a:spcAft>
              <a:buSzPts val="2400"/>
              <a:buChar char="▪"/>
            </a:pPr>
            <a:endParaRPr lang="en-US" dirty="0"/>
          </a:p>
          <a:p>
            <a:pPr>
              <a:spcBef>
                <a:spcPts val="0"/>
              </a:spcBef>
            </a:pPr>
            <a:r>
              <a:rPr lang="en-US" b="1" dirty="0"/>
              <a:t>Reminder: </a:t>
            </a:r>
            <a:r>
              <a:rPr lang="en-US" dirty="0"/>
              <a:t>Student Evaluation of Teaching and Units (SETU)</a:t>
            </a:r>
            <a:r>
              <a:rPr lang="en-US" b="1" dirty="0"/>
              <a:t> </a:t>
            </a:r>
          </a:p>
          <a:p>
            <a:pPr marL="457200" marR="0" lvl="0" indent="-381000" algn="l" rtl="0">
              <a:lnSpc>
                <a:spcPct val="90000"/>
              </a:lnSpc>
              <a:spcBef>
                <a:spcPts val="0"/>
              </a:spcBef>
              <a:spcAft>
                <a:spcPts val="0"/>
              </a:spcAft>
              <a:buSzPts val="2400"/>
              <a:buChar char="▪"/>
            </a:pPr>
            <a:r>
              <a:rPr lang="en-US" dirty="0"/>
              <a:t>Stream data processing</a:t>
            </a:r>
            <a:endParaRPr dirty="0"/>
          </a:p>
          <a:p>
            <a:pPr marL="457200" marR="0" lvl="0" indent="-381000" algn="l" rtl="0">
              <a:lnSpc>
                <a:spcPct val="90000"/>
              </a:lnSpc>
              <a:spcBef>
                <a:spcPts val="0"/>
              </a:spcBef>
              <a:spcAft>
                <a:spcPts val="0"/>
              </a:spcAft>
              <a:buSzPts val="2400"/>
              <a:buChar char="▪"/>
            </a:pPr>
            <a:r>
              <a:rPr lang="en-US" dirty="0"/>
              <a:t>Streaming processing technology</a:t>
            </a:r>
            <a:endParaRPr dirty="0"/>
          </a:p>
        </p:txBody>
      </p:sp>
      <p:sp>
        <p:nvSpPr>
          <p:cNvPr id="145" name="Google Shape;145;p25"/>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3</a:t>
            </a:fld>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4200"/>
              <a:buFont typeface="Arial Narrow"/>
              <a:buNone/>
            </a:pPr>
            <a:r>
              <a:rPr lang="en-US" sz="4200" b="1" i="0" u="none" strike="noStrike" cap="none">
                <a:solidFill>
                  <a:schemeClr val="dk1"/>
                </a:solidFill>
                <a:latin typeface="Arial Narrow"/>
                <a:ea typeface="Arial Narrow"/>
                <a:cs typeface="Arial Narrow"/>
                <a:sym typeface="Arial Narrow"/>
              </a:rPr>
              <a:t>Data Stream Applications</a:t>
            </a:r>
            <a:endParaRPr sz="4200" b="1" i="0" u="none" strike="noStrike" cap="none">
              <a:solidFill>
                <a:schemeClr val="dk1"/>
              </a:solidFill>
              <a:latin typeface="Arial Narrow"/>
              <a:ea typeface="Arial Narrow"/>
              <a:cs typeface="Arial Narrow"/>
              <a:sym typeface="Arial Narrow"/>
            </a:endParaRPr>
          </a:p>
        </p:txBody>
      </p:sp>
      <p:pic>
        <p:nvPicPr>
          <p:cNvPr id="160" name="Google Shape;160;p27"/>
          <p:cNvPicPr preferRelativeResize="0"/>
          <p:nvPr/>
        </p:nvPicPr>
        <p:blipFill rotWithShape="1">
          <a:blip r:embed="rId3">
            <a:alphaModFix/>
          </a:blip>
          <a:srcRect/>
          <a:stretch/>
        </p:blipFill>
        <p:spPr>
          <a:xfrm>
            <a:off x="1206834" y="983543"/>
            <a:ext cx="1917700" cy="1549400"/>
          </a:xfrm>
          <a:prstGeom prst="rect">
            <a:avLst/>
          </a:prstGeom>
          <a:noFill/>
          <a:ln>
            <a:noFill/>
          </a:ln>
        </p:spPr>
      </p:pic>
      <p:sp>
        <p:nvSpPr>
          <p:cNvPr id="161" name="Google Shape;161;p27"/>
          <p:cNvSpPr txBox="1"/>
          <p:nvPr/>
        </p:nvSpPr>
        <p:spPr>
          <a:xfrm>
            <a:off x="978575" y="2648575"/>
            <a:ext cx="1579800" cy="510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a:t>
            </a:r>
            <a:r>
              <a:rPr lang="en-US" sz="1800" b="1" i="0" u="none" strike="noStrike" cap="none">
                <a:solidFill>
                  <a:schemeClr val="dk1"/>
                </a:solidFill>
                <a:latin typeface="Calibri"/>
                <a:ea typeface="Calibri"/>
                <a:cs typeface="Calibri"/>
                <a:sym typeface="Calibri"/>
              </a:rPr>
              <a:t>trending </a:t>
            </a:r>
            <a:endParaRPr sz="1800" b="1">
              <a:solidFill>
                <a:schemeClr val="dk1"/>
              </a:solidFill>
              <a:latin typeface="Calibri"/>
              <a:ea typeface="Calibri"/>
              <a:cs typeface="Calibri"/>
              <a:sym typeface="Calibri"/>
            </a:endParaRPr>
          </a:p>
        </p:txBody>
      </p:sp>
      <p:pic>
        <p:nvPicPr>
          <p:cNvPr id="162" name="Google Shape;162;p27"/>
          <p:cNvPicPr preferRelativeResize="0"/>
          <p:nvPr/>
        </p:nvPicPr>
        <p:blipFill rotWithShape="1">
          <a:blip r:embed="rId4">
            <a:alphaModFix/>
          </a:blip>
          <a:srcRect/>
          <a:stretch/>
        </p:blipFill>
        <p:spPr>
          <a:xfrm>
            <a:off x="5547437" y="858587"/>
            <a:ext cx="2592738" cy="2193217"/>
          </a:xfrm>
          <a:prstGeom prst="rect">
            <a:avLst/>
          </a:prstGeom>
          <a:noFill/>
          <a:ln>
            <a:noFill/>
          </a:ln>
        </p:spPr>
      </p:pic>
      <p:sp>
        <p:nvSpPr>
          <p:cNvPr id="163" name="Google Shape;163;p27"/>
          <p:cNvSpPr txBox="1"/>
          <p:nvPr/>
        </p:nvSpPr>
        <p:spPr>
          <a:xfrm>
            <a:off x="5884988" y="3101600"/>
            <a:ext cx="19176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Track monitoring</a:t>
            </a:r>
            <a:endParaRPr sz="1800" b="1">
              <a:solidFill>
                <a:schemeClr val="dk1"/>
              </a:solidFill>
              <a:latin typeface="Calibri"/>
              <a:ea typeface="Calibri"/>
              <a:cs typeface="Calibri"/>
              <a:sym typeface="Calibri"/>
            </a:endParaRPr>
          </a:p>
        </p:txBody>
      </p:sp>
      <p:pic>
        <p:nvPicPr>
          <p:cNvPr id="164" name="Google Shape;164;p27"/>
          <p:cNvPicPr preferRelativeResize="0"/>
          <p:nvPr/>
        </p:nvPicPr>
        <p:blipFill rotWithShape="1">
          <a:blip r:embed="rId5">
            <a:alphaModFix/>
          </a:blip>
          <a:srcRect/>
          <a:stretch/>
        </p:blipFill>
        <p:spPr>
          <a:xfrm>
            <a:off x="2646873" y="3294774"/>
            <a:ext cx="2844800" cy="2133590"/>
          </a:xfrm>
          <a:prstGeom prst="rect">
            <a:avLst/>
          </a:prstGeom>
          <a:noFill/>
          <a:ln>
            <a:noFill/>
          </a:ln>
        </p:spPr>
      </p:pic>
      <p:sp>
        <p:nvSpPr>
          <p:cNvPr id="165" name="Google Shape;165;p27"/>
          <p:cNvSpPr txBox="1"/>
          <p:nvPr/>
        </p:nvSpPr>
        <p:spPr>
          <a:xfrm>
            <a:off x="2733224" y="5505225"/>
            <a:ext cx="26721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#Stock market </a:t>
            </a:r>
            <a:endParaRPr sz="1800" b="1">
              <a:solidFill>
                <a:schemeClr val="dk1"/>
              </a:solidFill>
              <a:latin typeface="Calibri"/>
              <a:ea typeface="Calibri"/>
              <a:cs typeface="Calibri"/>
              <a:sym typeface="Calibri"/>
            </a:endParaRPr>
          </a:p>
        </p:txBody>
      </p:sp>
      <p:pic>
        <p:nvPicPr>
          <p:cNvPr id="166" name="Google Shape;166;p27"/>
          <p:cNvPicPr preferRelativeResize="0"/>
          <p:nvPr/>
        </p:nvPicPr>
        <p:blipFill rotWithShape="1">
          <a:blip r:embed="rId6">
            <a:alphaModFix/>
          </a:blip>
          <a:srcRect/>
          <a:stretch/>
        </p:blipFill>
        <p:spPr>
          <a:xfrm>
            <a:off x="8195900" y="3294775"/>
            <a:ext cx="2959802" cy="2133598"/>
          </a:xfrm>
          <a:prstGeom prst="rect">
            <a:avLst/>
          </a:prstGeom>
          <a:noFill/>
          <a:ln>
            <a:noFill/>
          </a:ln>
        </p:spPr>
      </p:pic>
      <p:sp>
        <p:nvSpPr>
          <p:cNvPr id="167" name="Google Shape;167;p27"/>
          <p:cNvSpPr txBox="1"/>
          <p:nvPr/>
        </p:nvSpPr>
        <p:spPr>
          <a:xfrm>
            <a:off x="8531451" y="5505213"/>
            <a:ext cx="22887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#Security </a:t>
            </a:r>
            <a:endParaRPr sz="1800" b="1">
              <a:solidFill>
                <a:schemeClr val="dk1"/>
              </a:solidFill>
              <a:latin typeface="Calibri"/>
              <a:ea typeface="Calibri"/>
              <a:cs typeface="Calibri"/>
              <a:sym typeface="Calibri"/>
            </a:endParaRPr>
          </a:p>
        </p:txBody>
      </p:sp>
      <p:sp>
        <p:nvSpPr>
          <p:cNvPr id="168" name="Google Shape;168;p27"/>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4</a:t>
            </a:fld>
            <a:endParaRPr sz="12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4200"/>
              <a:buFont typeface="Arial Narrow"/>
              <a:buNone/>
            </a:pPr>
            <a:r>
              <a:rPr lang="en-US" sz="4200" b="1" i="0" u="none" strike="noStrike" cap="none">
                <a:solidFill>
                  <a:schemeClr val="dk1"/>
                </a:solidFill>
                <a:latin typeface="Arial Narrow"/>
                <a:ea typeface="Arial Narrow"/>
                <a:cs typeface="Arial Narrow"/>
                <a:sym typeface="Arial Narrow"/>
              </a:rPr>
              <a:t>Characteristics of the application</a:t>
            </a:r>
            <a:endParaRPr sz="4200" b="1" i="0" u="none" strike="noStrike" cap="none">
              <a:solidFill>
                <a:schemeClr val="dk1"/>
              </a:solidFill>
              <a:latin typeface="Arial Narrow"/>
              <a:ea typeface="Arial Narrow"/>
              <a:cs typeface="Arial Narrow"/>
              <a:sym typeface="Arial Narrow"/>
            </a:endParaRPr>
          </a:p>
        </p:txBody>
      </p:sp>
      <p:sp>
        <p:nvSpPr>
          <p:cNvPr id="174" name="Google Shape;174;p28"/>
          <p:cNvSpPr txBox="1">
            <a:spLocks noGrp="1"/>
          </p:cNvSpPr>
          <p:nvPr>
            <p:ph type="body" idx="1"/>
          </p:nvPr>
        </p:nvSpPr>
        <p:spPr>
          <a:xfrm>
            <a:off x="609598" y="1231261"/>
            <a:ext cx="11092829" cy="4525963"/>
          </a:xfrm>
          <a:prstGeom prst="rect">
            <a:avLst/>
          </a:prstGeom>
          <a:noFill/>
          <a:ln>
            <a:noFill/>
          </a:ln>
        </p:spPr>
        <p:txBody>
          <a:bodyPr spcFirstLastPara="1" wrap="square" lIns="45675" tIns="45675" rIns="45675" bIns="45675"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dirty="0" smtClean="0">
                <a:solidFill>
                  <a:srgbClr val="C00000"/>
                </a:solidFill>
              </a:rPr>
              <a:t>Unbounded (infinite) </a:t>
            </a:r>
            <a:r>
              <a:rPr lang="en-US" dirty="0" smtClean="0"/>
              <a:t>data – data keeps coming in without boundary</a:t>
            </a:r>
          </a:p>
          <a:p>
            <a:pPr marL="0" marR="0" lvl="0" indent="0" algn="l" rtl="0">
              <a:lnSpc>
                <a:spcPct val="90000"/>
              </a:lnSpc>
              <a:spcBef>
                <a:spcPts val="0"/>
              </a:spcBef>
              <a:spcAft>
                <a:spcPts val="0"/>
              </a:spcAft>
              <a:buClr>
                <a:schemeClr val="dk1"/>
              </a:buClr>
              <a:buSzPts val="2400"/>
              <a:buNone/>
            </a:pPr>
            <a:endParaRPr lang="en-US" dirty="0"/>
          </a:p>
          <a:p>
            <a:pPr marL="228600" marR="0" lvl="0" indent="-228600" algn="l" rtl="0">
              <a:lnSpc>
                <a:spcPct val="90000"/>
              </a:lnSpc>
              <a:spcBef>
                <a:spcPts val="0"/>
              </a:spcBef>
              <a:spcAft>
                <a:spcPts val="0"/>
              </a:spcAft>
              <a:buClr>
                <a:schemeClr val="dk1"/>
              </a:buClr>
              <a:buSzPts val="2400"/>
              <a:buFont typeface="Arial"/>
              <a:buChar char="▪"/>
            </a:pPr>
            <a:r>
              <a:rPr lang="en-US" sz="2400" b="0" i="0" u="none" strike="noStrike" cap="none" dirty="0">
                <a:solidFill>
                  <a:srgbClr val="C00000"/>
                </a:solidFill>
                <a:latin typeface="Arial"/>
                <a:ea typeface="Arial"/>
                <a:cs typeface="Arial"/>
                <a:sym typeface="Arial"/>
              </a:rPr>
              <a:t>Real time query </a:t>
            </a:r>
            <a:r>
              <a:rPr lang="en-US" sz="2400" b="0" i="0" u="none" strike="noStrike" cap="none" dirty="0">
                <a:solidFill>
                  <a:schemeClr val="dk1"/>
                </a:solidFill>
                <a:latin typeface="Arial"/>
                <a:ea typeface="Arial"/>
                <a:cs typeface="Arial"/>
                <a:sym typeface="Arial"/>
              </a:rPr>
              <a:t>at any given point in </a:t>
            </a:r>
            <a:r>
              <a:rPr lang="en-US" sz="2400" b="0" i="0" u="none" strike="noStrike" cap="none" dirty="0" smtClean="0">
                <a:solidFill>
                  <a:schemeClr val="dk1"/>
                </a:solidFill>
                <a:latin typeface="Arial"/>
                <a:ea typeface="Arial"/>
                <a:cs typeface="Arial"/>
                <a:sym typeface="Arial"/>
              </a:rPr>
              <a:t>time</a:t>
            </a:r>
          </a:p>
          <a:p>
            <a:pPr marL="685800" lvl="1" indent="-228600">
              <a:spcBef>
                <a:spcPts val="0"/>
              </a:spcBef>
              <a:buFont typeface="Arial"/>
              <a:buChar char="▪"/>
            </a:pPr>
            <a:r>
              <a:rPr lang="en-US" dirty="0" smtClean="0"/>
              <a:t>Get response quickly</a:t>
            </a:r>
            <a:endParaRPr lang="en-US" b="0" i="0" u="none" strike="noStrike" cap="none" dirty="0" smtClean="0">
              <a:solidFill>
                <a:schemeClr val="dk1"/>
              </a:solidFill>
              <a:latin typeface="Arial"/>
              <a:ea typeface="Arial"/>
              <a:cs typeface="Arial"/>
              <a:sym typeface="Arial"/>
            </a:endParaRPr>
          </a:p>
          <a:p>
            <a:pPr marL="685800" lvl="1" indent="-228600">
              <a:spcBef>
                <a:spcPts val="0"/>
              </a:spcBef>
              <a:buFont typeface="Arial"/>
              <a:buChar char="▪"/>
            </a:pPr>
            <a:r>
              <a:rPr lang="en-US" b="0" i="0" u="none" strike="noStrike" cap="none" dirty="0" smtClean="0">
                <a:solidFill>
                  <a:schemeClr val="dk1"/>
                </a:solidFill>
                <a:latin typeface="Arial"/>
                <a:ea typeface="Arial"/>
                <a:cs typeface="Arial"/>
                <a:sym typeface="Arial"/>
              </a:rPr>
              <a:t>Differ from batch query applied to entire table/data block</a:t>
            </a:r>
          </a:p>
          <a:p>
            <a:pPr marL="457200" lvl="1" indent="0">
              <a:spcBef>
                <a:spcPts val="0"/>
              </a:spcBef>
              <a:buNone/>
            </a:pPr>
            <a:endParaRPr dirty="0"/>
          </a:p>
          <a:p>
            <a:pPr marL="228600" marR="0" lvl="0"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Data comes </a:t>
            </a:r>
            <a:r>
              <a:rPr lang="en-US" sz="2400" b="0" i="0" u="none" strike="noStrike" cap="none" dirty="0" smtClean="0">
                <a:solidFill>
                  <a:srgbClr val="C00000"/>
                </a:solidFill>
                <a:sym typeface="Arial"/>
              </a:rPr>
              <a:t>continuously</a:t>
            </a:r>
            <a:endParaRPr dirty="0">
              <a:solidFill>
                <a:srgbClr val="C00000"/>
              </a:solidFill>
            </a:endParaRPr>
          </a:p>
          <a:p>
            <a:pPr marL="800100" marR="0" lvl="1" indent="-3429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Uniform </a:t>
            </a:r>
            <a:r>
              <a:rPr lang="en-US" sz="2400" b="0" i="0" u="none" strike="noStrike" cap="none" dirty="0" smtClean="0">
                <a:solidFill>
                  <a:schemeClr val="dk1"/>
                </a:solidFill>
                <a:latin typeface="Arial"/>
                <a:ea typeface="Arial"/>
                <a:cs typeface="Arial"/>
                <a:sym typeface="Arial"/>
              </a:rPr>
              <a:t>rate (e.g., data comes every 1 second)</a:t>
            </a:r>
            <a:endParaRPr dirty="0"/>
          </a:p>
          <a:p>
            <a:pPr marL="800100" marR="0" lvl="1" indent="-342900" algn="l" rtl="0">
              <a:lnSpc>
                <a:spcPct val="90000"/>
              </a:lnSpc>
              <a:spcBef>
                <a:spcPts val="500"/>
              </a:spcBef>
              <a:spcAft>
                <a:spcPts val="0"/>
              </a:spcAft>
              <a:buClr>
                <a:schemeClr val="dk1"/>
              </a:buClr>
              <a:buSzPts val="2400"/>
              <a:buFont typeface="Arial"/>
              <a:buChar char="•"/>
            </a:pPr>
            <a:r>
              <a:rPr lang="en-US" sz="2400" b="0" i="0" u="none" strike="noStrike" cap="none" dirty="0" err="1" smtClean="0">
                <a:solidFill>
                  <a:schemeClr val="dk1"/>
                </a:solidFill>
                <a:latin typeface="Arial"/>
                <a:ea typeface="Arial"/>
                <a:cs typeface="Arial"/>
                <a:sym typeface="Arial"/>
              </a:rPr>
              <a:t>Bursty</a:t>
            </a:r>
            <a:r>
              <a:rPr lang="en-US" sz="2400" b="0" i="0" u="none" strike="noStrike" cap="none" dirty="0" smtClean="0">
                <a:solidFill>
                  <a:schemeClr val="dk1"/>
                </a:solidFill>
                <a:latin typeface="Arial"/>
                <a:ea typeface="Arial"/>
                <a:cs typeface="Arial"/>
                <a:sym typeface="Arial"/>
              </a:rPr>
              <a:t> (e.g., data records come in one single reading)</a:t>
            </a:r>
          </a:p>
          <a:p>
            <a:pPr marL="457200" marR="0" lvl="1" indent="0" algn="l" rtl="0">
              <a:lnSpc>
                <a:spcPct val="90000"/>
              </a:lnSpc>
              <a:spcBef>
                <a:spcPts val="500"/>
              </a:spcBef>
              <a:spcAft>
                <a:spcPts val="0"/>
              </a:spcAft>
              <a:buClr>
                <a:schemeClr val="dk1"/>
              </a:buClr>
              <a:buSzPts val="2400"/>
              <a:buNone/>
            </a:pPr>
            <a:endParaRPr sz="2400" b="0" i="0" u="none" strike="noStrike" cap="none" dirty="0">
              <a:solidFill>
                <a:schemeClr val="dk1"/>
              </a:solidFill>
              <a:latin typeface="Arial"/>
              <a:ea typeface="Arial"/>
              <a:cs typeface="Arial"/>
              <a:sym typeface="Arial"/>
            </a:endParaRPr>
          </a:p>
          <a:p>
            <a:pPr marL="228600" marR="0" lvl="0"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Interested in an “event” or trends across time.</a:t>
            </a:r>
            <a:endParaRPr dirty="0"/>
          </a:p>
          <a:p>
            <a:pPr marL="228600" marR="0" lvl="0"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Arial"/>
              <a:ea typeface="Arial"/>
              <a:cs typeface="Arial"/>
              <a:sym typeface="Arial"/>
            </a:endParaRPr>
          </a:p>
        </p:txBody>
      </p:sp>
      <p:sp>
        <p:nvSpPr>
          <p:cNvPr id="175" name="Google Shape;175;p28"/>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5</a:t>
            </a:fld>
            <a:endParaRPr sz="1200">
              <a:solidFill>
                <a:srgbClr val="000000"/>
              </a:solidFill>
              <a:latin typeface="Arial"/>
              <a:ea typeface="Arial"/>
              <a:cs typeface="Arial"/>
              <a:sym typeface="Arial"/>
            </a:endParaRPr>
          </a:p>
        </p:txBody>
      </p:sp>
    </p:spTree>
    <p:extLst>
      <p:ext uri="{BB962C8B-B14F-4D97-AF65-F5344CB8AC3E}">
        <p14:creationId xmlns:p14="http://schemas.microsoft.com/office/powerpoint/2010/main" val="3132915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4200"/>
              <a:buFont typeface="Arial Narrow"/>
              <a:buNone/>
            </a:pPr>
            <a:r>
              <a:rPr lang="en-US" sz="4200" b="1" i="0" u="none" strike="noStrike" cap="none">
                <a:solidFill>
                  <a:schemeClr val="dk1"/>
                </a:solidFill>
                <a:latin typeface="Arial Narrow"/>
                <a:ea typeface="Arial Narrow"/>
                <a:cs typeface="Arial Narrow"/>
                <a:sym typeface="Arial Narrow"/>
              </a:rPr>
              <a:t>Data stream</a:t>
            </a:r>
            <a:endParaRPr sz="4200" b="1" i="0" u="none" strike="noStrike" cap="none">
              <a:solidFill>
                <a:schemeClr val="dk1"/>
              </a:solidFill>
              <a:latin typeface="Arial Narrow"/>
              <a:ea typeface="Arial Narrow"/>
              <a:cs typeface="Arial Narrow"/>
              <a:sym typeface="Arial Narrow"/>
            </a:endParaRPr>
          </a:p>
        </p:txBody>
      </p:sp>
      <p:sp>
        <p:nvSpPr>
          <p:cNvPr id="181" name="Google Shape;181;p29"/>
          <p:cNvSpPr txBox="1">
            <a:spLocks noGrp="1"/>
          </p:cNvSpPr>
          <p:nvPr>
            <p:ph type="body" idx="1"/>
          </p:nvPr>
        </p:nvSpPr>
        <p:spPr>
          <a:xfrm>
            <a:off x="609598" y="1231261"/>
            <a:ext cx="11092829" cy="4525963"/>
          </a:xfrm>
          <a:prstGeom prst="rect">
            <a:avLst/>
          </a:prstGeom>
          <a:noFill/>
          <a:ln>
            <a:noFill/>
          </a:ln>
        </p:spPr>
        <p:txBody>
          <a:bodyPr spcFirstLastPara="1" wrap="square" lIns="45675" tIns="45675" rIns="45675" bIns="45675"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A data stream is a real-time, continuous, ordered (implicitly by arrival time or explicitly by timestamp) sequence of items.</a:t>
            </a:r>
            <a:endParaRPr sz="2400" b="0" i="0" u="none" strike="noStrike" cap="none">
              <a:solidFill>
                <a:schemeClr val="dk1"/>
              </a:solidFill>
              <a:latin typeface="Arial"/>
              <a:ea typeface="Arial"/>
              <a:cs typeface="Arial"/>
              <a:sym typeface="Arial"/>
            </a:endParaRPr>
          </a:p>
        </p:txBody>
      </p:sp>
      <p:grpSp>
        <p:nvGrpSpPr>
          <p:cNvPr id="182" name="Google Shape;182;p29"/>
          <p:cNvGrpSpPr/>
          <p:nvPr/>
        </p:nvGrpSpPr>
        <p:grpSpPr>
          <a:xfrm>
            <a:off x="2951748" y="2915237"/>
            <a:ext cx="4491794" cy="369332"/>
            <a:chOff x="549442" y="2514600"/>
            <a:chExt cx="4491794" cy="369332"/>
          </a:xfrm>
        </p:grpSpPr>
        <p:grpSp>
          <p:nvGrpSpPr>
            <p:cNvPr id="183" name="Google Shape;183;p29"/>
            <p:cNvGrpSpPr/>
            <p:nvPr/>
          </p:nvGrpSpPr>
          <p:grpSpPr>
            <a:xfrm>
              <a:off x="1479884" y="2514600"/>
              <a:ext cx="890338" cy="369332"/>
              <a:chOff x="1479884" y="2514600"/>
              <a:chExt cx="890338" cy="369332"/>
            </a:xfrm>
          </p:grpSpPr>
          <p:sp>
            <p:nvSpPr>
              <p:cNvPr id="184" name="Google Shape;184;p29"/>
              <p:cNvSpPr txBox="1"/>
              <p:nvPr/>
            </p:nvSpPr>
            <p:spPr>
              <a:xfrm>
                <a:off x="147988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D8</a:t>
                </a:r>
                <a:endParaRPr sz="1800">
                  <a:solidFill>
                    <a:schemeClr val="dk1"/>
                  </a:solidFill>
                  <a:latin typeface="Calibri"/>
                  <a:ea typeface="Calibri"/>
                  <a:cs typeface="Calibri"/>
                  <a:sym typeface="Calibri"/>
                </a:endParaRPr>
              </a:p>
            </p:txBody>
          </p:sp>
          <p:sp>
            <p:nvSpPr>
              <p:cNvPr id="185" name="Google Shape;185;p29"/>
              <p:cNvSpPr txBox="1"/>
              <p:nvPr/>
            </p:nvSpPr>
            <p:spPr>
              <a:xfrm>
                <a:off x="190099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D7</a:t>
                </a:r>
                <a:endParaRPr sz="1800">
                  <a:solidFill>
                    <a:schemeClr val="dk1"/>
                  </a:solidFill>
                  <a:latin typeface="Calibri"/>
                  <a:ea typeface="Calibri"/>
                  <a:cs typeface="Calibri"/>
                  <a:sym typeface="Calibri"/>
                </a:endParaRPr>
              </a:p>
            </p:txBody>
          </p:sp>
        </p:grpSp>
        <p:sp>
          <p:nvSpPr>
            <p:cNvPr id="186" name="Google Shape;186;p29"/>
            <p:cNvSpPr txBox="1"/>
            <p:nvPr/>
          </p:nvSpPr>
          <p:spPr>
            <a:xfrm>
              <a:off x="237022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D6</a:t>
              </a:r>
              <a:endParaRPr sz="1800">
                <a:solidFill>
                  <a:schemeClr val="dk1"/>
                </a:solidFill>
                <a:latin typeface="Calibri"/>
                <a:ea typeface="Calibri"/>
                <a:cs typeface="Calibri"/>
                <a:sym typeface="Calibri"/>
              </a:endParaRPr>
            </a:p>
          </p:txBody>
        </p:sp>
        <p:sp>
          <p:nvSpPr>
            <p:cNvPr id="187" name="Google Shape;187;p29"/>
            <p:cNvSpPr txBox="1"/>
            <p:nvPr/>
          </p:nvSpPr>
          <p:spPr>
            <a:xfrm>
              <a:off x="279132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D5</a:t>
              </a:r>
              <a:endParaRPr sz="1800">
                <a:solidFill>
                  <a:schemeClr val="dk1"/>
                </a:solidFill>
                <a:latin typeface="Calibri"/>
                <a:ea typeface="Calibri"/>
                <a:cs typeface="Calibri"/>
                <a:sym typeface="Calibri"/>
              </a:endParaRPr>
            </a:p>
          </p:txBody>
        </p:sp>
        <p:sp>
          <p:nvSpPr>
            <p:cNvPr id="188" name="Google Shape;188;p29"/>
            <p:cNvSpPr txBox="1"/>
            <p:nvPr/>
          </p:nvSpPr>
          <p:spPr>
            <a:xfrm>
              <a:off x="326056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D4</a:t>
              </a:r>
              <a:endParaRPr sz="1800">
                <a:solidFill>
                  <a:schemeClr val="dk1"/>
                </a:solidFill>
                <a:latin typeface="Calibri"/>
                <a:ea typeface="Calibri"/>
                <a:cs typeface="Calibri"/>
                <a:sym typeface="Calibri"/>
              </a:endParaRPr>
            </a:p>
          </p:txBody>
        </p:sp>
        <p:sp>
          <p:nvSpPr>
            <p:cNvPr id="189" name="Google Shape;189;p29"/>
            <p:cNvSpPr txBox="1"/>
            <p:nvPr/>
          </p:nvSpPr>
          <p:spPr>
            <a:xfrm>
              <a:off x="3681666"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D3</a:t>
              </a:r>
              <a:endParaRPr sz="1800">
                <a:solidFill>
                  <a:schemeClr val="dk1"/>
                </a:solidFill>
                <a:latin typeface="Calibri"/>
                <a:ea typeface="Calibri"/>
                <a:cs typeface="Calibri"/>
                <a:sym typeface="Calibri"/>
              </a:endParaRPr>
            </a:p>
          </p:txBody>
        </p:sp>
        <p:sp>
          <p:nvSpPr>
            <p:cNvPr id="190" name="Google Shape;190;p29"/>
            <p:cNvSpPr txBox="1"/>
            <p:nvPr/>
          </p:nvSpPr>
          <p:spPr>
            <a:xfrm>
              <a:off x="415089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D2</a:t>
              </a:r>
              <a:endParaRPr sz="1800">
                <a:solidFill>
                  <a:schemeClr val="dk1"/>
                </a:solidFill>
                <a:latin typeface="Calibri"/>
                <a:ea typeface="Calibri"/>
                <a:cs typeface="Calibri"/>
                <a:sym typeface="Calibri"/>
              </a:endParaRPr>
            </a:p>
          </p:txBody>
        </p:sp>
        <p:sp>
          <p:nvSpPr>
            <p:cNvPr id="191" name="Google Shape;191;p29"/>
            <p:cNvSpPr txBox="1"/>
            <p:nvPr/>
          </p:nvSpPr>
          <p:spPr>
            <a:xfrm>
              <a:off x="457200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D1</a:t>
              </a:r>
              <a:endParaRPr sz="1800">
                <a:solidFill>
                  <a:schemeClr val="dk1"/>
                </a:solidFill>
                <a:latin typeface="Calibri"/>
                <a:ea typeface="Calibri"/>
                <a:cs typeface="Calibri"/>
                <a:sym typeface="Calibri"/>
              </a:endParaRPr>
            </a:p>
          </p:txBody>
        </p:sp>
        <p:grpSp>
          <p:nvGrpSpPr>
            <p:cNvPr id="192" name="Google Shape;192;p29"/>
            <p:cNvGrpSpPr/>
            <p:nvPr/>
          </p:nvGrpSpPr>
          <p:grpSpPr>
            <a:xfrm>
              <a:off x="549442" y="2514600"/>
              <a:ext cx="914401" cy="369332"/>
              <a:chOff x="549442" y="2514600"/>
              <a:chExt cx="914401" cy="369332"/>
            </a:xfrm>
          </p:grpSpPr>
          <p:sp>
            <p:nvSpPr>
              <p:cNvPr id="193" name="Google Shape;193;p29"/>
              <p:cNvSpPr txBox="1"/>
              <p:nvPr/>
            </p:nvSpPr>
            <p:spPr>
              <a:xfrm>
                <a:off x="994611"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94" name="Google Shape;194;p29"/>
              <p:cNvSpPr txBox="1"/>
              <p:nvPr/>
            </p:nvSpPr>
            <p:spPr>
              <a:xfrm>
                <a:off x="54944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grpSp>
      </p:grpSp>
      <p:grpSp>
        <p:nvGrpSpPr>
          <p:cNvPr id="195" name="Google Shape;195;p29"/>
          <p:cNvGrpSpPr/>
          <p:nvPr/>
        </p:nvGrpSpPr>
        <p:grpSpPr>
          <a:xfrm>
            <a:off x="2759243" y="3974876"/>
            <a:ext cx="4948989" cy="797385"/>
            <a:chOff x="2558716" y="3494242"/>
            <a:chExt cx="4948989" cy="797385"/>
          </a:xfrm>
        </p:grpSpPr>
        <p:sp>
          <p:nvSpPr>
            <p:cNvPr id="196" name="Google Shape;196;p29"/>
            <p:cNvSpPr/>
            <p:nvPr/>
          </p:nvSpPr>
          <p:spPr>
            <a:xfrm>
              <a:off x="2751221" y="3494242"/>
              <a:ext cx="4371474" cy="27164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29"/>
            <p:cNvSpPr txBox="1"/>
            <p:nvPr/>
          </p:nvSpPr>
          <p:spPr>
            <a:xfrm>
              <a:off x="7122695" y="3922295"/>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0</a:t>
              </a:r>
              <a:endParaRPr sz="1800" baseline="-25000">
                <a:solidFill>
                  <a:schemeClr val="dk1"/>
                </a:solidFill>
                <a:latin typeface="Calibri"/>
                <a:ea typeface="Calibri"/>
                <a:cs typeface="Calibri"/>
                <a:sym typeface="Calibri"/>
              </a:endParaRPr>
            </a:p>
          </p:txBody>
        </p:sp>
        <p:sp>
          <p:nvSpPr>
            <p:cNvPr id="198" name="Google Shape;198;p29"/>
            <p:cNvSpPr txBox="1"/>
            <p:nvPr/>
          </p:nvSpPr>
          <p:spPr>
            <a:xfrm>
              <a:off x="2558716" y="3922295"/>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n</a:t>
              </a:r>
              <a:endParaRPr sz="1800" baseline="-25000">
                <a:solidFill>
                  <a:schemeClr val="dk1"/>
                </a:solidFill>
                <a:latin typeface="Calibri"/>
                <a:ea typeface="Calibri"/>
                <a:cs typeface="Calibri"/>
                <a:sym typeface="Calibri"/>
              </a:endParaRPr>
            </a:p>
          </p:txBody>
        </p:sp>
      </p:grpSp>
      <p:sp>
        <p:nvSpPr>
          <p:cNvPr id="199" name="Google Shape;199;p29"/>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6</a:t>
            </a:fld>
            <a:endParaRPr sz="12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4200"/>
              <a:buFont typeface="Arial Narrow"/>
              <a:buNone/>
            </a:pPr>
            <a:r>
              <a:rPr lang="en-US" sz="4200" b="1" i="0" u="none" strike="noStrike" cap="none">
                <a:solidFill>
                  <a:schemeClr val="dk1"/>
                </a:solidFill>
                <a:latin typeface="Arial Narrow"/>
                <a:ea typeface="Arial Narrow"/>
                <a:cs typeface="Arial Narrow"/>
                <a:sym typeface="Arial Narrow"/>
              </a:rPr>
              <a:t>Data Stream Query - Examples</a:t>
            </a:r>
            <a:endParaRPr sz="4200" b="1" i="0" u="none" strike="noStrike" cap="none">
              <a:solidFill>
                <a:schemeClr val="dk1"/>
              </a:solidFill>
              <a:latin typeface="Arial Narrow"/>
              <a:ea typeface="Arial Narrow"/>
              <a:cs typeface="Arial Narrow"/>
              <a:sym typeface="Arial Narrow"/>
            </a:endParaRPr>
          </a:p>
        </p:txBody>
      </p:sp>
      <p:pic>
        <p:nvPicPr>
          <p:cNvPr id="205" name="Google Shape;205;p30"/>
          <p:cNvPicPr preferRelativeResize="0"/>
          <p:nvPr/>
        </p:nvPicPr>
        <p:blipFill rotWithShape="1">
          <a:blip r:embed="rId3">
            <a:alphaModFix/>
          </a:blip>
          <a:srcRect/>
          <a:stretch/>
        </p:blipFill>
        <p:spPr>
          <a:xfrm>
            <a:off x="6485467" y="1803400"/>
            <a:ext cx="4572000" cy="2743200"/>
          </a:xfrm>
          <a:prstGeom prst="rect">
            <a:avLst/>
          </a:prstGeom>
          <a:noFill/>
          <a:ln>
            <a:noFill/>
          </a:ln>
        </p:spPr>
      </p:pic>
      <p:grpSp>
        <p:nvGrpSpPr>
          <p:cNvPr id="206" name="Google Shape;206;p30"/>
          <p:cNvGrpSpPr/>
          <p:nvPr/>
        </p:nvGrpSpPr>
        <p:grpSpPr>
          <a:xfrm>
            <a:off x="798319" y="3787420"/>
            <a:ext cx="4948989" cy="1518359"/>
            <a:chOff x="798320" y="2454026"/>
            <a:chExt cx="4948989" cy="1518359"/>
          </a:xfrm>
        </p:grpSpPr>
        <p:grpSp>
          <p:nvGrpSpPr>
            <p:cNvPr id="207" name="Google Shape;207;p30"/>
            <p:cNvGrpSpPr/>
            <p:nvPr/>
          </p:nvGrpSpPr>
          <p:grpSpPr>
            <a:xfrm>
              <a:off x="938464" y="2454026"/>
              <a:ext cx="4491794" cy="369332"/>
              <a:chOff x="549442" y="2514600"/>
              <a:chExt cx="4491794" cy="369332"/>
            </a:xfrm>
          </p:grpSpPr>
          <p:grpSp>
            <p:nvGrpSpPr>
              <p:cNvPr id="208" name="Google Shape;208;p30"/>
              <p:cNvGrpSpPr/>
              <p:nvPr/>
            </p:nvGrpSpPr>
            <p:grpSpPr>
              <a:xfrm>
                <a:off x="1479884" y="2514600"/>
                <a:ext cx="890338" cy="369332"/>
                <a:chOff x="1479884" y="2514600"/>
                <a:chExt cx="890338" cy="369332"/>
              </a:xfrm>
            </p:grpSpPr>
            <p:sp>
              <p:nvSpPr>
                <p:cNvPr id="209" name="Google Shape;209;p30"/>
                <p:cNvSpPr txBox="1"/>
                <p:nvPr/>
              </p:nvSpPr>
              <p:spPr>
                <a:xfrm>
                  <a:off x="147988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10" name="Google Shape;210;p30"/>
                <p:cNvSpPr txBox="1"/>
                <p:nvPr/>
              </p:nvSpPr>
              <p:spPr>
                <a:xfrm>
                  <a:off x="190099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grpSp>
          <p:sp>
            <p:nvSpPr>
              <p:cNvPr id="211" name="Google Shape;211;p30"/>
              <p:cNvSpPr txBox="1"/>
              <p:nvPr/>
            </p:nvSpPr>
            <p:spPr>
              <a:xfrm>
                <a:off x="237022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212" name="Google Shape;212;p30"/>
              <p:cNvSpPr txBox="1"/>
              <p:nvPr/>
            </p:nvSpPr>
            <p:spPr>
              <a:xfrm>
                <a:off x="279132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213" name="Google Shape;213;p30"/>
              <p:cNvSpPr txBox="1"/>
              <p:nvPr/>
            </p:nvSpPr>
            <p:spPr>
              <a:xfrm>
                <a:off x="326056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214" name="Google Shape;214;p30"/>
              <p:cNvSpPr txBox="1"/>
              <p:nvPr/>
            </p:nvSpPr>
            <p:spPr>
              <a:xfrm>
                <a:off x="3681666"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15" name="Google Shape;215;p30"/>
              <p:cNvSpPr txBox="1"/>
              <p:nvPr/>
            </p:nvSpPr>
            <p:spPr>
              <a:xfrm>
                <a:off x="415089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216" name="Google Shape;216;p30"/>
              <p:cNvSpPr txBox="1"/>
              <p:nvPr/>
            </p:nvSpPr>
            <p:spPr>
              <a:xfrm>
                <a:off x="457200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a:p>
            </p:txBody>
          </p:sp>
          <p:grpSp>
            <p:nvGrpSpPr>
              <p:cNvPr id="217" name="Google Shape;217;p30"/>
              <p:cNvGrpSpPr/>
              <p:nvPr/>
            </p:nvGrpSpPr>
            <p:grpSpPr>
              <a:xfrm>
                <a:off x="549442" y="2514600"/>
                <a:ext cx="914401" cy="369332"/>
                <a:chOff x="549442" y="2514600"/>
                <a:chExt cx="914401" cy="369332"/>
              </a:xfrm>
            </p:grpSpPr>
            <p:sp>
              <p:nvSpPr>
                <p:cNvPr id="218" name="Google Shape;218;p30"/>
                <p:cNvSpPr txBox="1"/>
                <p:nvPr/>
              </p:nvSpPr>
              <p:spPr>
                <a:xfrm>
                  <a:off x="994611"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19" name="Google Shape;219;p30"/>
                <p:cNvSpPr txBox="1"/>
                <p:nvPr/>
              </p:nvSpPr>
              <p:spPr>
                <a:xfrm>
                  <a:off x="54944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grpSp>
        </p:grpSp>
        <p:grpSp>
          <p:nvGrpSpPr>
            <p:cNvPr id="220" name="Google Shape;220;p30"/>
            <p:cNvGrpSpPr/>
            <p:nvPr/>
          </p:nvGrpSpPr>
          <p:grpSpPr>
            <a:xfrm>
              <a:off x="798320" y="3175000"/>
              <a:ext cx="4948989" cy="797385"/>
              <a:chOff x="2558716" y="3494242"/>
              <a:chExt cx="4948989" cy="797385"/>
            </a:xfrm>
          </p:grpSpPr>
          <p:sp>
            <p:nvSpPr>
              <p:cNvPr id="221" name="Google Shape;221;p30"/>
              <p:cNvSpPr/>
              <p:nvPr/>
            </p:nvSpPr>
            <p:spPr>
              <a:xfrm>
                <a:off x="2751221" y="3494242"/>
                <a:ext cx="4371474" cy="27164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30"/>
              <p:cNvSpPr txBox="1"/>
              <p:nvPr/>
            </p:nvSpPr>
            <p:spPr>
              <a:xfrm>
                <a:off x="7122695" y="3922295"/>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0</a:t>
                </a:r>
                <a:endParaRPr sz="1800" baseline="-25000">
                  <a:solidFill>
                    <a:schemeClr val="dk1"/>
                  </a:solidFill>
                  <a:latin typeface="Calibri"/>
                  <a:ea typeface="Calibri"/>
                  <a:cs typeface="Calibri"/>
                  <a:sym typeface="Calibri"/>
                </a:endParaRPr>
              </a:p>
            </p:txBody>
          </p:sp>
          <p:sp>
            <p:nvSpPr>
              <p:cNvPr id="223" name="Google Shape;223;p30"/>
              <p:cNvSpPr txBox="1"/>
              <p:nvPr/>
            </p:nvSpPr>
            <p:spPr>
              <a:xfrm>
                <a:off x="2558716" y="3922295"/>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n</a:t>
                </a:r>
                <a:endParaRPr sz="1800" baseline="-25000">
                  <a:solidFill>
                    <a:schemeClr val="dk1"/>
                  </a:solidFill>
                  <a:latin typeface="Calibri"/>
                  <a:ea typeface="Calibri"/>
                  <a:cs typeface="Calibri"/>
                  <a:sym typeface="Calibri"/>
                </a:endParaRPr>
              </a:p>
            </p:txBody>
          </p:sp>
        </p:grpSp>
      </p:grpSp>
      <p:sp>
        <p:nvSpPr>
          <p:cNvPr id="224" name="Google Shape;224;p30"/>
          <p:cNvSpPr txBox="1"/>
          <p:nvPr/>
        </p:nvSpPr>
        <p:spPr>
          <a:xfrm>
            <a:off x="798320" y="999067"/>
            <a:ext cx="494898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What is the total number of attendees up to tx? </a:t>
            </a:r>
            <a:endParaRPr sz="1800">
              <a:solidFill>
                <a:schemeClr val="dk1"/>
              </a:solidFill>
              <a:latin typeface="Calibri"/>
              <a:ea typeface="Calibri"/>
              <a:cs typeface="Calibri"/>
              <a:sym typeface="Calibri"/>
            </a:endParaRPr>
          </a:p>
        </p:txBody>
      </p:sp>
      <p:sp>
        <p:nvSpPr>
          <p:cNvPr id="225" name="Google Shape;225;p30"/>
          <p:cNvSpPr txBox="1"/>
          <p:nvPr/>
        </p:nvSpPr>
        <p:spPr>
          <a:xfrm>
            <a:off x="798319" y="1694752"/>
            <a:ext cx="494898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What is the average number of attendees so far? (at time tx)</a:t>
            </a:r>
            <a:endParaRPr sz="1800">
              <a:solidFill>
                <a:schemeClr val="dk1"/>
              </a:solidFill>
              <a:latin typeface="Calibri"/>
              <a:ea typeface="Calibri"/>
              <a:cs typeface="Calibri"/>
              <a:sym typeface="Calibri"/>
            </a:endParaRPr>
          </a:p>
        </p:txBody>
      </p:sp>
      <p:sp>
        <p:nvSpPr>
          <p:cNvPr id="226" name="Google Shape;226;p30"/>
          <p:cNvSpPr txBox="1"/>
          <p:nvPr/>
        </p:nvSpPr>
        <p:spPr>
          <a:xfrm>
            <a:off x="798319" y="2669268"/>
            <a:ext cx="494898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Will the next number be lower or higher than the current reading?</a:t>
            </a:r>
            <a:endParaRPr sz="1800">
              <a:solidFill>
                <a:schemeClr val="dk1"/>
              </a:solidFill>
              <a:latin typeface="Calibri"/>
              <a:ea typeface="Calibri"/>
              <a:cs typeface="Calibri"/>
              <a:sym typeface="Calibri"/>
            </a:endParaRPr>
          </a:p>
        </p:txBody>
      </p:sp>
      <p:sp>
        <p:nvSpPr>
          <p:cNvPr id="227" name="Google Shape;227;p30"/>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7</a:t>
            </a:fld>
            <a:endParaRPr sz="12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4200"/>
              <a:buFont typeface="Arial Narrow"/>
              <a:buNone/>
            </a:pPr>
            <a:r>
              <a:rPr lang="en-US" sz="4200" b="1" i="0" u="none" strike="noStrike" cap="none" dirty="0">
                <a:solidFill>
                  <a:schemeClr val="dk1"/>
                </a:solidFill>
                <a:latin typeface="Arial Narrow"/>
                <a:ea typeface="Arial Narrow"/>
                <a:cs typeface="Arial Narrow"/>
                <a:sym typeface="Arial Narrow"/>
              </a:rPr>
              <a:t>What is the total number of attendees up to </a:t>
            </a:r>
            <a:r>
              <a:rPr lang="en-US" sz="4200" b="1" i="0" u="none" strike="noStrike" cap="none" dirty="0" err="1">
                <a:solidFill>
                  <a:schemeClr val="dk1"/>
                </a:solidFill>
                <a:latin typeface="Arial Narrow"/>
                <a:ea typeface="Arial Narrow"/>
                <a:cs typeface="Arial Narrow"/>
                <a:sym typeface="Arial Narrow"/>
              </a:rPr>
              <a:t>tx</a:t>
            </a:r>
            <a:r>
              <a:rPr lang="en-US" sz="4200" b="1" i="0" u="none" strike="noStrike" cap="none" dirty="0">
                <a:solidFill>
                  <a:schemeClr val="dk1"/>
                </a:solidFill>
                <a:latin typeface="Arial Narrow"/>
                <a:ea typeface="Arial Narrow"/>
                <a:cs typeface="Arial Narrow"/>
                <a:sym typeface="Arial Narrow"/>
              </a:rPr>
              <a:t>? </a:t>
            </a:r>
            <a:br>
              <a:rPr lang="en-US" sz="4200" b="1" i="0" u="none" strike="noStrike" cap="none" dirty="0">
                <a:solidFill>
                  <a:schemeClr val="dk1"/>
                </a:solidFill>
                <a:latin typeface="Arial Narrow"/>
                <a:ea typeface="Arial Narrow"/>
                <a:cs typeface="Arial Narrow"/>
                <a:sym typeface="Arial Narrow"/>
              </a:rPr>
            </a:br>
            <a:endParaRPr sz="4200" b="1" i="0" u="none" strike="noStrike" cap="none" dirty="0">
              <a:solidFill>
                <a:schemeClr val="dk1"/>
              </a:solidFill>
              <a:latin typeface="Arial Narrow"/>
              <a:ea typeface="Arial Narrow"/>
              <a:cs typeface="Arial Narrow"/>
              <a:sym typeface="Arial Narrow"/>
            </a:endParaRPr>
          </a:p>
        </p:txBody>
      </p:sp>
      <p:sp>
        <p:nvSpPr>
          <p:cNvPr id="233" name="Google Shape;233;p31"/>
          <p:cNvSpPr txBox="1"/>
          <p:nvPr/>
        </p:nvSpPr>
        <p:spPr>
          <a:xfrm>
            <a:off x="6485467" y="1117600"/>
            <a:ext cx="4826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Assume memory can only keep 5 tuples.</a:t>
            </a:r>
            <a:endParaRPr sz="1800">
              <a:solidFill>
                <a:schemeClr val="dk1"/>
              </a:solidFill>
              <a:latin typeface="Calibri"/>
              <a:ea typeface="Calibri"/>
              <a:cs typeface="Calibri"/>
              <a:sym typeface="Calibri"/>
            </a:endParaRPr>
          </a:p>
        </p:txBody>
      </p:sp>
      <p:sp>
        <p:nvSpPr>
          <p:cNvPr id="234" name="Google Shape;234;p31"/>
          <p:cNvSpPr txBox="1"/>
          <p:nvPr/>
        </p:nvSpPr>
        <p:spPr>
          <a:xfrm>
            <a:off x="6485467" y="2007820"/>
            <a:ext cx="4233333"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Keep an accumulator for the sum. There is no need to keep the tuples.</a:t>
            </a:r>
            <a:endParaRPr sz="1800">
              <a:solidFill>
                <a:schemeClr val="dk1"/>
              </a:solidFill>
              <a:latin typeface="Calibri"/>
              <a:ea typeface="Calibri"/>
              <a:cs typeface="Calibri"/>
              <a:sym typeface="Calibri"/>
            </a:endParaRPr>
          </a:p>
        </p:txBody>
      </p:sp>
      <p:grpSp>
        <p:nvGrpSpPr>
          <p:cNvPr id="235" name="Google Shape;235;p31"/>
          <p:cNvGrpSpPr/>
          <p:nvPr/>
        </p:nvGrpSpPr>
        <p:grpSpPr>
          <a:xfrm>
            <a:off x="882985" y="1693333"/>
            <a:ext cx="4948989" cy="2968980"/>
            <a:chOff x="882985" y="1693333"/>
            <a:chExt cx="4948989" cy="2968980"/>
          </a:xfrm>
        </p:grpSpPr>
        <p:grpSp>
          <p:nvGrpSpPr>
            <p:cNvPr id="236" name="Google Shape;236;p31"/>
            <p:cNvGrpSpPr/>
            <p:nvPr/>
          </p:nvGrpSpPr>
          <p:grpSpPr>
            <a:xfrm>
              <a:off x="882985" y="3143954"/>
              <a:ext cx="4948989" cy="1518359"/>
              <a:chOff x="798320" y="2454026"/>
              <a:chExt cx="4948989" cy="1518359"/>
            </a:xfrm>
          </p:grpSpPr>
          <p:grpSp>
            <p:nvGrpSpPr>
              <p:cNvPr id="237" name="Google Shape;237;p31"/>
              <p:cNvGrpSpPr/>
              <p:nvPr/>
            </p:nvGrpSpPr>
            <p:grpSpPr>
              <a:xfrm>
                <a:off x="938464" y="2454026"/>
                <a:ext cx="4491794" cy="369332"/>
                <a:chOff x="549442" y="2514600"/>
                <a:chExt cx="4491794" cy="369332"/>
              </a:xfrm>
            </p:grpSpPr>
            <p:grpSp>
              <p:nvGrpSpPr>
                <p:cNvPr id="238" name="Google Shape;238;p31"/>
                <p:cNvGrpSpPr/>
                <p:nvPr/>
              </p:nvGrpSpPr>
              <p:grpSpPr>
                <a:xfrm>
                  <a:off x="1479884" y="2514600"/>
                  <a:ext cx="890338" cy="369332"/>
                  <a:chOff x="1479884" y="2514600"/>
                  <a:chExt cx="890338" cy="369332"/>
                </a:xfrm>
              </p:grpSpPr>
              <p:sp>
                <p:nvSpPr>
                  <p:cNvPr id="239" name="Google Shape;239;p31"/>
                  <p:cNvSpPr txBox="1"/>
                  <p:nvPr/>
                </p:nvSpPr>
                <p:spPr>
                  <a:xfrm>
                    <a:off x="147988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40" name="Google Shape;240;p31"/>
                  <p:cNvSpPr txBox="1"/>
                  <p:nvPr/>
                </p:nvSpPr>
                <p:spPr>
                  <a:xfrm>
                    <a:off x="190099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grpSp>
            <p:sp>
              <p:nvSpPr>
                <p:cNvPr id="241" name="Google Shape;241;p31"/>
                <p:cNvSpPr txBox="1"/>
                <p:nvPr/>
              </p:nvSpPr>
              <p:spPr>
                <a:xfrm>
                  <a:off x="237022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242" name="Google Shape;242;p31"/>
                <p:cNvSpPr txBox="1"/>
                <p:nvPr/>
              </p:nvSpPr>
              <p:spPr>
                <a:xfrm>
                  <a:off x="279132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243" name="Google Shape;243;p31"/>
                <p:cNvSpPr txBox="1"/>
                <p:nvPr/>
              </p:nvSpPr>
              <p:spPr>
                <a:xfrm>
                  <a:off x="326056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244" name="Google Shape;244;p31"/>
                <p:cNvSpPr txBox="1"/>
                <p:nvPr/>
              </p:nvSpPr>
              <p:spPr>
                <a:xfrm>
                  <a:off x="3681666"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45" name="Google Shape;245;p31"/>
                <p:cNvSpPr txBox="1"/>
                <p:nvPr/>
              </p:nvSpPr>
              <p:spPr>
                <a:xfrm>
                  <a:off x="415089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246" name="Google Shape;246;p31"/>
                <p:cNvSpPr txBox="1"/>
                <p:nvPr/>
              </p:nvSpPr>
              <p:spPr>
                <a:xfrm>
                  <a:off x="457200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a:p>
              </p:txBody>
            </p:sp>
            <p:grpSp>
              <p:nvGrpSpPr>
                <p:cNvPr id="247" name="Google Shape;247;p31"/>
                <p:cNvGrpSpPr/>
                <p:nvPr/>
              </p:nvGrpSpPr>
              <p:grpSpPr>
                <a:xfrm>
                  <a:off x="549442" y="2514600"/>
                  <a:ext cx="914401" cy="369332"/>
                  <a:chOff x="549442" y="2514600"/>
                  <a:chExt cx="914401" cy="369332"/>
                </a:xfrm>
              </p:grpSpPr>
              <p:sp>
                <p:nvSpPr>
                  <p:cNvPr id="248" name="Google Shape;248;p31"/>
                  <p:cNvSpPr txBox="1"/>
                  <p:nvPr/>
                </p:nvSpPr>
                <p:spPr>
                  <a:xfrm>
                    <a:off x="994611"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49" name="Google Shape;249;p31"/>
                  <p:cNvSpPr txBox="1"/>
                  <p:nvPr/>
                </p:nvSpPr>
                <p:spPr>
                  <a:xfrm>
                    <a:off x="54944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grpSp>
          </p:grpSp>
          <p:grpSp>
            <p:nvGrpSpPr>
              <p:cNvPr id="250" name="Google Shape;250;p31"/>
              <p:cNvGrpSpPr/>
              <p:nvPr/>
            </p:nvGrpSpPr>
            <p:grpSpPr>
              <a:xfrm>
                <a:off x="798320" y="3175000"/>
                <a:ext cx="4948989" cy="797385"/>
                <a:chOff x="2558716" y="3494242"/>
                <a:chExt cx="4948989" cy="797385"/>
              </a:xfrm>
            </p:grpSpPr>
            <p:sp>
              <p:nvSpPr>
                <p:cNvPr id="251" name="Google Shape;251;p31"/>
                <p:cNvSpPr/>
                <p:nvPr/>
              </p:nvSpPr>
              <p:spPr>
                <a:xfrm>
                  <a:off x="2751221" y="3494242"/>
                  <a:ext cx="4371474" cy="27164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31"/>
                <p:cNvSpPr txBox="1"/>
                <p:nvPr/>
              </p:nvSpPr>
              <p:spPr>
                <a:xfrm>
                  <a:off x="7122695" y="3922295"/>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0</a:t>
                  </a:r>
                  <a:endParaRPr sz="1800" baseline="-25000">
                    <a:solidFill>
                      <a:schemeClr val="dk1"/>
                    </a:solidFill>
                    <a:latin typeface="Calibri"/>
                    <a:ea typeface="Calibri"/>
                    <a:cs typeface="Calibri"/>
                    <a:sym typeface="Calibri"/>
                  </a:endParaRPr>
                </a:p>
              </p:txBody>
            </p:sp>
            <p:sp>
              <p:nvSpPr>
                <p:cNvPr id="253" name="Google Shape;253;p31"/>
                <p:cNvSpPr txBox="1"/>
                <p:nvPr/>
              </p:nvSpPr>
              <p:spPr>
                <a:xfrm>
                  <a:off x="2558716" y="3922295"/>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n</a:t>
                  </a:r>
                  <a:endParaRPr sz="1800" baseline="-25000">
                    <a:solidFill>
                      <a:schemeClr val="dk1"/>
                    </a:solidFill>
                    <a:latin typeface="Calibri"/>
                    <a:ea typeface="Calibri"/>
                    <a:cs typeface="Calibri"/>
                    <a:sym typeface="Calibri"/>
                  </a:endParaRPr>
                </a:p>
              </p:txBody>
            </p:sp>
          </p:grpSp>
        </p:grpSp>
        <p:sp>
          <p:nvSpPr>
            <p:cNvPr id="254" name="Google Shape;254;p31"/>
            <p:cNvSpPr txBox="1"/>
            <p:nvPr/>
          </p:nvSpPr>
          <p:spPr>
            <a:xfrm>
              <a:off x="2843909" y="1693333"/>
              <a:ext cx="890338" cy="369332"/>
            </a:xfrm>
            <a:prstGeom prst="rect">
              <a:avLst/>
            </a:prstGeom>
            <a:solidFill>
              <a:srgbClr val="C4E0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Query</a:t>
              </a:r>
              <a:endParaRPr sz="1800">
                <a:solidFill>
                  <a:schemeClr val="dk1"/>
                </a:solidFill>
                <a:latin typeface="Calibri"/>
                <a:ea typeface="Calibri"/>
                <a:cs typeface="Calibri"/>
                <a:sym typeface="Calibri"/>
              </a:endParaRPr>
            </a:p>
          </p:txBody>
        </p:sp>
        <p:cxnSp>
          <p:nvCxnSpPr>
            <p:cNvPr id="255" name="Google Shape;255;p31"/>
            <p:cNvCxnSpPr/>
            <p:nvPr/>
          </p:nvCxnSpPr>
          <p:spPr>
            <a:xfrm rot="10800000">
              <a:off x="4855413" y="2261106"/>
              <a:ext cx="3788" cy="726437"/>
            </a:xfrm>
            <a:prstGeom prst="straightConnector1">
              <a:avLst/>
            </a:prstGeom>
            <a:noFill/>
            <a:ln w="9525" cap="flat" cmpd="sng">
              <a:solidFill>
                <a:schemeClr val="accent1"/>
              </a:solidFill>
              <a:prstDash val="solid"/>
              <a:miter lim="800000"/>
              <a:headEnd type="none" w="sm" len="sm"/>
              <a:tailEnd type="triangle" w="med" len="med"/>
            </a:ln>
          </p:spPr>
        </p:cxnSp>
        <p:sp>
          <p:nvSpPr>
            <p:cNvPr id="256" name="Google Shape;256;p31"/>
            <p:cNvSpPr txBox="1"/>
            <p:nvPr/>
          </p:nvSpPr>
          <p:spPr>
            <a:xfrm>
              <a:off x="4532564" y="1710266"/>
              <a:ext cx="914400" cy="369332"/>
            </a:xfrm>
            <a:prstGeom prst="rect">
              <a:avLst/>
            </a:prstGeom>
            <a:solidFill>
              <a:srgbClr val="D8E2F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ACC</a:t>
              </a:r>
              <a:endParaRPr sz="1800">
                <a:solidFill>
                  <a:schemeClr val="dk1"/>
                </a:solidFill>
                <a:latin typeface="Calibri"/>
                <a:ea typeface="Calibri"/>
                <a:cs typeface="Calibri"/>
                <a:sym typeface="Calibri"/>
              </a:endParaRPr>
            </a:p>
          </p:txBody>
        </p:sp>
        <p:cxnSp>
          <p:nvCxnSpPr>
            <p:cNvPr id="257" name="Google Shape;257;p31"/>
            <p:cNvCxnSpPr>
              <a:endCxn id="256" idx="1"/>
            </p:cNvCxnSpPr>
            <p:nvPr/>
          </p:nvCxnSpPr>
          <p:spPr>
            <a:xfrm>
              <a:off x="3734264" y="1878132"/>
              <a:ext cx="798300" cy="16800"/>
            </a:xfrm>
            <a:prstGeom prst="straightConnector1">
              <a:avLst/>
            </a:prstGeom>
            <a:noFill/>
            <a:ln w="9525" cap="flat" cmpd="sng">
              <a:solidFill>
                <a:schemeClr val="accent1"/>
              </a:solidFill>
              <a:prstDash val="solid"/>
              <a:miter lim="800000"/>
              <a:headEnd type="none" w="sm" len="sm"/>
              <a:tailEnd type="triangle" w="med" len="med"/>
            </a:ln>
          </p:spPr>
        </p:cxnSp>
      </p:grpSp>
      <p:sp>
        <p:nvSpPr>
          <p:cNvPr id="258" name="Google Shape;258;p31"/>
          <p:cNvSpPr txBox="1"/>
          <p:nvPr/>
        </p:nvSpPr>
        <p:spPr>
          <a:xfrm>
            <a:off x="6701589" y="2863516"/>
            <a:ext cx="3717758"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Possible issues: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What to do with incoming tuples if the incoming tuple arrival rate &gt; processing time?</a:t>
            </a:r>
            <a:endParaRPr sz="1800">
              <a:solidFill>
                <a:schemeClr val="dk1"/>
              </a:solidFill>
              <a:latin typeface="Calibri"/>
              <a:ea typeface="Calibri"/>
              <a:cs typeface="Calibri"/>
              <a:sym typeface="Calibri"/>
            </a:endParaRPr>
          </a:p>
        </p:txBody>
      </p:sp>
      <p:sp>
        <p:nvSpPr>
          <p:cNvPr id="259" name="Google Shape;259;p31"/>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8</a:t>
            </a:fld>
            <a:endParaRPr sz="1200">
              <a:solidFill>
                <a:srgbClr val="000000"/>
              </a:solidFill>
              <a:latin typeface="Arial"/>
              <a:ea typeface="Arial"/>
              <a:cs typeface="Arial"/>
              <a:sym typeface="Arial"/>
            </a:endParaRPr>
          </a:p>
        </p:txBody>
      </p:sp>
      <p:sp>
        <p:nvSpPr>
          <p:cNvPr id="30" name="TextBox 29"/>
          <p:cNvSpPr txBox="1"/>
          <p:nvPr/>
        </p:nvSpPr>
        <p:spPr>
          <a:xfrm>
            <a:off x="840652" y="4884636"/>
            <a:ext cx="8669511" cy="1200329"/>
          </a:xfrm>
          <a:prstGeom prst="rect">
            <a:avLst/>
          </a:prstGeom>
          <a:noFill/>
        </p:spPr>
        <p:txBody>
          <a:bodyPr wrap="square" rtlCol="0">
            <a:spAutoFit/>
          </a:bodyPr>
          <a:lstStyle/>
          <a:p>
            <a:r>
              <a:rPr lang="en-US" sz="1800" dirty="0" smtClean="0">
                <a:solidFill>
                  <a:srgbClr val="C00000"/>
                </a:solidFill>
              </a:rPr>
              <a:t>Data streams</a:t>
            </a:r>
            <a:r>
              <a:rPr lang="en-US" sz="1800" dirty="0" smtClean="0"/>
              <a:t>: Can’t keep all incoming data, because data is unbounded</a:t>
            </a:r>
          </a:p>
          <a:p>
            <a:r>
              <a:rPr lang="en-US" sz="1800" dirty="0" smtClean="0">
                <a:solidFill>
                  <a:srgbClr val="C00000"/>
                </a:solidFill>
              </a:rPr>
              <a:t>Database</a:t>
            </a:r>
            <a:r>
              <a:rPr lang="en-US" sz="1800" dirty="0" smtClean="0"/>
              <a:t>: Have persistent storage to store all data</a:t>
            </a:r>
          </a:p>
          <a:p>
            <a:endParaRPr lang="en-US" sz="1800" dirty="0"/>
          </a:p>
          <a:p>
            <a:r>
              <a:rPr lang="en-US" sz="1800" dirty="0" smtClean="0">
                <a:sym typeface="Wingdings" panose="05000000000000000000" pitchFamily="2" charset="2"/>
              </a:rPr>
              <a:t> Rely on accumulator as a summary of the stream</a:t>
            </a:r>
            <a:endParaRPr lang="en-MY" sz="1800" dirty="0"/>
          </a:p>
        </p:txBody>
      </p:sp>
      <p:sp>
        <p:nvSpPr>
          <p:cNvPr id="31" name="TextBox 30"/>
          <p:cNvSpPr txBox="1"/>
          <p:nvPr/>
        </p:nvSpPr>
        <p:spPr>
          <a:xfrm>
            <a:off x="6851729" y="4024558"/>
            <a:ext cx="4905829" cy="523220"/>
          </a:xfrm>
          <a:prstGeom prst="rect">
            <a:avLst/>
          </a:prstGeom>
          <a:noFill/>
        </p:spPr>
        <p:txBody>
          <a:bodyPr wrap="square" rtlCol="0">
            <a:spAutoFit/>
          </a:bodyPr>
          <a:lstStyle/>
          <a:p>
            <a:r>
              <a:rPr lang="en-MY" dirty="0" smtClean="0">
                <a:hlinkClick r:id="rId3"/>
              </a:rPr>
              <a:t>https://aseigneurin.github.io/2018/08/27/kafka-streams-processing-late-events.html</a:t>
            </a:r>
            <a:endParaRPr lang="en-MY"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2"/>
          <p:cNvSpPr txBox="1">
            <a:spLocks noGrp="1"/>
          </p:cNvSpPr>
          <p:nvPr>
            <p:ph type="title"/>
          </p:nvPr>
        </p:nvSpPr>
        <p:spPr>
          <a:xfrm>
            <a:off x="609600" y="104805"/>
            <a:ext cx="10972800" cy="510826"/>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chemeClr val="dk1"/>
              </a:buClr>
              <a:buSzPts val="4200"/>
              <a:buFont typeface="Arial Narrow"/>
              <a:buNone/>
            </a:pPr>
            <a:r>
              <a:rPr lang="en-US" sz="4200" b="1" i="0" u="none" strike="noStrike" cap="none">
                <a:solidFill>
                  <a:schemeClr val="dk1"/>
                </a:solidFill>
                <a:latin typeface="Arial Narrow"/>
                <a:ea typeface="Arial Narrow"/>
                <a:cs typeface="Arial Narrow"/>
                <a:sym typeface="Arial Narrow"/>
              </a:rPr>
              <a:t>What is the average number of attendees so far? (at time tx)</a:t>
            </a:r>
            <a:br>
              <a:rPr lang="en-US" sz="4200" b="1" i="0" u="none" strike="noStrike" cap="none">
                <a:solidFill>
                  <a:schemeClr val="dk1"/>
                </a:solidFill>
                <a:latin typeface="Arial Narrow"/>
                <a:ea typeface="Arial Narrow"/>
                <a:cs typeface="Arial Narrow"/>
                <a:sym typeface="Arial Narrow"/>
              </a:rPr>
            </a:br>
            <a:endParaRPr sz="4200" b="1" i="0" u="none" strike="noStrike" cap="none">
              <a:solidFill>
                <a:schemeClr val="dk1"/>
              </a:solidFill>
              <a:latin typeface="Arial Narrow"/>
              <a:ea typeface="Arial Narrow"/>
              <a:cs typeface="Arial Narrow"/>
              <a:sym typeface="Arial Narrow"/>
            </a:endParaRPr>
          </a:p>
        </p:txBody>
      </p:sp>
      <p:grpSp>
        <p:nvGrpSpPr>
          <p:cNvPr id="265" name="Google Shape;265;p32"/>
          <p:cNvGrpSpPr/>
          <p:nvPr/>
        </p:nvGrpSpPr>
        <p:grpSpPr>
          <a:xfrm>
            <a:off x="882985" y="1693333"/>
            <a:ext cx="4948989" cy="2968980"/>
            <a:chOff x="882985" y="1693333"/>
            <a:chExt cx="4948989" cy="2968980"/>
          </a:xfrm>
        </p:grpSpPr>
        <p:grpSp>
          <p:nvGrpSpPr>
            <p:cNvPr id="266" name="Google Shape;266;p32"/>
            <p:cNvGrpSpPr/>
            <p:nvPr/>
          </p:nvGrpSpPr>
          <p:grpSpPr>
            <a:xfrm>
              <a:off x="882985" y="3143954"/>
              <a:ext cx="4948989" cy="1518359"/>
              <a:chOff x="798320" y="2454026"/>
              <a:chExt cx="4948989" cy="1518359"/>
            </a:xfrm>
          </p:grpSpPr>
          <p:grpSp>
            <p:nvGrpSpPr>
              <p:cNvPr id="267" name="Google Shape;267;p32"/>
              <p:cNvGrpSpPr/>
              <p:nvPr/>
            </p:nvGrpSpPr>
            <p:grpSpPr>
              <a:xfrm>
                <a:off x="938464" y="2454026"/>
                <a:ext cx="4491794" cy="369332"/>
                <a:chOff x="549442" y="2514600"/>
                <a:chExt cx="4491794" cy="369332"/>
              </a:xfrm>
            </p:grpSpPr>
            <p:grpSp>
              <p:nvGrpSpPr>
                <p:cNvPr id="268" name="Google Shape;268;p32"/>
                <p:cNvGrpSpPr/>
                <p:nvPr/>
              </p:nvGrpSpPr>
              <p:grpSpPr>
                <a:xfrm>
                  <a:off x="1479884" y="2514600"/>
                  <a:ext cx="890338" cy="369332"/>
                  <a:chOff x="1479884" y="2514600"/>
                  <a:chExt cx="890338" cy="369332"/>
                </a:xfrm>
              </p:grpSpPr>
              <p:sp>
                <p:nvSpPr>
                  <p:cNvPr id="269" name="Google Shape;269;p32"/>
                  <p:cNvSpPr txBox="1"/>
                  <p:nvPr/>
                </p:nvSpPr>
                <p:spPr>
                  <a:xfrm>
                    <a:off x="147988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70" name="Google Shape;270;p32"/>
                  <p:cNvSpPr txBox="1"/>
                  <p:nvPr/>
                </p:nvSpPr>
                <p:spPr>
                  <a:xfrm>
                    <a:off x="190099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grpSp>
            <p:sp>
              <p:nvSpPr>
                <p:cNvPr id="271" name="Google Shape;271;p32"/>
                <p:cNvSpPr txBox="1"/>
                <p:nvPr/>
              </p:nvSpPr>
              <p:spPr>
                <a:xfrm>
                  <a:off x="237022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272" name="Google Shape;272;p32"/>
                <p:cNvSpPr txBox="1"/>
                <p:nvPr/>
              </p:nvSpPr>
              <p:spPr>
                <a:xfrm>
                  <a:off x="279132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273" name="Google Shape;273;p32"/>
                <p:cNvSpPr txBox="1"/>
                <p:nvPr/>
              </p:nvSpPr>
              <p:spPr>
                <a:xfrm>
                  <a:off x="3260560"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274" name="Google Shape;274;p32"/>
                <p:cNvSpPr txBox="1"/>
                <p:nvPr/>
              </p:nvSpPr>
              <p:spPr>
                <a:xfrm>
                  <a:off x="3681666"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75" name="Google Shape;275;p32"/>
                <p:cNvSpPr txBox="1"/>
                <p:nvPr/>
              </p:nvSpPr>
              <p:spPr>
                <a:xfrm>
                  <a:off x="4150898"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276" name="Google Shape;276;p32"/>
                <p:cNvSpPr txBox="1"/>
                <p:nvPr/>
              </p:nvSpPr>
              <p:spPr>
                <a:xfrm>
                  <a:off x="4572004"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a:p>
              </p:txBody>
            </p:sp>
            <p:grpSp>
              <p:nvGrpSpPr>
                <p:cNvPr id="277" name="Google Shape;277;p32"/>
                <p:cNvGrpSpPr/>
                <p:nvPr/>
              </p:nvGrpSpPr>
              <p:grpSpPr>
                <a:xfrm>
                  <a:off x="549442" y="2514600"/>
                  <a:ext cx="914401" cy="369332"/>
                  <a:chOff x="549442" y="2514600"/>
                  <a:chExt cx="914401" cy="369332"/>
                </a:xfrm>
              </p:grpSpPr>
              <p:sp>
                <p:nvSpPr>
                  <p:cNvPr id="278" name="Google Shape;278;p32"/>
                  <p:cNvSpPr txBox="1"/>
                  <p:nvPr/>
                </p:nvSpPr>
                <p:spPr>
                  <a:xfrm>
                    <a:off x="994611"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79" name="Google Shape;279;p32"/>
                  <p:cNvSpPr txBox="1"/>
                  <p:nvPr/>
                </p:nvSpPr>
                <p:spPr>
                  <a:xfrm>
                    <a:off x="549442" y="2514600"/>
                    <a:ext cx="469232" cy="369332"/>
                  </a:xfrm>
                  <a:prstGeom prst="rect">
                    <a:avLst/>
                  </a:prstGeom>
                  <a:solidFill>
                    <a:srgbClr val="FEE599"/>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grpSp>
          </p:grpSp>
          <p:grpSp>
            <p:nvGrpSpPr>
              <p:cNvPr id="280" name="Google Shape;280;p32"/>
              <p:cNvGrpSpPr/>
              <p:nvPr/>
            </p:nvGrpSpPr>
            <p:grpSpPr>
              <a:xfrm>
                <a:off x="798320" y="3175000"/>
                <a:ext cx="4948989" cy="797385"/>
                <a:chOff x="2558716" y="3494242"/>
                <a:chExt cx="4948989" cy="797385"/>
              </a:xfrm>
            </p:grpSpPr>
            <p:sp>
              <p:nvSpPr>
                <p:cNvPr id="281" name="Google Shape;281;p32"/>
                <p:cNvSpPr/>
                <p:nvPr/>
              </p:nvSpPr>
              <p:spPr>
                <a:xfrm>
                  <a:off x="2751221" y="3494242"/>
                  <a:ext cx="4371474" cy="271642"/>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2" name="Google Shape;282;p32"/>
                <p:cNvSpPr txBox="1"/>
                <p:nvPr/>
              </p:nvSpPr>
              <p:spPr>
                <a:xfrm>
                  <a:off x="7122695" y="3922295"/>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0</a:t>
                  </a:r>
                  <a:endParaRPr sz="1800" baseline="-25000">
                    <a:solidFill>
                      <a:schemeClr val="dk1"/>
                    </a:solidFill>
                    <a:latin typeface="Calibri"/>
                    <a:ea typeface="Calibri"/>
                    <a:cs typeface="Calibri"/>
                    <a:sym typeface="Calibri"/>
                  </a:endParaRPr>
                </a:p>
              </p:txBody>
            </p:sp>
            <p:sp>
              <p:nvSpPr>
                <p:cNvPr id="283" name="Google Shape;283;p32"/>
                <p:cNvSpPr txBox="1"/>
                <p:nvPr/>
              </p:nvSpPr>
              <p:spPr>
                <a:xfrm>
                  <a:off x="2558716" y="3922295"/>
                  <a:ext cx="38501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a:t>
                  </a:r>
                  <a:r>
                    <a:rPr lang="en-US" sz="1800" baseline="-25000">
                      <a:solidFill>
                        <a:schemeClr val="dk1"/>
                      </a:solidFill>
                      <a:latin typeface="Calibri"/>
                      <a:ea typeface="Calibri"/>
                      <a:cs typeface="Calibri"/>
                      <a:sym typeface="Calibri"/>
                    </a:rPr>
                    <a:t>n</a:t>
                  </a:r>
                  <a:endParaRPr sz="1800" baseline="-25000">
                    <a:solidFill>
                      <a:schemeClr val="dk1"/>
                    </a:solidFill>
                    <a:latin typeface="Calibri"/>
                    <a:ea typeface="Calibri"/>
                    <a:cs typeface="Calibri"/>
                    <a:sym typeface="Calibri"/>
                  </a:endParaRPr>
                </a:p>
              </p:txBody>
            </p:sp>
          </p:grpSp>
        </p:grpSp>
        <p:sp>
          <p:nvSpPr>
            <p:cNvPr id="284" name="Google Shape;284;p32"/>
            <p:cNvSpPr txBox="1"/>
            <p:nvPr/>
          </p:nvSpPr>
          <p:spPr>
            <a:xfrm>
              <a:off x="2843909" y="1693333"/>
              <a:ext cx="890338" cy="369332"/>
            </a:xfrm>
            <a:prstGeom prst="rect">
              <a:avLst/>
            </a:prstGeom>
            <a:solidFill>
              <a:srgbClr val="C4E0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Query</a:t>
              </a:r>
              <a:endParaRPr sz="1800">
                <a:solidFill>
                  <a:schemeClr val="dk1"/>
                </a:solidFill>
                <a:latin typeface="Calibri"/>
                <a:ea typeface="Calibri"/>
                <a:cs typeface="Calibri"/>
                <a:sym typeface="Calibri"/>
              </a:endParaRPr>
            </a:p>
          </p:txBody>
        </p:sp>
        <p:cxnSp>
          <p:nvCxnSpPr>
            <p:cNvPr id="285" name="Google Shape;285;p32"/>
            <p:cNvCxnSpPr/>
            <p:nvPr/>
          </p:nvCxnSpPr>
          <p:spPr>
            <a:xfrm rot="10800000">
              <a:off x="4855413" y="2261106"/>
              <a:ext cx="3788" cy="726437"/>
            </a:xfrm>
            <a:prstGeom prst="straightConnector1">
              <a:avLst/>
            </a:prstGeom>
            <a:noFill/>
            <a:ln w="9525" cap="flat" cmpd="sng">
              <a:solidFill>
                <a:schemeClr val="accent1"/>
              </a:solidFill>
              <a:prstDash val="solid"/>
              <a:miter lim="800000"/>
              <a:headEnd type="none" w="sm" len="sm"/>
              <a:tailEnd type="triangle" w="med" len="med"/>
            </a:ln>
          </p:spPr>
        </p:cxnSp>
        <p:sp>
          <p:nvSpPr>
            <p:cNvPr id="286" name="Google Shape;286;p32"/>
            <p:cNvSpPr txBox="1"/>
            <p:nvPr/>
          </p:nvSpPr>
          <p:spPr>
            <a:xfrm>
              <a:off x="4532564" y="1710266"/>
              <a:ext cx="914400" cy="369332"/>
            </a:xfrm>
            <a:prstGeom prst="rect">
              <a:avLst/>
            </a:prstGeom>
            <a:solidFill>
              <a:srgbClr val="D8E2F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ACC</a:t>
              </a:r>
              <a:endParaRPr sz="1800">
                <a:solidFill>
                  <a:schemeClr val="dk1"/>
                </a:solidFill>
                <a:latin typeface="Calibri"/>
                <a:ea typeface="Calibri"/>
                <a:cs typeface="Calibri"/>
                <a:sym typeface="Calibri"/>
              </a:endParaRPr>
            </a:p>
          </p:txBody>
        </p:sp>
        <p:cxnSp>
          <p:nvCxnSpPr>
            <p:cNvPr id="287" name="Google Shape;287;p32"/>
            <p:cNvCxnSpPr/>
            <p:nvPr/>
          </p:nvCxnSpPr>
          <p:spPr>
            <a:xfrm>
              <a:off x="3734247" y="1877999"/>
              <a:ext cx="798317" cy="16933"/>
            </a:xfrm>
            <a:prstGeom prst="straightConnector1">
              <a:avLst/>
            </a:prstGeom>
            <a:noFill/>
            <a:ln w="9525" cap="flat" cmpd="sng">
              <a:solidFill>
                <a:schemeClr val="accent1"/>
              </a:solidFill>
              <a:prstDash val="solid"/>
              <a:miter lim="800000"/>
              <a:headEnd type="none" w="sm" len="sm"/>
              <a:tailEnd type="triangle" w="med" len="med"/>
            </a:ln>
          </p:spPr>
        </p:cxnSp>
      </p:grpSp>
      <p:sp>
        <p:nvSpPr>
          <p:cNvPr id="288" name="Google Shape;288;p32"/>
          <p:cNvSpPr txBox="1"/>
          <p:nvPr/>
        </p:nvSpPr>
        <p:spPr>
          <a:xfrm>
            <a:off x="6533594" y="1593948"/>
            <a:ext cx="4233333"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Keep two accumulators for the sum and count. There is no need to keep the tuples.</a:t>
            </a:r>
            <a:endParaRPr sz="1800">
              <a:solidFill>
                <a:schemeClr val="dk1"/>
              </a:solidFill>
              <a:latin typeface="Calibri"/>
              <a:ea typeface="Calibri"/>
              <a:cs typeface="Calibri"/>
              <a:sym typeface="Calibri"/>
            </a:endParaRPr>
          </a:p>
        </p:txBody>
      </p:sp>
      <p:sp>
        <p:nvSpPr>
          <p:cNvPr id="289" name="Google Shape;289;p32"/>
          <p:cNvSpPr txBox="1">
            <a:spLocks noGrp="1"/>
          </p:cNvSpPr>
          <p:nvPr>
            <p:ph type="sldNum" idx="12"/>
          </p:nvPr>
        </p:nvSpPr>
        <p:spPr>
          <a:xfrm>
            <a:off x="5892800" y="6172201"/>
            <a:ext cx="2844800" cy="3683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Arial"/>
                <a:ea typeface="Arial"/>
                <a:cs typeface="Arial"/>
                <a:sym typeface="Arial"/>
              </a:rPr>
              <a:t>9</a:t>
            </a:fld>
            <a:endParaRPr sz="12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1655</Words>
  <Application>Microsoft Office PowerPoint</Application>
  <PresentationFormat>Widescreen</PresentationFormat>
  <Paragraphs>439</Paragraphs>
  <Slides>25</Slides>
  <Notes>24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 Narrow</vt:lpstr>
      <vt:lpstr>Arial</vt:lpstr>
      <vt:lpstr>Wingdings</vt:lpstr>
      <vt:lpstr>Calibri</vt:lpstr>
      <vt:lpstr>Office Theme</vt:lpstr>
      <vt:lpstr>Custom Design</vt:lpstr>
      <vt:lpstr>PowerPoint Presentation</vt:lpstr>
      <vt:lpstr>Last Lecture</vt:lpstr>
      <vt:lpstr>This Week </vt:lpstr>
      <vt:lpstr>Data Stream Applications</vt:lpstr>
      <vt:lpstr>Characteristics of the application</vt:lpstr>
      <vt:lpstr>Data stream</vt:lpstr>
      <vt:lpstr>Data Stream Query - Examples</vt:lpstr>
      <vt:lpstr>What is the total number of attendees up to tx?  </vt:lpstr>
      <vt:lpstr>What is the average number of attendees so far? (at time tx) </vt:lpstr>
      <vt:lpstr>Will the next number be lower or higher than the current reading? </vt:lpstr>
      <vt:lpstr>Stream Processing System Architecture</vt:lpstr>
      <vt:lpstr>Time Decay</vt:lpstr>
      <vt:lpstr>Stream Window – Time Based Window</vt:lpstr>
      <vt:lpstr>PowerPoint Presentation</vt:lpstr>
      <vt:lpstr>Stream Window – Time Based Window</vt:lpstr>
      <vt:lpstr>Stream Window – Time Based Window</vt:lpstr>
      <vt:lpstr>Stream Window – Time Based Window</vt:lpstr>
      <vt:lpstr>Stream Window – Tuple Based Window</vt:lpstr>
      <vt:lpstr>Example of Burst Data Arrival</vt:lpstr>
      <vt:lpstr>Time Based Window</vt:lpstr>
      <vt:lpstr>Tuple Based Window</vt:lpstr>
      <vt:lpstr>Practice Question</vt:lpstr>
      <vt:lpstr>PowerPoint Presentation</vt:lpstr>
      <vt:lpstr>Event vs Processing time</vt:lpstr>
      <vt:lpstr>Database vs Stream Processing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Prajwol Sangat</dc:creator>
  <cp:lastModifiedBy>Ting Chee Ming</cp:lastModifiedBy>
  <cp:revision>27</cp:revision>
  <dcterms:modified xsi:type="dcterms:W3CDTF">2021-05-08T09:07:38Z</dcterms:modified>
</cp:coreProperties>
</file>