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</p:sldMasterIdLst>
  <p:notesMasterIdLst>
    <p:notesMasterId r:id="rId16"/>
  </p:notesMasterIdLst>
  <p:sldIdLst>
    <p:sldId id="285" r:id="rId2"/>
    <p:sldId id="286" r:id="rId3"/>
    <p:sldId id="338" r:id="rId4"/>
    <p:sldId id="339" r:id="rId5"/>
    <p:sldId id="340" r:id="rId6"/>
    <p:sldId id="341" r:id="rId7"/>
    <p:sldId id="342" r:id="rId8"/>
    <p:sldId id="312" r:id="rId9"/>
    <p:sldId id="325" r:id="rId10"/>
    <p:sldId id="326" r:id="rId11"/>
    <p:sldId id="328" r:id="rId12"/>
    <p:sldId id="335" r:id="rId13"/>
    <p:sldId id="337" r:id="rId14"/>
    <p:sldId id="331" r:id="rId15"/>
  </p:sldIdLst>
  <p:sldSz cx="12192000" cy="6858000"/>
  <p:notesSz cx="6858000" cy="9144000"/>
  <p:embeddedFontLst>
    <p:embeddedFont>
      <p:font typeface="Arial Narrow" panose="020B0606020202030204" pitchFamily="3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FBE5D6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70" autoAdjust="0"/>
  </p:normalViewPr>
  <p:slideViewPr>
    <p:cSldViewPr snapToGrid="0">
      <p:cViewPr varScale="1">
        <p:scale>
          <a:sx n="55" d="100"/>
          <a:sy n="55" d="100"/>
        </p:scale>
        <p:origin x="100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8704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6" name="Google Shape;69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985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 lang="en-US" sz="1300" dirty="0"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6916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 lang="en-US" sz="1300" dirty="0"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4699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 lang="en-US" sz="1300" dirty="0"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6704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 lang="en-US" sz="1300" dirty="0"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0505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rtl="0"/>
            <a:endParaRPr lang="en-US" sz="1300" dirty="0"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573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2" name="Google Shape;70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712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 lang="en-US" sz="1300" dirty="0"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7996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 lang="en-US" sz="1300" dirty="0"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985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 lang="en-AU" sz="1300" dirty="0"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24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9603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 lang="en-US" sz="1300" b="0" dirty="0"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01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 lang="en-US" sz="1300" dirty="0"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710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rtl="0" fontAlgn="base"/>
            <a:endParaRPr lang="en-US" sz="1300" b="1" dirty="0"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6185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image option 1">
  <p:cSld name="Title slide_image option 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79112" y="2765699"/>
            <a:ext cx="6012163" cy="67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370485" y="4463086"/>
            <a:ext cx="5649316" cy="4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378808" y="1959605"/>
            <a:ext cx="6012467" cy="118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CAB"/>
              </a:buClr>
              <a:buSzPts val="4500"/>
              <a:buFont typeface="Arial"/>
              <a:buChar char="•"/>
              <a:defRPr sz="4500" b="1" i="0" u="none" strike="noStrike" cap="none">
                <a:solidFill>
                  <a:srgbClr val="006C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370183" y="4872811"/>
            <a:ext cx="5649617" cy="4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1668" y="440724"/>
            <a:ext cx="2270107" cy="660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 descr="PPT templates-1-standard-FINAL.jpg"/>
          <p:cNvPicPr preferRelativeResize="0"/>
          <p:nvPr/>
        </p:nvPicPr>
        <p:blipFill rotWithShape="1">
          <a:blip r:embed="rId3">
            <a:alphaModFix/>
          </a:blip>
          <a:srcRect l="63055" r="3241"/>
          <a:stretch/>
        </p:blipFill>
        <p:spPr>
          <a:xfrm>
            <a:off x="8542871" y="0"/>
            <a:ext cx="308186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 descr="PPT templates-1-standard-covers-3-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609600" y="104805"/>
            <a:ext cx="10972800" cy="51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 Narrow"/>
              <a:buNone/>
              <a:defRPr sz="42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609598" y="1231261"/>
            <a:ext cx="1109282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5892800" y="6172201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pr.com/blog/streaming-data-pipeline-transform-store-explore-healthcare-dataset-mapr-db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afka.apache.org/081/documentation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durgaswaroop/a-practical-introduction-to-kafka-storage-internals-d5b544f6925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hyperlink" Target="https://kafka.apache.org/081/documentation.html" TargetMode="External"/><Relationship Id="rId4" Type="http://schemas.openxmlformats.org/officeDocument/2006/relationships/hyperlink" Target="https://docs.cloudera.com/runtime/7.2.8/kafka-overview/topics/kafka-overview-logs-and-log-segment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ubhamagtech.home.blog/2019/07/31/kafka-offset-managemen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real-time-streaming-data-pipelines-apache-kafka-spark-steven-murhula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2"/>
          <p:cNvSpPr txBox="1">
            <a:spLocks noGrp="1"/>
          </p:cNvSpPr>
          <p:nvPr>
            <p:ph type="body" idx="1"/>
          </p:nvPr>
        </p:nvSpPr>
        <p:spPr>
          <a:xfrm>
            <a:off x="379112" y="2989133"/>
            <a:ext cx="6012163" cy="118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dirty="0"/>
              <a:t>Streaming Data Processing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 dirty="0" err="1"/>
              <a:t>Prajwol</a:t>
            </a:r>
            <a:r>
              <a:rPr lang="en-US" sz="2400" dirty="0"/>
              <a:t> </a:t>
            </a:r>
            <a:r>
              <a:rPr lang="en-US" sz="2400" dirty="0" err="1" smtClean="0"/>
              <a:t>Sangat</a:t>
            </a:r>
            <a:endParaRPr lang="en-US" sz="2400" dirty="0" smtClean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sz="24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 dirty="0" smtClean="0"/>
              <a:t>Updated by Ting Chee Ming</a:t>
            </a:r>
            <a:endParaRPr sz="24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52"/>
          <p:cNvSpPr txBox="1">
            <a:spLocks noGrp="1"/>
          </p:cNvSpPr>
          <p:nvPr>
            <p:ph type="body" idx="3"/>
          </p:nvPr>
        </p:nvSpPr>
        <p:spPr>
          <a:xfrm>
            <a:off x="378807" y="1959605"/>
            <a:ext cx="7537971" cy="118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CAB"/>
              </a:buClr>
              <a:buSzPts val="4162"/>
              <a:buFont typeface="Arial"/>
              <a:buNone/>
            </a:pPr>
            <a:r>
              <a:rPr lang="en-US" sz="4162" b="1" i="0" u="none" strike="noStrike" cap="none">
                <a:solidFill>
                  <a:srgbClr val="006CAB"/>
                </a:solidFill>
                <a:latin typeface="Calibri"/>
                <a:ea typeface="Calibri"/>
                <a:cs typeface="Calibri"/>
                <a:sym typeface="Calibri"/>
              </a:rPr>
              <a:t>Stream Processing Technolog</a:t>
            </a:r>
            <a:r>
              <a:rPr lang="en-US" sz="4162"/>
              <a:t>y</a:t>
            </a:r>
            <a:endParaRPr sz="4162" b="1" i="0" u="none" strike="noStrike" cap="none">
              <a:solidFill>
                <a:srgbClr val="006C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609600" y="104805"/>
            <a:ext cx="10972800" cy="51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dirty="0"/>
              <a:t>Kafka and big data at web-scale companies</a:t>
            </a:r>
          </a:p>
        </p:txBody>
      </p:sp>
      <p:sp>
        <p:nvSpPr>
          <p:cNvPr id="145" name="Google Shape;145;p25"/>
          <p:cNvSpPr txBox="1">
            <a:spLocks noGrp="1"/>
          </p:cNvSpPr>
          <p:nvPr>
            <p:ph type="sldNum" idx="12"/>
          </p:nvPr>
        </p:nvSpPr>
        <p:spPr>
          <a:xfrm>
            <a:off x="5892800" y="6172201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871781"/>
            <a:ext cx="10972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200" b="1" u="sng" dirty="0"/>
              <a:t>Transform, Store and Explore Healthcare Dataset</a:t>
            </a:r>
          </a:p>
          <a:p>
            <a:endParaRPr lang="en-AU" sz="1600" b="1" u="sng" dirty="0">
              <a:hlinkClick r:id="rId3"/>
            </a:endParaRPr>
          </a:p>
          <a:p>
            <a:endParaRPr lang="en-AU" sz="1600" b="1" u="sng" dirty="0">
              <a:hlinkClick r:id="rId3"/>
            </a:endParaRPr>
          </a:p>
          <a:p>
            <a:endParaRPr lang="en-AU" sz="1600" b="1" u="sng" dirty="0">
              <a:hlinkClick r:id="rId3"/>
            </a:endParaRPr>
          </a:p>
          <a:p>
            <a:endParaRPr lang="en-AU" sz="1600" b="1" u="sng" dirty="0">
              <a:hlinkClick r:id="rId3"/>
            </a:endParaRPr>
          </a:p>
          <a:p>
            <a:endParaRPr lang="en-AU" sz="1600" b="1" u="sng" dirty="0">
              <a:hlinkClick r:id="rId3"/>
            </a:endParaRPr>
          </a:p>
          <a:p>
            <a:endParaRPr lang="en-AU" sz="1600" b="1" u="sng" dirty="0">
              <a:hlinkClick r:id="rId3"/>
            </a:endParaRPr>
          </a:p>
          <a:p>
            <a:endParaRPr lang="en-AU" sz="1600" b="1" u="sng" dirty="0">
              <a:hlinkClick r:id="rId3"/>
            </a:endParaRPr>
          </a:p>
          <a:p>
            <a:endParaRPr lang="en-AU" sz="1600" b="1" u="sng" dirty="0">
              <a:hlinkClick r:id="rId3"/>
            </a:endParaRPr>
          </a:p>
          <a:p>
            <a:endParaRPr lang="en-AU" sz="1600" b="1" u="sng" dirty="0">
              <a:hlinkClick r:id="rId3"/>
            </a:endParaRPr>
          </a:p>
          <a:p>
            <a:endParaRPr lang="en-AU" sz="1600" b="1" u="sng" dirty="0">
              <a:hlinkClick r:id="rId3"/>
            </a:endParaRPr>
          </a:p>
          <a:p>
            <a:endParaRPr lang="en-AU" sz="1600" b="1" u="sng" dirty="0">
              <a:hlinkClick r:id="rId3"/>
            </a:endParaRPr>
          </a:p>
          <a:p>
            <a:endParaRPr lang="en-AU" sz="1600" b="1" u="sng" dirty="0">
              <a:hlinkClick r:id="rId3"/>
            </a:endParaRPr>
          </a:p>
          <a:p>
            <a:endParaRPr lang="en-AU" sz="1600" b="1" u="sng" dirty="0">
              <a:hlinkClick r:id="rId3"/>
            </a:endParaRPr>
          </a:p>
          <a:p>
            <a:endParaRPr lang="en-AU" sz="1600" b="1" u="sng" dirty="0">
              <a:hlinkClick r:id="rId3"/>
            </a:endParaRPr>
          </a:p>
          <a:p>
            <a:endParaRPr lang="en-AU" sz="1600" b="1" u="sng" dirty="0">
              <a:hlinkClick r:id="rId3"/>
            </a:endParaRPr>
          </a:p>
          <a:p>
            <a:endParaRPr lang="en-AU" sz="1600" b="1" u="sng" dirty="0">
              <a:hlinkClick r:id="rId3"/>
            </a:endParaRPr>
          </a:p>
          <a:p>
            <a:endParaRPr lang="en-AU" sz="1600" b="1" u="sng" dirty="0">
              <a:hlinkClick r:id="rId3"/>
            </a:endParaRPr>
          </a:p>
          <a:p>
            <a:endParaRPr lang="en-AU" sz="1600" b="1" u="sng" dirty="0">
              <a:hlinkClick r:id="rId3"/>
            </a:endParaRPr>
          </a:p>
          <a:p>
            <a:r>
              <a:rPr lang="en-AU" sz="1600" b="1" u="sng" dirty="0">
                <a:hlinkClick r:id="rId3"/>
              </a:rPr>
              <a:t>https://mapr.com/blog/streaming-data-pipeline-transform-store-explore-healthcare-dataset-mapr-db/</a:t>
            </a:r>
            <a:r>
              <a:rPr lang="en-AU" sz="1600" b="1" u="sng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697" y="1588894"/>
            <a:ext cx="8788606" cy="413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01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609600" y="104805"/>
            <a:ext cx="10972800" cy="51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AU" dirty="0"/>
              <a:t>Should you use Apache Kafka?</a:t>
            </a:r>
            <a:br>
              <a:rPr lang="en-AU" dirty="0"/>
            </a:br>
            <a:endParaRPr lang="en-US" dirty="0"/>
          </a:p>
        </p:txBody>
      </p:sp>
      <p:sp>
        <p:nvSpPr>
          <p:cNvPr id="145" name="Google Shape;145;p25"/>
          <p:cNvSpPr txBox="1">
            <a:spLocks noGrp="1"/>
          </p:cNvSpPr>
          <p:nvPr>
            <p:ph type="sldNum" idx="12"/>
          </p:nvPr>
        </p:nvSpPr>
        <p:spPr>
          <a:xfrm>
            <a:off x="5892800" y="6172201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28497" y="1086069"/>
            <a:ext cx="11476288" cy="3769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Calibri"/>
                <a:cs typeface="Calibri"/>
                <a:sym typeface="Calibri"/>
              </a:rPr>
              <a:t>Kafka fits a class of problem that a lot of web-scale companies and enterprises have, but just as the traditional message broker is not a one size fits all, neither is Kafka. 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Calibri"/>
                <a:cs typeface="Calibri"/>
                <a:sym typeface="Calibri"/>
              </a:rPr>
              <a:t>If you're looking to build a set of resilient data services and applications, Kafka can serve as the source of truth by collecting and keeping all of the "facts" or "events" for a system. </a:t>
            </a:r>
          </a:p>
          <a:p>
            <a:pPr marL="925512" lvl="1" indent="-288925">
              <a:buSzPct val="50000"/>
            </a:pPr>
            <a:endParaRPr lang="en-US" sz="3200" dirty="0">
              <a:latin typeface="+mn-lt"/>
            </a:endParaRPr>
          </a:p>
          <a:p>
            <a:pPr marL="925512" lvl="1" indent="-288925">
              <a:buSzPct val="50000"/>
            </a:pPr>
            <a:endParaRPr lang="en-US" sz="3200" dirty="0">
              <a:latin typeface="+mn-lt"/>
            </a:endParaRPr>
          </a:p>
          <a:p>
            <a:pPr marL="925512" lvl="1" indent="-288925">
              <a:buSzPct val="50000"/>
              <a:buFont typeface="Arial"/>
              <a:buNone/>
            </a:pPr>
            <a:endParaRPr lang="en-US" sz="3200" dirty="0">
              <a:latin typeface="+mn-lt"/>
            </a:endParaRPr>
          </a:p>
          <a:p>
            <a:pPr marL="925512" lvl="1" indent="-288925">
              <a:buSzPct val="50000"/>
            </a:pP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9024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Apache Kafka + Spark Streaming Integration | by Rinu Gour | Medium">
            <a:extLst>
              <a:ext uri="{FF2B5EF4-FFF2-40B4-BE49-F238E27FC236}">
                <a16:creationId xmlns:a16="http://schemas.microsoft.com/office/drawing/2014/main" id="{C3B888B7-D7A6-4170-9D40-3EF0357F3A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19" b="2136"/>
          <a:stretch/>
        </p:blipFill>
        <p:spPr bwMode="auto">
          <a:xfrm>
            <a:off x="1815778" y="1822953"/>
            <a:ext cx="10097947" cy="289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609600" y="104805"/>
            <a:ext cx="10972800" cy="51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dirty="0"/>
              <a:t>Real-Time Streaming Architecture</a:t>
            </a:r>
            <a:r>
              <a:rPr lang="en-US" b="0" dirty="0"/>
              <a:t/>
            </a:r>
            <a:br>
              <a:rPr lang="en-US" b="0" dirty="0"/>
            </a:br>
            <a:r>
              <a:rPr lang="en-US" sz="4200" b="1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n-US" sz="4200" b="1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4200" b="1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5" name="Google Shape;145;p25"/>
          <p:cNvSpPr txBox="1">
            <a:spLocks noGrp="1"/>
          </p:cNvSpPr>
          <p:nvPr>
            <p:ph type="sldNum" idx="12"/>
          </p:nvPr>
        </p:nvSpPr>
        <p:spPr>
          <a:xfrm>
            <a:off x="5892800" y="6172201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Apache Kafka + Spark Streaming Integration | by Rinu Gour | Medium">
            <a:extLst>
              <a:ext uri="{FF2B5EF4-FFF2-40B4-BE49-F238E27FC236}">
                <a16:creationId xmlns:a16="http://schemas.microsoft.com/office/drawing/2014/main" id="{6576261F-B636-4083-9F0E-4A3AAFE9A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8" b="66971"/>
          <a:stretch/>
        </p:blipFill>
        <p:spPr bwMode="auto">
          <a:xfrm>
            <a:off x="1484453" y="749664"/>
            <a:ext cx="10097947" cy="112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2A15D4A-459F-42D6-A4A1-95D5E6548138}"/>
              </a:ext>
            </a:extLst>
          </p:cNvPr>
          <p:cNvGrpSpPr/>
          <p:nvPr/>
        </p:nvGrpSpPr>
        <p:grpSpPr>
          <a:xfrm>
            <a:off x="853633" y="1776157"/>
            <a:ext cx="1261640" cy="2409649"/>
            <a:chOff x="305604" y="2929749"/>
            <a:chExt cx="1261640" cy="240964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538E6AD-5AAE-4455-AC24-BCEDCE62FCFA}"/>
                </a:ext>
              </a:extLst>
            </p:cNvPr>
            <p:cNvSpPr/>
            <p:nvPr/>
          </p:nvSpPr>
          <p:spPr>
            <a:xfrm>
              <a:off x="305604" y="2929749"/>
              <a:ext cx="1261640" cy="51082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Producer 1</a:t>
              </a:r>
              <a:endParaRPr lang="en-GB" b="1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DFBE55D-5C84-41F1-8EE6-B4B542F06C94}"/>
                </a:ext>
              </a:extLst>
            </p:cNvPr>
            <p:cNvSpPr/>
            <p:nvPr/>
          </p:nvSpPr>
          <p:spPr>
            <a:xfrm>
              <a:off x="305604" y="4828572"/>
              <a:ext cx="1261640" cy="51082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Producer N</a:t>
              </a:r>
              <a:endParaRPr lang="en-GB" b="1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66D5FCC-5C82-4E77-8EA8-135A40EC13FF}"/>
                </a:ext>
              </a:extLst>
            </p:cNvPr>
            <p:cNvCxnSpPr>
              <a:stCxn id="6" idx="2"/>
            </p:cNvCxnSpPr>
            <p:nvPr/>
          </p:nvCxnSpPr>
          <p:spPr>
            <a:xfrm>
              <a:off x="936424" y="3440575"/>
              <a:ext cx="630820" cy="4716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8D979C8-CE7B-4E77-9D2F-E4A8478C0AA2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936424" y="4423069"/>
              <a:ext cx="630820" cy="4055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F6B7A9-F05A-4638-89A1-4533384D650F}"/>
              </a:ext>
            </a:extLst>
          </p:cNvPr>
          <p:cNvSpPr/>
          <p:nvPr/>
        </p:nvSpPr>
        <p:spPr>
          <a:xfrm>
            <a:off x="4626177" y="4216641"/>
            <a:ext cx="1369507" cy="5108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b="1" dirty="0"/>
              <a:t>Consumer 1</a:t>
            </a:r>
            <a:endParaRPr lang="en-GB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A6C753A-6F82-452E-A036-C6D749031BD0}"/>
              </a:ext>
            </a:extLst>
          </p:cNvPr>
          <p:cNvSpPr/>
          <p:nvPr/>
        </p:nvSpPr>
        <p:spPr>
          <a:xfrm>
            <a:off x="4626178" y="5268266"/>
            <a:ext cx="1369507" cy="5108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b="1" dirty="0"/>
              <a:t>Consumer N</a:t>
            </a:r>
            <a:endParaRPr lang="en-GB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2DCE1B9-9F82-43F2-B150-B5A40DA6C94F}"/>
              </a:ext>
            </a:extLst>
          </p:cNvPr>
          <p:cNvCxnSpPr/>
          <p:nvPr/>
        </p:nvCxnSpPr>
        <p:spPr>
          <a:xfrm>
            <a:off x="2569580" y="3472228"/>
            <a:ext cx="2056598" cy="999826"/>
          </a:xfrm>
          <a:prstGeom prst="bentConnector3">
            <a:avLst>
              <a:gd name="adj1" fmla="val -9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14E0EA5-69D4-459A-A49A-85F5ED83D6C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569580" y="3472228"/>
            <a:ext cx="2056598" cy="2051451"/>
          </a:xfrm>
          <a:prstGeom prst="bentConnector3">
            <a:avLst>
              <a:gd name="adj1" fmla="val -9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EC41B594-FA6E-4582-A382-7CDBC076BE1C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5995685" y="2986268"/>
            <a:ext cx="2939971" cy="2537411"/>
          </a:xfrm>
          <a:prstGeom prst="curvedConnector3">
            <a:avLst>
              <a:gd name="adj1" fmla="val 77953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298FF476-FC55-4E9C-A48E-78675121E3EE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995684" y="2986268"/>
            <a:ext cx="2939971" cy="1485786"/>
          </a:xfrm>
          <a:prstGeom prst="curvedConnector3">
            <a:avLst>
              <a:gd name="adj1" fmla="val 77953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538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609600" y="104805"/>
            <a:ext cx="10972800" cy="51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AU" dirty="0"/>
              <a:t>DEMO</a:t>
            </a:r>
            <a:endParaRPr lang="en-US" dirty="0"/>
          </a:p>
        </p:txBody>
      </p:sp>
      <p:sp>
        <p:nvSpPr>
          <p:cNvPr id="145" name="Google Shape;145;p25"/>
          <p:cNvSpPr txBox="1">
            <a:spLocks noGrp="1"/>
          </p:cNvSpPr>
          <p:nvPr>
            <p:ph type="sldNum" idx="12"/>
          </p:nvPr>
        </p:nvSpPr>
        <p:spPr>
          <a:xfrm>
            <a:off x="5892800" y="6172201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28497" y="1086069"/>
            <a:ext cx="11476288" cy="3769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What is the total number of attendees up to </a:t>
            </a:r>
            <a:r>
              <a:rPr lang="en-US" sz="3200" b="1" dirty="0" err="1"/>
              <a:t>tx</a:t>
            </a:r>
            <a:r>
              <a:rPr lang="en-US" sz="3200" b="1" dirty="0"/>
              <a:t>?</a:t>
            </a:r>
            <a:endParaRPr lang="en-US" sz="3200" dirty="0">
              <a:latin typeface="+mn-lt"/>
            </a:endParaRPr>
          </a:p>
          <a:p>
            <a:pPr marL="925512" lvl="1" indent="-288925">
              <a:buSzPct val="50000"/>
            </a:pPr>
            <a:endParaRPr lang="en-US" sz="3200" dirty="0">
              <a:latin typeface="+mn-lt"/>
            </a:endParaRPr>
          </a:p>
          <a:p>
            <a:pPr marL="925512" lvl="1" indent="-288925">
              <a:buSzPct val="50000"/>
              <a:buFont typeface="Arial"/>
              <a:buNone/>
            </a:pPr>
            <a:endParaRPr lang="en-US" sz="3200" dirty="0">
              <a:latin typeface="+mn-lt"/>
            </a:endParaRPr>
          </a:p>
          <a:p>
            <a:pPr marL="925512" lvl="1" indent="-288925">
              <a:buSzPct val="50000"/>
            </a:pPr>
            <a:endParaRPr lang="en-US" sz="3200" dirty="0">
              <a:latin typeface="+mn-lt"/>
            </a:endParaRPr>
          </a:p>
        </p:txBody>
      </p:sp>
      <p:sp>
        <p:nvSpPr>
          <p:cNvPr id="5" name="Google Shape;233;p31"/>
          <p:cNvSpPr txBox="1"/>
          <p:nvPr/>
        </p:nvSpPr>
        <p:spPr>
          <a:xfrm>
            <a:off x="6546293" y="1932750"/>
            <a:ext cx="482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memory can only keep 5 tuples.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34;p31"/>
          <p:cNvSpPr txBox="1"/>
          <p:nvPr/>
        </p:nvSpPr>
        <p:spPr>
          <a:xfrm>
            <a:off x="6546293" y="2822970"/>
            <a:ext cx="423333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an accumulator for the sum. There is no need to keep the tuples.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235;p31"/>
          <p:cNvGrpSpPr/>
          <p:nvPr/>
        </p:nvGrpSpPr>
        <p:grpSpPr>
          <a:xfrm>
            <a:off x="943811" y="2508483"/>
            <a:ext cx="4948989" cy="2968980"/>
            <a:chOff x="882985" y="1693333"/>
            <a:chExt cx="4948989" cy="2968980"/>
          </a:xfrm>
        </p:grpSpPr>
        <p:grpSp>
          <p:nvGrpSpPr>
            <p:cNvPr id="9" name="Google Shape;236;p31"/>
            <p:cNvGrpSpPr/>
            <p:nvPr/>
          </p:nvGrpSpPr>
          <p:grpSpPr>
            <a:xfrm>
              <a:off x="882985" y="3143954"/>
              <a:ext cx="4948989" cy="1518359"/>
              <a:chOff x="798320" y="2454026"/>
              <a:chExt cx="4948989" cy="1518359"/>
            </a:xfrm>
          </p:grpSpPr>
          <p:grpSp>
            <p:nvGrpSpPr>
              <p:cNvPr id="14" name="Google Shape;237;p31"/>
              <p:cNvGrpSpPr/>
              <p:nvPr/>
            </p:nvGrpSpPr>
            <p:grpSpPr>
              <a:xfrm>
                <a:off x="938464" y="2454026"/>
                <a:ext cx="4491794" cy="369332"/>
                <a:chOff x="549442" y="2514600"/>
                <a:chExt cx="4491794" cy="369332"/>
              </a:xfrm>
            </p:grpSpPr>
            <p:grpSp>
              <p:nvGrpSpPr>
                <p:cNvPr id="19" name="Google Shape;238;p31"/>
                <p:cNvGrpSpPr/>
                <p:nvPr/>
              </p:nvGrpSpPr>
              <p:grpSpPr>
                <a:xfrm>
                  <a:off x="1479884" y="2514600"/>
                  <a:ext cx="890338" cy="369332"/>
                  <a:chOff x="1479884" y="2514600"/>
                  <a:chExt cx="890338" cy="369332"/>
                </a:xfrm>
              </p:grpSpPr>
              <p:sp>
                <p:nvSpPr>
                  <p:cNvPr id="29" name="Google Shape;239;p31"/>
                  <p:cNvSpPr txBox="1"/>
                  <p:nvPr/>
                </p:nvSpPr>
                <p:spPr>
                  <a:xfrm>
                    <a:off x="1479884" y="2514600"/>
                    <a:ext cx="469232" cy="369332"/>
                  </a:xfrm>
                  <a:prstGeom prst="rect">
                    <a:avLst/>
                  </a:prstGeom>
                  <a:solidFill>
                    <a:srgbClr val="FEE599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" name="Google Shape;240;p31"/>
                  <p:cNvSpPr txBox="1"/>
                  <p:nvPr/>
                </p:nvSpPr>
                <p:spPr>
                  <a:xfrm>
                    <a:off x="1900990" y="2514600"/>
                    <a:ext cx="469232" cy="369332"/>
                  </a:xfrm>
                  <a:prstGeom prst="rect">
                    <a:avLst/>
                  </a:prstGeom>
                  <a:solidFill>
                    <a:srgbClr val="FEE599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  <a:endParaRPr/>
                  </a:p>
                </p:txBody>
              </p:sp>
            </p:grpSp>
            <p:sp>
              <p:nvSpPr>
                <p:cNvPr id="20" name="Google Shape;241;p31"/>
                <p:cNvSpPr txBox="1"/>
                <p:nvPr/>
              </p:nvSpPr>
              <p:spPr>
                <a:xfrm>
                  <a:off x="2370222" y="2514600"/>
                  <a:ext cx="469232" cy="369332"/>
                </a:xfrm>
                <a:prstGeom prst="rect">
                  <a:avLst/>
                </a:prstGeom>
                <a:solidFill>
                  <a:srgbClr val="FEE599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21" name="Google Shape;242;p31"/>
                <p:cNvSpPr txBox="1"/>
                <p:nvPr/>
              </p:nvSpPr>
              <p:spPr>
                <a:xfrm>
                  <a:off x="2791328" y="2514600"/>
                  <a:ext cx="469232" cy="369332"/>
                </a:xfrm>
                <a:prstGeom prst="rect">
                  <a:avLst/>
                </a:prstGeom>
                <a:solidFill>
                  <a:srgbClr val="FEE599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22" name="Google Shape;243;p31"/>
                <p:cNvSpPr txBox="1"/>
                <p:nvPr/>
              </p:nvSpPr>
              <p:spPr>
                <a:xfrm>
                  <a:off x="3260560" y="2514600"/>
                  <a:ext cx="469232" cy="369332"/>
                </a:xfrm>
                <a:prstGeom prst="rect">
                  <a:avLst/>
                </a:prstGeom>
                <a:solidFill>
                  <a:srgbClr val="FEE599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  <p:sp>
              <p:nvSpPr>
                <p:cNvPr id="23" name="Google Shape;244;p31"/>
                <p:cNvSpPr txBox="1"/>
                <p:nvPr/>
              </p:nvSpPr>
              <p:spPr>
                <a:xfrm>
                  <a:off x="3681666" y="2514600"/>
                  <a:ext cx="469232" cy="369332"/>
                </a:xfrm>
                <a:prstGeom prst="rect">
                  <a:avLst/>
                </a:prstGeom>
                <a:solidFill>
                  <a:srgbClr val="FEE599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245;p31"/>
                <p:cNvSpPr txBox="1"/>
                <p:nvPr/>
              </p:nvSpPr>
              <p:spPr>
                <a:xfrm>
                  <a:off x="4150898" y="2514600"/>
                  <a:ext cx="469232" cy="369332"/>
                </a:xfrm>
                <a:prstGeom prst="rect">
                  <a:avLst/>
                </a:prstGeom>
                <a:solidFill>
                  <a:srgbClr val="FEE599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25" name="Google Shape;246;p31"/>
                <p:cNvSpPr txBox="1"/>
                <p:nvPr/>
              </p:nvSpPr>
              <p:spPr>
                <a:xfrm>
                  <a:off x="4572004" y="2514600"/>
                  <a:ext cx="469232" cy="369332"/>
                </a:xfrm>
                <a:prstGeom prst="rect">
                  <a:avLst/>
                </a:prstGeom>
                <a:solidFill>
                  <a:srgbClr val="FEE599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grpSp>
              <p:nvGrpSpPr>
                <p:cNvPr id="26" name="Google Shape;247;p31"/>
                <p:cNvGrpSpPr/>
                <p:nvPr/>
              </p:nvGrpSpPr>
              <p:grpSpPr>
                <a:xfrm>
                  <a:off x="549442" y="2514600"/>
                  <a:ext cx="914401" cy="369332"/>
                  <a:chOff x="549442" y="2514600"/>
                  <a:chExt cx="914401" cy="369332"/>
                </a:xfrm>
              </p:grpSpPr>
              <p:sp>
                <p:nvSpPr>
                  <p:cNvPr id="27" name="Google Shape;248;p31"/>
                  <p:cNvSpPr txBox="1"/>
                  <p:nvPr/>
                </p:nvSpPr>
                <p:spPr>
                  <a:xfrm>
                    <a:off x="994611" y="2514600"/>
                    <a:ext cx="469232" cy="369332"/>
                  </a:xfrm>
                  <a:prstGeom prst="rect">
                    <a:avLst/>
                  </a:prstGeom>
                  <a:solidFill>
                    <a:srgbClr val="FEE599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…</a:t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" name="Google Shape;249;p31"/>
                  <p:cNvSpPr txBox="1"/>
                  <p:nvPr/>
                </p:nvSpPr>
                <p:spPr>
                  <a:xfrm>
                    <a:off x="549442" y="2514600"/>
                    <a:ext cx="469232" cy="369332"/>
                  </a:xfrm>
                  <a:prstGeom prst="rect">
                    <a:avLst/>
                  </a:prstGeom>
                  <a:solidFill>
                    <a:srgbClr val="FEE599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∞</a:t>
                    </a:r>
                    <a:endParaRPr/>
                  </a:p>
                </p:txBody>
              </p:sp>
            </p:grpSp>
          </p:grpSp>
          <p:grpSp>
            <p:nvGrpSpPr>
              <p:cNvPr id="15" name="Google Shape;250;p31"/>
              <p:cNvGrpSpPr/>
              <p:nvPr/>
            </p:nvGrpSpPr>
            <p:grpSpPr>
              <a:xfrm>
                <a:off x="798320" y="3175000"/>
                <a:ext cx="4948989" cy="797385"/>
                <a:chOff x="2558716" y="3494242"/>
                <a:chExt cx="4948989" cy="797385"/>
              </a:xfrm>
            </p:grpSpPr>
            <p:sp>
              <p:nvSpPr>
                <p:cNvPr id="16" name="Google Shape;251;p31"/>
                <p:cNvSpPr/>
                <p:nvPr/>
              </p:nvSpPr>
              <p:spPr>
                <a:xfrm>
                  <a:off x="2751221" y="3494242"/>
                  <a:ext cx="4371474" cy="271642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252;p31"/>
                <p:cNvSpPr txBox="1"/>
                <p:nvPr/>
              </p:nvSpPr>
              <p:spPr>
                <a:xfrm>
                  <a:off x="7122695" y="3922295"/>
                  <a:ext cx="3850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</a:t>
                  </a:r>
                  <a:r>
                    <a:rPr lang="en-US" sz="1800" baseline="-25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</a:t>
                  </a:r>
                  <a:endParaRPr sz="1800" baseline="-25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" name="Google Shape;253;p31"/>
                <p:cNvSpPr txBox="1"/>
                <p:nvPr/>
              </p:nvSpPr>
              <p:spPr>
                <a:xfrm>
                  <a:off x="2558716" y="3922295"/>
                  <a:ext cx="3850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</a:t>
                  </a:r>
                  <a:r>
                    <a:rPr lang="en-US" sz="1800" baseline="-25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</a:t>
                  </a:r>
                  <a:endParaRPr sz="1800" baseline="-25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0" name="Google Shape;254;p31"/>
            <p:cNvSpPr txBox="1"/>
            <p:nvPr/>
          </p:nvSpPr>
          <p:spPr>
            <a:xfrm>
              <a:off x="2843909" y="1693333"/>
              <a:ext cx="890338" cy="369332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Query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" name="Google Shape;255;p31"/>
            <p:cNvCxnSpPr/>
            <p:nvPr/>
          </p:nvCxnSpPr>
          <p:spPr>
            <a:xfrm rot="10800000">
              <a:off x="4855413" y="2261106"/>
              <a:ext cx="3788" cy="72643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" name="Google Shape;256;p31"/>
            <p:cNvSpPr txBox="1"/>
            <p:nvPr/>
          </p:nvSpPr>
          <p:spPr>
            <a:xfrm>
              <a:off x="4532564" y="1710266"/>
              <a:ext cx="914400" cy="369332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Google Shape;257;p31"/>
            <p:cNvCxnSpPr>
              <a:endCxn id="12" idx="1"/>
            </p:cNvCxnSpPr>
            <p:nvPr/>
          </p:nvCxnSpPr>
          <p:spPr>
            <a:xfrm>
              <a:off x="3734264" y="1878132"/>
              <a:ext cx="798300" cy="16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597882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sldNum" idx="12"/>
          </p:nvPr>
        </p:nvSpPr>
        <p:spPr>
          <a:xfrm>
            <a:off x="5892800" y="6172201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3" name="Rectangle 2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072515"/>
            <a:ext cx="107617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endParaRPr lang="en-US" sz="2800" dirty="0">
              <a:solidFill>
                <a:schemeClr val="tx1"/>
              </a:solidFill>
              <a:latin typeface="+mn-lt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AU" dirty="0"/>
          </a:p>
        </p:txBody>
      </p:sp>
      <p:sp>
        <p:nvSpPr>
          <p:cNvPr id="10" name="Google Shape;566;p96"/>
          <p:cNvSpPr txBox="1">
            <a:spLocks noGrp="1"/>
          </p:cNvSpPr>
          <p:nvPr>
            <p:ph type="body" idx="4294967295"/>
          </p:nvPr>
        </p:nvSpPr>
        <p:spPr>
          <a:xfrm>
            <a:off x="339091" y="1759820"/>
            <a:ext cx="11092800" cy="4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457189" indent="-253994">
              <a:spcBef>
                <a:spcPts val="0"/>
              </a:spcBef>
              <a:buNone/>
            </a:pPr>
            <a:r>
              <a:rPr lang="en-GB" sz="4400" dirty="0"/>
              <a:t>Questions?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317501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3"/>
          <p:cNvSpPr txBox="1">
            <a:spLocks noGrp="1"/>
          </p:cNvSpPr>
          <p:nvPr>
            <p:ph type="title"/>
          </p:nvPr>
        </p:nvSpPr>
        <p:spPr>
          <a:xfrm>
            <a:off x="609600" y="104805"/>
            <a:ext cx="10972800" cy="51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 Narrow"/>
              <a:buNone/>
            </a:pPr>
            <a:r>
              <a:rPr lang="en-US" sz="42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Streaming Platforms</a:t>
            </a:r>
            <a:endParaRPr sz="4200" b="1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705" name="Google Shape;705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4927" y="1286314"/>
            <a:ext cx="1705534" cy="1705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70434" y="1199850"/>
            <a:ext cx="3238500" cy="10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5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59784" y="2697648"/>
            <a:ext cx="3609045" cy="1919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5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29613" y="4004495"/>
            <a:ext cx="4106779" cy="1225716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53"/>
          <p:cNvSpPr txBox="1">
            <a:spLocks noGrp="1"/>
          </p:cNvSpPr>
          <p:nvPr>
            <p:ph type="sldNum" idx="12"/>
          </p:nvPr>
        </p:nvSpPr>
        <p:spPr>
          <a:xfrm>
            <a:off x="5892800" y="6172201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Apache Kafka + Spark Streaming Integration | by Rinu Gour | Medium">
            <a:extLst>
              <a:ext uri="{FF2B5EF4-FFF2-40B4-BE49-F238E27FC236}">
                <a16:creationId xmlns:a16="http://schemas.microsoft.com/office/drawing/2014/main" id="{C3B888B7-D7A6-4170-9D40-3EF0357F3A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19" b="2136"/>
          <a:stretch/>
        </p:blipFill>
        <p:spPr bwMode="auto">
          <a:xfrm>
            <a:off x="1815778" y="1822953"/>
            <a:ext cx="10097947" cy="289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609600" y="104805"/>
            <a:ext cx="10972800" cy="51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dirty="0"/>
              <a:t>Real-Time Streaming Architecture</a:t>
            </a:r>
            <a:r>
              <a:rPr lang="en-US" b="0" dirty="0"/>
              <a:t/>
            </a:r>
            <a:br>
              <a:rPr lang="en-US" b="0" dirty="0"/>
            </a:br>
            <a:r>
              <a:rPr lang="en-US" sz="4200" b="1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n-US" sz="4200" b="1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4200" b="1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5" name="Google Shape;145;p25"/>
          <p:cNvSpPr txBox="1">
            <a:spLocks noGrp="1"/>
          </p:cNvSpPr>
          <p:nvPr>
            <p:ph type="sldNum" idx="12"/>
          </p:nvPr>
        </p:nvSpPr>
        <p:spPr>
          <a:xfrm>
            <a:off x="5892800" y="6172201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Apache Kafka + Spark Streaming Integration | by Rinu Gour | Medium">
            <a:extLst>
              <a:ext uri="{FF2B5EF4-FFF2-40B4-BE49-F238E27FC236}">
                <a16:creationId xmlns:a16="http://schemas.microsoft.com/office/drawing/2014/main" id="{6576261F-B636-4083-9F0E-4A3AAFE9A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8" b="66971"/>
          <a:stretch/>
        </p:blipFill>
        <p:spPr bwMode="auto">
          <a:xfrm>
            <a:off x="5029200" y="749665"/>
            <a:ext cx="6553200" cy="73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2A15D4A-459F-42D6-A4A1-95D5E6548138}"/>
              </a:ext>
            </a:extLst>
          </p:cNvPr>
          <p:cNvGrpSpPr/>
          <p:nvPr/>
        </p:nvGrpSpPr>
        <p:grpSpPr>
          <a:xfrm>
            <a:off x="853633" y="1776157"/>
            <a:ext cx="1261640" cy="2409649"/>
            <a:chOff x="305604" y="2929749"/>
            <a:chExt cx="1261640" cy="240964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538E6AD-5AAE-4455-AC24-BCEDCE62FCFA}"/>
                </a:ext>
              </a:extLst>
            </p:cNvPr>
            <p:cNvSpPr/>
            <p:nvPr/>
          </p:nvSpPr>
          <p:spPr>
            <a:xfrm>
              <a:off x="305604" y="2929749"/>
              <a:ext cx="1261640" cy="51082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Producer 1</a:t>
              </a:r>
              <a:endParaRPr lang="en-GB" b="1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DFBE55D-5C84-41F1-8EE6-B4B542F06C94}"/>
                </a:ext>
              </a:extLst>
            </p:cNvPr>
            <p:cNvSpPr/>
            <p:nvPr/>
          </p:nvSpPr>
          <p:spPr>
            <a:xfrm>
              <a:off x="305604" y="4828572"/>
              <a:ext cx="1261640" cy="51082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Producer N</a:t>
              </a:r>
              <a:endParaRPr lang="en-GB" b="1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66D5FCC-5C82-4E77-8EA8-135A40EC13FF}"/>
                </a:ext>
              </a:extLst>
            </p:cNvPr>
            <p:cNvCxnSpPr>
              <a:stCxn id="6" idx="2"/>
            </p:cNvCxnSpPr>
            <p:nvPr/>
          </p:nvCxnSpPr>
          <p:spPr>
            <a:xfrm>
              <a:off x="936424" y="3440575"/>
              <a:ext cx="630820" cy="4716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8D979C8-CE7B-4E77-9D2F-E4A8478C0AA2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936424" y="4423069"/>
              <a:ext cx="630820" cy="4055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F6B7A9-F05A-4638-89A1-4533384D650F}"/>
              </a:ext>
            </a:extLst>
          </p:cNvPr>
          <p:cNvSpPr/>
          <p:nvPr/>
        </p:nvSpPr>
        <p:spPr>
          <a:xfrm>
            <a:off x="4626177" y="4216641"/>
            <a:ext cx="1369507" cy="5108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b="1" dirty="0"/>
              <a:t>Consumer 1</a:t>
            </a:r>
            <a:endParaRPr lang="en-GB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A6C753A-6F82-452E-A036-C6D749031BD0}"/>
              </a:ext>
            </a:extLst>
          </p:cNvPr>
          <p:cNvSpPr/>
          <p:nvPr/>
        </p:nvSpPr>
        <p:spPr>
          <a:xfrm>
            <a:off x="4626178" y="5268266"/>
            <a:ext cx="1369507" cy="5108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b="1" dirty="0"/>
              <a:t>Consumer N</a:t>
            </a:r>
            <a:endParaRPr lang="en-GB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2DCE1B9-9F82-43F2-B150-B5A40DA6C94F}"/>
              </a:ext>
            </a:extLst>
          </p:cNvPr>
          <p:cNvCxnSpPr/>
          <p:nvPr/>
        </p:nvCxnSpPr>
        <p:spPr>
          <a:xfrm>
            <a:off x="2569580" y="3472228"/>
            <a:ext cx="2056598" cy="999826"/>
          </a:xfrm>
          <a:prstGeom prst="bentConnector3">
            <a:avLst>
              <a:gd name="adj1" fmla="val -9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14E0EA5-69D4-459A-A49A-85F5ED83D6C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569580" y="3472228"/>
            <a:ext cx="2056598" cy="2051451"/>
          </a:xfrm>
          <a:prstGeom prst="bentConnector3">
            <a:avLst>
              <a:gd name="adj1" fmla="val -9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EC41B594-FA6E-4582-A382-7CDBC076BE1C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5995685" y="2986268"/>
            <a:ext cx="2939971" cy="2537411"/>
          </a:xfrm>
          <a:prstGeom prst="curvedConnector3">
            <a:avLst>
              <a:gd name="adj1" fmla="val 77953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298FF476-FC55-4E9C-A48E-78675121E3EE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995684" y="2986268"/>
            <a:ext cx="2939971" cy="1485786"/>
          </a:xfrm>
          <a:prstGeom prst="curvedConnector3">
            <a:avLst>
              <a:gd name="adj1" fmla="val 77953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4357688"/>
            <a:ext cx="2743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Data stream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Examples: web host, server, sensors, IOT devices which generate data</a:t>
            </a:r>
          </a:p>
          <a:p>
            <a:endParaRPr lang="en-MY" dirty="0"/>
          </a:p>
        </p:txBody>
      </p:sp>
      <p:sp>
        <p:nvSpPr>
          <p:cNvPr id="24" name="TextBox 23"/>
          <p:cNvSpPr txBox="1"/>
          <p:nvPr/>
        </p:nvSpPr>
        <p:spPr>
          <a:xfrm>
            <a:off x="2476317" y="1564714"/>
            <a:ext cx="43884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Kafka Producer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Send data from producers to processing side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publish data into topics</a:t>
            </a:r>
            <a:endParaRPr lang="en-MY" dirty="0"/>
          </a:p>
        </p:txBody>
      </p:sp>
      <p:sp>
        <p:nvSpPr>
          <p:cNvPr id="25" name="TextBox 24"/>
          <p:cNvSpPr txBox="1"/>
          <p:nvPr/>
        </p:nvSpPr>
        <p:spPr>
          <a:xfrm>
            <a:off x="6509156" y="5509984"/>
            <a:ext cx="4388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Consumer &amp; Spark Streaming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Listen/subscribe to topic and consumes the data</a:t>
            </a:r>
          </a:p>
        </p:txBody>
      </p:sp>
    </p:spTree>
    <p:extLst>
      <p:ext uri="{BB962C8B-B14F-4D97-AF65-F5344CB8AC3E}">
        <p14:creationId xmlns:p14="http://schemas.microsoft.com/office/powerpoint/2010/main" val="127585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609600" y="104805"/>
            <a:ext cx="10972800" cy="51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 Narrow"/>
              <a:buNone/>
            </a:pPr>
            <a:r>
              <a:rPr lang="en-US" sz="4200" b="1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What is Apache Kafka?</a:t>
            </a:r>
            <a:br>
              <a:rPr lang="en-US" sz="4200" b="1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4200" b="1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5" name="Google Shape;145;p25"/>
          <p:cNvSpPr txBox="1">
            <a:spLocks noGrp="1"/>
          </p:cNvSpPr>
          <p:nvPr>
            <p:ph type="sldNum" idx="12"/>
          </p:nvPr>
        </p:nvSpPr>
        <p:spPr>
          <a:xfrm>
            <a:off x="5892800" y="6172201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kafka-architecture-topics-producers-consum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379" y="716345"/>
            <a:ext cx="5576877" cy="27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57005" y="3479155"/>
            <a:ext cx="36856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https://dzone.com/articles/kafka-architecture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37" y="1103403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Publish-subscribe 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messaging 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454545"/>
                </a:solidFill>
                <a:latin typeface="+mn-lt"/>
              </a:rPr>
              <a:t>Scalable</a:t>
            </a:r>
            <a:r>
              <a:rPr lang="en-US" sz="1800" dirty="0">
                <a:solidFill>
                  <a:srgbClr val="454545"/>
                </a:solidFill>
                <a:latin typeface="+mn-lt"/>
              </a:rPr>
              <a:t>, </a:t>
            </a:r>
            <a:r>
              <a:rPr lang="en-US" sz="1800" dirty="0" smtClean="0">
                <a:solidFill>
                  <a:srgbClr val="454545"/>
                </a:solidFill>
                <a:latin typeface="+mn-lt"/>
              </a:rPr>
              <a:t>Fault-tolerant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54545"/>
                </a:solidFill>
                <a:latin typeface="+mn-lt"/>
              </a:rPr>
              <a:t>Enables distributed applications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54545"/>
                </a:solidFill>
                <a:latin typeface="+mn-lt"/>
              </a:rPr>
              <a:t>Powers web-scale Internet companies such as LinkedIn, </a:t>
            </a:r>
            <a:r>
              <a:rPr lang="en-US" sz="1800" dirty="0" err="1">
                <a:solidFill>
                  <a:srgbClr val="454545"/>
                </a:solidFill>
                <a:latin typeface="+mn-lt"/>
              </a:rPr>
              <a:t>NetFlix</a:t>
            </a:r>
            <a:r>
              <a:rPr lang="en-US" sz="1800" dirty="0">
                <a:solidFill>
                  <a:srgbClr val="454545"/>
                </a:solidFill>
                <a:latin typeface="+mn-lt"/>
              </a:rPr>
              <a:t>, </a:t>
            </a:r>
            <a:r>
              <a:rPr lang="en-US" sz="1800" dirty="0" err="1">
                <a:solidFill>
                  <a:srgbClr val="454545"/>
                </a:solidFill>
                <a:latin typeface="+mn-lt"/>
              </a:rPr>
              <a:t>AirBnB</a:t>
            </a:r>
            <a:r>
              <a:rPr lang="en-US" sz="1800" dirty="0">
                <a:solidFill>
                  <a:srgbClr val="454545"/>
                </a:solidFill>
                <a:latin typeface="+mn-lt"/>
              </a:rPr>
              <a:t>, and many others.</a:t>
            </a:r>
            <a:r>
              <a:rPr lang="en-US" sz="2000" dirty="0">
                <a:solidFill>
                  <a:srgbClr val="454545"/>
                </a:solidFill>
                <a:latin typeface="+mn-lt"/>
              </a:rPr>
              <a:t> </a:t>
            </a:r>
            <a:endParaRPr lang="en-AU" sz="20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734" y="3304006"/>
            <a:ext cx="667492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C00000"/>
                </a:solidFill>
              </a:rPr>
              <a:t>Producer</a:t>
            </a:r>
            <a:r>
              <a:rPr lang="en-US" sz="1800" dirty="0" smtClean="0"/>
              <a:t> publish </a:t>
            </a:r>
            <a:r>
              <a:rPr lang="en-US" sz="1800" dirty="0"/>
              <a:t>streams of data </a:t>
            </a:r>
            <a:r>
              <a:rPr lang="en-US" sz="1800" dirty="0" smtClean="0"/>
              <a:t>records into topics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5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C00000"/>
                </a:solidFill>
              </a:rPr>
              <a:t>Consumers</a:t>
            </a:r>
            <a:r>
              <a:rPr lang="en-US" sz="1800" dirty="0" smtClean="0"/>
              <a:t> subscribe to the topics and process the stream </a:t>
            </a:r>
            <a:r>
              <a:rPr lang="en-US" sz="1800" dirty="0"/>
              <a:t>of </a:t>
            </a:r>
            <a:r>
              <a:rPr lang="en-US" sz="1800" dirty="0" smtClean="0"/>
              <a:t>records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3162" y="6291672"/>
            <a:ext cx="545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>
                <a:hlinkClick r:id="rId4"/>
              </a:rPr>
              <a:t>https://kafka.apache.org/081/documentation.html</a:t>
            </a:r>
            <a:endParaRPr lang="en-MY" dirty="0"/>
          </a:p>
        </p:txBody>
      </p:sp>
      <p:sp>
        <p:nvSpPr>
          <p:cNvPr id="6" name="Rectangle 5"/>
          <p:cNvSpPr/>
          <p:nvPr/>
        </p:nvSpPr>
        <p:spPr>
          <a:xfrm>
            <a:off x="7205662" y="4710261"/>
            <a:ext cx="4629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- A broker receive </a:t>
            </a:r>
            <a:r>
              <a:rPr lang="en-US" sz="1600" dirty="0"/>
              <a:t>messages from producers and stores them on disk keyed by unique offset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dirty="0" smtClean="0"/>
              <a:t> - </a:t>
            </a:r>
            <a:r>
              <a:rPr lang="en-US" sz="1600" dirty="0"/>
              <a:t>A broker </a:t>
            </a:r>
            <a:r>
              <a:rPr lang="en-US" sz="1600" dirty="0" smtClean="0"/>
              <a:t>allows consumers </a:t>
            </a:r>
            <a:r>
              <a:rPr lang="en-US" sz="1600" dirty="0"/>
              <a:t>to fetch messages by topic, partition and </a:t>
            </a:r>
            <a:r>
              <a:rPr lang="en-US" sz="1600" dirty="0" smtClean="0"/>
              <a:t>offset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956425" y="4056236"/>
            <a:ext cx="5360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Kafka is run as a cluster comprised of one or more servers (called </a:t>
            </a:r>
            <a:r>
              <a:rPr lang="en-US" sz="1800" dirty="0" smtClean="0">
                <a:solidFill>
                  <a:srgbClr val="C00000"/>
                </a:solidFill>
              </a:rPr>
              <a:t>brokers</a:t>
            </a:r>
            <a:r>
              <a:rPr lang="en-US" sz="1800" dirty="0" smtClean="0"/>
              <a:t>)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endParaRPr lang="en-MY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85734" y="4319669"/>
            <a:ext cx="66749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5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1"/>
                </a:solidFill>
              </a:rPr>
              <a:t>Data in Kafka is stored in topic</a:t>
            </a:r>
          </a:p>
          <a:p>
            <a:r>
              <a:rPr lang="en-US" sz="1800" dirty="0">
                <a:solidFill>
                  <a:srgbClr val="C00000"/>
                </a:solidFill>
              </a:rPr>
              <a:t> - </a:t>
            </a:r>
            <a:r>
              <a:rPr lang="en-US" sz="1800" dirty="0" smtClean="0">
                <a:solidFill>
                  <a:srgbClr val="C00000"/>
                </a:solidFill>
              </a:rPr>
              <a:t>  Topic </a:t>
            </a:r>
            <a:r>
              <a:rPr lang="en-US" sz="1800" dirty="0" smtClean="0">
                <a:solidFill>
                  <a:schemeClr val="tx1"/>
                </a:solidFill>
              </a:rPr>
              <a:t>is category/feed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name where records are stored</a:t>
            </a:r>
          </a:p>
          <a:p>
            <a:pPr marL="285750" lvl="3" indent="-285750">
              <a:buFontTx/>
              <a:buChar char="-"/>
            </a:pPr>
            <a:r>
              <a:rPr lang="en-US" sz="1800" dirty="0" smtClean="0"/>
              <a:t>A topic is associated with a </a:t>
            </a:r>
            <a:r>
              <a:rPr lang="en-US" sz="1800" dirty="0" smtClean="0">
                <a:solidFill>
                  <a:srgbClr val="C00000"/>
                </a:solidFill>
              </a:rPr>
              <a:t>log</a:t>
            </a:r>
            <a:r>
              <a:rPr lang="en-US" sz="1800" dirty="0" smtClean="0"/>
              <a:t> – data structure on disk</a:t>
            </a:r>
          </a:p>
          <a:p>
            <a:pPr marL="285750" lvl="3" indent="-285750">
              <a:buFontTx/>
              <a:buChar char="-"/>
            </a:pPr>
            <a:r>
              <a:rPr lang="en-US" sz="1800" dirty="0" smtClean="0"/>
              <a:t>Each topic is indexed and stored with timestamp</a:t>
            </a:r>
          </a:p>
          <a:p>
            <a:pPr lvl="3"/>
            <a:endParaRPr lang="en-US" sz="500" dirty="0" smtClean="0"/>
          </a:p>
        </p:txBody>
      </p:sp>
    </p:spTree>
    <p:extLst>
      <p:ext uri="{BB962C8B-B14F-4D97-AF65-F5344CB8AC3E}">
        <p14:creationId xmlns:p14="http://schemas.microsoft.com/office/powerpoint/2010/main" val="166426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609600" y="104805"/>
            <a:ext cx="10972800" cy="51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 Narrow"/>
              <a:buNone/>
            </a:pPr>
            <a:r>
              <a:rPr lang="en-US" sz="4200" b="1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How does Kafka Work?</a:t>
            </a:r>
            <a:br>
              <a:rPr lang="en-US" sz="4200" b="1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4200" b="1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5" name="Google Shape;145;p25"/>
          <p:cNvSpPr txBox="1">
            <a:spLocks noGrp="1"/>
          </p:cNvSpPr>
          <p:nvPr>
            <p:ph type="sldNum" idx="12"/>
          </p:nvPr>
        </p:nvSpPr>
        <p:spPr>
          <a:xfrm>
            <a:off x="5892800" y="6172201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http://techbeacon.com/sites/default/files/kafka_lo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560" y="932016"/>
            <a:ext cx="5124450" cy="512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14563" y="6052939"/>
            <a:ext cx="8786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dirty="0"/>
          </a:p>
          <a:p>
            <a:r>
              <a:rPr lang="en-AU" dirty="0" smtClean="0">
                <a:hlinkClick r:id="rId4"/>
              </a:rPr>
              <a:t>https://medium.com/@durgaswaroop/a-practical-introduction-to-kafka-storage-internals-d5b544f6925f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04264" y="1018101"/>
            <a:ext cx="6498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 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Topics represent commit 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log data structures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 stored on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9" name="Rectangle 8"/>
          <p:cNvSpPr/>
          <p:nvPr/>
        </p:nvSpPr>
        <p:spPr>
          <a:xfrm>
            <a:off x="428089" y="1473518"/>
            <a:ext cx="6498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571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 </a:t>
            </a:r>
            <a:r>
              <a:rPr lang="en-US" sz="1800" dirty="0" smtClean="0">
                <a:solidFill>
                  <a:schemeClr val="tx1"/>
                </a:solidFill>
              </a:rPr>
              <a:t>Topics </a:t>
            </a:r>
            <a:r>
              <a:rPr lang="en-US" sz="1800" dirty="0">
                <a:solidFill>
                  <a:schemeClr val="tx1"/>
                </a:solidFill>
              </a:rPr>
              <a:t>are divided into </a:t>
            </a:r>
            <a:r>
              <a:rPr lang="en-US" sz="1800" dirty="0">
                <a:solidFill>
                  <a:srgbClr val="C00000"/>
                </a:solidFill>
              </a:rPr>
              <a:t>partitions</a:t>
            </a:r>
            <a:r>
              <a:rPr lang="en-US" sz="1800" dirty="0">
                <a:solidFill>
                  <a:schemeClr val="tx1"/>
                </a:solidFill>
              </a:rPr>
              <a:t>, e</a:t>
            </a:r>
            <a:r>
              <a:rPr lang="en-US" sz="1800" dirty="0" smtClean="0">
                <a:solidFill>
                  <a:schemeClr val="tx1"/>
                </a:solidFill>
              </a:rPr>
              <a:t>ach </a:t>
            </a:r>
            <a:r>
              <a:rPr lang="en-US" sz="1800" dirty="0">
                <a:solidFill>
                  <a:schemeClr val="tx1"/>
                </a:solidFill>
              </a:rPr>
              <a:t>partition is further divided into </a:t>
            </a:r>
            <a:r>
              <a:rPr lang="en-US" sz="1800" dirty="0">
                <a:solidFill>
                  <a:srgbClr val="C00000"/>
                </a:solidFill>
              </a:rPr>
              <a:t>segments </a:t>
            </a:r>
            <a:endParaRPr lang="en-US" sz="1800" dirty="0" smtClean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8089" y="2177716"/>
            <a:ext cx="6498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571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 </a:t>
            </a:r>
            <a:r>
              <a:rPr lang="en-US" sz="1800" dirty="0">
                <a:solidFill>
                  <a:schemeClr val="tx1"/>
                </a:solidFill>
              </a:rPr>
              <a:t>Each segment has a </a:t>
            </a:r>
            <a:r>
              <a:rPr lang="en-US" sz="1800" dirty="0">
                <a:solidFill>
                  <a:srgbClr val="C00000"/>
                </a:solidFill>
              </a:rPr>
              <a:t>log file </a:t>
            </a:r>
            <a:r>
              <a:rPr lang="en-US" sz="1800" dirty="0">
                <a:solidFill>
                  <a:schemeClr val="tx1"/>
                </a:solidFill>
              </a:rPr>
              <a:t>to store the actual </a:t>
            </a:r>
            <a:r>
              <a:rPr lang="en-US" sz="1800" dirty="0" smtClean="0">
                <a:solidFill>
                  <a:schemeClr val="tx1"/>
                </a:solidFill>
              </a:rPr>
              <a:t>message</a:t>
            </a:r>
            <a:endParaRPr lang="en-MY" sz="1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8089" y="2661351"/>
            <a:ext cx="6498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571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 </a:t>
            </a:r>
            <a:r>
              <a:rPr lang="en-US" sz="1800" dirty="0">
                <a:solidFill>
                  <a:schemeClr val="tx1"/>
                </a:solidFill>
              </a:rPr>
              <a:t>Log </a:t>
            </a:r>
            <a:r>
              <a:rPr lang="en-US" sz="1800" dirty="0" smtClean="0">
                <a:solidFill>
                  <a:schemeClr val="tx1"/>
                </a:solidFill>
              </a:rPr>
              <a:t>– </a:t>
            </a:r>
            <a:r>
              <a:rPr lang="en-US" sz="1800" dirty="0" smtClean="0">
                <a:solidFill>
                  <a:srgbClr val="C00000"/>
                </a:solidFill>
              </a:rPr>
              <a:t>time-ordered</a:t>
            </a:r>
            <a:r>
              <a:rPr lang="en-US" sz="1800" dirty="0">
                <a:solidFill>
                  <a:srgbClr val="C00000"/>
                </a:solidFill>
              </a:rPr>
              <a:t>, </a:t>
            </a:r>
            <a:r>
              <a:rPr lang="en-US" sz="1800" dirty="0" smtClean="0">
                <a:solidFill>
                  <a:srgbClr val="C00000"/>
                </a:solidFill>
              </a:rPr>
              <a:t>sequence </a:t>
            </a:r>
            <a:r>
              <a:rPr lang="en-US" sz="1800" dirty="0">
                <a:solidFill>
                  <a:srgbClr val="C00000"/>
                </a:solidFill>
              </a:rPr>
              <a:t>of messages that is continually </a:t>
            </a:r>
            <a:r>
              <a:rPr lang="en-US" sz="1800" dirty="0" smtClean="0">
                <a:solidFill>
                  <a:srgbClr val="C00000"/>
                </a:solidFill>
              </a:rPr>
              <a:t>appended </a:t>
            </a:r>
            <a:r>
              <a:rPr lang="en-US" sz="1800" dirty="0" smtClean="0">
                <a:solidFill>
                  <a:schemeClr val="tx1"/>
                </a:solidFill>
              </a:rPr>
              <a:t>(each log entry can be array of bytes)</a:t>
            </a:r>
            <a:endParaRPr lang="en-MY" sz="1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8089" y="3364136"/>
            <a:ext cx="64982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571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 </a:t>
            </a:r>
            <a:r>
              <a:rPr lang="en-US" sz="1800" dirty="0" smtClean="0">
                <a:solidFill>
                  <a:schemeClr val="tx1"/>
                </a:solidFill>
              </a:rPr>
              <a:t>Partitions are </a:t>
            </a:r>
            <a:r>
              <a:rPr lang="en-US" sz="1800" dirty="0" smtClean="0">
                <a:solidFill>
                  <a:srgbClr val="C00000"/>
                </a:solidFill>
              </a:rPr>
              <a:t>replicated and distributed </a:t>
            </a:r>
            <a:r>
              <a:rPr lang="en-US" sz="1800" dirty="0" smtClean="0">
                <a:solidFill>
                  <a:schemeClr val="tx1"/>
                </a:solidFill>
              </a:rPr>
              <a:t>over servers in Kafka cluster (brokers) for </a:t>
            </a:r>
            <a:r>
              <a:rPr lang="en-US" sz="1800" dirty="0" smtClean="0">
                <a:solidFill>
                  <a:srgbClr val="C00000"/>
                </a:solidFill>
              </a:rPr>
              <a:t>fault </a:t>
            </a:r>
            <a:r>
              <a:rPr lang="en-US" sz="1800" dirty="0">
                <a:solidFill>
                  <a:srgbClr val="C00000"/>
                </a:solidFill>
              </a:rPr>
              <a:t>tolerance </a:t>
            </a:r>
            <a:r>
              <a:rPr lang="en-US" sz="1800" dirty="0">
                <a:solidFill>
                  <a:schemeClr val="tx1"/>
                </a:solidFill>
              </a:rPr>
              <a:t>(when a server in the cluster fails so messages remain available)</a:t>
            </a:r>
            <a:endParaRPr lang="en-MY" sz="1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8089" y="4517263"/>
            <a:ext cx="64982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5715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800" dirty="0"/>
              <a:t>Messages stay around for a configurable period of time (i.e., 7 days, 30 days, etc.).</a:t>
            </a:r>
          </a:p>
          <a:p>
            <a:pPr marL="285750" indent="-57150">
              <a:buFont typeface="Wingdings" panose="05000000000000000000" pitchFamily="2" charset="2"/>
              <a:buChar char="Ø"/>
            </a:pPr>
            <a:endParaRPr lang="en-MY" sz="1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4634" y="5248550"/>
            <a:ext cx="5383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Can </a:t>
            </a:r>
            <a:r>
              <a:rPr lang="en-US" dirty="0" smtClean="0">
                <a:latin typeface="Roboto"/>
              </a:rPr>
              <a:t>recover </a:t>
            </a:r>
            <a:r>
              <a:rPr lang="en-US" dirty="0">
                <a:latin typeface="Roboto"/>
              </a:rPr>
              <a:t>lost messages during time out or lost connection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1782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Storage Structure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897915"/>
            <a:ext cx="4005909" cy="35640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74911" y="6094741"/>
            <a:ext cx="59483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Image source: </a:t>
            </a:r>
            <a:r>
              <a:rPr lang="en-MY" dirty="0" smtClean="0">
                <a:hlinkClick r:id="rId4"/>
              </a:rPr>
              <a:t>https</a:t>
            </a:r>
            <a:r>
              <a:rPr lang="en-MY" dirty="0">
                <a:hlinkClick r:id="rId4"/>
              </a:rPr>
              <a:t>://</a:t>
            </a:r>
            <a:r>
              <a:rPr lang="en-MY" dirty="0" smtClean="0">
                <a:hlinkClick r:id="rId4"/>
              </a:rPr>
              <a:t>docs.cloudera.com/runtime/7.2.8/kafka-overview/topics/kafka-overview-logs-and-log-segments.html</a:t>
            </a:r>
            <a:endParaRPr lang="en-MY" dirty="0" smtClean="0"/>
          </a:p>
          <a:p>
            <a:r>
              <a:rPr lang="en-MY" dirty="0">
                <a:hlinkClick r:id="rId5"/>
              </a:rPr>
              <a:t>https://kafka.apache.org/081/documentation.html</a:t>
            </a:r>
            <a:endParaRPr lang="en-MY" dirty="0"/>
          </a:p>
          <a:p>
            <a:endParaRPr lang="en-MY" dirty="0" smtClean="0"/>
          </a:p>
          <a:p>
            <a:endParaRPr lang="en-US" dirty="0"/>
          </a:p>
          <a:p>
            <a:endParaRPr lang="en-MY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351587"/>
            <a:ext cx="6101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Every piece of data stored in segment file is a </a:t>
            </a:r>
            <a:r>
              <a:rPr lang="en-US" dirty="0" smtClean="0">
                <a:solidFill>
                  <a:srgbClr val="C00000"/>
                </a:solidFill>
              </a:rPr>
              <a:t>message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Each message in partition is uniquely identified by an ID called </a:t>
            </a:r>
            <a:r>
              <a:rPr lang="en-US" dirty="0" smtClean="0">
                <a:solidFill>
                  <a:srgbClr val="C00000"/>
                </a:solidFill>
              </a:rPr>
              <a:t>offset</a:t>
            </a:r>
            <a:endParaRPr lang="en-MY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850" y="1365700"/>
            <a:ext cx="5078963" cy="30962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50796" y="4385566"/>
            <a:ext cx="4322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Messages are written to it in an append-only fashion</a:t>
            </a:r>
            <a:endParaRPr lang="en-MY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4647942"/>
            <a:ext cx="6101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 Topic </a:t>
            </a:r>
            <a:r>
              <a:rPr lang="en-US" dirty="0" smtClean="0">
                <a:solidFill>
                  <a:schemeClr val="tx1"/>
                </a:solidFill>
              </a:rPr>
              <a:t>is logical grouping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Partition </a:t>
            </a:r>
            <a:r>
              <a:rPr lang="en-US" dirty="0" smtClean="0">
                <a:solidFill>
                  <a:schemeClr val="tx1"/>
                </a:solidFill>
              </a:rPr>
              <a:t>is actual unit of data storage</a:t>
            </a: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36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609600" y="104805"/>
            <a:ext cx="10972800" cy="51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 Narrow"/>
              <a:buNone/>
            </a:pPr>
            <a:r>
              <a:rPr lang="en-US" sz="4200" b="1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What Kafka doesn’t do?</a:t>
            </a:r>
            <a:br>
              <a:rPr lang="en-US" sz="4200" b="1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4200" b="1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609599" y="988374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r>
              <a:rPr lang="en-US" dirty="0"/>
              <a:t>Kafka does not have individual message IDs. Messages are simply addressed by their offset in the log</a:t>
            </a:r>
            <a:r>
              <a:rPr lang="en-US" dirty="0" smtClean="0"/>
              <a:t>.</a:t>
            </a:r>
          </a:p>
          <a:p>
            <a:pPr marL="76200" indent="0">
              <a:buNone/>
            </a:pPr>
            <a:endParaRPr lang="en-US" sz="1000" dirty="0"/>
          </a:p>
          <a:p>
            <a:r>
              <a:rPr lang="en-US" dirty="0"/>
              <a:t>Kafka also does not track the consumers that a topic has or who has consumed what messages</a:t>
            </a:r>
            <a:r>
              <a:rPr lang="en-US" dirty="0" smtClean="0"/>
              <a:t>.</a:t>
            </a:r>
          </a:p>
          <a:p>
            <a:endParaRPr lang="en-US" sz="1000" dirty="0"/>
          </a:p>
          <a:p>
            <a:r>
              <a:rPr lang="en-US" dirty="0"/>
              <a:t>There are no deletes. Kafka keeps all parts of the log for the specified time.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45" name="Google Shape;145;p25"/>
          <p:cNvSpPr txBox="1">
            <a:spLocks noGrp="1"/>
          </p:cNvSpPr>
          <p:nvPr>
            <p:ph type="sldNum" idx="12"/>
          </p:nvPr>
        </p:nvSpPr>
        <p:spPr>
          <a:xfrm>
            <a:off x="5892800" y="6172201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2265"/>
          <a:stretch/>
        </p:blipFill>
        <p:spPr>
          <a:xfrm>
            <a:off x="1000126" y="3506441"/>
            <a:ext cx="6091237" cy="23368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0288" y="6347244"/>
            <a:ext cx="7415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>
                <a:hlinkClick r:id="rId4"/>
              </a:rPr>
              <a:t>https://shubhamagtech.home.blog/2019/07/31/kafka-offset-management/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495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609600" y="104805"/>
            <a:ext cx="10972800" cy="51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dirty="0"/>
              <a:t>Kafka and big data at web-scale companies</a:t>
            </a:r>
          </a:p>
        </p:txBody>
      </p:sp>
      <p:sp>
        <p:nvSpPr>
          <p:cNvPr id="145" name="Google Shape;145;p25"/>
          <p:cNvSpPr txBox="1">
            <a:spLocks noGrp="1"/>
          </p:cNvSpPr>
          <p:nvPr>
            <p:ph type="sldNum" idx="12"/>
          </p:nvPr>
        </p:nvSpPr>
        <p:spPr>
          <a:xfrm>
            <a:off x="5892800" y="6172201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2" name="Picture 2" descr="http://techbeacon.com/sites/default/files/spark-and-spark-streaming-at-netfixkedar-sedekar-and-monal-daxini-netflix-21-6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63" y="1354294"/>
            <a:ext cx="7942874" cy="446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55985" y="5823717"/>
            <a:ext cx="106445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https://www.slideshare.net/SparkSummit/spark-and-spark-streaming-at-netfix-sedakar-daxini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871781"/>
            <a:ext cx="6085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b="1" dirty="0">
                <a:solidFill>
                  <a:srgbClr val="333333"/>
                </a:solidFill>
                <a:latin typeface="+mn-lt"/>
              </a:rPr>
              <a:t>Big Data ingestion at Netflix</a:t>
            </a:r>
          </a:p>
        </p:txBody>
      </p:sp>
    </p:spTree>
    <p:extLst>
      <p:ext uri="{BB962C8B-B14F-4D97-AF65-F5344CB8AC3E}">
        <p14:creationId xmlns:p14="http://schemas.microsoft.com/office/powerpoint/2010/main" val="407543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609600" y="104805"/>
            <a:ext cx="10972800" cy="51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dirty="0"/>
              <a:t>Kafka and big data at web-scale companies</a:t>
            </a:r>
          </a:p>
        </p:txBody>
      </p:sp>
      <p:sp>
        <p:nvSpPr>
          <p:cNvPr id="145" name="Google Shape;145;p25"/>
          <p:cNvSpPr txBox="1">
            <a:spLocks noGrp="1"/>
          </p:cNvSpPr>
          <p:nvPr>
            <p:ph type="sldNum" idx="12"/>
          </p:nvPr>
        </p:nvSpPr>
        <p:spPr>
          <a:xfrm>
            <a:off x="5892800" y="6172201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871781"/>
            <a:ext cx="10972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AU" sz="3200" b="1" u="sng" dirty="0"/>
              <a:t>BP OIL USE CASE :</a:t>
            </a:r>
            <a:endParaRPr lang="en-AU" sz="3200" b="1" dirty="0"/>
          </a:p>
          <a:p>
            <a:endParaRPr lang="en-AU" sz="1600" b="1" dirty="0">
              <a:solidFill>
                <a:srgbClr val="333333"/>
              </a:solidFill>
              <a:latin typeface="+mn-lt"/>
              <a:hlinkClick r:id="" action="ppaction://noaction"/>
            </a:endParaRPr>
          </a:p>
          <a:p>
            <a:endParaRPr lang="en-AU" sz="1600" b="1" dirty="0">
              <a:solidFill>
                <a:srgbClr val="333333"/>
              </a:solidFill>
              <a:latin typeface="+mn-lt"/>
              <a:hlinkClick r:id="" action="ppaction://noaction"/>
            </a:endParaRPr>
          </a:p>
          <a:p>
            <a:endParaRPr lang="en-AU" sz="1600" b="1" dirty="0">
              <a:solidFill>
                <a:srgbClr val="333333"/>
              </a:solidFill>
              <a:latin typeface="+mn-lt"/>
              <a:hlinkClick r:id="rId3"/>
            </a:endParaRPr>
          </a:p>
          <a:p>
            <a:endParaRPr lang="en-AU" sz="1600" b="1" dirty="0">
              <a:solidFill>
                <a:srgbClr val="333333"/>
              </a:solidFill>
              <a:latin typeface="+mn-lt"/>
              <a:hlinkClick r:id="rId3"/>
            </a:endParaRPr>
          </a:p>
          <a:p>
            <a:endParaRPr lang="en-AU" sz="1600" b="1" dirty="0">
              <a:solidFill>
                <a:srgbClr val="333333"/>
              </a:solidFill>
              <a:latin typeface="+mn-lt"/>
              <a:hlinkClick r:id="rId3"/>
            </a:endParaRPr>
          </a:p>
          <a:p>
            <a:endParaRPr lang="en-AU" sz="1600" b="1" dirty="0">
              <a:solidFill>
                <a:srgbClr val="333333"/>
              </a:solidFill>
              <a:latin typeface="+mn-lt"/>
              <a:hlinkClick r:id="rId3"/>
            </a:endParaRPr>
          </a:p>
          <a:p>
            <a:endParaRPr lang="en-AU" sz="1600" b="1" dirty="0">
              <a:solidFill>
                <a:srgbClr val="333333"/>
              </a:solidFill>
              <a:latin typeface="+mn-lt"/>
              <a:hlinkClick r:id="rId3"/>
            </a:endParaRPr>
          </a:p>
          <a:p>
            <a:endParaRPr lang="en-AU" sz="1600" b="1" dirty="0">
              <a:solidFill>
                <a:srgbClr val="333333"/>
              </a:solidFill>
              <a:latin typeface="+mn-lt"/>
              <a:hlinkClick r:id="rId3"/>
            </a:endParaRPr>
          </a:p>
          <a:p>
            <a:endParaRPr lang="en-AU" sz="1600" b="1" dirty="0">
              <a:solidFill>
                <a:srgbClr val="333333"/>
              </a:solidFill>
              <a:latin typeface="+mn-lt"/>
              <a:hlinkClick r:id="rId3"/>
            </a:endParaRPr>
          </a:p>
          <a:p>
            <a:endParaRPr lang="en-AU" sz="1600" b="1" dirty="0">
              <a:solidFill>
                <a:srgbClr val="333333"/>
              </a:solidFill>
              <a:latin typeface="+mn-lt"/>
              <a:hlinkClick r:id="rId3"/>
            </a:endParaRPr>
          </a:p>
          <a:p>
            <a:endParaRPr lang="en-AU" sz="1600" b="1" dirty="0">
              <a:solidFill>
                <a:srgbClr val="333333"/>
              </a:solidFill>
              <a:latin typeface="+mn-lt"/>
              <a:hlinkClick r:id="rId3"/>
            </a:endParaRPr>
          </a:p>
          <a:p>
            <a:endParaRPr lang="en-AU" sz="1600" b="1" dirty="0">
              <a:solidFill>
                <a:srgbClr val="333333"/>
              </a:solidFill>
              <a:latin typeface="+mn-lt"/>
              <a:hlinkClick r:id="rId3"/>
            </a:endParaRPr>
          </a:p>
          <a:p>
            <a:endParaRPr lang="en-AU" sz="1600" b="1" dirty="0">
              <a:solidFill>
                <a:srgbClr val="333333"/>
              </a:solidFill>
              <a:latin typeface="+mn-lt"/>
              <a:hlinkClick r:id="rId3"/>
            </a:endParaRPr>
          </a:p>
          <a:p>
            <a:endParaRPr lang="en-AU" sz="1600" b="1" dirty="0">
              <a:solidFill>
                <a:srgbClr val="333333"/>
              </a:solidFill>
              <a:latin typeface="+mn-lt"/>
              <a:hlinkClick r:id="rId3"/>
            </a:endParaRPr>
          </a:p>
          <a:p>
            <a:endParaRPr lang="en-AU" sz="1600" b="1" dirty="0">
              <a:solidFill>
                <a:srgbClr val="333333"/>
              </a:solidFill>
              <a:latin typeface="+mn-lt"/>
              <a:hlinkClick r:id="rId3"/>
            </a:endParaRPr>
          </a:p>
          <a:p>
            <a:endParaRPr lang="en-AU" sz="1600" b="1" dirty="0">
              <a:solidFill>
                <a:srgbClr val="333333"/>
              </a:solidFill>
              <a:latin typeface="+mn-lt"/>
              <a:hlinkClick r:id="rId3"/>
            </a:endParaRPr>
          </a:p>
          <a:p>
            <a:endParaRPr lang="en-AU" sz="1600" b="1" dirty="0">
              <a:solidFill>
                <a:srgbClr val="333333"/>
              </a:solidFill>
              <a:latin typeface="+mn-lt"/>
              <a:hlinkClick r:id="rId3"/>
            </a:endParaRPr>
          </a:p>
          <a:p>
            <a:endParaRPr lang="en-AU" sz="1600" b="1" dirty="0">
              <a:solidFill>
                <a:srgbClr val="333333"/>
              </a:solidFill>
              <a:latin typeface="+mn-lt"/>
              <a:hlinkClick r:id="" action="ppaction://noaction"/>
            </a:endParaRPr>
          </a:p>
          <a:p>
            <a:r>
              <a:rPr lang="en-AU" sz="1600" b="1" dirty="0">
                <a:solidFill>
                  <a:srgbClr val="333333"/>
                </a:solidFill>
                <a:latin typeface="+mn-lt"/>
                <a:hlinkClick r:id="" action="ppaction://noaction"/>
              </a:rPr>
              <a:t>https</a:t>
            </a:r>
            <a:r>
              <a:rPr lang="en-AU" sz="1600" b="1" dirty="0">
                <a:solidFill>
                  <a:srgbClr val="333333"/>
                </a:solidFill>
                <a:latin typeface="+mn-lt"/>
                <a:hlinkClick r:id="rId3"/>
              </a:rPr>
              <a:t>://www.linkedin.com/pulse/real-time-streaming-data-pipelines-apache-kafka-spark-steven-murhula/</a:t>
            </a:r>
            <a:endParaRPr lang="en-AU" sz="1600" b="1" dirty="0">
              <a:solidFill>
                <a:srgbClr val="333333"/>
              </a:solidFill>
              <a:latin typeface="+mn-lt"/>
            </a:endParaRPr>
          </a:p>
          <a:p>
            <a:endParaRPr lang="en-AU" sz="1600" b="1" dirty="0">
              <a:solidFill>
                <a:srgbClr val="333333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32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25" y="1472284"/>
            <a:ext cx="90487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9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577</Words>
  <Application>Microsoft Office PowerPoint</Application>
  <PresentationFormat>Widescreen</PresentationFormat>
  <Paragraphs>155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Wingdings</vt:lpstr>
      <vt:lpstr>Calibri</vt:lpstr>
      <vt:lpstr>Arial</vt:lpstr>
      <vt:lpstr>Roboto</vt:lpstr>
      <vt:lpstr>Office Theme</vt:lpstr>
      <vt:lpstr>PowerPoint Presentation</vt:lpstr>
      <vt:lpstr>Streaming Platforms</vt:lpstr>
      <vt:lpstr>Real-Time Streaming Architecture  </vt:lpstr>
      <vt:lpstr>What is Apache Kafka? </vt:lpstr>
      <vt:lpstr>How does Kafka Work? </vt:lpstr>
      <vt:lpstr>Kafka Storage Structure</vt:lpstr>
      <vt:lpstr>What Kafka doesn’t do? </vt:lpstr>
      <vt:lpstr>Kafka and big data at web-scale companies</vt:lpstr>
      <vt:lpstr>Kafka and big data at web-scale companies</vt:lpstr>
      <vt:lpstr>Kafka and big data at web-scale companies</vt:lpstr>
      <vt:lpstr>Should you use Apache Kafka? </vt:lpstr>
      <vt:lpstr>Real-Time Streaming Architecture  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Prajwol Sangat</dc:creator>
  <cp:lastModifiedBy>Ting Chee Ming</cp:lastModifiedBy>
  <cp:revision>29</cp:revision>
  <dcterms:modified xsi:type="dcterms:W3CDTF">2021-05-08T09:10:14Z</dcterms:modified>
</cp:coreProperties>
</file>