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702115-4E97-4F6E-B726-D75199445ED8}" v="65" dt="2021-10-06T08:29:48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ágner Máté" userId="f02a5a17-7713-4468-896a-12a40daecc15" providerId="ADAL" clId="{24702115-4E97-4F6E-B726-D75199445ED8}"/>
    <pc:docChg chg="undo custSel addSld modSld">
      <pc:chgData name="Vágner Máté" userId="f02a5a17-7713-4468-896a-12a40daecc15" providerId="ADAL" clId="{24702115-4E97-4F6E-B726-D75199445ED8}" dt="2021-10-06T08:30:53.613" v="1612" actId="5793"/>
      <pc:docMkLst>
        <pc:docMk/>
      </pc:docMkLst>
      <pc:sldChg chg="modSp mod">
        <pc:chgData name="Vágner Máté" userId="f02a5a17-7713-4468-896a-12a40daecc15" providerId="ADAL" clId="{24702115-4E97-4F6E-B726-D75199445ED8}" dt="2021-10-06T08:30:53.613" v="1612" actId="5793"/>
        <pc:sldMkLst>
          <pc:docMk/>
          <pc:sldMk cId="3868171715" sldId="256"/>
        </pc:sldMkLst>
        <pc:spChg chg="mod">
          <ac:chgData name="Vágner Máté" userId="f02a5a17-7713-4468-896a-12a40daecc15" providerId="ADAL" clId="{24702115-4E97-4F6E-B726-D75199445ED8}" dt="2021-10-06T08:30:53.613" v="1612" actId="5793"/>
          <ac:spMkLst>
            <pc:docMk/>
            <pc:sldMk cId="3868171715" sldId="256"/>
            <ac:spMk id="3" creationId="{5E10F450-AB27-4A20-A45A-16750C545618}"/>
          </ac:spMkLst>
        </pc:spChg>
      </pc:sldChg>
      <pc:sldChg chg="addSp delSp modSp mod">
        <pc:chgData name="Vágner Máté" userId="f02a5a17-7713-4468-896a-12a40daecc15" providerId="ADAL" clId="{24702115-4E97-4F6E-B726-D75199445ED8}" dt="2021-10-06T08:27:36.245" v="1516" actId="1076"/>
        <pc:sldMkLst>
          <pc:docMk/>
          <pc:sldMk cId="2501582041" sldId="257"/>
        </pc:sldMkLst>
        <pc:spChg chg="mod">
          <ac:chgData name="Vágner Máté" userId="f02a5a17-7713-4468-896a-12a40daecc15" providerId="ADAL" clId="{24702115-4E97-4F6E-B726-D75199445ED8}" dt="2021-10-06T08:26:32.076" v="1493" actId="6549"/>
          <ac:spMkLst>
            <pc:docMk/>
            <pc:sldMk cId="2501582041" sldId="257"/>
            <ac:spMk id="2" creationId="{BB54D782-95B9-4C40-8FD8-C43DFD9F8A8F}"/>
          </ac:spMkLst>
        </pc:spChg>
        <pc:spChg chg="del">
          <ac:chgData name="Vágner Máté" userId="f02a5a17-7713-4468-896a-12a40daecc15" providerId="ADAL" clId="{24702115-4E97-4F6E-B726-D75199445ED8}" dt="2021-10-06T08:24:39.824" v="1420" actId="478"/>
          <ac:spMkLst>
            <pc:docMk/>
            <pc:sldMk cId="2501582041" sldId="257"/>
            <ac:spMk id="3" creationId="{E0F74F3C-66E6-42E8-A8C4-938022FAAFCB}"/>
          </ac:spMkLst>
        </pc:spChg>
        <pc:spChg chg="add mod">
          <ac:chgData name="Vágner Máté" userId="f02a5a17-7713-4468-896a-12a40daecc15" providerId="ADAL" clId="{24702115-4E97-4F6E-B726-D75199445ED8}" dt="2021-10-06T08:27:20.276" v="1497" actId="164"/>
          <ac:spMkLst>
            <pc:docMk/>
            <pc:sldMk cId="2501582041" sldId="257"/>
            <ac:spMk id="5" creationId="{B11AED7F-2810-41B3-8590-5016EFBEC748}"/>
          </ac:spMkLst>
        </pc:spChg>
        <pc:spChg chg="add mod">
          <ac:chgData name="Vágner Máté" userId="f02a5a17-7713-4468-896a-12a40daecc15" providerId="ADAL" clId="{24702115-4E97-4F6E-B726-D75199445ED8}" dt="2021-10-06T08:27:20.276" v="1497" actId="164"/>
          <ac:spMkLst>
            <pc:docMk/>
            <pc:sldMk cId="2501582041" sldId="257"/>
            <ac:spMk id="6" creationId="{7A42F918-BBD2-4F67-9B4C-044BCFF6F1B0}"/>
          </ac:spMkLst>
        </pc:spChg>
        <pc:spChg chg="add mod">
          <ac:chgData name="Vágner Máté" userId="f02a5a17-7713-4468-896a-12a40daecc15" providerId="ADAL" clId="{24702115-4E97-4F6E-B726-D75199445ED8}" dt="2021-10-06T08:27:20.276" v="1497" actId="164"/>
          <ac:spMkLst>
            <pc:docMk/>
            <pc:sldMk cId="2501582041" sldId="257"/>
            <ac:spMk id="7" creationId="{D16BE3AB-62B4-4DC7-9E54-CC789BA8BB7A}"/>
          </ac:spMkLst>
        </pc:spChg>
        <pc:spChg chg="add mod">
          <ac:chgData name="Vágner Máté" userId="f02a5a17-7713-4468-896a-12a40daecc15" providerId="ADAL" clId="{24702115-4E97-4F6E-B726-D75199445ED8}" dt="2021-10-06T08:27:20.276" v="1497" actId="164"/>
          <ac:spMkLst>
            <pc:docMk/>
            <pc:sldMk cId="2501582041" sldId="257"/>
            <ac:spMk id="9" creationId="{77D68597-1279-40A2-AC6D-3BA9CBA1188E}"/>
          </ac:spMkLst>
        </pc:spChg>
        <pc:spChg chg="add mod">
          <ac:chgData name="Vágner Máté" userId="f02a5a17-7713-4468-896a-12a40daecc15" providerId="ADAL" clId="{24702115-4E97-4F6E-B726-D75199445ED8}" dt="2021-10-06T08:27:36.245" v="1516" actId="1076"/>
          <ac:spMkLst>
            <pc:docMk/>
            <pc:sldMk cId="2501582041" sldId="257"/>
            <ac:spMk id="11" creationId="{2CC50FCB-CB68-4FE7-8E9E-A44F84CA9E05}"/>
          </ac:spMkLst>
        </pc:spChg>
        <pc:grpChg chg="add mod">
          <ac:chgData name="Vágner Máté" userId="f02a5a17-7713-4468-896a-12a40daecc15" providerId="ADAL" clId="{24702115-4E97-4F6E-B726-D75199445ED8}" dt="2021-10-06T08:27:23.882" v="1498" actId="1076"/>
          <ac:grpSpMkLst>
            <pc:docMk/>
            <pc:sldMk cId="2501582041" sldId="257"/>
            <ac:grpSpMk id="12" creationId="{C2B06A6A-E2D4-4BCB-8835-5397A08C0B31}"/>
          </ac:grpSpMkLst>
        </pc:grpChg>
        <pc:inkChg chg="add mod">
          <ac:chgData name="Vágner Máté" userId="f02a5a17-7713-4468-896a-12a40daecc15" providerId="ADAL" clId="{24702115-4E97-4F6E-B726-D75199445ED8}" dt="2021-10-06T08:27:20.276" v="1497" actId="164"/>
          <ac:inkMkLst>
            <pc:docMk/>
            <pc:sldMk cId="2501582041" sldId="257"/>
            <ac:inkMk id="4" creationId="{3152C5F9-42AA-4E0F-B33A-CBA3A738C155}"/>
          </ac:inkMkLst>
        </pc:inkChg>
      </pc:sldChg>
      <pc:sldChg chg="modSp mod">
        <pc:chgData name="Vágner Máté" userId="f02a5a17-7713-4468-896a-12a40daecc15" providerId="ADAL" clId="{24702115-4E97-4F6E-B726-D75199445ED8}" dt="2021-10-06T08:30:27.366" v="1572" actId="20577"/>
        <pc:sldMkLst>
          <pc:docMk/>
          <pc:sldMk cId="47326664" sldId="258"/>
        </pc:sldMkLst>
        <pc:spChg chg="mod">
          <ac:chgData name="Vágner Máté" userId="f02a5a17-7713-4468-896a-12a40daecc15" providerId="ADAL" clId="{24702115-4E97-4F6E-B726-D75199445ED8}" dt="2021-10-06T08:30:27.366" v="1572" actId="20577"/>
          <ac:spMkLst>
            <pc:docMk/>
            <pc:sldMk cId="47326664" sldId="258"/>
            <ac:spMk id="2" creationId="{F7C00496-27E6-43A3-9419-6F11139155F0}"/>
          </ac:spMkLst>
        </pc:spChg>
        <pc:spChg chg="mod">
          <ac:chgData name="Vágner Máté" userId="f02a5a17-7713-4468-896a-12a40daecc15" providerId="ADAL" clId="{24702115-4E97-4F6E-B726-D75199445ED8}" dt="2021-10-06T08:27:45.133" v="1517" actId="14100"/>
          <ac:spMkLst>
            <pc:docMk/>
            <pc:sldMk cId="47326664" sldId="258"/>
            <ac:spMk id="3" creationId="{D2DD4B02-94EF-49D9-B0E0-AEBE16E946DD}"/>
          </ac:spMkLst>
        </pc:spChg>
      </pc:sldChg>
      <pc:sldChg chg="modSp new mod">
        <pc:chgData name="Vágner Máté" userId="f02a5a17-7713-4468-896a-12a40daecc15" providerId="ADAL" clId="{24702115-4E97-4F6E-B726-D75199445ED8}" dt="2021-10-06T08:14:39.662" v="692" actId="20577"/>
        <pc:sldMkLst>
          <pc:docMk/>
          <pc:sldMk cId="2213525805" sldId="259"/>
        </pc:sldMkLst>
        <pc:spChg chg="mod">
          <ac:chgData name="Vágner Máté" userId="f02a5a17-7713-4468-896a-12a40daecc15" providerId="ADAL" clId="{24702115-4E97-4F6E-B726-D75199445ED8}" dt="2021-10-06T08:14:36.714" v="691" actId="20577"/>
          <ac:spMkLst>
            <pc:docMk/>
            <pc:sldMk cId="2213525805" sldId="259"/>
            <ac:spMk id="2" creationId="{FBA216BC-80B2-4B33-9842-2348CF5A20A5}"/>
          </ac:spMkLst>
        </pc:spChg>
        <pc:spChg chg="mod">
          <ac:chgData name="Vágner Máté" userId="f02a5a17-7713-4468-896a-12a40daecc15" providerId="ADAL" clId="{24702115-4E97-4F6E-B726-D75199445ED8}" dt="2021-10-06T08:14:39.662" v="692" actId="20577"/>
          <ac:spMkLst>
            <pc:docMk/>
            <pc:sldMk cId="2213525805" sldId="259"/>
            <ac:spMk id="3" creationId="{05924F3A-C492-4F91-8293-23AFAE257A86}"/>
          </ac:spMkLst>
        </pc:spChg>
      </pc:sldChg>
      <pc:sldChg chg="modSp new mod">
        <pc:chgData name="Vágner Máté" userId="f02a5a17-7713-4468-896a-12a40daecc15" providerId="ADAL" clId="{24702115-4E97-4F6E-B726-D75199445ED8}" dt="2021-10-06T08:28:01.805" v="1519"/>
        <pc:sldMkLst>
          <pc:docMk/>
          <pc:sldMk cId="1107904779" sldId="260"/>
        </pc:sldMkLst>
        <pc:spChg chg="mod">
          <ac:chgData name="Vágner Máté" userId="f02a5a17-7713-4468-896a-12a40daecc15" providerId="ADAL" clId="{24702115-4E97-4F6E-B726-D75199445ED8}" dt="2021-10-06T08:14:53.357" v="716" actId="20577"/>
          <ac:spMkLst>
            <pc:docMk/>
            <pc:sldMk cId="1107904779" sldId="260"/>
            <ac:spMk id="2" creationId="{091280D9-A580-48C7-B9EE-440695EE8C42}"/>
          </ac:spMkLst>
        </pc:spChg>
        <pc:spChg chg="mod">
          <ac:chgData name="Vágner Máté" userId="f02a5a17-7713-4468-896a-12a40daecc15" providerId="ADAL" clId="{24702115-4E97-4F6E-B726-D75199445ED8}" dt="2021-10-06T08:28:01.805" v="1519"/>
          <ac:spMkLst>
            <pc:docMk/>
            <pc:sldMk cId="1107904779" sldId="260"/>
            <ac:spMk id="3" creationId="{B7624309-6776-42EB-AE23-F99E82AFD232}"/>
          </ac:spMkLst>
        </pc:spChg>
      </pc:sldChg>
      <pc:sldChg chg="modSp new mod">
        <pc:chgData name="Vágner Máté" userId="f02a5a17-7713-4468-896a-12a40daecc15" providerId="ADAL" clId="{24702115-4E97-4F6E-B726-D75199445ED8}" dt="2021-10-06T08:21:08.824" v="1243" actId="20577"/>
        <pc:sldMkLst>
          <pc:docMk/>
          <pc:sldMk cId="1668399795" sldId="261"/>
        </pc:sldMkLst>
        <pc:spChg chg="mod">
          <ac:chgData name="Vágner Máté" userId="f02a5a17-7713-4468-896a-12a40daecc15" providerId="ADAL" clId="{24702115-4E97-4F6E-B726-D75199445ED8}" dt="2021-10-06T08:15:00.745" v="730" actId="20577"/>
          <ac:spMkLst>
            <pc:docMk/>
            <pc:sldMk cId="1668399795" sldId="261"/>
            <ac:spMk id="2" creationId="{656B8FDD-A356-4727-8AAD-FD390D9456E6}"/>
          </ac:spMkLst>
        </pc:spChg>
        <pc:spChg chg="mod">
          <ac:chgData name="Vágner Máté" userId="f02a5a17-7713-4468-896a-12a40daecc15" providerId="ADAL" clId="{24702115-4E97-4F6E-B726-D75199445ED8}" dt="2021-10-06T08:21:08.824" v="1243" actId="20577"/>
          <ac:spMkLst>
            <pc:docMk/>
            <pc:sldMk cId="1668399795" sldId="261"/>
            <ac:spMk id="3" creationId="{6EB7FD32-9B66-41A4-A592-3A63CB0713F4}"/>
          </ac:spMkLst>
        </pc:spChg>
      </pc:sldChg>
      <pc:sldChg chg="addSp modSp new mod">
        <pc:chgData name="Vágner Máté" userId="f02a5a17-7713-4468-896a-12a40daecc15" providerId="ADAL" clId="{24702115-4E97-4F6E-B726-D75199445ED8}" dt="2021-10-06T08:29:48.893" v="1571" actId="1076"/>
        <pc:sldMkLst>
          <pc:docMk/>
          <pc:sldMk cId="1508589373" sldId="262"/>
        </pc:sldMkLst>
        <pc:spChg chg="mod">
          <ac:chgData name="Vágner Máté" userId="f02a5a17-7713-4468-896a-12a40daecc15" providerId="ADAL" clId="{24702115-4E97-4F6E-B726-D75199445ED8}" dt="2021-10-06T08:15:10.934" v="758" actId="20577"/>
          <ac:spMkLst>
            <pc:docMk/>
            <pc:sldMk cId="1508589373" sldId="262"/>
            <ac:spMk id="2" creationId="{6D4431AD-BDB8-4295-9909-1B29C60E60A8}"/>
          </ac:spMkLst>
        </pc:spChg>
        <pc:spChg chg="mod">
          <ac:chgData name="Vágner Máté" userId="f02a5a17-7713-4468-896a-12a40daecc15" providerId="ADAL" clId="{24702115-4E97-4F6E-B726-D75199445ED8}" dt="2021-10-06T08:29:25.954" v="1565" actId="20577"/>
          <ac:spMkLst>
            <pc:docMk/>
            <pc:sldMk cId="1508589373" sldId="262"/>
            <ac:spMk id="3" creationId="{1E30CD6A-E9FA-451A-8EBE-91883F3076ED}"/>
          </ac:spMkLst>
        </pc:spChg>
        <pc:spChg chg="add mod">
          <ac:chgData name="Vágner Máté" userId="f02a5a17-7713-4468-896a-12a40daecc15" providerId="ADAL" clId="{24702115-4E97-4F6E-B726-D75199445ED8}" dt="2021-10-06T08:29:31.993" v="1567" actId="1076"/>
          <ac:spMkLst>
            <pc:docMk/>
            <pc:sldMk cId="1508589373" sldId="262"/>
            <ac:spMk id="6" creationId="{8DD52BA0-AD68-4AB9-9088-355746DA75F3}"/>
          </ac:spMkLst>
        </pc:spChg>
        <pc:spChg chg="add mod">
          <ac:chgData name="Vágner Máté" userId="f02a5a17-7713-4468-896a-12a40daecc15" providerId="ADAL" clId="{24702115-4E97-4F6E-B726-D75199445ED8}" dt="2021-10-06T08:29:48.893" v="1571" actId="1076"/>
          <ac:spMkLst>
            <pc:docMk/>
            <pc:sldMk cId="1508589373" sldId="262"/>
            <ac:spMk id="7" creationId="{F501FD09-9A1E-4F08-AB2B-D5792D580C9F}"/>
          </ac:spMkLst>
        </pc:spChg>
        <pc:picChg chg="add mod">
          <ac:chgData name="Vágner Máté" userId="f02a5a17-7713-4468-896a-12a40daecc15" providerId="ADAL" clId="{24702115-4E97-4F6E-B726-D75199445ED8}" dt="2021-10-06T08:29:44.846" v="1570" actId="14100"/>
          <ac:picMkLst>
            <pc:docMk/>
            <pc:sldMk cId="1508589373" sldId="262"/>
            <ac:picMk id="1025" creationId="{4C0A1AB8-D352-4138-8228-8198A8D7E106}"/>
          </ac:picMkLst>
        </pc:picChg>
        <pc:inkChg chg="add mod">
          <ac:chgData name="Vágner Máté" userId="f02a5a17-7713-4468-896a-12a40daecc15" providerId="ADAL" clId="{24702115-4E97-4F6E-B726-D75199445ED8}" dt="2021-10-06T08:29:16.155" v="1555" actId="1076"/>
          <ac:inkMkLst>
            <pc:docMk/>
            <pc:sldMk cId="1508589373" sldId="262"/>
            <ac:inkMk id="4" creationId="{AED36B0A-5B2F-499A-A4E1-48F945F74A72}"/>
          </ac:inkMkLst>
        </pc:inkChg>
      </pc:sldChg>
      <pc:sldChg chg="modSp new mod">
        <pc:chgData name="Vágner Máté" userId="f02a5a17-7713-4468-896a-12a40daecc15" providerId="ADAL" clId="{24702115-4E97-4F6E-B726-D75199445ED8}" dt="2021-10-06T08:22:41.696" v="1380" actId="20577"/>
        <pc:sldMkLst>
          <pc:docMk/>
          <pc:sldMk cId="3863455568" sldId="263"/>
        </pc:sldMkLst>
        <pc:spChg chg="mod">
          <ac:chgData name="Vágner Máté" userId="f02a5a17-7713-4468-896a-12a40daecc15" providerId="ADAL" clId="{24702115-4E97-4F6E-B726-D75199445ED8}" dt="2021-10-06T08:21:33.909" v="1258"/>
          <ac:spMkLst>
            <pc:docMk/>
            <pc:sldMk cId="3863455568" sldId="263"/>
            <ac:spMk id="2" creationId="{235CECD3-2B4D-4BC6-8BE2-4B994B8C144E}"/>
          </ac:spMkLst>
        </pc:spChg>
        <pc:spChg chg="mod">
          <ac:chgData name="Vágner Máté" userId="f02a5a17-7713-4468-896a-12a40daecc15" providerId="ADAL" clId="{24702115-4E97-4F6E-B726-D75199445ED8}" dt="2021-10-06T08:22:41.696" v="1380" actId="20577"/>
          <ac:spMkLst>
            <pc:docMk/>
            <pc:sldMk cId="3863455568" sldId="263"/>
            <ac:spMk id="3" creationId="{00860F26-0B4F-40F8-93BC-57D218DA4C26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08:24:37.47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3540 635,'-8'80,"-14"-2,-15-2,-14-4,-13-5,-12-5,-11-8,-10-7,-8-8,-6-10,-5-9,-3-10,0-10,0-10,3-10,5-9,6-10,8-8,10-7,11-8,12-5,13-5,14-4,14-2,16-2,14 0,16 2,14 2,14 4,13 5,12 5,11 8,10 7,8 8,6 10,5 9,3 10,0 10,0 10,-3 10,-5 9,-6 10,-8 8,-10 7,-11 8,-12 5,-13 5,-14 4,-15 2,-14 2</inkml:trace>
  <inkml:trace contextRef="#ctx0" brushRef="#br0" timeOffset="1">13639 974,'-13'80,"-22"-2,-24-2,-23-4,-20-5,-20-5,-17-8,-16-7,-13-8,-9-10,-9-9,-4-10,-1-10,1-10,4-10,9-9,9-10,13-8,16-7,17-8,20-5,20-5,23-4,22-2,26-2,22 0,26 2,22 2,23 4,20 5,20 5,17 8,16 7,13 8,9 10,9 9,4 10,1 10,-1 10,-4 10,-9 9,-9 10,-13 8,-16 7,-17 8,-20 5,-20 5,-23 4,-24 2,-22 2</inkml:trace>
  <inkml:trace contextRef="#ctx0" brushRef="#br0" timeOffset="2">8447 3903,'1905'-2752</inkml:trace>
  <inkml:trace contextRef="#ctx0" brushRef="#br0" timeOffset="3">8673 3779,'-226'124,"262"-379</inkml:trace>
  <inkml:trace contextRef="#ctx0" brushRef="#br0" timeOffset="4">10126 1275,'226'-124,"-262"379</inkml:trace>
  <inkml:trace contextRef="#ctx0" brushRef="#br0" timeOffset="5">2732 1363,'635'2371</inkml:trace>
  <inkml:trace contextRef="#ctx0" brushRef="#br0" timeOffset="6">3419 3481,'-52'253,"-119"-446</inkml:trace>
  <inkml:trace contextRef="#ctx0" brushRef="#br0" timeOffset="7">1 2146,'12065'0,"-12065"7620,-12065-7620,12065-7620</inkml:trace>
  <inkml:trace contextRef="#ctx0" brushRef="#br0" timeOffset="8">3452 7967,'-8'80,"-14"-2,-15-2,-14-4,-13-5,-12-5,-11-8,-10-7,-8-8,-6-10,-5-9,-3-10,0-10,0-10,3-10,5-9,6-10,8-8,10-7,11-8,12-5,13-5,14-4,14-2,16-2,14 0,16 2,14 2,14 4,13 5,12 5,11 8,10 7,8 8,6 10,5 9,3 10,0 10,0 10,-3 10,-5 9,-6 10,-8 8,-10 7,-11 8,-12 5,-13 5,-14 4,-15 2,-14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08:28:57.547"/>
    </inkml:context>
    <inkml:brush xml:id="br0">
      <inkml:brushProperty name="width" value="0.035" units="cm"/>
      <inkml:brushProperty name="height" value="0.035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1,'3175'0,"-3175"2540,-3175-2540,3175-2540</inkml:trace>
  <inkml:trace contextRef="#ctx0" brushRef="#br0" timeOffset="1">3179 15,'3175'0,"-3175"2540,-3175-2540,3175-2540</inkml:trace>
  <inkml:trace contextRef="#ctx0" brushRef="#br0" timeOffset="2">6344 15,'3175'0,"-3175"2540,-3175-2540,3175-2540</inkml:trace>
  <inkml:trace contextRef="#ctx0" brushRef="#br1" timeOffset="3">4194 3628,'-636'26</inkml:trace>
  <inkml:trace contextRef="#ctx0" brushRef="#br1" timeOffset="4">3880 3799,'-322'-145,"631"-26</inkml:trace>
  <inkml:trace contextRef="#ctx0" brushRef="#br1" timeOffset="5">4828 3663,'633'-44</inkml:trace>
  <inkml:trace contextRef="#ctx0" brushRef="#br1" timeOffset="6">5136 3484,'326'135,"-630"44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ura.shu.ac.uk/25017/1/1570260071%20Final%20Revised.pdf" TargetMode="External"/><Relationship Id="rId5" Type="http://schemas.openxmlformats.org/officeDocument/2006/relationships/hyperlink" Target="https://pbayer.github.io/DiscreteEvents.jl/v0.2/examples/house_heating/house_heating/" TargetMode="External"/><Relationship Id="rId4" Type="http://schemas.openxmlformats.org/officeDocument/2006/relationships/hyperlink" Target="https://uk.mathworks.com/help/simulink/ug/model-a-house-heating-system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DCA3F3-9E56-45CF-B178-3F282E6DC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 világ szimulálása.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E10F450-AB27-4A20-A45A-16750C545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Okosház projekt – Vágner Máté – CHIYE1</a:t>
            </a:r>
          </a:p>
        </p:txBody>
      </p:sp>
    </p:spTree>
    <p:extLst>
      <p:ext uri="{BB962C8B-B14F-4D97-AF65-F5344CB8AC3E}">
        <p14:creationId xmlns:p14="http://schemas.microsoft.com/office/powerpoint/2010/main" val="386817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54D782-95B9-4C40-8FD8-C43DFD9F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szenzorkörnyezet</a:t>
            </a:r>
          </a:p>
        </p:txBody>
      </p: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C2B06A6A-E2D4-4BCB-8835-5397A08C0B31}"/>
              </a:ext>
            </a:extLst>
          </p:cNvPr>
          <p:cNvGrpSpPr/>
          <p:nvPr/>
        </p:nvGrpSpPr>
        <p:grpSpPr>
          <a:xfrm>
            <a:off x="677334" y="1411288"/>
            <a:ext cx="7479468" cy="3516313"/>
            <a:chOff x="1912006" y="1930400"/>
            <a:chExt cx="7479468" cy="351631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Szabadkéz 3">
                  <a:extLst>
                    <a:ext uri="{FF2B5EF4-FFF2-40B4-BE49-F238E27FC236}">
                      <a16:creationId xmlns:a16="http://schemas.microsoft.com/office/drawing/2014/main" id="{3152C5F9-42AA-4E0F-B33A-CBA3A738C155}"/>
                    </a:ext>
                  </a:extLst>
                </p14:cNvPr>
                <p14:cNvContentPartPr/>
                <p14:nvPr/>
              </p14:nvContentPartPr>
              <p14:xfrm>
                <a:off x="1912006" y="1930400"/>
                <a:ext cx="4910137" cy="3516313"/>
              </p14:xfrm>
            </p:contentPart>
          </mc:Choice>
          <mc:Fallback>
            <p:pic>
              <p:nvPicPr>
                <p:cNvPr id="4" name="Szabadkéz 3">
                  <a:extLst>
                    <a:ext uri="{FF2B5EF4-FFF2-40B4-BE49-F238E27FC236}">
                      <a16:creationId xmlns:a16="http://schemas.microsoft.com/office/drawing/2014/main" id="{3152C5F9-42AA-4E0F-B33A-CBA3A738C15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05886" y="1924279"/>
                  <a:ext cx="4922377" cy="352855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B11AED7F-2810-41B3-8590-5016EFBEC748}"/>
                </a:ext>
              </a:extLst>
            </p:cNvPr>
            <p:cNvSpPr txBox="1"/>
            <p:nvPr/>
          </p:nvSpPr>
          <p:spPr>
            <a:xfrm>
              <a:off x="5790013" y="2125564"/>
              <a:ext cx="15053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200" dirty="0"/>
                <a:t>Hőmérséklet</a:t>
              </a:r>
              <a:endParaRPr lang="hu-HU" sz="1050" dirty="0"/>
            </a:p>
          </p:txBody>
        </p:sp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7A42F918-BBD2-4F67-9B4C-044BCFF6F1B0}"/>
                </a:ext>
              </a:extLst>
            </p:cNvPr>
            <p:cNvSpPr txBox="1"/>
            <p:nvPr/>
          </p:nvSpPr>
          <p:spPr>
            <a:xfrm>
              <a:off x="2557271" y="2000933"/>
              <a:ext cx="6137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600" dirty="0"/>
                <a:t>Fény</a:t>
              </a:r>
              <a:endParaRPr lang="hu-HU" sz="1200" dirty="0"/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D16BE3AB-62B4-4DC7-9E54-CC789BA8BB7A}"/>
                </a:ext>
              </a:extLst>
            </p:cNvPr>
            <p:cNvSpPr txBox="1"/>
            <p:nvPr/>
          </p:nvSpPr>
          <p:spPr>
            <a:xfrm>
              <a:off x="2557271" y="4624503"/>
              <a:ext cx="6137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600" dirty="0"/>
                <a:t>Idő</a:t>
              </a:r>
              <a:endParaRPr lang="hu-HU" sz="1200" dirty="0"/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77D68597-1279-40A2-AC6D-3BA9CBA1188E}"/>
                </a:ext>
              </a:extLst>
            </p:cNvPr>
            <p:cNvSpPr txBox="1"/>
            <p:nvPr/>
          </p:nvSpPr>
          <p:spPr>
            <a:xfrm>
              <a:off x="3292678" y="3867217"/>
              <a:ext cx="609879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u-HU" sz="2400" b="1" dirty="0">
                  <a:effectLst/>
                  <a:latin typeface="Calibri" panose="020F0502020204030204" pitchFamily="34" charset="0"/>
                </a:rPr>
                <a:t>Ház</a:t>
              </a:r>
              <a:endParaRPr lang="hu-HU" dirty="0"/>
            </a:p>
          </p:txBody>
        </p:sp>
      </p:grp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2CC50FCB-CB68-4FE7-8E9E-A44F84CA9E05}"/>
              </a:ext>
            </a:extLst>
          </p:cNvPr>
          <p:cNvSpPr txBox="1"/>
          <p:nvPr/>
        </p:nvSpPr>
        <p:spPr>
          <a:xfrm>
            <a:off x="6096000" y="2078615"/>
            <a:ext cx="34017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hu-HU" sz="1800" dirty="0">
                <a:effectLst/>
                <a:latin typeface="Calibri" panose="020F0502020204030204" pitchFamily="34" charset="0"/>
              </a:rPr>
              <a:t>Használt linkek: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800" dirty="0">
                <a:effectLst/>
                <a:latin typeface="Calibri" panose="020F0502020204030204" pitchFamily="34" charset="0"/>
                <a:hlinkClick r:id="rId4"/>
              </a:rPr>
              <a:t>https://uk.mathworks.com/help/simulink/ug/model-a-house-heating-system.html</a:t>
            </a:r>
            <a:endParaRPr lang="hu-HU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800" dirty="0">
                <a:effectLst/>
                <a:latin typeface="Calibri" panose="020F0502020204030204" pitchFamily="34" charset="0"/>
                <a:hlinkClick r:id="rId5"/>
              </a:rPr>
              <a:t>https://pbayer.github.io/DiscreteEvents.jl/v0.2/examples/house_heating/house_heating/</a:t>
            </a:r>
            <a:endParaRPr lang="hu-HU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800" dirty="0">
                <a:effectLst/>
                <a:latin typeface="Calibri" panose="020F0502020204030204" pitchFamily="34" charset="0"/>
                <a:hlinkClick r:id="rId6"/>
              </a:rPr>
              <a:t>https://shura.shu.ac.uk/25017/1/1570260071%20Final%20Revised.pdf</a:t>
            </a:r>
            <a:endParaRPr lang="hu-HU" sz="1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58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C00496-27E6-43A3-9419-6F111391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>
                <a:effectLst/>
                <a:latin typeface="Calibri" panose="020F0502020204030204" pitchFamily="34" charset="0"/>
              </a:rPr>
              <a:t>A szenzorkörnyezetet befolyásolhatom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DD4B02-94EF-49D9-B0E0-AEBE16E94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</a:pPr>
            <a:r>
              <a:rPr lang="hu-HU" dirty="0">
                <a:latin typeface="Calibri" panose="020F0502020204030204" pitchFamily="34" charset="0"/>
              </a:rPr>
              <a:t>H</a:t>
            </a:r>
            <a:r>
              <a:rPr lang="hu-HU" sz="1800" dirty="0">
                <a:effectLst/>
                <a:latin typeface="Calibri" panose="020F0502020204030204" pitchFamily="34" charset="0"/>
              </a:rPr>
              <a:t>őmérséklet esetén:</a:t>
            </a:r>
            <a:endParaRPr lang="hu-HU" dirty="0">
              <a:latin typeface="Calibri" panose="020F0502020204030204" pitchFamily="34" charset="0"/>
            </a:endParaRPr>
          </a:p>
          <a:p>
            <a:pPr marL="400050" lvl="1">
              <a:spcBef>
                <a:spcPts val="0"/>
              </a:spcBef>
            </a:pPr>
            <a:r>
              <a:rPr lang="hu-HU" dirty="0">
                <a:latin typeface="Calibri" panose="020F0502020204030204" pitchFamily="34" charset="0"/>
              </a:rPr>
              <a:t>F</a:t>
            </a:r>
            <a:r>
              <a:rPr lang="hu-HU" dirty="0">
                <a:effectLst/>
                <a:latin typeface="Calibri" panose="020F0502020204030204" pitchFamily="34" charset="0"/>
              </a:rPr>
              <a:t>űtéssel, aminek hatékonyságát befolyásolja a külső hőmérséklet. Ezt egy függvénnyel leírhatom.</a:t>
            </a:r>
            <a:endParaRPr lang="hu-HU" dirty="0">
              <a:latin typeface="Calibri" panose="020F0502020204030204" pitchFamily="34" charset="0"/>
            </a:endParaRPr>
          </a:p>
          <a:p>
            <a:pPr marL="400050" lvl="1">
              <a:spcBef>
                <a:spcPts val="0"/>
              </a:spcBef>
            </a:pPr>
            <a:r>
              <a:rPr lang="hu-HU" dirty="0">
                <a:latin typeface="Calibri" panose="020F0502020204030204" pitchFamily="34" charset="0"/>
              </a:rPr>
              <a:t>H</a:t>
            </a:r>
            <a:r>
              <a:rPr lang="hu-HU" dirty="0">
                <a:effectLst/>
                <a:latin typeface="Calibri" panose="020F0502020204030204" pitchFamily="34" charset="0"/>
              </a:rPr>
              <a:t>a a kinti hőmérséklet nagyobb mint a kívánt, akkor tuti nem fogok fűteni. A klíma hőmérséklet szabályozását használhatom ekkor.</a:t>
            </a:r>
          </a:p>
          <a:p>
            <a:pPr marL="400050" lvl="1">
              <a:spcBef>
                <a:spcPts val="0"/>
              </a:spcBef>
            </a:pPr>
            <a:r>
              <a:rPr lang="hu-HU" dirty="0">
                <a:effectLst/>
                <a:latin typeface="Calibri" panose="020F0502020204030204" pitchFamily="34" charset="0"/>
              </a:rPr>
              <a:t>Az emberek megléte is befolyásolhatja az egész számítást, főleg ha ajtót/ablakot nyitnak.</a:t>
            </a:r>
          </a:p>
          <a:p>
            <a:pPr marL="0">
              <a:spcBef>
                <a:spcPts val="0"/>
              </a:spcBef>
            </a:pPr>
            <a:endParaRPr lang="hu-HU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hu-HU" sz="1800" dirty="0">
                <a:effectLst/>
                <a:latin typeface="Calibri" panose="020F0502020204030204" pitchFamily="34" charset="0"/>
              </a:rPr>
              <a:t>Fényt befolyásolhatok, de ez esetben az lámpák vezérléséből már tudhatom, hogy mikortól kapnék természetes és mikor mesterséges fényt. </a:t>
            </a:r>
            <a:r>
              <a:rPr lang="hu-HU" dirty="0">
                <a:latin typeface="Calibri" panose="020F0502020204030204" pitchFamily="34" charset="0"/>
              </a:rPr>
              <a:t>Vagyis elég az időt  tudnom, hogy a lámpák automatikus felkapcsolását befolyásoljam. Ha annyira kell fény, a felhasználó még tud majd lámpát kapcsolni.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hu-HU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hu-HU" sz="1800" dirty="0">
                <a:effectLst/>
                <a:latin typeface="Calibri" panose="020F0502020204030204" pitchFamily="34" charset="0"/>
              </a:rPr>
              <a:t>A mozgást az emberek befolyásolják. Mivel otthonról van szó, ezért ez vehető befolyásolható értéknek is akár, nem csak egy random eseményként - vagyis szimulálhatom vagy kézzel, vagy egy egyszerű minta alapján.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32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A216BC-80B2-4B33-9842-2348CF5A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szükséges a hőmérsékletváltozás meghatározásához?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924F3A-C492-4F91-8293-23AFAE257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hu-HU" sz="1800" dirty="0">
                <a:effectLst/>
                <a:latin typeface="Calibri" panose="020F0502020204030204" pitchFamily="34" charset="0"/>
              </a:rPr>
              <a:t>A külső hőmérséklet - Ez generálható függvényből vagy folytonos értékváltozás, vagy konkrétan generált függvény lekérdezésével. Ebbe jó random zajt is bevinni.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hu-HU" sz="1800" dirty="0">
                <a:effectLst/>
                <a:latin typeface="Calibri" panose="020F0502020204030204" pitchFamily="34" charset="0"/>
              </a:rPr>
              <a:t>A beltéri fűtési együttható (ahol sok mindent feltételeznem kell, így csak közelítőleg lesz jó).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hu-HU" sz="1800" dirty="0">
                <a:effectLst/>
                <a:latin typeface="Calibri" panose="020F0502020204030204" pitchFamily="34" charset="0"/>
              </a:rPr>
              <a:t>A beltéri hőveszteség a külső hőmérséklet hatására.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hu-HU" sz="1800" dirty="0">
                <a:effectLst/>
                <a:latin typeface="Calibri" panose="020F0502020204030204" pitchFamily="34" charset="0"/>
              </a:rPr>
              <a:t>A fűtési hőveszteség a padlófűtés miatt.</a:t>
            </a:r>
          </a:p>
        </p:txBody>
      </p:sp>
    </p:spTree>
    <p:extLst>
      <p:ext uri="{BB962C8B-B14F-4D97-AF65-F5344CB8AC3E}">
        <p14:creationId xmlns:p14="http://schemas.microsoft.com/office/powerpoint/2010/main" val="221352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1280D9-A580-48C7-B9EE-440695EE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nem padlófűtés?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7624309-6776-42EB-AE23-F99E82AFD2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hu-HU" sz="1800" dirty="0">
                    <a:effectLst/>
                    <a:latin typeface="Calibri" panose="020F0502020204030204" pitchFamily="34" charset="0"/>
                  </a:rPr>
                  <a:t>Ezek alapján használható a normál hőszámítási függvény, csak figyelembe kell venni, hogy a hőtermelőm nyereségéből ki kell vonnom az átadási veszteséget. </a:t>
                </a: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hu-HU" sz="1800" dirty="0">
                    <a:effectLst/>
                    <a:latin typeface="Calibri" panose="020F0502020204030204" pitchFamily="34" charset="0"/>
                  </a:rPr>
                  <a:t>A padló-levegő hatékonyságot figyelmen kívül hagynám, vagy átállnék nem padlófűtéses modellre, mivel: </a:t>
                </a:r>
                <a14:m>
                  <m:oMath xmlns:m="http://schemas.openxmlformats.org/officeDocument/2006/math">
                    <m:r>
                      <a:rPr lang="hu-HU" sz="1800" i="1" dirty="0" smtClean="0">
                        <a:effectLst/>
                        <a:latin typeface="Cambria Math" panose="02040503050406030204" pitchFamily="18" charset="0"/>
                      </a:rPr>
                      <m:t>1.52(</m:t>
                    </m:r>
                    <m:r>
                      <a:rPr lang="hu-HU" sz="1800" i="1" dirty="0" err="1" smtClean="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sz="1800" i="1" dirty="0" err="1" smtClean="0">
                        <a:effectLst/>
                        <a:latin typeface="Cambria Math" panose="02040503050406030204" pitchFamily="18" charset="0"/>
                      </a:rPr>
                      <m:t>_</m:t>
                    </m:r>
                    <m:r>
                      <a:rPr lang="hu-HU" sz="1800" i="1" dirty="0" err="1" smtClean="0"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1800" i="1" dirty="0" smtClean="0">
                        <a:effectLst/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hu-HU" sz="1800" i="1" dirty="0" err="1" smtClean="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sz="1800" i="1" dirty="0" err="1" smtClean="0">
                        <a:effectLst/>
                        <a:latin typeface="Cambria Math" panose="02040503050406030204" pitchFamily="18" charset="0"/>
                      </a:rPr>
                      <m:t>_</m:t>
                    </m:r>
                    <m:r>
                      <a:rPr lang="hu-HU" sz="1800" i="1" dirty="0" err="1" smtClean="0"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800" i="1" dirty="0" smtClean="0">
                        <a:effectLst/>
                        <a:latin typeface="Cambria Math" panose="02040503050406030204" pitchFamily="18" charset="0"/>
                      </a:rPr>
                      <m:t>)^1/3 ∗ </m:t>
                    </m:r>
                    <m:r>
                      <a:rPr lang="hu-HU" sz="1800" i="1" dirty="0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sz="1800" i="1" dirty="0" smtClean="0">
                        <a:effectLst/>
                        <a:latin typeface="Cambria Math" panose="02040503050406030204" pitchFamily="18" charset="0"/>
                      </a:rPr>
                      <m:t> ∗ (</m:t>
                    </m:r>
                    <m:sSub>
                      <m:sSubPr>
                        <m:ctrlPr>
                          <a:rPr lang="hu-HU" sz="1800" i="1" dirty="0" err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 dirty="0" err="1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hu-HU" sz="1800" i="1" dirty="0" err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hu-HU" sz="1800" i="1" dirty="0" smtClean="0">
                        <a:effectLst/>
                        <a:latin typeface="Cambria Math" panose="02040503050406030204" pitchFamily="18" charset="0"/>
                      </a:rPr>
                      <m:t>– </m:t>
                    </m:r>
                    <m:sSub>
                      <m:sSubPr>
                        <m:ctrlPr>
                          <a:rPr lang="hu-HU" sz="1800" i="1" dirty="0" err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 dirty="0" err="1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hu-HU" sz="1800" i="1" dirty="0" err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hu-HU" sz="1800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1800" dirty="0">
                    <a:effectLst/>
                    <a:latin typeface="Calibri" panose="020F0502020204030204" pitchFamily="34" charset="0"/>
                  </a:rPr>
                  <a:t>, ahol </a:t>
                </a:r>
                <a14:m>
                  <m:oMath xmlns:m="http://schemas.openxmlformats.org/officeDocument/2006/math">
                    <m:r>
                      <a:rPr lang="hu-HU" sz="1800" i="1" dirty="0" smtClean="0">
                        <a:effectLst/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hu-HU" sz="1800" dirty="0">
                    <a:effectLst/>
                    <a:latin typeface="Calibri" panose="020F0502020204030204" pitchFamily="34" charset="0"/>
                  </a:rPr>
                  <a:t> a felület és levegő hőmérséklet és </a:t>
                </a:r>
                <a14:m>
                  <m:oMath xmlns:m="http://schemas.openxmlformats.org/officeDocument/2006/math">
                    <m:r>
                      <a:rPr lang="hu-HU" sz="1800" i="1" dirty="0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sz="1800" dirty="0">
                    <a:effectLst/>
                    <a:latin typeface="Calibri" panose="020F0502020204030204" pitchFamily="34" charset="0"/>
                  </a:rPr>
                  <a:t> </a:t>
                </a:r>
                <a:r>
                  <a:rPr lang="hu-HU" sz="1800" dirty="0" err="1">
                    <a:effectLst/>
                    <a:latin typeface="Calibri" panose="020F0502020204030204" pitchFamily="34" charset="0"/>
                  </a:rPr>
                  <a:t>a</a:t>
                </a:r>
                <a:r>
                  <a:rPr lang="hu-HU" sz="1800" dirty="0">
                    <a:effectLst/>
                    <a:latin typeface="Calibri" panose="020F0502020204030204" pitchFamily="34" charset="0"/>
                  </a:rPr>
                  <a:t> felület, így a felület fűtésre történő változását is szimulálni kéne</a:t>
                </a: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hu-HU" dirty="0">
                    <a:latin typeface="Calibri" panose="020F0502020204030204" pitchFamily="34" charset="0"/>
                  </a:rPr>
                  <a:t>Erre</a:t>
                </a:r>
                <a:r>
                  <a:rPr lang="hu-HU" sz="1800" dirty="0">
                    <a:effectLst/>
                    <a:latin typeface="Calibri" panose="020F0502020204030204" pitchFamily="34" charset="0"/>
                  </a:rPr>
                  <a:t> nem vagyok alkalmas, nem épületmérnök vagyok, a termodinamika részét ennek nem teljesen értettem meg. (vagy veszek egy fix értéket neki, mint a 3. példában, de ehhez se rendelkezek kellően stabil ismeretekkel)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7624309-6776-42EB-AE23-F99E82AFD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785" r="-7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90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6B8FDD-A356-4727-8AAD-FD390D94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Számítás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EB7FD32-9B66-41A4-A592-3A63CB0713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275127"/>
                <a:ext cx="8827393" cy="4848836"/>
              </a:xfrm>
            </p:spPr>
            <p:txBody>
              <a:bodyPr>
                <a:norm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hu-HU" sz="1800" dirty="0">
                    <a:effectLst/>
                    <a:latin typeface="Calibri" panose="020F0502020204030204" pitchFamily="34" charset="0"/>
                  </a:rPr>
                  <a:t>Normál hőmérséklet nyereség (t-n derivált) mértéke: </a:t>
                </a: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800" i="1" dirty="0" smtClean="0"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hu-HU" sz="1800" i="1" dirty="0" smtClean="0">
                          <a:effectLst/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hu-HU" sz="1800" i="1" dirty="0" smtClean="0">
                          <a:effectLst/>
                          <a:latin typeface="Cambria Math" panose="02040503050406030204" pitchFamily="18" charset="0"/>
                        </a:rPr>
                        <m:t>h𝑒𝑎𝑡𝑒𝑟𝑎𝑖𝑟</m:t>
                      </m:r>
                      <m:r>
                        <a:rPr lang="hu-HU" sz="1800" i="1" dirty="0" smtClean="0">
                          <a:effectLst/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𝑎𝑖𝑟</m:t>
                      </m:r>
                      <m:r>
                        <a:rPr lang="hu-HU" sz="1800" i="1" dirty="0" smtClean="0">
                          <a:effectLst/>
                          <a:latin typeface="Cambria Math" panose="02040503050406030204" pitchFamily="18" charset="0"/>
                        </a:rPr>
                        <m:t> ∗ ( 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h𝑒𝑎𝑡𝑒𝑟</m:t>
                      </m:r>
                      <m:r>
                        <a:rPr lang="hu-HU" sz="1800" i="1" dirty="0" smtClean="0">
                          <a:effectLst/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𝑟𝑜𝑜𝑚</m:t>
                      </m:r>
                      <m:r>
                        <a:rPr lang="hu-HU" sz="1800" i="1" dirty="0" smtClean="0">
                          <a:effectLst/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hu-HU" sz="1800" dirty="0">
                  <a:effectLst/>
                  <a:latin typeface="Calibri" panose="020F0502020204030204" pitchFamily="34" charset="0"/>
                </a:endParaRPr>
              </a:p>
              <a:p>
                <a:pPr marL="400050"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hu-HU" i="1" dirty="0" smtClean="0">
                        <a:effectLst/>
                        <a:latin typeface="Cambria Math" panose="02040503050406030204" pitchFamily="18" charset="0"/>
                      </a:rPr>
                      <m:t>𝑀</m:t>
                    </m:r>
                    <m:r>
                      <a:rPr lang="hu-HU" i="1" dirty="0" smtClean="0">
                        <a:effectLst/>
                        <a:latin typeface="Cambria Math" panose="02040503050406030204" pitchFamily="18" charset="0"/>
                      </a:rPr>
                      <m:t>_</m:t>
                    </m:r>
                    <m:r>
                      <a:rPr lang="hu-HU" i="1" dirty="0" smtClean="0">
                        <a:effectLst/>
                        <a:latin typeface="Cambria Math" panose="02040503050406030204" pitchFamily="18" charset="0"/>
                      </a:rPr>
                      <m:t>h𝑒𝑎𝑡𝑒𝑟𝑎𝑖𝑟</m:t>
                    </m:r>
                    <m:r>
                      <a:rPr lang="hu-HU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>
                    <a:effectLst/>
                    <a:latin typeface="Calibri" panose="020F0502020204030204" pitchFamily="34" charset="0"/>
                  </a:rPr>
                  <a:t>az 1 óra alatt fűthető levegő mennyisége</a:t>
                </a:r>
              </a:p>
              <a:p>
                <a:pPr marL="400050"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hu-HU" i="1" dirty="0" smtClean="0">
                        <a:effectLst/>
                        <a:latin typeface="Cambria Math" panose="02040503050406030204" pitchFamily="18" charset="0"/>
                      </a:rPr>
                      <m:t>𝑐</m:t>
                    </m:r>
                    <m:r>
                      <a:rPr lang="hu-HU" i="1" dirty="0" smtClean="0">
                        <a:effectLst/>
                        <a:latin typeface="Cambria Math" panose="02040503050406030204" pitchFamily="18" charset="0"/>
                      </a:rPr>
                      <m:t>_</m:t>
                    </m:r>
                    <m:r>
                      <a:rPr lang="hu-HU" i="1" dirty="0" smtClean="0">
                        <a:effectLst/>
                        <a:latin typeface="Cambria Math" panose="02040503050406030204" pitchFamily="18" charset="0"/>
                      </a:rPr>
                      <m:t>𝑎𝑖𝑟</m:t>
                    </m:r>
                    <m:r>
                      <a:rPr lang="hu-HU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>
                    <a:effectLst/>
                    <a:latin typeface="Calibri" panose="020F0502020204030204" pitchFamily="34" charset="0"/>
                  </a:rPr>
                  <a:t>pedig a levegő hőkapacitása, ami 1005.4.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hu-HU" sz="1800" dirty="0">
                    <a:effectLst/>
                    <a:latin typeface="Calibri" panose="020F0502020204030204" pitchFamily="34" charset="0"/>
                  </a:rPr>
                  <a:t>Normál hőmérséklet veszteség (t-n derivált) mértéke:</a:t>
                </a:r>
                <a:r>
                  <a:rPr lang="hu-HU" sz="1800" dirty="0">
                    <a:effectLst/>
                    <a:latin typeface="Times New Roman" panose="02020603050405020304" pitchFamily="18" charset="0"/>
                  </a:rPr>
                  <a:t> </a:t>
                </a: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8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𝑟𝑎𝑡𝑒</m:t>
                      </m:r>
                      <m:r>
                        <a:rPr lang="hu-HU" sz="18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hu-HU" sz="18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hu-HU" sz="18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hu-HU" sz="18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𝑙𝑜𝑠𝑠</m:t>
                      </m:r>
                      <m:r>
                        <a:rPr lang="hu-HU" sz="18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( 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𝑟𝑜𝑜𝑚</m:t>
                      </m:r>
                      <m:r>
                        <a:rPr lang="hu-HU" sz="18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− 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𝑜𝑢𝑡𝑠𝑖𝑑𝑒</m:t>
                      </m:r>
                      <m:r>
                        <a:rPr lang="hu-HU" sz="18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) / (</m:t>
                      </m:r>
                      <m:r>
                        <a:rPr lang="hu-HU" sz="18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hu-HU" sz="18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∗ </m:t>
                      </m:r>
                      <m:r>
                        <a:rPr lang="hu-HU" sz="18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hu-HU" sz="18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hu-HU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 lvl="1">
                  <a:spcBef>
                    <a:spcPts val="0"/>
                  </a:spcBef>
                </a:pPr>
                <a:r>
                  <a:rPr lang="hu-HU" dirty="0">
                    <a:effectLst/>
                    <a:latin typeface="Times New Roman" panose="02020603050405020304" pitchFamily="18" charset="0"/>
                  </a:rPr>
                  <a:t>T</a:t>
                </a:r>
                <a:r>
                  <a:rPr lang="hu-HU" dirty="0">
                    <a:effectLst/>
                    <a:latin typeface="Calibri" panose="020F0502020204030204" pitchFamily="34" charset="0"/>
                  </a:rPr>
                  <a:t> a hőmérséklet</a:t>
                </a:r>
              </a:p>
              <a:p>
                <a:pPr marL="400050" lvl="1">
                  <a:spcBef>
                    <a:spcPts val="0"/>
                  </a:spcBef>
                </a:pPr>
                <a:r>
                  <a:rPr lang="hu-HU" dirty="0">
                    <a:effectLst/>
                    <a:latin typeface="Times New Roman" panose="02020603050405020304" pitchFamily="18" charset="0"/>
                  </a:rPr>
                  <a:t>R</a:t>
                </a:r>
                <a:r>
                  <a:rPr lang="hu-HU" dirty="0">
                    <a:effectLst/>
                    <a:latin typeface="Calibri" panose="020F0502020204030204" pitchFamily="34" charset="0"/>
                  </a:rPr>
                  <a:t> a termikus ellenállás</a:t>
                </a:r>
              </a:p>
              <a:p>
                <a:pPr marL="400050" lvl="1">
                  <a:spcBef>
                    <a:spcPts val="0"/>
                  </a:spcBef>
                </a:pPr>
                <a:r>
                  <a:rPr lang="hu-HU" dirty="0">
                    <a:effectLst/>
                    <a:latin typeface="Times New Roman" panose="02020603050405020304" pitchFamily="18" charset="0"/>
                  </a:rPr>
                  <a:t>η </a:t>
                </a:r>
                <a:r>
                  <a:rPr lang="hu-HU" dirty="0">
                    <a:effectLst/>
                    <a:latin typeface="Calibri" panose="020F0502020204030204" pitchFamily="34" charset="0"/>
                  </a:rPr>
                  <a:t>pedig egy rá ható szorzótényező a nyitott ablakok/ajtók függvényében (ezt random értékekkel vagy előre megadott értékekkel lehet szimulálni kis, nagy vagy több ablak nyitását is.)</a:t>
                </a:r>
                <a:endParaRPr lang="hu-HU" dirty="0">
                  <a:latin typeface="Calibri" panose="020F0502020204030204" pitchFamily="34" charset="0"/>
                </a:endParaRP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800" i="1" dirty="0" smtClean="0">
                          <a:effectLst/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hu-HU" sz="1800" i="1" dirty="0" smtClean="0">
                          <a:effectLst/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hu-HU" sz="1800" i="1" dirty="0" smtClean="0">
                          <a:effectLst/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hu-HU" sz="1800" i="1" dirty="0" smtClean="0">
                          <a:effectLst/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𝑘𝐴</m:t>
                      </m:r>
                    </m:oMath>
                  </m:oMathPara>
                </a14:m>
                <a:endParaRPr lang="hu-HU" sz="1800" dirty="0">
                  <a:effectLst/>
                  <a:latin typeface="Times New Roman" panose="02020603050405020304" pitchFamily="18" charset="0"/>
                </a:endParaRPr>
              </a:p>
              <a:p>
                <a:pPr marL="400050"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hu-HU" i="1" dirty="0" smtClean="0">
                        <a:effectLst/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hu-HU" dirty="0">
                    <a:effectLst/>
                    <a:latin typeface="Calibri" panose="020F0502020204030204" pitchFamily="34" charset="0"/>
                  </a:rPr>
                  <a:t> a fal/ablak mélysége</a:t>
                </a:r>
              </a:p>
              <a:p>
                <a:pPr marL="400050"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hu-HU" i="1" dirty="0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dirty="0">
                    <a:effectLst/>
                    <a:latin typeface="Calibri" panose="020F0502020204030204" pitchFamily="34" charset="0"/>
                  </a:rPr>
                  <a:t> a fal/ablak felülete</a:t>
                </a:r>
              </a:p>
              <a:p>
                <a:pPr marL="400050"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hu-HU" i="1" dirty="0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dirty="0">
                    <a:effectLst/>
                    <a:latin typeface="Calibri" panose="020F0502020204030204" pitchFamily="34" charset="0"/>
                  </a:rPr>
                  <a:t> a hővezetőképességük</a:t>
                </a: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hu-HU" sz="1800" dirty="0">
                    <a:effectLst/>
                    <a:latin typeface="Times New Roman" panose="02020603050405020304" pitchFamily="18" charset="0"/>
                  </a:rPr>
                  <a:t>És az </a:t>
                </a:r>
                <a14:m>
                  <m:oMath xmlns:m="http://schemas.openxmlformats.org/officeDocument/2006/math">
                    <m:r>
                      <a:rPr lang="hu-HU" sz="1800" i="1" dirty="0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  <m:r>
                      <a:rPr lang="hu-HU" sz="1800" i="1" dirty="0" smtClean="0">
                        <a:effectLst/>
                        <a:latin typeface="Cambria Math" panose="02040503050406030204" pitchFamily="18" charset="0"/>
                      </a:rPr>
                      <m:t>_</m:t>
                    </m:r>
                    <m:r>
                      <a:rPr lang="hu-HU" sz="1800" i="1" dirty="0" smtClean="0">
                        <a:effectLst/>
                        <a:latin typeface="Cambria Math" panose="02040503050406030204" pitchFamily="18" charset="0"/>
                      </a:rPr>
                      <m:t>𝑒𝑞𝑢𝑖𝑣𝑎𝑙𝑒𝑛𝑡</m:t>
                    </m:r>
                    <m:r>
                      <a:rPr lang="hu-HU" sz="1800" i="1" dirty="0" smtClean="0">
                        <a:effectLst/>
                        <a:latin typeface="Cambria Math" panose="02040503050406030204" pitchFamily="18" charset="0"/>
                      </a:rPr>
                      <m:t> = (</m:t>
                    </m:r>
                    <m:r>
                      <a:rPr lang="hu-HU" sz="1800" i="1" dirty="0" err="1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  <m:r>
                      <a:rPr lang="hu-HU" sz="1800" i="1" dirty="0" err="1" smtClean="0">
                        <a:effectLst/>
                        <a:latin typeface="Cambria Math" panose="02040503050406030204" pitchFamily="18" charset="0"/>
                      </a:rPr>
                      <m:t>_</m:t>
                    </m:r>
                    <m:r>
                      <a:rPr lang="hu-HU" sz="1800" i="1" dirty="0" err="1" smtClean="0">
                        <a:effectLst/>
                        <a:latin typeface="Cambria Math" panose="02040503050406030204" pitchFamily="18" charset="0"/>
                      </a:rPr>
                      <m:t>𝑤𝑎𝑙𝑙</m:t>
                    </m:r>
                    <m:r>
                      <a:rPr lang="hu-HU" sz="1800" i="1" dirty="0" smtClean="0">
                        <a:effectLst/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hu-HU" sz="1800" i="1" dirty="0" err="1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  <m:r>
                      <a:rPr lang="hu-HU" sz="1800" i="1" dirty="0" err="1" smtClean="0">
                        <a:effectLst/>
                        <a:latin typeface="Cambria Math" panose="02040503050406030204" pitchFamily="18" charset="0"/>
                      </a:rPr>
                      <m:t>_</m:t>
                    </m:r>
                    <m:r>
                      <a:rPr lang="hu-HU" sz="1800" i="1" dirty="0" err="1" smtClean="0">
                        <a:effectLst/>
                        <a:latin typeface="Cambria Math" panose="02040503050406030204" pitchFamily="18" charset="0"/>
                      </a:rPr>
                      <m:t>𝑤𝑖𝑛𝑑𝑜𝑤</m:t>
                    </m:r>
                    <m:r>
                      <a:rPr lang="hu-HU" sz="1800" i="1" dirty="0" smtClean="0">
                        <a:effectLst/>
                        <a:latin typeface="Cambria Math" panose="02040503050406030204" pitchFamily="18" charset="0"/>
                      </a:rPr>
                      <m:t>)/(</m:t>
                    </m:r>
                    <m:r>
                      <a:rPr lang="hu-HU" sz="1800" i="1" dirty="0" err="1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  <m:r>
                      <a:rPr lang="hu-HU" sz="1800" i="1" dirty="0" err="1" smtClean="0">
                        <a:effectLst/>
                        <a:latin typeface="Cambria Math" panose="02040503050406030204" pitchFamily="18" charset="0"/>
                      </a:rPr>
                      <m:t>_</m:t>
                    </m:r>
                    <m:r>
                      <a:rPr lang="hu-HU" sz="1800" i="1" dirty="0" err="1" smtClean="0">
                        <a:effectLst/>
                        <a:latin typeface="Cambria Math" panose="02040503050406030204" pitchFamily="18" charset="0"/>
                      </a:rPr>
                      <m:t>𝑤𝑎𝑙𝑙</m:t>
                    </m:r>
                    <m:r>
                      <a:rPr lang="hu-HU" sz="1800" i="1" dirty="0" smtClean="0">
                        <a:effectLst/>
                        <a:latin typeface="Cambria Math" panose="02040503050406030204" pitchFamily="18" charset="0"/>
                      </a:rPr>
                      <m:t> + </m:t>
                    </m:r>
                    <m:r>
                      <a:rPr lang="hu-HU" sz="1800" i="1" dirty="0" err="1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  <m:r>
                      <a:rPr lang="hu-HU" sz="1800" i="1" dirty="0" err="1" smtClean="0">
                        <a:effectLst/>
                        <a:latin typeface="Cambria Math" panose="02040503050406030204" pitchFamily="18" charset="0"/>
                      </a:rPr>
                      <m:t>_</m:t>
                    </m:r>
                    <m:r>
                      <a:rPr lang="hu-HU" sz="1800" i="1" dirty="0" err="1" smtClean="0">
                        <a:effectLst/>
                        <a:latin typeface="Cambria Math" panose="02040503050406030204" pitchFamily="18" charset="0"/>
                      </a:rPr>
                      <m:t>𝑤𝑖𝑛𝑑𝑜𝑤</m:t>
                    </m:r>
                    <m:r>
                      <a:rPr lang="hu-HU" sz="1800" i="1" dirty="0" smtClean="0"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hu-HU" sz="1800" dirty="0">
                    <a:effectLst/>
                    <a:latin typeface="Times New Roman" panose="02020603050405020304" pitchFamily="18" charset="0"/>
                  </a:rPr>
                  <a:t>eredményt használhatom az összegre.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EB7FD32-9B66-41A4-A592-3A63CB0713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275127"/>
                <a:ext cx="8827393" cy="4848836"/>
              </a:xfrm>
              <a:blipFill>
                <a:blip r:embed="rId2"/>
                <a:stretch>
                  <a:fillRect l="-138" t="-62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39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5CECD3-2B4D-4BC6-8BE2-4B994B8C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>
                <a:effectLst/>
                <a:latin typeface="Calibri" panose="020F0502020204030204" pitchFamily="34" charset="0"/>
              </a:rPr>
              <a:t>Az egész szoba/ház hőmérsékletváltozása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00860F26-0B4F-40F8-93BC-57D218DA4C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hu-HU" sz="1800" dirty="0">
                    <a:effectLst/>
                    <a:latin typeface="Times New Roman" panose="02020603050405020304" pitchFamily="18" charset="0"/>
                  </a:rPr>
                  <a:t>Fűtés bekapcsolt állapota esetén a fűtési ráta:</a:t>
                </a: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800" i="1" dirty="0" smtClean="0">
                          <a:effectLst/>
                          <a:latin typeface="Cambria Math" panose="02040503050406030204" pitchFamily="18" charset="0"/>
                        </a:rPr>
                        <m:t>( 1 / (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𝑟𝑜𝑜𝑚𝑎𝑖𝑟</m:t>
                      </m:r>
                      <m:r>
                        <a:rPr lang="hu-HU" sz="1800" i="1" dirty="0" smtClean="0">
                          <a:effectLst/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𝑎𝑖𝑟</m:t>
                      </m:r>
                      <m:r>
                        <a:rPr lang="hu-HU" sz="1800" i="1" dirty="0" smtClean="0">
                          <a:effectLst/>
                          <a:latin typeface="Cambria Math" panose="02040503050406030204" pitchFamily="18" charset="0"/>
                        </a:rPr>
                        <m:t>) ) ∗ ( 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𝑔𝑎𝑖𝑛</m:t>
                      </m:r>
                      <m:r>
                        <a:rPr lang="hu-HU" sz="1800" i="1" dirty="0" smtClean="0">
                          <a:effectLst/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hu-HU" sz="1800" i="1" dirty="0" smtClean="0">
                          <a:effectLst/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hu-HU" dirty="0">
                  <a:latin typeface="Calibri" panose="020F0502020204030204" pitchFamily="34" charset="0"/>
                </a:endParaRP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hu-HU" i="1" dirty="0" smtClean="0"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hu-HU" i="1" dirty="0" smtClean="0">
                        <a:effectLst/>
                        <a:latin typeface="Cambria Math" panose="02040503050406030204" pitchFamily="18" charset="0"/>
                      </a:rPr>
                      <m:t>_</m:t>
                    </m:r>
                    <m:r>
                      <a:rPr lang="hu-HU" i="1" dirty="0" smtClean="0">
                        <a:effectLst/>
                        <a:latin typeface="Cambria Math" panose="02040503050406030204" pitchFamily="18" charset="0"/>
                      </a:rPr>
                      <m:t>𝑟𝑜𝑜𝑚𝑎𝑖𝑟</m:t>
                    </m:r>
                    <m:r>
                      <a:rPr lang="hu-HU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>
                    <a:effectLst/>
                    <a:latin typeface="Calibri" panose="020F0502020204030204" pitchFamily="34" charset="0"/>
                  </a:rPr>
                  <a:t>a szobában lévő levegő súlya (Ez "szobahőmérsékleten" [20-21 °C] 1.2 kg/m^3).</a:t>
                </a: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hu-HU" sz="1800" dirty="0">
                    <a:effectLst/>
                    <a:latin typeface="Calibri" panose="020F0502020204030204" pitchFamily="34" charset="0"/>
                  </a:rPr>
                  <a:t>A fűtés kikapcsolt állapota esetén a hűlési ráta:</a:t>
                </a: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800" i="1" dirty="0" smtClean="0">
                          <a:effectLst/>
                          <a:latin typeface="Cambria Math" panose="02040503050406030204" pitchFamily="18" charset="0"/>
                        </a:rPr>
                        <m:t>−1 ∗ ( 1 / (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𝑟𝑜𝑜𝑚𝑎𝑖𝑟</m:t>
                      </m:r>
                      <m:r>
                        <a:rPr lang="hu-HU" sz="1800" i="1" dirty="0" smtClean="0">
                          <a:effectLst/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𝑎𝑖𝑟</m:t>
                      </m:r>
                      <m:r>
                        <a:rPr lang="hu-HU" sz="1800" i="1" dirty="0" smtClean="0">
                          <a:effectLst/>
                          <a:latin typeface="Cambria Math" panose="02040503050406030204" pitchFamily="18" charset="0"/>
                        </a:rPr>
                        <m:t>) ) ∗ 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hu-HU" sz="1800" i="1" dirty="0" err="1" smtClean="0">
                          <a:effectLst/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hu-HU" sz="1800" i="1" dirty="0" smtClean="0">
                          <a:effectLst/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hu-HU" sz="1800" dirty="0">
                  <a:effectLst/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00860F26-0B4F-40F8-93BC-57D218DA4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45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4431AD-BDB8-4295-9909-1B29C60E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Mozgás szimulálás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30CD6A-E9FA-451A-8EBE-91883F307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63" y="1564970"/>
            <a:ext cx="9272009" cy="3451646"/>
          </a:xfrm>
        </p:spPr>
        <p:txBody>
          <a:bodyPr>
            <a:normAutofit/>
          </a:bodyPr>
          <a:lstStyle/>
          <a:p>
            <a:r>
              <a:rPr lang="hu-HU" dirty="0"/>
              <a:t>Az előbb említett feltételek alapján az emberek befolyásolhatnák ajtó és ablak nyitással a ház termikus ellenállását, amit szükség esetén a ház is megtehet (pl. automatikus reggeli szellőztetés) </a:t>
            </a:r>
            <a:r>
              <a:rPr lang="hu-HU" dirty="0">
                <a:sym typeface="Wingdings" panose="05000000000000000000" pitchFamily="2" charset="2"/>
              </a:rPr>
              <a:t> De ezek számítási módszere ugyanaz lenne, mivel ugyanaz a „nyitási” esemény </a:t>
            </a:r>
            <a:r>
              <a:rPr lang="hu-HU" dirty="0" err="1">
                <a:sym typeface="Wingdings" panose="05000000000000000000" pitchFamily="2" charset="2"/>
              </a:rPr>
              <a:t>hajtódik</a:t>
            </a:r>
            <a:r>
              <a:rPr lang="hu-HU" dirty="0">
                <a:sym typeface="Wingdings" panose="05000000000000000000" pitchFamily="2" charset="2"/>
              </a:rPr>
              <a:t> végre.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/>
              <a:t>Mivel egy személyingatlanról van szó, ezért az embereket megérkezését és szobák közötti mozgásának szimulálását a felhasználó irányítaná a grafikus felületen keresztül, viszont a hollétüket a szenzoroknak kéne érzékelniük, a világ állapotának lekérdezésével. </a:t>
            </a:r>
            <a:r>
              <a:rPr lang="hu-HU" dirty="0" err="1"/>
              <a:t>Pl</a:t>
            </a:r>
            <a:r>
              <a:rPr lang="hu-HU" dirty="0"/>
              <a:t>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Szabadkéz 3">
                <a:extLst>
                  <a:ext uri="{FF2B5EF4-FFF2-40B4-BE49-F238E27FC236}">
                    <a16:creationId xmlns:a16="http://schemas.microsoft.com/office/drawing/2014/main" id="{AED36B0A-5B2F-499A-A4E1-48F945F74A72}"/>
                  </a:ext>
                </a:extLst>
              </p14:cNvPr>
              <p14:cNvContentPartPr/>
              <p14:nvPr/>
            </p14:nvContentPartPr>
            <p14:xfrm>
              <a:off x="5446901" y="4332403"/>
              <a:ext cx="3427413" cy="1368425"/>
            </p14:xfrm>
          </p:contentPart>
        </mc:Choice>
        <mc:Fallback>
          <p:pic>
            <p:nvPicPr>
              <p:cNvPr id="4" name="Szabadkéz 3">
                <a:extLst>
                  <a:ext uri="{FF2B5EF4-FFF2-40B4-BE49-F238E27FC236}">
                    <a16:creationId xmlns:a16="http://schemas.microsoft.com/office/drawing/2014/main" id="{AED36B0A-5B2F-499A-A4E1-48F945F74A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0780" y="4326279"/>
                <a:ext cx="3439655" cy="1392559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zövegdoboz 5">
            <a:extLst>
              <a:ext uri="{FF2B5EF4-FFF2-40B4-BE49-F238E27FC236}">
                <a16:creationId xmlns:a16="http://schemas.microsoft.com/office/drawing/2014/main" id="{8DD52BA0-AD68-4AB9-9088-355746DA75F3}"/>
              </a:ext>
            </a:extLst>
          </p:cNvPr>
          <p:cNvSpPr txBox="1"/>
          <p:nvPr/>
        </p:nvSpPr>
        <p:spPr>
          <a:xfrm>
            <a:off x="677334" y="5993234"/>
            <a:ext cx="60987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A kijáratot tartalmazó szobában lehetőség lenne az épület elhagyására is.</a:t>
            </a:r>
          </a:p>
        </p:txBody>
      </p:sp>
      <p:pic>
        <p:nvPicPr>
          <p:cNvPr id="1025" name="Picture 1" descr="Stick Man (@Stick_Man_Says) | Twitter - ClipArt Best - ClipArt Best">
            <a:extLst>
              <a:ext uri="{FF2B5EF4-FFF2-40B4-BE49-F238E27FC236}">
                <a16:creationId xmlns:a16="http://schemas.microsoft.com/office/drawing/2014/main" id="{4C0A1AB8-D352-4138-8228-8198A8D7E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409" y="4444527"/>
            <a:ext cx="804098" cy="74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F501FD09-9A1E-4F08-AB2B-D5792D580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624" y="5161231"/>
            <a:ext cx="96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63461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Mozgás: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589373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769</Words>
  <Application>Microsoft Office PowerPoint</Application>
  <PresentationFormat>Szélesvásznú</PresentationFormat>
  <Paragraphs>56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Times New Roman</vt:lpstr>
      <vt:lpstr>Trebuchet MS</vt:lpstr>
      <vt:lpstr>Wingdings 3</vt:lpstr>
      <vt:lpstr>Dimenzió</vt:lpstr>
      <vt:lpstr>A világ szimulálása.</vt:lpstr>
      <vt:lpstr>A szenzorkörnyezet</vt:lpstr>
      <vt:lpstr>A szenzorkörnyezetet befolyásolhatom</vt:lpstr>
      <vt:lpstr>Mi szükséges a hőmérsékletváltozás meghatározásához?</vt:lpstr>
      <vt:lpstr>Miért nem padlófűtés?</vt:lpstr>
      <vt:lpstr>Számítás</vt:lpstr>
      <vt:lpstr>Az egész szoba/ház hőmérsékletváltozása</vt:lpstr>
      <vt:lpstr>Mozgás szimulálás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világ szimulálása.</dc:title>
  <dc:creator>Vágner Máté</dc:creator>
  <cp:lastModifiedBy>Vágner Máté</cp:lastModifiedBy>
  <cp:revision>1</cp:revision>
  <dcterms:created xsi:type="dcterms:W3CDTF">2021-10-06T08:06:09Z</dcterms:created>
  <dcterms:modified xsi:type="dcterms:W3CDTF">2021-10-06T08:30:57Z</dcterms:modified>
</cp:coreProperties>
</file>