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6.jpg" ContentType="image/pn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1" r:id="rId3"/>
    <p:sldId id="260" r:id="rId4"/>
    <p:sldId id="310" r:id="rId5"/>
    <p:sldId id="259" r:id="rId6"/>
    <p:sldId id="257" r:id="rId7"/>
    <p:sldId id="262" r:id="rId8"/>
    <p:sldId id="263" r:id="rId9"/>
    <p:sldId id="264" r:id="rId10"/>
    <p:sldId id="293" r:id="rId11"/>
    <p:sldId id="265" r:id="rId12"/>
    <p:sldId id="266" r:id="rId13"/>
    <p:sldId id="267" r:id="rId14"/>
    <p:sldId id="268" r:id="rId15"/>
    <p:sldId id="308" r:id="rId16"/>
    <p:sldId id="269" r:id="rId17"/>
    <p:sldId id="270" r:id="rId18"/>
    <p:sldId id="271" r:id="rId19"/>
    <p:sldId id="272" r:id="rId20"/>
    <p:sldId id="311" r:id="rId21"/>
    <p:sldId id="316" r:id="rId22"/>
    <p:sldId id="317" r:id="rId23"/>
    <p:sldId id="318" r:id="rId24"/>
    <p:sldId id="319" r:id="rId25"/>
    <p:sldId id="320" r:id="rId26"/>
    <p:sldId id="273" r:id="rId27"/>
    <p:sldId id="276" r:id="rId28"/>
    <p:sldId id="277" r:id="rId29"/>
    <p:sldId id="275" r:id="rId30"/>
    <p:sldId id="274" r:id="rId31"/>
    <p:sldId id="282" r:id="rId32"/>
    <p:sldId id="283" r:id="rId33"/>
    <p:sldId id="284" r:id="rId34"/>
    <p:sldId id="287" r:id="rId35"/>
    <p:sldId id="285" r:id="rId36"/>
    <p:sldId id="279" r:id="rId37"/>
    <p:sldId id="280" r:id="rId38"/>
    <p:sldId id="290" r:id="rId39"/>
    <p:sldId id="294" r:id="rId40"/>
    <p:sldId id="298" r:id="rId41"/>
    <p:sldId id="289" r:id="rId42"/>
    <p:sldId id="292" r:id="rId43"/>
    <p:sldId id="288" r:id="rId44"/>
    <p:sldId id="295" r:id="rId45"/>
    <p:sldId id="299" r:id="rId46"/>
    <p:sldId id="300" r:id="rId47"/>
    <p:sldId id="297" r:id="rId48"/>
    <p:sldId id="304" r:id="rId49"/>
    <p:sldId id="301" r:id="rId50"/>
    <p:sldId id="305" r:id="rId51"/>
    <p:sldId id="302" r:id="rId52"/>
    <p:sldId id="303" r:id="rId53"/>
    <p:sldId id="306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80137"/>
  </p:normalViewPr>
  <p:slideViewPr>
    <p:cSldViewPr snapToGrid="0" snapToObjects="1">
      <p:cViewPr varScale="1">
        <p:scale>
          <a:sx n="100" d="100"/>
          <a:sy n="100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55BA3-175B-DC4C-B4D5-A0247D5289CB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 smtClean="0"/>
              <a:t>Jet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B589B-1A2B-BF45-AF77-C5B360A8E5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96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E0BDE-238A-A041-B146-B4247D1E47E0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zh-CN" smtClean="0"/>
              <a:t>Jet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FE96-53BE-9646-90DF-EE5857BC24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811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988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（画在黑板上）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772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在启动时维护了异常表和异常表指针（存在一个特定的寄存器中）。每种异常有唯一确定的异常号，异常发生时，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确定异常号，并根据异常跳转表内容跳转到异常处理程序执行。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45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大体分为同步异常和异步异常两种。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318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中断由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的中断引脚触发，常是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原因。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用于实现上下文切换（多线程）。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29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985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78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要注意区分清楚异常号和系统调用号，系统调用的异常号是</a:t>
            </a:r>
            <a:r>
              <a:rPr kumimoji="1" lang="en-US" altLang="zh-CN" dirty="0" smtClean="0"/>
              <a:t>0x80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smtClean="0"/>
              <a:t>（</a:t>
            </a:r>
            <a:r>
              <a:rPr kumimoji="1" lang="en-US" altLang="zh-CN" smtClean="0"/>
              <a:t>Linux</a:t>
            </a:r>
            <a:r>
              <a:rPr kumimoji="1" lang="zh-CN" altLang="en-US" smtClean="0"/>
              <a:t>下</a:t>
            </a:r>
            <a:r>
              <a:rPr kumimoji="1" lang="en-US" altLang="zh-CN" smtClean="0"/>
              <a:t>IA32</a:t>
            </a:r>
            <a:r>
              <a:rPr kumimoji="1" lang="zh-CN" altLang="en-US" dirty="0" smtClean="0"/>
              <a:t>的系统调用号和</a:t>
            </a:r>
            <a:r>
              <a:rPr kumimoji="1" lang="en-US" altLang="zh-CN" dirty="0" smtClean="0"/>
              <a:t>x86-64</a:t>
            </a:r>
            <a:r>
              <a:rPr kumimoji="1" lang="zh-CN" altLang="en-US" dirty="0" smtClean="0"/>
              <a:t>的不同）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54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系统调用类似函数调用：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都改变控制流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返回时执行下一条指令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类似的寄存器使用方式（传参，返回值）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 smtClean="0"/>
              <a:t>重要区别：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函数代码是用户代码，而系统调用由内核处理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权限等级不同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函数地址 </a:t>
            </a:r>
            <a:r>
              <a:rPr kumimoji="1" lang="en-US" altLang="zh-CN" dirty="0" smtClean="0"/>
              <a:t>vs</a:t>
            </a:r>
            <a:r>
              <a:rPr kumimoji="1" lang="zh-CN" altLang="en-US" dirty="0" smtClean="0"/>
              <a:t> 系统调用号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495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61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473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494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651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660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6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Maybe</a:t>
            </a:r>
            <a:r>
              <a:rPr kumimoji="1" lang="en-US" altLang="zh-CN" baseline="0" dirty="0" smtClean="0"/>
              <a:t> a general protection fault.</a:t>
            </a:r>
            <a:r>
              <a:rPr kumimoji="1" lang="zh-CN" altLang="en-US" baseline="0" dirty="0" smtClean="0"/>
              <a:t>（访问内核内存）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422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414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en-US" altLang="zh-CN" baseline="0" dirty="0" smtClean="0"/>
              <a:t> see interrupts since upstart: cat </a:t>
            </a:r>
            <a:r>
              <a:rPr kumimoji="1" lang="en-US" altLang="zh-CN" baseline="0" smtClean="0"/>
              <a:t>/proc/inter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482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543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进程是计算机科学中最重要的抽象概念之一，进程机制使得每个程序运行时认为自己独占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、独占内存（操作系统提供的抽象，通过上下文切换、虚拟内存等机制来实现）。</a:t>
            </a:r>
          </a:p>
          <a:p>
            <a:r>
              <a:rPr kumimoji="1" lang="zh-CN" altLang="en-US" dirty="0" smtClean="0"/>
              <a:t>进程是操作系统进行资源分配的基本单位（内存资源，就线程来说）。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25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052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htop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86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Single processor executes multiple processes concurrently</a:t>
            </a:r>
          </a:p>
          <a:p>
            <a:pPr lvl="1"/>
            <a:r>
              <a:rPr lang="en-US" altLang="zh-CN" dirty="0" smtClean="0"/>
              <a:t>Process executions interleaved (multitasking) </a:t>
            </a:r>
          </a:p>
          <a:p>
            <a:pPr lvl="1"/>
            <a:r>
              <a:rPr lang="en-US" altLang="zh-CN" dirty="0" smtClean="0"/>
              <a:t>Address spaces managed by virtual memory system (later in course)</a:t>
            </a:r>
          </a:p>
          <a:p>
            <a:pPr lvl="1"/>
            <a:r>
              <a:rPr lang="en-US" altLang="zh-CN" dirty="0" smtClean="0"/>
              <a:t>Register values for </a:t>
            </a:r>
            <a:r>
              <a:rPr lang="en-US" altLang="zh-CN" dirty="0" err="1" smtClean="0"/>
              <a:t>nonexecuting</a:t>
            </a:r>
            <a:r>
              <a:rPr lang="en-US" altLang="zh-CN" dirty="0" smtClean="0"/>
              <a:t> processes saved in memory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701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Single processor executes multiple processes concurrently</a:t>
            </a:r>
          </a:p>
          <a:p>
            <a:pPr lvl="1"/>
            <a:r>
              <a:rPr lang="en-US" altLang="zh-CN" dirty="0" smtClean="0"/>
              <a:t>Process executions interleaved (multitasking) </a:t>
            </a:r>
          </a:p>
          <a:p>
            <a:pPr lvl="1"/>
            <a:r>
              <a:rPr lang="en-US" altLang="zh-CN" dirty="0" smtClean="0"/>
              <a:t>Address spaces managed by virtual memory system (later in course)</a:t>
            </a:r>
          </a:p>
          <a:p>
            <a:pPr lvl="1"/>
            <a:r>
              <a:rPr lang="en-US" altLang="zh-CN" dirty="0" smtClean="0"/>
              <a:t>Register values for </a:t>
            </a:r>
            <a:r>
              <a:rPr lang="en-US" altLang="zh-CN" dirty="0" err="1" smtClean="0"/>
              <a:t>nonexecuting</a:t>
            </a:r>
            <a:r>
              <a:rPr lang="en-US" altLang="zh-CN" smtClean="0"/>
              <a:t> processes saved in memory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341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Single processor executes multiple processes concurrently</a:t>
            </a:r>
          </a:p>
          <a:p>
            <a:pPr lvl="1"/>
            <a:r>
              <a:rPr lang="en-US" altLang="zh-CN" dirty="0" smtClean="0"/>
              <a:t>Process executions interleaved (multitasking) </a:t>
            </a:r>
          </a:p>
          <a:p>
            <a:pPr lvl="1"/>
            <a:r>
              <a:rPr lang="en-US" altLang="zh-CN" dirty="0" smtClean="0"/>
              <a:t>Address spaces managed by virtual memory system (later in course)</a:t>
            </a:r>
          </a:p>
          <a:p>
            <a:pPr lvl="1"/>
            <a:r>
              <a:rPr lang="en-US" altLang="zh-CN" dirty="0" smtClean="0"/>
              <a:t>Register values for </a:t>
            </a:r>
            <a:r>
              <a:rPr lang="en-US" altLang="zh-CN" dirty="0" err="1" smtClean="0"/>
              <a:t>nonexecuting</a:t>
            </a:r>
            <a:r>
              <a:rPr lang="en-US" altLang="zh-CN" smtClean="0"/>
              <a:t> processes saved in memory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812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Single processor executes multiple processes concurrently</a:t>
            </a:r>
          </a:p>
          <a:p>
            <a:pPr lvl="1"/>
            <a:r>
              <a:rPr lang="en-US" altLang="zh-CN" dirty="0" smtClean="0"/>
              <a:t>Process executions interleaved (multitasking) </a:t>
            </a:r>
          </a:p>
          <a:p>
            <a:pPr lvl="1"/>
            <a:r>
              <a:rPr lang="en-US" altLang="zh-CN" dirty="0" smtClean="0"/>
              <a:t>Address spaces managed by virtual memory system (later in course)</a:t>
            </a:r>
          </a:p>
          <a:p>
            <a:pPr lvl="1"/>
            <a:r>
              <a:rPr lang="en-US" altLang="zh-CN" dirty="0" smtClean="0"/>
              <a:t>Register values for </a:t>
            </a:r>
            <a:r>
              <a:rPr lang="en-US" altLang="zh-CN" dirty="0" err="1" smtClean="0"/>
              <a:t>nonexecuting</a:t>
            </a:r>
            <a:r>
              <a:rPr lang="en-US" altLang="zh-CN" smtClean="0"/>
              <a:t> processes saved in memory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440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Multicore processors</a:t>
            </a:r>
          </a:p>
          <a:p>
            <a:pPr marL="519113" lvl="1" indent="-179388"/>
            <a:r>
              <a:rPr lang="en-US" altLang="zh-CN" dirty="0" smtClean="0"/>
              <a:t>Multiple CPUs on single chip</a:t>
            </a:r>
          </a:p>
          <a:p>
            <a:pPr marL="519113" lvl="1" indent="-179388"/>
            <a:r>
              <a:rPr lang="en-US" altLang="zh-CN" dirty="0" smtClean="0"/>
              <a:t>Share main memory (and some caches)</a:t>
            </a:r>
          </a:p>
          <a:p>
            <a:pPr marL="519113" lvl="1" indent="-179388"/>
            <a:r>
              <a:rPr lang="en-US" altLang="zh-CN" dirty="0" smtClean="0"/>
              <a:t>Each can execute a separate process</a:t>
            </a:r>
          </a:p>
          <a:p>
            <a:pPr marL="687388" lvl="2" indent="-168275"/>
            <a:r>
              <a:rPr lang="en-US" altLang="zh-CN" dirty="0" smtClean="0"/>
              <a:t>Scheduling of processors onto cores done by kernel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979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是并发执行的，而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是顺序执行的。（不知道会不会考？）</a:t>
            </a:r>
          </a:p>
          <a:p>
            <a:r>
              <a:rPr kumimoji="1" lang="zh-CN" altLang="en-US" dirty="0" smtClean="0"/>
              <a:t>要注意，并发执行不等于并行</a:t>
            </a:r>
            <a:r>
              <a:rPr kumimoji="1" lang="en-US" altLang="zh-CN" dirty="0" smtClean="0"/>
              <a:t>(concurrent,</a:t>
            </a:r>
            <a:r>
              <a:rPr kumimoji="1" lang="en-US" altLang="zh-CN" baseline="0" dirty="0" smtClean="0"/>
              <a:t> </a:t>
            </a:r>
            <a:r>
              <a:rPr kumimoji="1" lang="en-US" altLang="zh-CN" dirty="0" smtClean="0"/>
              <a:t>parallel)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你吃饭吃到一半，电话来了，你一直到吃完了以后才去接，这是顺序执行。</a:t>
            </a:r>
          </a:p>
          <a:p>
            <a:r>
              <a:rPr kumimoji="1" lang="zh-CN" altLang="en-US" dirty="0" smtClean="0"/>
              <a:t>你吃饭吃到一半，电话来了，你停了下来接了电话，接完后继续吃饭，这是并发。</a:t>
            </a:r>
          </a:p>
          <a:p>
            <a:r>
              <a:rPr kumimoji="1" lang="zh-CN" altLang="en-US" dirty="0" smtClean="0"/>
              <a:t>你吃饭吃到一半，电话来了，你一边打电话一边吃饭，这是并行。</a:t>
            </a:r>
          </a:p>
          <a:p>
            <a:r>
              <a:rPr kumimoji="1" lang="zh-CN" altLang="en-US" dirty="0" smtClean="0"/>
              <a:t>并发的关键是你有处理多个任务的能力，不一定要同时。</a:t>
            </a:r>
          </a:p>
          <a:p>
            <a:r>
              <a:rPr kumimoji="1" lang="zh-CN" altLang="en-US" dirty="0" smtClean="0"/>
              <a:t>并行的关键是你有同时处理多个任务的能力。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68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8549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989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Running: </a:t>
            </a:r>
            <a:r>
              <a:rPr kumimoji="1" lang="zh-CN" altLang="en-US" dirty="0" smtClean="0"/>
              <a:t>正在执行或将要被系统执行（会被调度的进程）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Stopped: stopped by Ctrl-Z (SIGSTOP), continues when receiving SIGCONT</a:t>
            </a:r>
            <a:r>
              <a:rPr kumimoji="1" lang="zh-CN" altLang="en-US" dirty="0" smtClean="0"/>
              <a:t>（不会被系统调度）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Terminated: </a:t>
            </a:r>
            <a:r>
              <a:rPr kumimoji="1" lang="zh-CN" altLang="en-US" dirty="0" smtClean="0"/>
              <a:t>收到终止信号，从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，执行</a:t>
            </a:r>
            <a:r>
              <a:rPr kumimoji="1" lang="en-US" altLang="zh-CN" dirty="0" smtClean="0"/>
              <a:t>exit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2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3759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111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要注意，正常情况下，</a:t>
            </a:r>
            <a:r>
              <a:rPr kumimoji="1" lang="en-US" altLang="zh-CN" dirty="0" smtClean="0"/>
              <a:t>exit</a:t>
            </a:r>
            <a:r>
              <a:rPr kumimoji="1" lang="zh-CN" altLang="en-US" dirty="0" smtClean="0"/>
              <a:t>函数是不返回的，同时其被定义为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函数。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1456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所有这些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函数都是借助系统调用实现的。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0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错误时，</a:t>
            </a:r>
            <a:r>
              <a:rPr kumimoji="1" lang="en-US" altLang="zh-CN" dirty="0" smtClean="0"/>
              <a:t>Unix</a:t>
            </a:r>
            <a:r>
              <a:rPr kumimoji="1" lang="zh-CN" altLang="en-US" dirty="0" smtClean="0"/>
              <a:t>系统一般返回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，并设置全局变量</a:t>
            </a:r>
            <a:r>
              <a:rPr kumimoji="1" lang="en-US" altLang="zh-CN" dirty="0" err="1" smtClean="0"/>
              <a:t>errno</a:t>
            </a:r>
            <a:r>
              <a:rPr kumimoji="1" lang="zh-CN" altLang="en-US" dirty="0" smtClean="0"/>
              <a:t>来指明错误原因。</a:t>
            </a:r>
          </a:p>
          <a:p>
            <a:r>
              <a:rPr kumimoji="1" lang="zh-CN" altLang="en-US" dirty="0" smtClean="0"/>
              <a:t>如果程序员每次系统调用都这样检查是否出现错误，会使代码变得臃肿且不易读，我们可以对系统函数进行包装。</a:t>
            </a:r>
          </a:p>
          <a:p>
            <a:r>
              <a:rPr kumimoji="1" lang="zh-CN" altLang="en-US" dirty="0" smtClean="0"/>
              <a:t>（注意</a:t>
            </a:r>
            <a:r>
              <a:rPr kumimoji="1" lang="en-US" altLang="zh-CN" dirty="0" smtClean="0"/>
              <a:t>exit</a:t>
            </a:r>
            <a:r>
              <a:rPr kumimoji="1" lang="zh-CN" altLang="en-US" dirty="0" smtClean="0"/>
              <a:t>也会触发系统调用）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702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7680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2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0699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(Also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cosume</a:t>
            </a:r>
            <a:r>
              <a:rPr lang="en-US" altLang="zh-CN" dirty="0" smtClean="0"/>
              <a:t> some system resources)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30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31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waitpid</a:t>
            </a:r>
            <a:r>
              <a:rPr kumimoji="1" lang="zh-CN" altLang="en-US" dirty="0" smtClean="0"/>
              <a:t>的选项比较多杂，书上讲的比较详细，相关知识点只能靠记忆。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83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34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43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execve</a:t>
            </a:r>
            <a:r>
              <a:rPr kumimoji="1" lang="zh-CN" altLang="en-US" dirty="0" smtClean="0"/>
              <a:t>函数通过系统调用读入外部程序，覆盖当前进程的代码（指令）、数据及栈帧（保留</a:t>
            </a:r>
            <a:r>
              <a:rPr kumimoji="1" lang="en-US" altLang="zh-CN" dirty="0" smtClean="0"/>
              <a:t>PID</a:t>
            </a:r>
            <a:r>
              <a:rPr kumimoji="1" lang="zh-CN" altLang="en-US" dirty="0" smtClean="0"/>
              <a:t>、打开的文件等）和并执行。</a:t>
            </a:r>
          </a:p>
          <a:p>
            <a:r>
              <a:rPr kumimoji="1" lang="zh-CN" altLang="en-US" dirty="0" smtClean="0"/>
              <a:t>先</a:t>
            </a:r>
            <a:r>
              <a:rPr kumimoji="1" lang="en-US" altLang="zh-CN" dirty="0" smtClean="0"/>
              <a:t>fork</a:t>
            </a:r>
            <a:r>
              <a:rPr kumimoji="1" lang="zh-CN" altLang="en-US" dirty="0" smtClean="0"/>
              <a:t>再</a:t>
            </a:r>
            <a:r>
              <a:rPr kumimoji="1" lang="en-US" altLang="zh-CN" dirty="0" err="1" smtClean="0"/>
              <a:t>execve</a:t>
            </a:r>
            <a:r>
              <a:rPr kumimoji="1" lang="zh-CN" altLang="en-US" dirty="0" smtClean="0"/>
              <a:t>相当于建立子进程并执行外部程序。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238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由</a:t>
            </a:r>
            <a:r>
              <a:rPr kumimoji="1" lang="en-US" altLang="zh-CN" dirty="0" smtClean="0"/>
              <a:t>_start</a:t>
            </a:r>
            <a:r>
              <a:rPr kumimoji="1" lang="zh-CN" altLang="en-US" dirty="0" smtClean="0"/>
              <a:t>设置（</a:t>
            </a:r>
            <a:r>
              <a:rPr kumimoji="1" lang="en-US" altLang="zh-CN" dirty="0" smtClean="0"/>
              <a:t>7.9</a:t>
            </a:r>
            <a:r>
              <a:rPr kumimoji="1" lang="zh-CN" altLang="en-US" dirty="0" smtClean="0"/>
              <a:t>节</a:t>
            </a:r>
            <a:r>
              <a:rPr kumimoji="1" lang="en-US" altLang="zh-CN" dirty="0" smtClean="0"/>
              <a:t>7-14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204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execve</a:t>
            </a:r>
            <a:r>
              <a:rPr kumimoji="1" lang="zh-CN" altLang="en-US" dirty="0" smtClean="0"/>
              <a:t>加载程序以后，调用</a:t>
            </a:r>
            <a:r>
              <a:rPr kumimoji="1" lang="en-US" altLang="zh-CN" dirty="0" smtClean="0"/>
              <a:t>7.9</a:t>
            </a:r>
            <a:r>
              <a:rPr kumimoji="1" lang="zh-CN" altLang="en-US" dirty="0" smtClean="0"/>
              <a:t>节的启动代码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启动代码设置用户栈。并将控制传递给新程序的主函数。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0724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38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（自底层（硬件）往上（操作系统、软件）的异常控制流，可以看到</a:t>
            </a:r>
            <a:r>
              <a:rPr kumimoji="1" lang="en-US" altLang="zh-CN" dirty="0" smtClean="0"/>
              <a:t>exception</a:t>
            </a:r>
            <a:r>
              <a:rPr kumimoji="1" lang="zh-CN" altLang="en-US" dirty="0" smtClean="0"/>
              <a:t>在最底层）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异常控制流存在于系统的每个层级，最底层的机制称为异常</a:t>
            </a:r>
            <a:r>
              <a:rPr kumimoji="1" lang="en-US" altLang="zh-CN" dirty="0" smtClean="0"/>
              <a:t>(Exception)</a:t>
            </a:r>
            <a:r>
              <a:rPr kumimoji="1" lang="zh-CN" altLang="en-US" dirty="0" smtClean="0"/>
              <a:t>，用以改变控制流以响应系统事件，通常是由硬件的操作系统共同实现的。更高层次的异常控制流包括进程切换</a:t>
            </a:r>
            <a:r>
              <a:rPr kumimoji="1" lang="en-US" altLang="zh-CN" dirty="0" smtClean="0"/>
              <a:t>(Process Context Switch)</a:t>
            </a:r>
            <a:r>
              <a:rPr kumimoji="1" lang="zh-CN" altLang="en-US" dirty="0" smtClean="0"/>
              <a:t>、信号</a:t>
            </a:r>
            <a:r>
              <a:rPr kumimoji="1" lang="en-US" altLang="zh-CN" dirty="0" smtClean="0"/>
              <a:t>(Signal)</a:t>
            </a:r>
            <a:r>
              <a:rPr kumimoji="1" lang="zh-CN" altLang="en-US" dirty="0" smtClean="0"/>
              <a:t>和非本地跳转</a:t>
            </a:r>
            <a:r>
              <a:rPr kumimoji="1" lang="en-US" altLang="zh-CN" dirty="0" smtClean="0"/>
              <a:t>(Nonlocal Jumps)</a:t>
            </a:r>
            <a:r>
              <a:rPr kumimoji="1" lang="zh-CN" altLang="en-US" dirty="0" smtClean="0"/>
              <a:t>，也可以看做是一个从硬件过渡到操作系统，再从操作系统过渡到语言库的过程。进程切换是由硬件计时器和操作系统共同实现的，而信号则只是操作系统层面的概念了，到了非本地跳转就已经是在 </a:t>
            </a:r>
            <a:r>
              <a:rPr kumimoji="1" lang="en-US" altLang="zh-CN" dirty="0" smtClean="0"/>
              <a:t>C </a:t>
            </a:r>
            <a:r>
              <a:rPr kumimoji="1" lang="zh-CN" altLang="en-US" dirty="0" smtClean="0"/>
              <a:t>运行时库中实现的了。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41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95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5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事件可能由指令本身触发，也可能由外部条件改变触发（中断）。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3FE96-53BE-9646-90DF-EE5857BC24F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5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0B22-99E0-5048-9639-AFC1F107BF27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B89C-9723-EC47-801F-BB562F9B2539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719-7940-364D-879E-9FA4ADEC935D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6C1E-B93B-0142-9ED2-3779CB7FB9F3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4FFC-EB2B-9A46-A3D2-EE01822534DE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3792-E41E-5441-BBF2-9F93DD448754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141-BF12-EE4C-AC6D-99BBD9EF9FB3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5DC1-6EE0-C040-BF12-0AF6DA009EF9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92D9-B051-DC42-AAEF-4CE5EF5D423B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4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4BF45E-23C4-3941-AD5E-84320E492EFA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B768-7798-9043-B26A-0BCC7C7561C0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4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0D0395-9270-1348-96E8-FFFC74AE36A3}" type="datetime1">
              <a:rPr lang="zh-CN" altLang="en-US" smtClean="0"/>
              <a:t>2016/11/17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59580" y="1402080"/>
            <a:ext cx="10373474" cy="413822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ea typeface="PingFang SC" charset="-122"/>
                <a:cs typeface="PingFang SC" charset="-122"/>
              </a:rPr>
              <a:t>Exceptional Control Flow: </a:t>
            </a:r>
            <a:br>
              <a:rPr lang="en-US" dirty="0" smtClean="0">
                <a:ea typeface="PingFang SC" charset="-122"/>
                <a:cs typeface="PingFang SC" charset="-122"/>
              </a:rPr>
            </a:br>
            <a:r>
              <a:rPr lang="en-US" dirty="0" smtClean="0">
                <a:ea typeface="PingFang SC" charset="-122"/>
                <a:cs typeface="PingFang SC" charset="-122"/>
              </a:rPr>
              <a:t>Exceptions </a:t>
            </a:r>
            <a:r>
              <a:rPr lang="en-US" smtClean="0">
                <a:ea typeface="PingFang SC" charset="-122"/>
                <a:cs typeface="PingFang SC" charset="-122"/>
              </a:rPr>
              <a:t>and Processes</a:t>
            </a:r>
            <a:br>
              <a:rPr lang="en-US" smtClean="0">
                <a:ea typeface="PingFang SC" charset="-122"/>
                <a:cs typeface="PingFang SC" charset="-122"/>
              </a:rPr>
            </a:br>
            <a:r>
              <a:rPr lang="en-US" smtClean="0">
                <a:ea typeface="PingFang SC" charset="-122"/>
                <a:cs typeface="PingFang SC" charset="-122"/>
              </a:rPr>
              <a:t/>
            </a:r>
            <a:br>
              <a:rPr lang="en-US" smtClean="0">
                <a:ea typeface="PingFang SC" charset="-122"/>
                <a:cs typeface="PingFang SC" charset="-122"/>
              </a:rPr>
            </a:br>
            <a:r>
              <a:rPr lang="en-US" sz="2200" smtClean="0">
                <a:ea typeface="PingFang SC" charset="-122"/>
                <a:cs typeface="PingFang SC" charset="-122"/>
              </a:rPr>
              <a:t>Introduction </a:t>
            </a:r>
            <a:r>
              <a:rPr lang="en-US" sz="2200" dirty="0" smtClean="0">
                <a:ea typeface="PingFang SC" charset="-122"/>
                <a:cs typeface="PingFang SC" charset="-122"/>
              </a:rPr>
              <a:t>to Computer Systems</a:t>
            </a:r>
            <a:r>
              <a:rPr lang="en-US" sz="8900" dirty="0" smtClean="0">
                <a:ea typeface="PingFang SC" charset="-122"/>
                <a:cs typeface="PingFang SC" charset="-122"/>
              </a:rPr>
              <a:t/>
            </a:r>
            <a:br>
              <a:rPr lang="en-US" sz="8900" dirty="0" smtClean="0">
                <a:ea typeface="PingFang SC" charset="-122"/>
                <a:cs typeface="PingFang SC" charset="-122"/>
              </a:rPr>
            </a:br>
            <a:r>
              <a:rPr lang="en-US" sz="2200" dirty="0" smtClean="0">
                <a:ea typeface="PingFang SC" charset="-122"/>
                <a:cs typeface="PingFang SC" charset="-122"/>
              </a:rPr>
              <a:t>November  17th, 2016</a:t>
            </a:r>
            <a:r>
              <a:rPr lang="en-US" sz="2200" smtClean="0">
                <a:ea typeface="PingFang SC" charset="-122"/>
                <a:cs typeface="PingFang SC" charset="-122"/>
              </a:rPr>
              <a:t/>
            </a:r>
            <a:br>
              <a:rPr lang="en-US" sz="2200" smtClean="0">
                <a:ea typeface="PingFang SC" charset="-122"/>
                <a:cs typeface="PingFang SC" charset="-122"/>
              </a:rPr>
            </a:br>
            <a:r>
              <a:rPr lang="en-US" altLang="zh-CN" sz="2200" smtClean="0">
                <a:ea typeface="PingFang SC" charset="-122"/>
                <a:cs typeface="PingFang SC" charset="-122"/>
              </a:rPr>
              <a:t>By </a:t>
            </a:r>
            <a:r>
              <a:rPr lang="en-US" altLang="zh-CN" sz="2200" dirty="0" smtClean="0">
                <a:ea typeface="PingFang SC" charset="-122"/>
                <a:cs typeface="PingFang SC" charset="-122"/>
              </a:rPr>
              <a:t>Jet</a:t>
            </a:r>
            <a:r>
              <a:rPr lang="zh-CN" altLang="en-US" sz="2200" dirty="0" smtClean="0">
                <a:ea typeface="PingFang SC" charset="-122"/>
                <a:cs typeface="PingFang SC" charset="-122"/>
              </a:rPr>
              <a:t> </a:t>
            </a:r>
            <a:r>
              <a:rPr lang="zh-CN" altLang="en-US" sz="2000" dirty="0" smtClean="0">
                <a:ea typeface="PingFang SC" charset="-122"/>
                <a:cs typeface="PingFang SC" charset="-122"/>
              </a:rPr>
              <a:t>（张孝帅）</a:t>
            </a:r>
            <a:endParaRPr lang="en-US" sz="1800" dirty="0">
              <a:ea typeface="PingFang SC" charset="-122"/>
              <a:cs typeface="PingFang SC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155700"/>
            <a:ext cx="8890000" cy="454660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Exceptional Control Flow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08417" y="328631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08417" y="351491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08417" y="374351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87754" y="323551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7754" y="343871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7754" y="369271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02117" y="375621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508417" y="422611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121067" y="417531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408853" y="272379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5118017" y="352761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5118017" y="215601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37217" y="215601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337217" y="284181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5118017" y="284181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337217" y="352761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337217" y="483571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478629" y="413721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118017" y="433406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897311" y="280313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28" name="Straight Arrow Connector 56"/>
          <p:cNvCxnSpPr/>
          <p:nvPr/>
        </p:nvCxnSpPr>
        <p:spPr bwMode="auto">
          <a:xfrm>
            <a:off x="2893711" y="3235510"/>
            <a:ext cx="1279506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5072262" y="3807010"/>
            <a:ext cx="135590" cy="13559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072262" y="3375210"/>
            <a:ext cx="135590" cy="13559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5072262" y="3591110"/>
            <a:ext cx="135590" cy="13559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5072262" y="4289610"/>
            <a:ext cx="135590" cy="13559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59" y="693219"/>
            <a:ext cx="7913179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 smtClean="0">
                <a:latin typeface="+mj-lt"/>
              </a:rPr>
              <a:t>Exception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Taxonomy (Partial)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TextBox 3"/>
          <p:cNvSpPr txBox="1"/>
          <p:nvPr/>
        </p:nvSpPr>
        <p:spPr>
          <a:xfrm>
            <a:off x="2171922" y="3359426"/>
            <a:ext cx="2362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Asynchronous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418073" y="3359426"/>
            <a:ext cx="22098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Synchronous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229329" y="4771434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Interrupts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4873487" y="484421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Traps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664187" y="484421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Faults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8454887" y="4844210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Aborts</a:t>
            </a:r>
          </a:p>
        </p:txBody>
      </p:sp>
      <p:cxnSp>
        <p:nvCxnSpPr>
          <p:cNvPr id="15" name="Straight Connector 14"/>
          <p:cNvCxnSpPr>
            <a:stCxn id="7" idx="0"/>
            <a:endCxn id="5" idx="2"/>
          </p:cNvCxnSpPr>
          <p:nvPr/>
        </p:nvCxnSpPr>
        <p:spPr bwMode="auto">
          <a:xfrm flipV="1">
            <a:off x="2029429" y="3821091"/>
            <a:ext cx="1323593" cy="95034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6"/>
          <p:cNvCxnSpPr>
            <a:stCxn id="8" idx="0"/>
            <a:endCxn id="6" idx="2"/>
          </p:cNvCxnSpPr>
          <p:nvPr/>
        </p:nvCxnSpPr>
        <p:spPr bwMode="auto">
          <a:xfrm flipV="1">
            <a:off x="5673587" y="3821091"/>
            <a:ext cx="1849386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7"/>
          <p:cNvSpPr txBox="1"/>
          <p:nvPr/>
        </p:nvSpPr>
        <p:spPr>
          <a:xfrm>
            <a:off x="4838922" y="1679386"/>
            <a:ext cx="1600200" cy="461665"/>
          </a:xfrm>
          <a:prstGeom prst="rect">
            <a:avLst/>
          </a:prstGeom>
          <a:solidFill>
            <a:srgbClr val="DED8C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ECF</a:t>
            </a:r>
          </a:p>
        </p:txBody>
      </p:sp>
      <p:cxnSp>
        <p:nvCxnSpPr>
          <p:cNvPr id="19" name="Straight Connector 19"/>
          <p:cNvCxnSpPr>
            <a:stCxn id="17" idx="2"/>
            <a:endCxn id="5" idx="0"/>
          </p:cNvCxnSpPr>
          <p:nvPr/>
        </p:nvCxnSpPr>
        <p:spPr bwMode="auto">
          <a:xfrm flipH="1">
            <a:off x="3353022" y="2141051"/>
            <a:ext cx="2286000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21"/>
          <p:cNvCxnSpPr>
            <a:stCxn id="17" idx="2"/>
            <a:endCxn id="6" idx="0"/>
          </p:cNvCxnSpPr>
          <p:nvPr/>
        </p:nvCxnSpPr>
        <p:spPr bwMode="auto">
          <a:xfrm>
            <a:off x="5639022" y="2141051"/>
            <a:ext cx="1883951" cy="121837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16"/>
          <p:cNvCxnSpPr>
            <a:stCxn id="10" idx="0"/>
            <a:endCxn id="6" idx="2"/>
          </p:cNvCxnSpPr>
          <p:nvPr/>
        </p:nvCxnSpPr>
        <p:spPr bwMode="auto">
          <a:xfrm flipV="1">
            <a:off x="7464287" y="3821091"/>
            <a:ext cx="58686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16"/>
          <p:cNvCxnSpPr>
            <a:stCxn id="12" idx="0"/>
            <a:endCxn id="6" idx="2"/>
          </p:cNvCxnSpPr>
          <p:nvPr/>
        </p:nvCxnSpPr>
        <p:spPr bwMode="auto">
          <a:xfrm flipH="1" flipV="1">
            <a:off x="7522973" y="3821091"/>
            <a:ext cx="1732014" cy="102311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59" y="693219"/>
            <a:ext cx="1082865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>
                <a:latin typeface="+mj-lt"/>
              </a:rPr>
              <a:t>Asynchronous Exceptions (Interrupts)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Caused by events external to the processor</a:t>
            </a:r>
          </a:p>
          <a:p>
            <a:pPr lvl="1"/>
            <a:r>
              <a:rPr lang="en-US" altLang="zh-CN" dirty="0"/>
              <a:t>Indicated by setting the processor’s </a:t>
            </a:r>
            <a:r>
              <a:rPr lang="en-US" altLang="zh-CN" i="1" dirty="0"/>
              <a:t>interrupt pin</a:t>
            </a:r>
          </a:p>
          <a:p>
            <a:pPr lvl="1"/>
            <a:r>
              <a:rPr lang="en-US" altLang="zh-CN" dirty="0"/>
              <a:t>Handler returns to “next” instruction</a:t>
            </a:r>
          </a:p>
          <a:p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pPr lvl="1"/>
            <a:r>
              <a:rPr lang="en-US" altLang="zh-CN" dirty="0"/>
              <a:t>Timer interrupt</a:t>
            </a:r>
          </a:p>
          <a:p>
            <a:pPr lvl="2"/>
            <a:r>
              <a:rPr lang="en-US" altLang="zh-CN" dirty="0" smtClean="0"/>
              <a:t>Used </a:t>
            </a:r>
            <a:r>
              <a:rPr lang="en-US" altLang="zh-CN" dirty="0"/>
              <a:t>by the kernel to take back control from user programs</a:t>
            </a:r>
          </a:p>
          <a:p>
            <a:pPr lvl="1"/>
            <a:r>
              <a:rPr lang="en-US" altLang="zh-CN" dirty="0"/>
              <a:t> I/O interrupt from external device</a:t>
            </a:r>
          </a:p>
          <a:p>
            <a:pPr lvl="2"/>
            <a:r>
              <a:rPr lang="en-US" altLang="zh-CN" dirty="0"/>
              <a:t>Hitting Ctrl-C at the keyboard</a:t>
            </a:r>
          </a:p>
          <a:p>
            <a:pPr lvl="2"/>
            <a:r>
              <a:rPr lang="en-US" altLang="zh-CN" dirty="0" smtClean="0"/>
              <a:t>Arrival </a:t>
            </a:r>
            <a:r>
              <a:rPr lang="en-US" altLang="zh-CN" dirty="0"/>
              <a:t>of data from a disk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Synchronous Exceptions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Caused by events that occur as a result of executing an instruction</a:t>
            </a:r>
            <a:r>
              <a:rPr lang="en-US" altLang="zh-CN" dirty="0" smtClean="0"/>
              <a:t>:</a:t>
            </a:r>
            <a:endParaRPr lang="en-US" altLang="zh-CN" b="1" i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Traps: </a:t>
            </a:r>
            <a:r>
              <a:rPr lang="en-US" altLang="zh-CN" dirty="0" smtClean="0"/>
              <a:t>Intentional</a:t>
            </a:r>
            <a:endParaRPr lang="en-US" altLang="zh-CN" dirty="0"/>
          </a:p>
          <a:p>
            <a:pPr lvl="2"/>
            <a:r>
              <a:rPr lang="en-US" altLang="zh-CN" dirty="0"/>
              <a:t>Examples: </a:t>
            </a:r>
            <a:r>
              <a:rPr lang="en-US" altLang="zh-CN" b="1" i="1" dirty="0"/>
              <a:t>system calls</a:t>
            </a:r>
            <a:r>
              <a:rPr lang="en-US" altLang="zh-CN" dirty="0"/>
              <a:t>, breakpoint traps, special instructions</a:t>
            </a:r>
          </a:p>
          <a:p>
            <a:pPr lvl="2"/>
            <a:r>
              <a:rPr lang="en-US" altLang="zh-CN" dirty="0"/>
              <a:t>Returns control to “next” </a:t>
            </a:r>
            <a:r>
              <a:rPr lang="en-US" altLang="zh-CN" dirty="0" smtClean="0"/>
              <a:t>instruction</a:t>
            </a:r>
            <a:endParaRPr lang="en-US" altLang="zh-CN" dirty="0"/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Faults: </a:t>
            </a:r>
            <a:r>
              <a:rPr lang="en-US" altLang="zh-CN" dirty="0" smtClean="0"/>
              <a:t>Unintentional </a:t>
            </a:r>
            <a:r>
              <a:rPr lang="en-US" altLang="zh-CN" dirty="0"/>
              <a:t>but possibly recoverable </a:t>
            </a:r>
          </a:p>
          <a:p>
            <a:pPr lvl="2"/>
            <a:r>
              <a:rPr lang="en-US" altLang="zh-CN" dirty="0"/>
              <a:t>Examples: page faults (recoverable), protection faults (unrecoverable), floating point </a:t>
            </a:r>
            <a:r>
              <a:rPr lang="en-US" altLang="zh-CN" dirty="0" smtClean="0"/>
              <a:t>exceptions (unrecoverable on Unix)</a:t>
            </a:r>
            <a:endParaRPr lang="en-US" altLang="zh-CN" dirty="0"/>
          </a:p>
          <a:p>
            <a:pPr lvl="2"/>
            <a:r>
              <a:rPr lang="en-US" altLang="zh-CN" dirty="0"/>
              <a:t>Either re-executes faulting (“current”) instruction or aborts</a:t>
            </a:r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Aborts: </a:t>
            </a:r>
            <a:r>
              <a:rPr lang="en-US" altLang="zh-CN" dirty="0" smtClean="0"/>
              <a:t>Unintentional </a:t>
            </a:r>
            <a:r>
              <a:rPr lang="en-US" altLang="zh-CN" dirty="0"/>
              <a:t>and unrecoverable</a:t>
            </a:r>
          </a:p>
          <a:p>
            <a:pPr lvl="2"/>
            <a:r>
              <a:rPr lang="en-US" altLang="zh-CN" dirty="0"/>
              <a:t>Examples: illegal instruction, parity error, machine check</a:t>
            </a:r>
          </a:p>
          <a:p>
            <a:pPr lvl="2"/>
            <a:r>
              <a:rPr lang="en-US" altLang="zh-CN" dirty="0"/>
              <a:t>Aborts current program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Synchronous Exceptions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044700"/>
            <a:ext cx="11315700" cy="3124200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System Calls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944230" y="1529911"/>
            <a:ext cx="10915448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Exception number 0x80 (128 in decimal).</a:t>
            </a:r>
          </a:p>
          <a:p>
            <a:r>
              <a:rPr lang="en-US" altLang="zh-CN" dirty="0" smtClean="0"/>
              <a:t>Each </a:t>
            </a:r>
            <a:r>
              <a:rPr lang="en-US" altLang="zh-CN" dirty="0"/>
              <a:t>x86-64 system call has a unique ID </a:t>
            </a:r>
            <a:r>
              <a:rPr lang="en-US" altLang="zh-CN" dirty="0" smtClean="0"/>
              <a:t>number (different from IA32)</a:t>
            </a:r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84895"/>
              </p:ext>
            </p:extLst>
          </p:nvPr>
        </p:nvGraphicFramePr>
        <p:xfrm>
          <a:off x="3054735" y="2553118"/>
          <a:ext cx="5415566" cy="3657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428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4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info</a:t>
                      </a:r>
                      <a:r>
                        <a:rPr lang="en-US" baseline="0" dirty="0" smtClean="0"/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80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58" y="396734"/>
            <a:ext cx="10495113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System Call Example: Opening File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52247" y="1188118"/>
            <a:ext cx="9500535" cy="9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b="0" dirty="0"/>
              <a:t>User calls: </a:t>
            </a:r>
            <a:r>
              <a:rPr lang="en-US" altLang="zh-CN" dirty="0">
                <a:latin typeface="Courier New" pitchFamily="49" charset="0"/>
              </a:rPr>
              <a:t>open(filename, options)</a:t>
            </a:r>
            <a:endParaRPr lang="en-US" altLang="zh-CN" b="0" dirty="0"/>
          </a:p>
          <a:p>
            <a:r>
              <a:rPr lang="en-US" altLang="zh-CN" b="0" dirty="0"/>
              <a:t>Calls __</a:t>
            </a:r>
            <a:r>
              <a:rPr lang="en-US" altLang="zh-CN" dirty="0">
                <a:latin typeface="Courier New" pitchFamily="49" charset="0"/>
              </a:rPr>
              <a:t>open</a:t>
            </a:r>
            <a:r>
              <a:rPr lang="en-US" altLang="zh-CN" b="0" dirty="0"/>
              <a:t> function, which invokes system call instruction </a:t>
            </a:r>
            <a:r>
              <a:rPr lang="en-US" altLang="zh-CN" dirty="0" err="1">
                <a:latin typeface="Courier New" pitchFamily="49" charset="0"/>
              </a:rPr>
              <a:t>syscall</a:t>
            </a:r>
            <a:endParaRPr lang="en-US" altLang="zh-CN" sz="2800" b="0" dirty="0"/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52246" y="2202790"/>
            <a:ext cx="950053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		</a:t>
            </a:r>
            <a:r>
              <a:rPr lang="sk-SK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		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		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		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7" name="Rectangle 1028"/>
          <p:cNvSpPr>
            <a:spLocks noGrp="1" noChangeArrowheads="1"/>
          </p:cNvSpPr>
          <p:nvPr/>
        </p:nvSpPr>
        <p:spPr bwMode="auto">
          <a:xfrm>
            <a:off x="1052246" y="4265116"/>
            <a:ext cx="9500536" cy="189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b="0" dirty="0">
                <a:latin typeface="Courier New"/>
                <a:cs typeface="Courier New"/>
              </a:rPr>
              <a:t>%</a:t>
            </a:r>
            <a:r>
              <a:rPr lang="en-US" altLang="zh-CN" b="0" dirty="0" err="1">
                <a:latin typeface="Courier New"/>
                <a:cs typeface="Courier New"/>
              </a:rPr>
              <a:t>rax</a:t>
            </a:r>
            <a:r>
              <a:rPr lang="en-US" altLang="zh-CN" b="0" dirty="0">
                <a:latin typeface="Courier New"/>
                <a:cs typeface="Courier New"/>
              </a:rPr>
              <a:t> </a:t>
            </a:r>
            <a:r>
              <a:rPr lang="en-US" altLang="zh-CN" b="0" dirty="0"/>
              <a:t>contains </a:t>
            </a:r>
            <a:r>
              <a:rPr lang="en-US" altLang="zh-CN" b="0" dirty="0" err="1"/>
              <a:t>syscall</a:t>
            </a:r>
            <a:r>
              <a:rPr lang="en-US" altLang="zh-CN" b="0" dirty="0"/>
              <a:t> number</a:t>
            </a:r>
          </a:p>
          <a:p>
            <a:r>
              <a:rPr lang="en-US" altLang="zh-CN" b="0" dirty="0"/>
              <a:t>Other arguments in </a:t>
            </a:r>
            <a:r>
              <a:rPr lang="en-US" altLang="zh-CN" b="0" dirty="0">
                <a:latin typeface="Courier New"/>
                <a:cs typeface="Courier New"/>
              </a:rPr>
              <a:t>%</a:t>
            </a:r>
            <a:r>
              <a:rPr lang="en-US" altLang="zh-CN" b="0" dirty="0" err="1">
                <a:latin typeface="Courier New"/>
                <a:cs typeface="Courier New"/>
              </a:rPr>
              <a:t>rdi</a:t>
            </a:r>
            <a:r>
              <a:rPr lang="en-US" altLang="zh-CN" b="0" dirty="0"/>
              <a:t>, </a:t>
            </a:r>
            <a:r>
              <a:rPr lang="en-US" altLang="zh-CN" b="0" dirty="0">
                <a:latin typeface="Courier New"/>
                <a:cs typeface="Courier New"/>
              </a:rPr>
              <a:t>%</a:t>
            </a:r>
            <a:r>
              <a:rPr lang="en-US" altLang="zh-CN" b="0" dirty="0" err="1">
                <a:latin typeface="Courier New"/>
                <a:cs typeface="Courier New"/>
              </a:rPr>
              <a:t>rsi</a:t>
            </a:r>
            <a:r>
              <a:rPr lang="en-US" altLang="zh-CN" b="0" dirty="0"/>
              <a:t>, </a:t>
            </a:r>
            <a:r>
              <a:rPr lang="en-US" altLang="zh-CN" b="0" dirty="0">
                <a:latin typeface="Courier New"/>
                <a:cs typeface="Courier New"/>
              </a:rPr>
              <a:t>%</a:t>
            </a:r>
            <a:r>
              <a:rPr lang="en-US" altLang="zh-CN" b="0" dirty="0" err="1">
                <a:latin typeface="Courier New"/>
                <a:cs typeface="Courier New"/>
              </a:rPr>
              <a:t>rdx</a:t>
            </a:r>
            <a:r>
              <a:rPr lang="en-US" altLang="zh-CN" b="0" dirty="0"/>
              <a:t>, </a:t>
            </a:r>
            <a:r>
              <a:rPr lang="en-US" altLang="zh-CN" b="0" dirty="0">
                <a:latin typeface="Courier New"/>
                <a:cs typeface="Courier New"/>
              </a:rPr>
              <a:t>%r10</a:t>
            </a:r>
            <a:r>
              <a:rPr lang="en-US" altLang="zh-CN" b="0" dirty="0"/>
              <a:t>, </a:t>
            </a:r>
            <a:r>
              <a:rPr lang="en-US" altLang="zh-CN" b="0" dirty="0">
                <a:latin typeface="Courier New"/>
                <a:cs typeface="Courier New"/>
              </a:rPr>
              <a:t>%r8</a:t>
            </a:r>
            <a:r>
              <a:rPr lang="en-US" altLang="zh-CN" b="0" dirty="0"/>
              <a:t>, </a:t>
            </a:r>
            <a:r>
              <a:rPr lang="en-US" altLang="zh-CN" b="0" dirty="0">
                <a:latin typeface="Courier New"/>
                <a:cs typeface="Courier New"/>
              </a:rPr>
              <a:t>%r9</a:t>
            </a:r>
          </a:p>
          <a:p>
            <a:r>
              <a:rPr lang="en-US" altLang="zh-CN" b="0" dirty="0"/>
              <a:t>Return value in </a:t>
            </a:r>
            <a:r>
              <a:rPr lang="en-US" altLang="zh-CN" b="0" dirty="0">
                <a:latin typeface="Courier New"/>
                <a:cs typeface="Courier New"/>
              </a:rPr>
              <a:t>%</a:t>
            </a:r>
            <a:r>
              <a:rPr lang="en-US" altLang="zh-CN" b="0" dirty="0" err="1">
                <a:latin typeface="Courier New"/>
                <a:cs typeface="Courier New"/>
              </a:rPr>
              <a:t>rax</a:t>
            </a:r>
            <a:endParaRPr lang="en-US" altLang="zh-CN" b="0" dirty="0">
              <a:latin typeface="Courier New"/>
              <a:cs typeface="Courier New"/>
            </a:endParaRPr>
          </a:p>
          <a:p>
            <a:r>
              <a:rPr lang="en-US" altLang="zh-CN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altLang="zh-CN" b="0" dirty="0" err="1">
                <a:latin typeface="Courier New"/>
                <a:cs typeface="Courier New"/>
              </a:rPr>
              <a:t>errno</a:t>
            </a:r>
            <a:endParaRPr lang="en-US" altLang="zh-CN" b="0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970950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>
                <a:latin typeface="+mj-lt"/>
              </a:rPr>
              <a:t>System Call Example: Opening File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4960" y="1634212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6350" y="1634212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369348" y="2156499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375698" y="2761337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88748" y="2767687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1362998" y="2831187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1362998" y="2858174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37710" y="2396212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218910" y="2853412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237710" y="3162974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58378" y="2529725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54912" y="2735084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11" y="2626303"/>
            <a:ext cx="6019644" cy="3439796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endParaRPr lang="en-US" sz="4800" b="0" dirty="0">
              <a:latin typeface="+mj-lt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54960" y="1862404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4960" y="3505162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54551" y="3505162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369348" y="4027449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375698" y="4632287"/>
            <a:ext cx="2359175" cy="16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734873" y="4638637"/>
            <a:ext cx="0" cy="520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1362997" y="4638637"/>
            <a:ext cx="2371876" cy="520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362998" y="4729124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531440" y="4267162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30489" y="4577102"/>
            <a:ext cx="1691535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811745" y="4933256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re-execute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15092" y="4466860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025" y="435678"/>
            <a:ext cx="1012279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Review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1149" y="1693671"/>
            <a:ext cx="10528300" cy="49720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p"/>
            </a:pPr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 Exceptional Control Flow</a:t>
            </a:r>
            <a:endParaRPr lang="zh-CN" altLang="en-US" sz="2800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Exceptions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Processes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Process Control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endParaRPr lang="en-US" sz="4800" b="0" dirty="0">
              <a:latin typeface="+mj-lt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54960" y="1862404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4960" y="3505162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54551" y="3505162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369348" y="4027449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375698" y="4632287"/>
            <a:ext cx="2359175" cy="16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734873" y="4638637"/>
            <a:ext cx="0" cy="520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1362997" y="4638637"/>
            <a:ext cx="2371876" cy="520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1362998" y="4729124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531440" y="4267162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830489" y="4577102"/>
            <a:ext cx="1691535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811745" y="4933256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re-execute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15092" y="4466860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522024" y="693219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700606" y="2201297"/>
            <a:ext cx="121325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3802" y="2201297"/>
            <a:ext cx="140208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6126366" y="2736284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6132716" y="3341122"/>
            <a:ext cx="1881367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8014083" y="3334772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471836" y="2951672"/>
            <a:ext cx="107944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8105654" y="3341122"/>
            <a:ext cx="1494733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522024" y="3162995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8014083" y="3931672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9825073" y="3721367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32" name="Rectangle 1028"/>
          <p:cNvSpPr>
            <a:spLocks noGrp="1" noChangeArrowheads="1"/>
          </p:cNvSpPr>
          <p:nvPr/>
        </p:nvSpPr>
        <p:spPr bwMode="auto">
          <a:xfrm>
            <a:off x="6007393" y="4196961"/>
            <a:ext cx="4772924" cy="147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2000" b="0" dirty="0"/>
              <a:t>On Unix:</a:t>
            </a:r>
          </a:p>
          <a:p>
            <a:pPr lvl="1"/>
            <a:r>
              <a:rPr lang="en-US" altLang="zh-CN" sz="1600" dirty="0"/>
              <a:t>Sends </a:t>
            </a:r>
            <a:r>
              <a:rPr lang="en-US" altLang="zh-CN" sz="1600" dirty="0">
                <a:latin typeface="Courier New" pitchFamily="49" charset="0"/>
              </a:rPr>
              <a:t>SIGSEGV</a:t>
            </a:r>
            <a:r>
              <a:rPr lang="en-US" altLang="zh-CN" sz="1600" dirty="0"/>
              <a:t> signal to user process</a:t>
            </a:r>
          </a:p>
          <a:p>
            <a:pPr lvl="1"/>
            <a:r>
              <a:rPr lang="en-US" altLang="zh-CN" sz="1600" dirty="0"/>
              <a:t>User process exits with “segmentation fault”</a:t>
            </a:r>
          </a:p>
          <a:p>
            <a:r>
              <a:rPr lang="en-US" altLang="zh-CN" sz="2000" b="0" dirty="0"/>
              <a:t>On Windows</a:t>
            </a:r>
            <a:r>
              <a:rPr lang="en-US" altLang="zh-CN" sz="2000" b="0" dirty="0" smtClean="0"/>
              <a:t>:</a:t>
            </a:r>
          </a:p>
          <a:p>
            <a:pPr lvl="1"/>
            <a:r>
              <a:rPr lang="en-US" altLang="zh-CN" sz="1600" smtClean="0"/>
              <a:t>End process with problem reporting window.</a:t>
            </a:r>
            <a:endParaRPr lang="en-US" altLang="zh-CN" sz="1600" b="0" dirty="0"/>
          </a:p>
          <a:p>
            <a:pPr lvl="1"/>
            <a:endParaRPr lang="en-US" altLang="zh-CN" sz="16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96674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on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Windows</a:t>
            </a:r>
            <a:endParaRPr lang="en-US" sz="48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6" y="2768600"/>
            <a:ext cx="5880100" cy="3035300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96674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on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Windows</a:t>
            </a:r>
            <a:endParaRPr lang="en-US" sz="48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6" y="2768600"/>
            <a:ext cx="5880100" cy="303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18" y="1820110"/>
            <a:ext cx="4102100" cy="38100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96674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on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Windows</a:t>
            </a:r>
            <a:endParaRPr lang="en-US" sz="48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6" y="2768600"/>
            <a:ext cx="5880100" cy="303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18" y="1820110"/>
            <a:ext cx="4102100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2" y="2480192"/>
            <a:ext cx="4564380" cy="219456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96674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on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Windows</a:t>
            </a:r>
            <a:endParaRPr lang="en-US" sz="48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6" y="2768600"/>
            <a:ext cx="5880100" cy="303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18" y="1820110"/>
            <a:ext cx="4102100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2" y="2480192"/>
            <a:ext cx="4564380" cy="2194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86" y="1672472"/>
            <a:ext cx="4724400" cy="4105275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96674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Fault </a:t>
            </a:r>
            <a:r>
              <a:rPr lang="en-US" sz="4800" b="0" dirty="0" smtClean="0">
                <a:latin typeface="+mj-lt"/>
              </a:rPr>
              <a:t>Examples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on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Windows</a:t>
            </a:r>
            <a:endParaRPr lang="en-US" sz="4800" b="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6" y="2768600"/>
            <a:ext cx="5880100" cy="303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18" y="1820110"/>
            <a:ext cx="4102100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2" y="2480192"/>
            <a:ext cx="4564380" cy="2194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86" y="1672472"/>
            <a:ext cx="4724400" cy="41052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24" y="1430937"/>
            <a:ext cx="4600575" cy="396240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18384" y="449379"/>
            <a:ext cx="11222512" cy="101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 smtClean="0">
                <a:latin typeface="+mj-lt"/>
              </a:rPr>
              <a:t>Floating Point Exception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785571" y="1876890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28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Will this cause a floating point exception?</a:t>
            </a:r>
            <a:endParaRPr lang="mr-IN" altLang="zh-CN" sz="28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dirty="0">
              <a:solidFill>
                <a:srgbClr val="64382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altLang="zh-CN" dirty="0" smtClean="0">
              <a:solidFill>
                <a:srgbClr val="64382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altLang="zh-CN" dirty="0" smtClean="0">
                <a:solidFill>
                  <a:srgbClr val="643820"/>
                </a:solidFill>
                <a:latin typeface="Menlo" charset="0"/>
                <a:ea typeface="Menlo" charset="0"/>
                <a:cs typeface="Menlo" charset="0"/>
              </a:rPr>
              <a:t>#</a:t>
            </a:r>
            <a:r>
              <a:rPr lang="en-US" altLang="zh-CN" dirty="0">
                <a:solidFill>
                  <a:srgbClr val="643820"/>
                </a:solidFill>
                <a:latin typeface="Menlo" charset="0"/>
                <a:ea typeface="Menlo" charset="0"/>
                <a:cs typeface="Menlo" charset="0"/>
              </a:rPr>
              <a:t>include </a:t>
            </a:r>
            <a:r>
              <a:rPr lang="en-US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altLang="zh-CN" b="1" dirty="0" err="1">
                <a:solidFill>
                  <a:srgbClr val="AA0D91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printf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"%</a:t>
            </a:r>
            <a:r>
              <a:rPr lang="mr-IN" altLang="zh-CN" dirty="0" err="1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f</a:t>
            </a:r>
            <a:r>
              <a:rPr lang="mr-IN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zh-CN" dirty="0" smtClean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1.</a:t>
            </a:r>
            <a:r>
              <a:rPr lang="mr-IN" altLang="zh-CN" dirty="0" smtClean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0f</a:t>
            </a:r>
            <a:r>
              <a:rPr lang="mr-IN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/ </a:t>
            </a:r>
            <a:r>
              <a:rPr lang="mr-IN" altLang="zh-CN" dirty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18384" y="449379"/>
            <a:ext cx="11222512" cy="101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 smtClean="0">
                <a:latin typeface="+mj-lt"/>
              </a:rPr>
              <a:t>Floating Point Exception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785571" y="20519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charset="0"/>
                <a:ea typeface="Menlo" charset="0"/>
                <a:cs typeface="Menlo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altLang="zh-CN" b="1" dirty="0" err="1">
                <a:solidFill>
                  <a:srgbClr val="AA0D91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printf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mr-IN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"%</a:t>
            </a:r>
            <a:r>
              <a:rPr lang="mr-IN" altLang="zh-CN" dirty="0" err="1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mr-IN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"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mr-IN" altLang="zh-CN" dirty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/ </a:t>
            </a:r>
            <a:r>
              <a:rPr lang="mr-IN" altLang="zh-CN" dirty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025" y="435678"/>
            <a:ext cx="1012279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Review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1149" y="1693671"/>
            <a:ext cx="10528300" cy="49720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Exceptional Control Flow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Exceptions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Processes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Process Control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 smtClean="0">
                <a:latin typeface="+mj-lt"/>
              </a:rPr>
              <a:t>Processes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Definition: A </a:t>
            </a:r>
            <a:r>
              <a:rPr lang="en-US" altLang="zh-CN" i="1" dirty="0">
                <a:solidFill>
                  <a:srgbClr val="C00000"/>
                </a:solidFill>
              </a:rPr>
              <a:t>process</a:t>
            </a:r>
            <a:r>
              <a:rPr lang="en-US" altLang="zh-CN" dirty="0"/>
              <a:t> is an instance of a running program.</a:t>
            </a:r>
          </a:p>
          <a:p>
            <a:pPr lvl="1"/>
            <a:r>
              <a:rPr lang="en-US" altLang="zh-CN" dirty="0"/>
              <a:t>One of the most profound ideas in computer </a:t>
            </a:r>
            <a:r>
              <a:rPr lang="en-US" altLang="zh-CN" dirty="0" smtClean="0"/>
              <a:t>science</a:t>
            </a:r>
            <a:endParaRPr lang="zh-CN" altLang="en-US" dirty="0" smtClean="0"/>
          </a:p>
          <a:p>
            <a:pPr lvl="1"/>
            <a:endParaRPr lang="en-US" altLang="zh-CN" dirty="0"/>
          </a:p>
          <a:p>
            <a:r>
              <a:rPr lang="en-US" altLang="zh-CN" dirty="0"/>
              <a:t>Process provides each program with two key abstractions: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altLang="zh-CN" dirty="0"/>
              <a:t>Each program seems to have exclusive use of the CPU</a:t>
            </a:r>
          </a:p>
          <a:p>
            <a:pPr lvl="2"/>
            <a:r>
              <a:rPr lang="en-US" altLang="zh-CN" dirty="0"/>
              <a:t>Provided by kernel mechanism called </a:t>
            </a:r>
            <a:r>
              <a:rPr lang="en-US" altLang="zh-CN" i="1" dirty="0"/>
              <a:t>context switching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altLang="zh-CN" dirty="0"/>
              <a:t>Each program seems to have exclusive use of main memory. </a:t>
            </a:r>
          </a:p>
          <a:p>
            <a:pPr lvl="2"/>
            <a:r>
              <a:rPr lang="en-US" altLang="zh-CN" dirty="0"/>
              <a:t>Provided by kernel mechanism called </a:t>
            </a:r>
            <a:r>
              <a:rPr lang="en-US" altLang="zh-CN" i="1" dirty="0"/>
              <a:t>virtual memory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grpSp>
        <p:nvGrpSpPr>
          <p:cNvPr id="5" name="Group 11"/>
          <p:cNvGrpSpPr/>
          <p:nvPr/>
        </p:nvGrpSpPr>
        <p:grpSpPr>
          <a:xfrm>
            <a:off x="9659269" y="4677356"/>
            <a:ext cx="1473012" cy="1052884"/>
            <a:chOff x="7208670" y="5257800"/>
            <a:chExt cx="1371600" cy="990600"/>
          </a:xfrm>
        </p:grpSpPr>
        <p:sp>
          <p:nvSpPr>
            <p:cNvPr id="6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59269" y="2080694"/>
            <a:ext cx="1473012" cy="2492796"/>
            <a:chOff x="7196340" y="3438959"/>
            <a:chExt cx="1371600" cy="1905000"/>
          </a:xfrm>
        </p:grpSpPr>
        <p:sp>
          <p:nvSpPr>
            <p:cNvPr id="10" name="Rectangle 1"/>
            <p:cNvSpPr/>
            <p:nvPr/>
          </p:nvSpPr>
          <p:spPr bwMode="auto">
            <a:xfrm>
              <a:off x="7196340" y="343895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12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13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4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5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59" y="693219"/>
            <a:ext cx="9090081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Control </a:t>
            </a:r>
            <a:r>
              <a:rPr lang="en-US" sz="4800" b="0" dirty="0" smtClean="0">
                <a:latin typeface="+mj-lt"/>
              </a:rPr>
              <a:t>Flow</a:t>
            </a:r>
            <a:endParaRPr lang="en-US" sz="4800" b="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719793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Processors do only one thing: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From startup to shutdown, a CPU simply reads and executes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(interprets) a sequence of instructions, one at a time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This sequence is the CPU’s control flow (or flow of control)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7091922" y="5254993"/>
            <a:ext cx="47242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</a:t>
            </a:r>
            <a:r>
              <a:rPr lang="en-US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startup&gt; I</a:t>
            </a:r>
            <a:r>
              <a:rPr lang="en-US" kern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-&gt;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altLang="zh-CN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2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-&gt; I</a:t>
            </a:r>
            <a:r>
              <a:rPr lang="en-US" altLang="zh-CN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3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-&gt; I</a:t>
            </a:r>
            <a:r>
              <a:rPr lang="en-US" altLang="zh-CN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……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-&gt; I</a:t>
            </a:r>
            <a:r>
              <a:rPr lang="en-US" altLang="zh-CN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en-US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&lt;shutdown</a:t>
            </a: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&gt;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7091922" y="4888743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i="1" kern="1200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0435270" y="5705726"/>
            <a:ext cx="992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kern="1200" dirty="0" smtClean="0">
                <a:latin typeface="Calibri" pitchFamily="34" charset="0"/>
              </a:rPr>
              <a:t>Timeline</a:t>
            </a:r>
            <a:endParaRPr lang="en-US" kern="1200" dirty="0">
              <a:latin typeface="Calibri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9048797" y="4660894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1200" dirty="0" smtClean="0">
              <a:latin typeface="Calibri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 smtClean="0">
                <a:latin typeface="+mj-lt"/>
              </a:rPr>
              <a:t>Multiprocessing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Fact: </a:t>
            </a:r>
            <a:r>
              <a:rPr lang="en-US" altLang="zh-CN" dirty="0"/>
              <a:t>c</a:t>
            </a:r>
            <a:r>
              <a:rPr lang="en-US" altLang="zh-CN" dirty="0" smtClean="0"/>
              <a:t>omputer runs many processes simultaneously</a:t>
            </a:r>
          </a:p>
          <a:p>
            <a:pPr lvl="1"/>
            <a:r>
              <a:rPr lang="en-US" altLang="zh-CN" dirty="0" smtClean="0"/>
              <a:t>Applications for one or more users</a:t>
            </a:r>
          </a:p>
          <a:p>
            <a:pPr lvl="2"/>
            <a:r>
              <a:rPr lang="en-US" altLang="zh-CN" dirty="0" smtClean="0"/>
              <a:t>Web </a:t>
            </a:r>
            <a:r>
              <a:rPr lang="en-US" altLang="zh-CN" dirty="0"/>
              <a:t>browsers, email clients, editors, …</a:t>
            </a:r>
          </a:p>
          <a:p>
            <a:pPr lvl="1"/>
            <a:r>
              <a:rPr lang="en-US" altLang="zh-CN" dirty="0"/>
              <a:t>Background tasks</a:t>
            </a:r>
          </a:p>
          <a:p>
            <a:pPr lvl="2"/>
            <a:r>
              <a:rPr lang="en-US" altLang="zh-CN" dirty="0"/>
              <a:t>Monitoring network &amp; I/O </a:t>
            </a:r>
            <a:r>
              <a:rPr lang="en-US" altLang="zh-CN" dirty="0" smtClean="0"/>
              <a:t>devices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Processes are identified by a unique PID</a:t>
            </a:r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To view all your running processes 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top /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htop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 etc.</a:t>
            </a:r>
          </a:p>
          <a:p>
            <a:pPr lvl="1"/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ps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 -e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1139487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Multiprocessing: The </a:t>
            </a:r>
            <a:r>
              <a:rPr lang="en-US" sz="4800" b="0" dirty="0" smtClean="0">
                <a:latin typeface="+mj-lt"/>
              </a:rPr>
              <a:t>Reality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12"/>
          <p:cNvSpPr/>
          <p:nvPr/>
        </p:nvSpPr>
        <p:spPr bwMode="auto">
          <a:xfrm>
            <a:off x="2395590" y="4676684"/>
            <a:ext cx="1536192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13"/>
          <p:cNvSpPr/>
          <p:nvPr/>
        </p:nvSpPr>
        <p:spPr bwMode="auto">
          <a:xfrm>
            <a:off x="2533906" y="5133884"/>
            <a:ext cx="1251572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7" name="Rectangle 14"/>
          <p:cNvSpPr/>
          <p:nvPr/>
        </p:nvSpPr>
        <p:spPr bwMode="auto">
          <a:xfrm>
            <a:off x="2109216" y="1857284"/>
            <a:ext cx="7437120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15"/>
          <p:cNvSpPr/>
          <p:nvPr/>
        </p:nvSpPr>
        <p:spPr bwMode="auto">
          <a:xfrm>
            <a:off x="2533906" y="24430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0" name="Rectangle 16"/>
          <p:cNvSpPr/>
          <p:nvPr/>
        </p:nvSpPr>
        <p:spPr bwMode="auto">
          <a:xfrm>
            <a:off x="2533906" y="274787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7"/>
          <p:cNvSpPr/>
          <p:nvPr/>
        </p:nvSpPr>
        <p:spPr bwMode="auto">
          <a:xfrm>
            <a:off x="2533906" y="332066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3" name="Rectangle 18"/>
          <p:cNvSpPr/>
          <p:nvPr/>
        </p:nvSpPr>
        <p:spPr bwMode="auto">
          <a:xfrm>
            <a:off x="2533906" y="303658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14" name="Rectangle 2"/>
          <p:cNvSpPr/>
          <p:nvPr/>
        </p:nvSpPr>
        <p:spPr bwMode="auto">
          <a:xfrm>
            <a:off x="2319390" y="2306780"/>
            <a:ext cx="1709928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Rectangle 28"/>
          <p:cNvSpPr/>
          <p:nvPr/>
        </p:nvSpPr>
        <p:spPr bwMode="auto">
          <a:xfrm>
            <a:off x="2533906" y="3693788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7" name="TextBox 49"/>
          <p:cNvSpPr txBox="1"/>
          <p:nvPr/>
        </p:nvSpPr>
        <p:spPr>
          <a:xfrm>
            <a:off x="6274721" y="2859492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8" name="Rectangle 15"/>
          <p:cNvSpPr/>
          <p:nvPr/>
        </p:nvSpPr>
        <p:spPr bwMode="auto">
          <a:xfrm>
            <a:off x="7690038" y="2443077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9" name="Rectangle 16"/>
          <p:cNvSpPr/>
          <p:nvPr/>
        </p:nvSpPr>
        <p:spPr bwMode="auto">
          <a:xfrm>
            <a:off x="7690038" y="27478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0" name="Rectangle 17"/>
          <p:cNvSpPr/>
          <p:nvPr/>
        </p:nvSpPr>
        <p:spPr bwMode="auto">
          <a:xfrm>
            <a:off x="7690038" y="332066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1" name="Rectangle 18"/>
          <p:cNvSpPr/>
          <p:nvPr/>
        </p:nvSpPr>
        <p:spPr bwMode="auto">
          <a:xfrm>
            <a:off x="7690038" y="3036582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2" name="Rectangle 28"/>
          <p:cNvSpPr/>
          <p:nvPr/>
        </p:nvSpPr>
        <p:spPr bwMode="auto">
          <a:xfrm>
            <a:off x="7690038" y="3693787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3" name="Rectangle 15"/>
          <p:cNvSpPr/>
          <p:nvPr/>
        </p:nvSpPr>
        <p:spPr bwMode="auto">
          <a:xfrm>
            <a:off x="4317124" y="243675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54" name="Rectangle 16"/>
          <p:cNvSpPr/>
          <p:nvPr/>
        </p:nvSpPr>
        <p:spPr bwMode="auto">
          <a:xfrm>
            <a:off x="4317124" y="274155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5" name="Rectangle 17"/>
          <p:cNvSpPr/>
          <p:nvPr/>
        </p:nvSpPr>
        <p:spPr bwMode="auto">
          <a:xfrm>
            <a:off x="4317124" y="331433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6" name="Rectangle 18"/>
          <p:cNvSpPr/>
          <p:nvPr/>
        </p:nvSpPr>
        <p:spPr bwMode="auto">
          <a:xfrm>
            <a:off x="4317124" y="303025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7" name="Rectangle 28"/>
          <p:cNvSpPr/>
          <p:nvPr/>
        </p:nvSpPr>
        <p:spPr bwMode="auto">
          <a:xfrm>
            <a:off x="4317124" y="3687463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1139487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Multiprocessing: The </a:t>
            </a:r>
            <a:r>
              <a:rPr lang="en-US" sz="4800" b="0" dirty="0" smtClean="0">
                <a:latin typeface="+mj-lt"/>
              </a:rPr>
              <a:t>Reality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12"/>
          <p:cNvSpPr/>
          <p:nvPr/>
        </p:nvSpPr>
        <p:spPr bwMode="auto">
          <a:xfrm>
            <a:off x="2395590" y="4676684"/>
            <a:ext cx="1536192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13"/>
          <p:cNvSpPr/>
          <p:nvPr/>
        </p:nvSpPr>
        <p:spPr bwMode="auto">
          <a:xfrm>
            <a:off x="2533906" y="5133884"/>
            <a:ext cx="1251572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7" name="Rectangle 14"/>
          <p:cNvSpPr/>
          <p:nvPr/>
        </p:nvSpPr>
        <p:spPr bwMode="auto">
          <a:xfrm>
            <a:off x="2109216" y="1857284"/>
            <a:ext cx="7437120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15"/>
          <p:cNvSpPr/>
          <p:nvPr/>
        </p:nvSpPr>
        <p:spPr bwMode="auto">
          <a:xfrm>
            <a:off x="2533906" y="24430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0" name="Rectangle 16"/>
          <p:cNvSpPr/>
          <p:nvPr/>
        </p:nvSpPr>
        <p:spPr bwMode="auto">
          <a:xfrm>
            <a:off x="2533906" y="274787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7"/>
          <p:cNvSpPr/>
          <p:nvPr/>
        </p:nvSpPr>
        <p:spPr bwMode="auto">
          <a:xfrm>
            <a:off x="2533906" y="332066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3" name="Rectangle 18"/>
          <p:cNvSpPr/>
          <p:nvPr/>
        </p:nvSpPr>
        <p:spPr bwMode="auto">
          <a:xfrm>
            <a:off x="2533906" y="303658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14" name="Rectangle 2"/>
          <p:cNvSpPr/>
          <p:nvPr/>
        </p:nvSpPr>
        <p:spPr bwMode="auto">
          <a:xfrm>
            <a:off x="2319390" y="2306780"/>
            <a:ext cx="1709928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Rectangle 28"/>
          <p:cNvSpPr/>
          <p:nvPr/>
        </p:nvSpPr>
        <p:spPr bwMode="auto">
          <a:xfrm>
            <a:off x="2533906" y="3693788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7" name="TextBox 49"/>
          <p:cNvSpPr txBox="1"/>
          <p:nvPr/>
        </p:nvSpPr>
        <p:spPr>
          <a:xfrm>
            <a:off x="6274721" y="2859492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8" name="Rectangle 15"/>
          <p:cNvSpPr/>
          <p:nvPr/>
        </p:nvSpPr>
        <p:spPr bwMode="auto">
          <a:xfrm>
            <a:off x="7690038" y="2443077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9" name="Rectangle 16"/>
          <p:cNvSpPr/>
          <p:nvPr/>
        </p:nvSpPr>
        <p:spPr bwMode="auto">
          <a:xfrm>
            <a:off x="7690038" y="27478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0" name="Rectangle 17"/>
          <p:cNvSpPr/>
          <p:nvPr/>
        </p:nvSpPr>
        <p:spPr bwMode="auto">
          <a:xfrm>
            <a:off x="7690038" y="332066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1" name="Rectangle 18"/>
          <p:cNvSpPr/>
          <p:nvPr/>
        </p:nvSpPr>
        <p:spPr bwMode="auto">
          <a:xfrm>
            <a:off x="7690038" y="3036582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2" name="Rectangle 28"/>
          <p:cNvSpPr/>
          <p:nvPr/>
        </p:nvSpPr>
        <p:spPr bwMode="auto">
          <a:xfrm>
            <a:off x="7690038" y="3693787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3" name="Rectangle 15"/>
          <p:cNvSpPr/>
          <p:nvPr/>
        </p:nvSpPr>
        <p:spPr bwMode="auto">
          <a:xfrm>
            <a:off x="4317124" y="243675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54" name="Rectangle 16"/>
          <p:cNvSpPr/>
          <p:nvPr/>
        </p:nvSpPr>
        <p:spPr bwMode="auto">
          <a:xfrm>
            <a:off x="4317124" y="274155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5" name="Rectangle 17"/>
          <p:cNvSpPr/>
          <p:nvPr/>
        </p:nvSpPr>
        <p:spPr bwMode="auto">
          <a:xfrm>
            <a:off x="4317124" y="331433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6" name="Rectangle 18"/>
          <p:cNvSpPr/>
          <p:nvPr/>
        </p:nvSpPr>
        <p:spPr bwMode="auto">
          <a:xfrm>
            <a:off x="4317124" y="303025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7" name="Rectangle 28"/>
          <p:cNvSpPr/>
          <p:nvPr/>
        </p:nvSpPr>
        <p:spPr bwMode="auto">
          <a:xfrm>
            <a:off x="4317124" y="3687463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4" name="Up Arrow 4"/>
          <p:cNvSpPr/>
          <p:nvPr/>
        </p:nvSpPr>
        <p:spPr bwMode="auto">
          <a:xfrm>
            <a:off x="3060054" y="4231035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1139487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Multiprocessing: The </a:t>
            </a:r>
            <a:r>
              <a:rPr lang="en-US" sz="4800" b="0" dirty="0" smtClean="0">
                <a:latin typeface="+mj-lt"/>
              </a:rPr>
              <a:t>Reality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12"/>
          <p:cNvSpPr/>
          <p:nvPr/>
        </p:nvSpPr>
        <p:spPr bwMode="auto">
          <a:xfrm>
            <a:off x="4239492" y="4684184"/>
            <a:ext cx="1536192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13"/>
          <p:cNvSpPr/>
          <p:nvPr/>
        </p:nvSpPr>
        <p:spPr bwMode="auto">
          <a:xfrm>
            <a:off x="4377808" y="5141384"/>
            <a:ext cx="1251572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7" name="Rectangle 14"/>
          <p:cNvSpPr/>
          <p:nvPr/>
        </p:nvSpPr>
        <p:spPr bwMode="auto">
          <a:xfrm>
            <a:off x="2109216" y="1857284"/>
            <a:ext cx="7437120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15"/>
          <p:cNvSpPr/>
          <p:nvPr/>
        </p:nvSpPr>
        <p:spPr bwMode="auto">
          <a:xfrm>
            <a:off x="2533906" y="24430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0" name="Rectangle 16"/>
          <p:cNvSpPr/>
          <p:nvPr/>
        </p:nvSpPr>
        <p:spPr bwMode="auto">
          <a:xfrm>
            <a:off x="2533906" y="274787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7"/>
          <p:cNvSpPr/>
          <p:nvPr/>
        </p:nvSpPr>
        <p:spPr bwMode="auto">
          <a:xfrm>
            <a:off x="2533906" y="332066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3" name="Rectangle 18"/>
          <p:cNvSpPr/>
          <p:nvPr/>
        </p:nvSpPr>
        <p:spPr bwMode="auto">
          <a:xfrm>
            <a:off x="2533906" y="303658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14" name="Rectangle 2"/>
          <p:cNvSpPr/>
          <p:nvPr/>
        </p:nvSpPr>
        <p:spPr bwMode="auto">
          <a:xfrm>
            <a:off x="4148630" y="4364179"/>
            <a:ext cx="1709928" cy="143577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Rectangle 28"/>
          <p:cNvSpPr/>
          <p:nvPr/>
        </p:nvSpPr>
        <p:spPr bwMode="auto">
          <a:xfrm>
            <a:off x="2533906" y="3693788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7" name="TextBox 49"/>
          <p:cNvSpPr txBox="1"/>
          <p:nvPr/>
        </p:nvSpPr>
        <p:spPr>
          <a:xfrm>
            <a:off x="6274721" y="2859492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8" name="Rectangle 15"/>
          <p:cNvSpPr/>
          <p:nvPr/>
        </p:nvSpPr>
        <p:spPr bwMode="auto">
          <a:xfrm>
            <a:off x="7690038" y="2443077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9" name="Rectangle 16"/>
          <p:cNvSpPr/>
          <p:nvPr/>
        </p:nvSpPr>
        <p:spPr bwMode="auto">
          <a:xfrm>
            <a:off x="7690038" y="27478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0" name="Rectangle 17"/>
          <p:cNvSpPr/>
          <p:nvPr/>
        </p:nvSpPr>
        <p:spPr bwMode="auto">
          <a:xfrm>
            <a:off x="7690038" y="332066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1" name="Rectangle 18"/>
          <p:cNvSpPr/>
          <p:nvPr/>
        </p:nvSpPr>
        <p:spPr bwMode="auto">
          <a:xfrm>
            <a:off x="7690038" y="3036582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2" name="Rectangle 28"/>
          <p:cNvSpPr/>
          <p:nvPr/>
        </p:nvSpPr>
        <p:spPr bwMode="auto">
          <a:xfrm>
            <a:off x="7690038" y="3693787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3" name="Rectangle 15"/>
          <p:cNvSpPr/>
          <p:nvPr/>
        </p:nvSpPr>
        <p:spPr bwMode="auto">
          <a:xfrm>
            <a:off x="4317124" y="243675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54" name="Rectangle 16"/>
          <p:cNvSpPr/>
          <p:nvPr/>
        </p:nvSpPr>
        <p:spPr bwMode="auto">
          <a:xfrm>
            <a:off x="4317124" y="274155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5" name="Rectangle 17"/>
          <p:cNvSpPr/>
          <p:nvPr/>
        </p:nvSpPr>
        <p:spPr bwMode="auto">
          <a:xfrm>
            <a:off x="4317124" y="331433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6" name="Rectangle 18"/>
          <p:cNvSpPr/>
          <p:nvPr/>
        </p:nvSpPr>
        <p:spPr bwMode="auto">
          <a:xfrm>
            <a:off x="4317124" y="303025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7" name="Rectangle 28"/>
          <p:cNvSpPr/>
          <p:nvPr/>
        </p:nvSpPr>
        <p:spPr bwMode="auto">
          <a:xfrm>
            <a:off x="4317124" y="3687463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1139487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Multiprocessing: The </a:t>
            </a:r>
            <a:r>
              <a:rPr lang="en-US" sz="4800" b="0" dirty="0" smtClean="0">
                <a:latin typeface="+mj-lt"/>
              </a:rPr>
              <a:t>Reality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12"/>
          <p:cNvSpPr/>
          <p:nvPr/>
        </p:nvSpPr>
        <p:spPr bwMode="auto">
          <a:xfrm>
            <a:off x="4239492" y="4684184"/>
            <a:ext cx="1536192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ectangle 13"/>
          <p:cNvSpPr/>
          <p:nvPr/>
        </p:nvSpPr>
        <p:spPr bwMode="auto">
          <a:xfrm>
            <a:off x="4377808" y="5141384"/>
            <a:ext cx="1251572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7" name="Rectangle 14"/>
          <p:cNvSpPr/>
          <p:nvPr/>
        </p:nvSpPr>
        <p:spPr bwMode="auto">
          <a:xfrm>
            <a:off x="2109216" y="1857284"/>
            <a:ext cx="7437120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15"/>
          <p:cNvSpPr/>
          <p:nvPr/>
        </p:nvSpPr>
        <p:spPr bwMode="auto">
          <a:xfrm>
            <a:off x="2533906" y="24430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0" name="Rectangle 16"/>
          <p:cNvSpPr/>
          <p:nvPr/>
        </p:nvSpPr>
        <p:spPr bwMode="auto">
          <a:xfrm>
            <a:off x="2533906" y="274787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7"/>
          <p:cNvSpPr/>
          <p:nvPr/>
        </p:nvSpPr>
        <p:spPr bwMode="auto">
          <a:xfrm>
            <a:off x="2533906" y="332066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3" name="Rectangle 18"/>
          <p:cNvSpPr/>
          <p:nvPr/>
        </p:nvSpPr>
        <p:spPr bwMode="auto">
          <a:xfrm>
            <a:off x="2533906" y="303658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14" name="Rectangle 2"/>
          <p:cNvSpPr/>
          <p:nvPr/>
        </p:nvSpPr>
        <p:spPr bwMode="auto">
          <a:xfrm>
            <a:off x="4148630" y="4364179"/>
            <a:ext cx="1709928" cy="143577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Rectangle 28"/>
          <p:cNvSpPr/>
          <p:nvPr/>
        </p:nvSpPr>
        <p:spPr bwMode="auto">
          <a:xfrm>
            <a:off x="2533906" y="3693788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7" name="TextBox 49"/>
          <p:cNvSpPr txBox="1"/>
          <p:nvPr/>
        </p:nvSpPr>
        <p:spPr>
          <a:xfrm>
            <a:off x="6274721" y="2859492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8" name="Rectangle 15"/>
          <p:cNvSpPr/>
          <p:nvPr/>
        </p:nvSpPr>
        <p:spPr bwMode="auto">
          <a:xfrm>
            <a:off x="7690038" y="2443077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9" name="Rectangle 16"/>
          <p:cNvSpPr/>
          <p:nvPr/>
        </p:nvSpPr>
        <p:spPr bwMode="auto">
          <a:xfrm>
            <a:off x="7690038" y="27478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0" name="Rectangle 17"/>
          <p:cNvSpPr/>
          <p:nvPr/>
        </p:nvSpPr>
        <p:spPr bwMode="auto">
          <a:xfrm>
            <a:off x="7690038" y="332066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1" name="Rectangle 18"/>
          <p:cNvSpPr/>
          <p:nvPr/>
        </p:nvSpPr>
        <p:spPr bwMode="auto">
          <a:xfrm>
            <a:off x="7690038" y="3036582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2" name="Rectangle 28"/>
          <p:cNvSpPr/>
          <p:nvPr/>
        </p:nvSpPr>
        <p:spPr bwMode="auto">
          <a:xfrm>
            <a:off x="7690038" y="3693787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3" name="Rectangle 15"/>
          <p:cNvSpPr/>
          <p:nvPr/>
        </p:nvSpPr>
        <p:spPr bwMode="auto">
          <a:xfrm>
            <a:off x="4317124" y="243675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54" name="Rectangle 16"/>
          <p:cNvSpPr/>
          <p:nvPr/>
        </p:nvSpPr>
        <p:spPr bwMode="auto">
          <a:xfrm>
            <a:off x="4317124" y="274155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5" name="Rectangle 17"/>
          <p:cNvSpPr/>
          <p:nvPr/>
        </p:nvSpPr>
        <p:spPr bwMode="auto">
          <a:xfrm>
            <a:off x="4317124" y="331433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6" name="Rectangle 18"/>
          <p:cNvSpPr/>
          <p:nvPr/>
        </p:nvSpPr>
        <p:spPr bwMode="auto">
          <a:xfrm>
            <a:off x="4317124" y="303025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7" name="Rectangle 28"/>
          <p:cNvSpPr/>
          <p:nvPr/>
        </p:nvSpPr>
        <p:spPr bwMode="auto">
          <a:xfrm>
            <a:off x="4317124" y="3687463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4" name="Up Arrow 4"/>
          <p:cNvSpPr/>
          <p:nvPr/>
        </p:nvSpPr>
        <p:spPr bwMode="auto">
          <a:xfrm flipV="1">
            <a:off x="4834775" y="4246030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1139487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Multiprocessing: The </a:t>
            </a:r>
            <a:r>
              <a:rPr lang="en-US" sz="4800" b="0" dirty="0" smtClean="0">
                <a:latin typeface="+mj-lt"/>
              </a:rPr>
              <a:t>Reality (Multicore)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12"/>
          <p:cNvSpPr/>
          <p:nvPr/>
        </p:nvSpPr>
        <p:spPr bwMode="auto">
          <a:xfrm>
            <a:off x="2395590" y="4676684"/>
            <a:ext cx="1536192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 0</a:t>
            </a:r>
            <a:endParaRPr lang="en-US" dirty="0"/>
          </a:p>
        </p:txBody>
      </p:sp>
      <p:sp>
        <p:nvSpPr>
          <p:cNvPr id="6" name="Rectangle 13"/>
          <p:cNvSpPr/>
          <p:nvPr/>
        </p:nvSpPr>
        <p:spPr bwMode="auto">
          <a:xfrm>
            <a:off x="2533906" y="5133884"/>
            <a:ext cx="1251572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7" name="Rectangle 14"/>
          <p:cNvSpPr/>
          <p:nvPr/>
        </p:nvSpPr>
        <p:spPr bwMode="auto">
          <a:xfrm>
            <a:off x="2109216" y="1857284"/>
            <a:ext cx="7437120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15"/>
          <p:cNvSpPr/>
          <p:nvPr/>
        </p:nvSpPr>
        <p:spPr bwMode="auto">
          <a:xfrm>
            <a:off x="2533906" y="24430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0" name="Rectangle 16"/>
          <p:cNvSpPr/>
          <p:nvPr/>
        </p:nvSpPr>
        <p:spPr bwMode="auto">
          <a:xfrm>
            <a:off x="2533906" y="274787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7"/>
          <p:cNvSpPr/>
          <p:nvPr/>
        </p:nvSpPr>
        <p:spPr bwMode="auto">
          <a:xfrm>
            <a:off x="2533906" y="332066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3" name="Rectangle 18"/>
          <p:cNvSpPr/>
          <p:nvPr/>
        </p:nvSpPr>
        <p:spPr bwMode="auto">
          <a:xfrm>
            <a:off x="2533906" y="303658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14" name="Rectangle 2"/>
          <p:cNvSpPr/>
          <p:nvPr/>
        </p:nvSpPr>
        <p:spPr bwMode="auto">
          <a:xfrm>
            <a:off x="2319390" y="2306780"/>
            <a:ext cx="1709928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Rectangle 28"/>
          <p:cNvSpPr/>
          <p:nvPr/>
        </p:nvSpPr>
        <p:spPr bwMode="auto">
          <a:xfrm>
            <a:off x="2533906" y="3693788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7" name="TextBox 49"/>
          <p:cNvSpPr txBox="1"/>
          <p:nvPr/>
        </p:nvSpPr>
        <p:spPr>
          <a:xfrm>
            <a:off x="6274721" y="2859492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8" name="Rectangle 15"/>
          <p:cNvSpPr/>
          <p:nvPr/>
        </p:nvSpPr>
        <p:spPr bwMode="auto">
          <a:xfrm>
            <a:off x="7690038" y="2443077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9" name="Rectangle 16"/>
          <p:cNvSpPr/>
          <p:nvPr/>
        </p:nvSpPr>
        <p:spPr bwMode="auto">
          <a:xfrm>
            <a:off x="7690038" y="27478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50" name="Rectangle 17"/>
          <p:cNvSpPr/>
          <p:nvPr/>
        </p:nvSpPr>
        <p:spPr bwMode="auto">
          <a:xfrm>
            <a:off x="7690038" y="332066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1" name="Rectangle 18"/>
          <p:cNvSpPr/>
          <p:nvPr/>
        </p:nvSpPr>
        <p:spPr bwMode="auto">
          <a:xfrm>
            <a:off x="7690038" y="3036582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52" name="Rectangle 28"/>
          <p:cNvSpPr/>
          <p:nvPr/>
        </p:nvSpPr>
        <p:spPr bwMode="auto">
          <a:xfrm>
            <a:off x="7690038" y="3693787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4" name="Rectangle 12"/>
          <p:cNvSpPr/>
          <p:nvPr/>
        </p:nvSpPr>
        <p:spPr bwMode="auto">
          <a:xfrm>
            <a:off x="4299135" y="4676684"/>
            <a:ext cx="1536192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 1</a:t>
            </a:r>
            <a:endParaRPr lang="en-US" dirty="0"/>
          </a:p>
        </p:txBody>
      </p:sp>
      <p:sp>
        <p:nvSpPr>
          <p:cNvPr id="25" name="Rectangle 13"/>
          <p:cNvSpPr/>
          <p:nvPr/>
        </p:nvSpPr>
        <p:spPr bwMode="auto">
          <a:xfrm>
            <a:off x="4437451" y="5133884"/>
            <a:ext cx="1251572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6" name="Rectangle 15"/>
          <p:cNvSpPr/>
          <p:nvPr/>
        </p:nvSpPr>
        <p:spPr bwMode="auto">
          <a:xfrm>
            <a:off x="4437451" y="2443078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8" name="Rectangle 16"/>
          <p:cNvSpPr/>
          <p:nvPr/>
        </p:nvSpPr>
        <p:spPr bwMode="auto">
          <a:xfrm>
            <a:off x="4437451" y="2747879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9" name="Rectangle 17"/>
          <p:cNvSpPr/>
          <p:nvPr/>
        </p:nvSpPr>
        <p:spPr bwMode="auto">
          <a:xfrm>
            <a:off x="4437451" y="3320664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0" name="Rectangle 18"/>
          <p:cNvSpPr/>
          <p:nvPr/>
        </p:nvSpPr>
        <p:spPr bwMode="auto">
          <a:xfrm>
            <a:off x="4437451" y="3036583"/>
            <a:ext cx="1263902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1" name="Rectangle 2"/>
          <p:cNvSpPr/>
          <p:nvPr/>
        </p:nvSpPr>
        <p:spPr bwMode="auto">
          <a:xfrm>
            <a:off x="4222935" y="2306780"/>
            <a:ext cx="1709928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2" name="Rectangle 28"/>
          <p:cNvSpPr/>
          <p:nvPr/>
        </p:nvSpPr>
        <p:spPr bwMode="auto">
          <a:xfrm>
            <a:off x="4437451" y="3693788"/>
            <a:ext cx="1263902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Concurrent Processes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Each process is a logical control flow. </a:t>
            </a:r>
          </a:p>
          <a:p>
            <a:r>
              <a:rPr lang="en-US" altLang="zh-CN" dirty="0"/>
              <a:t>Two processes </a:t>
            </a:r>
            <a:r>
              <a:rPr lang="en-US" altLang="zh-CN" i="1" dirty="0"/>
              <a:t>run </a:t>
            </a:r>
            <a:r>
              <a:rPr lang="en-US" altLang="zh-CN" i="1" dirty="0">
                <a:solidFill>
                  <a:srgbClr val="C00000"/>
                </a:solidFill>
              </a:rPr>
              <a:t>concurrently</a:t>
            </a:r>
            <a:r>
              <a:rPr lang="en-US" altLang="zh-CN" dirty="0"/>
              <a:t> (</a:t>
            </a:r>
            <a:r>
              <a:rPr lang="en-US" altLang="zh-CN" i="1" dirty="0"/>
              <a:t>are concurrent)</a:t>
            </a:r>
            <a:r>
              <a:rPr lang="en-US" altLang="zh-CN" dirty="0"/>
              <a:t> if their flows overlap in time</a:t>
            </a:r>
          </a:p>
          <a:p>
            <a:r>
              <a:rPr lang="en-US" altLang="zh-CN" dirty="0"/>
              <a:t>Otherwise, they are </a:t>
            </a:r>
            <a:r>
              <a:rPr lang="en-US" altLang="zh-CN" i="1" dirty="0">
                <a:solidFill>
                  <a:srgbClr val="C00000"/>
                </a:solidFill>
              </a:rPr>
              <a:t>sequential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Examples (running on single core):</a:t>
            </a:r>
          </a:p>
          <a:p>
            <a:pPr lvl="1"/>
            <a:r>
              <a:rPr lang="en-US" altLang="zh-CN" dirty="0"/>
              <a:t>Concurrent: A &amp; B, A &amp; C</a:t>
            </a:r>
          </a:p>
          <a:p>
            <a:pPr lvl="1"/>
            <a:r>
              <a:rPr lang="en-US" altLang="zh-CN" dirty="0"/>
              <a:t>Sequential: B &amp; C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7147560" y="39410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45692" y="3560064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8169692" y="3560064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9693692" y="3560064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8671560" y="42458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10195560" y="45506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7147560" y="48554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10195560" y="516026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6690360" y="4245864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6690360" y="4550664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6690360" y="4855464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6690360" y="5160264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6690360" y="5465064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Text Box 1031"/>
          <p:cNvSpPr txBox="1">
            <a:spLocks noChangeArrowheads="1"/>
          </p:cNvSpPr>
          <p:nvPr/>
        </p:nvSpPr>
        <p:spPr bwMode="auto">
          <a:xfrm>
            <a:off x="5034307" y="4469999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7" name="Down Arrow 20"/>
          <p:cNvSpPr/>
          <p:nvPr/>
        </p:nvSpPr>
        <p:spPr bwMode="auto">
          <a:xfrm>
            <a:off x="5775960" y="4093464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7022591" y="5160264"/>
            <a:ext cx="23302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555735" y="4550664"/>
            <a:ext cx="23302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10079046" y="5465064"/>
            <a:ext cx="23302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Context Switching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09998" y="1532054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Processes are managed by a shared chunk of memory-resident OS code called the </a:t>
            </a:r>
            <a:r>
              <a:rPr lang="en-US" altLang="zh-CN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altLang="zh-CN" dirty="0" smtClean="0"/>
              <a:t>Important: the kernel is not a separate process, but rather runs as part of some existing process.</a:t>
            </a:r>
          </a:p>
          <a:p>
            <a:r>
              <a:rPr lang="en-US" altLang="zh-CN" dirty="0" smtClean="0"/>
              <a:t>Control flow passes from one process to another via a </a:t>
            </a:r>
            <a:r>
              <a:rPr lang="en-US" altLang="zh-CN" i="1" dirty="0" smtClean="0">
                <a:solidFill>
                  <a:srgbClr val="C00000"/>
                </a:solidFill>
              </a:rPr>
              <a:t>context switch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2" name="Rectangle 34"/>
          <p:cNvSpPr/>
          <p:nvPr/>
        </p:nvSpPr>
        <p:spPr bwMode="auto">
          <a:xfrm>
            <a:off x="3851708" y="5014592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5"/>
          <p:cNvSpPr/>
          <p:nvPr/>
        </p:nvSpPr>
        <p:spPr bwMode="auto">
          <a:xfrm>
            <a:off x="3851708" y="4589142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6"/>
          <p:cNvSpPr/>
          <p:nvPr/>
        </p:nvSpPr>
        <p:spPr bwMode="auto">
          <a:xfrm>
            <a:off x="3851708" y="5440042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Rectangle 33"/>
          <p:cNvSpPr/>
          <p:nvPr/>
        </p:nvSpPr>
        <p:spPr bwMode="auto">
          <a:xfrm>
            <a:off x="3851708" y="4157798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2"/>
          <p:cNvSpPr/>
          <p:nvPr/>
        </p:nvSpPr>
        <p:spPr bwMode="auto">
          <a:xfrm>
            <a:off x="3851708" y="3732348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4071934" y="3264816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83293" y="3264816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626864" y="3735532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5451523" y="3389376"/>
            <a:ext cx="1" cy="2693156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154164" y="3796532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7154164" y="421087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7154164" y="462362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7136702" y="5060182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7154164" y="5517382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6" name="AutoShape 27"/>
          <p:cNvSpPr>
            <a:spLocks/>
          </p:cNvSpPr>
          <p:nvPr/>
        </p:nvSpPr>
        <p:spPr bwMode="auto">
          <a:xfrm>
            <a:off x="8589264" y="4156675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8668639" y="4177898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8589264" y="5026169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8668639" y="5047392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264664" y="4482332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51" name="Down Arrow 31"/>
          <p:cNvSpPr/>
          <p:nvPr/>
        </p:nvSpPr>
        <p:spPr bwMode="auto">
          <a:xfrm>
            <a:off x="3026664" y="3682232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 flipH="1">
            <a:off x="4620514" y="5433308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 flipH="1">
            <a:off x="6220714" y="4595108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4" name="Straight Arrow Connector 40"/>
          <p:cNvCxnSpPr/>
          <p:nvPr/>
        </p:nvCxnSpPr>
        <p:spPr bwMode="auto">
          <a:xfrm rot="16200000" flipH="1">
            <a:off x="5207488" y="3575532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" name="Straight Arrow Connector 42"/>
          <p:cNvCxnSpPr/>
          <p:nvPr/>
        </p:nvCxnSpPr>
        <p:spPr bwMode="auto">
          <a:xfrm rot="16200000" flipH="1" flipV="1">
            <a:off x="5215001" y="4427595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025" y="435678"/>
            <a:ext cx="1012279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Review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1149" y="1693671"/>
            <a:ext cx="10528300" cy="49720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Exceptional Control Flow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Exceptions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Processes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Process Control</a:t>
            </a:r>
            <a:endParaRPr lang="en-US" sz="2800" dirty="0">
              <a:solidFill>
                <a:schemeClr val="tx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1007011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 smtClean="0">
                <a:latin typeface="+mj-lt"/>
              </a:rPr>
              <a:t>Process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States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47261" y="1544761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Calibri"/>
                <a:cs typeface="Calibri"/>
              </a:rPr>
              <a:t>Generally there’re three states of a process (</a:t>
            </a:r>
            <a:r>
              <a:rPr lang="en-US" altLang="zh-CN" dirty="0">
                <a:latin typeface="Calibri"/>
                <a:cs typeface="Calibri"/>
              </a:rPr>
              <a:t>From a programmer’s </a:t>
            </a:r>
            <a:r>
              <a:rPr lang="en-US" altLang="zh-CN" dirty="0" smtClean="0">
                <a:latin typeface="Calibri"/>
                <a:cs typeface="Calibri"/>
              </a:rPr>
              <a:t>perspective):</a:t>
            </a:r>
          </a:p>
          <a:p>
            <a:pPr marL="0" indent="0">
              <a:buNone/>
            </a:pP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altLang="zh-CN" i="1" dirty="0">
                <a:latin typeface="Calibri"/>
                <a:cs typeface="Calibri"/>
              </a:rPr>
              <a:t>scheduled</a:t>
            </a:r>
            <a:r>
              <a:rPr lang="en-US" altLang="zh-CN" dirty="0">
                <a:latin typeface="Calibri"/>
                <a:cs typeface="Calibri"/>
              </a:rPr>
              <a:t> (i.e., chosen to execute) by the </a:t>
            </a:r>
            <a:r>
              <a:rPr lang="en-US" altLang="zh-CN" dirty="0" smtClean="0">
                <a:latin typeface="Calibri"/>
                <a:cs typeface="Calibri"/>
              </a:rPr>
              <a:t>kernel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en-US" altLang="zh-CN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Process execution is </a:t>
            </a:r>
            <a:r>
              <a:rPr lang="en-US" altLang="zh-CN" i="1" dirty="0">
                <a:latin typeface="Calibri"/>
                <a:cs typeface="Calibri"/>
              </a:rPr>
              <a:t>suspended</a:t>
            </a:r>
            <a:r>
              <a:rPr lang="en-US" altLang="zh-CN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r>
              <a:rPr lang="en-US" altLang="zh-CN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Process is stopped permanently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endParaRPr lang="en-US" altLang="zh-CN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altLang="zh-CN" dirty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59" y="693219"/>
            <a:ext cx="9090081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Control </a:t>
            </a:r>
            <a:r>
              <a:rPr lang="en-US" sz="4800" b="0" dirty="0" smtClean="0">
                <a:latin typeface="+mj-lt"/>
              </a:rPr>
              <a:t>Flow</a:t>
            </a:r>
            <a:endParaRPr lang="en-US" sz="4800" b="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719793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Processors do only one thing: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From startup to shutdown, a CPU simply reads and executes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(interprets) a sequence of instructions, one at a time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This sequence is the CPU’s control flow (or flow of control)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Up to now: two mechanisms for changing control flow: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Jumps and branches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Call and return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React to changes in </a:t>
            </a:r>
            <a:r>
              <a:rPr lang="en-US" altLang="zh-CN" b="1" i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program state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7091922" y="5254993"/>
            <a:ext cx="47242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</a:t>
            </a:r>
            <a:r>
              <a:rPr lang="en-US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startup&gt; I</a:t>
            </a:r>
            <a:r>
              <a:rPr lang="en-US" kern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-&gt;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altLang="zh-CN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2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-&gt; I</a:t>
            </a:r>
            <a:r>
              <a:rPr lang="en-US" altLang="zh-CN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3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-&gt; I</a:t>
            </a:r>
            <a:r>
              <a:rPr lang="en-US" altLang="zh-CN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……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-&gt; I</a:t>
            </a:r>
            <a:r>
              <a:rPr lang="en-US" altLang="zh-CN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</a:t>
            </a:r>
            <a:r>
              <a:rPr lang="en-US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&lt;shutdown</a:t>
            </a: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&gt;</a:t>
            </a:r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7091922" y="4888743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i="1" kern="1200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0435270" y="5705726"/>
            <a:ext cx="992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kern="1200" dirty="0" smtClean="0">
                <a:latin typeface="Calibri" pitchFamily="34" charset="0"/>
              </a:rPr>
              <a:t>Timeline</a:t>
            </a:r>
            <a:endParaRPr lang="en-US" kern="1200" dirty="0">
              <a:latin typeface="Calibri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9048797" y="4660894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1200" dirty="0" smtClean="0">
              <a:latin typeface="Calibri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b="0" dirty="0">
                <a:solidFill>
                  <a:prstClr val="black"/>
                </a:solidFill>
                <a:latin typeface="Constantia" panose="02030602050306030303"/>
              </a:rPr>
              <a:t>Process</a:t>
            </a:r>
            <a:r>
              <a:rPr lang="zh-CN" altLang="en-US" sz="4800" b="0" dirty="0">
                <a:solidFill>
                  <a:prstClr val="black"/>
                </a:solidFill>
                <a:latin typeface="Constantia" panose="02030602050306030303"/>
              </a:rPr>
              <a:t> </a:t>
            </a:r>
            <a:r>
              <a:rPr lang="en-US" altLang="zh-CN" sz="4800" b="0" dirty="0">
                <a:solidFill>
                  <a:prstClr val="black"/>
                </a:solidFill>
                <a:latin typeface="Constantia" panose="02030602050306030303"/>
              </a:rPr>
              <a:t>States</a:t>
            </a:r>
            <a:endParaRPr lang="en-US" altLang="zh-CN" sz="4800" b="0" dirty="0">
              <a:solidFill>
                <a:prstClr val="black"/>
              </a:solidFill>
              <a:latin typeface="Constantia" panose="02030602050306030303"/>
              <a:ea typeface="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Actual Process States can </a:t>
            </a:r>
            <a:r>
              <a:rPr lang="en-US" altLang="zh-CN" dirty="0"/>
              <a:t>be one of:               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 </a:t>
            </a:r>
            <a:r>
              <a:rPr lang="en-US" altLang="zh-CN" dirty="0"/>
              <a:t>= uninterruptible sleep               </a:t>
            </a:r>
            <a:endParaRPr lang="zh-CN" altLang="en-US" dirty="0"/>
          </a:p>
          <a:p>
            <a:pPr lvl="1"/>
            <a:r>
              <a:rPr lang="en-US" altLang="zh-CN" dirty="0" smtClean="0"/>
              <a:t>R </a:t>
            </a:r>
            <a:r>
              <a:rPr lang="en-US" altLang="zh-CN" dirty="0"/>
              <a:t>= </a:t>
            </a:r>
            <a:r>
              <a:rPr lang="en-US" altLang="zh-CN" dirty="0" smtClean="0"/>
              <a:t>running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 </a:t>
            </a:r>
            <a:r>
              <a:rPr lang="en-US" altLang="zh-CN" dirty="0"/>
              <a:t>= </a:t>
            </a:r>
            <a:r>
              <a:rPr lang="en-US" altLang="zh-CN" dirty="0" smtClean="0"/>
              <a:t>sleeping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/>
              <a:t>= stopped by job control </a:t>
            </a:r>
            <a:r>
              <a:rPr lang="en-US" altLang="zh-CN" dirty="0" smtClean="0"/>
              <a:t>signal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/>
              <a:t>= stopped by debugger during </a:t>
            </a:r>
            <a:r>
              <a:rPr lang="en-US" altLang="zh-CN" dirty="0" smtClean="0"/>
              <a:t>trace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Z </a:t>
            </a:r>
            <a:r>
              <a:rPr lang="en-US" altLang="zh-CN" dirty="0"/>
              <a:t>= zombie</a:t>
            </a:r>
            <a:endParaRPr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 smtClean="0">
                <a:latin typeface="+mj-lt"/>
              </a:rPr>
              <a:t>C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Process Handling Functions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>
                <a:latin typeface="Courier New"/>
                <a:cs typeface="Courier New"/>
              </a:rPr>
              <a:t>pid_t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getpid</a:t>
            </a:r>
            <a:r>
              <a:rPr lang="en-US" altLang="zh-CN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Returns PID of current </a:t>
            </a:r>
            <a:r>
              <a:rPr lang="en-US" altLang="zh-CN" dirty="0" smtClean="0">
                <a:latin typeface="Calibri"/>
                <a:cs typeface="Calibri"/>
              </a:rPr>
              <a:t>process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en-US" altLang="zh-CN" dirty="0" err="1">
                <a:latin typeface="Courier New"/>
                <a:cs typeface="Courier New"/>
              </a:rPr>
              <a:t>pid_t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getppid</a:t>
            </a:r>
            <a:r>
              <a:rPr lang="en-US" altLang="zh-CN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Returns PID of parent </a:t>
            </a:r>
            <a:r>
              <a:rPr lang="en-US" altLang="zh-CN" dirty="0" smtClean="0">
                <a:latin typeface="Calibri"/>
                <a:cs typeface="Calibri"/>
              </a:rPr>
              <a:t>process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void</a:t>
            </a:r>
            <a:r>
              <a:rPr lang="en-US" altLang="zh-CN" dirty="0">
                <a:latin typeface="Courier New"/>
                <a:cs typeface="Courier New"/>
              </a:rPr>
              <a:t> exit(</a:t>
            </a:r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altLang="zh-CN" dirty="0"/>
              <a:t>Terminates with an </a:t>
            </a:r>
            <a:r>
              <a:rPr lang="en-US" altLang="zh-CN" i="1" dirty="0"/>
              <a:t>exit status </a:t>
            </a:r>
            <a:r>
              <a:rPr lang="en-US" altLang="zh-CN" dirty="0"/>
              <a:t>of </a:t>
            </a:r>
            <a:r>
              <a:rPr lang="en-US" altLang="zh-CN" b="1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altLang="zh-CN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endParaRPr lang="en-US" altLang="zh-CN" dirty="0" smtClean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 smtClean="0">
                <a:latin typeface="+mj-lt"/>
              </a:rPr>
              <a:t>C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Process Handling Functions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fork(void)</a:t>
            </a:r>
            <a:endParaRPr lang="en-US" altLang="zh-CN" dirty="0"/>
          </a:p>
          <a:p>
            <a:pPr lvl="1"/>
            <a:r>
              <a:rPr lang="en-US" altLang="zh-CN" i="1" dirty="0">
                <a:latin typeface="Calibri"/>
                <a:cs typeface="Calibri"/>
              </a:rPr>
              <a:t>Parent process </a:t>
            </a:r>
            <a:r>
              <a:rPr lang="en-US" altLang="zh-CN" dirty="0">
                <a:latin typeface="Calibri"/>
                <a:cs typeface="Calibri"/>
              </a:rPr>
              <a:t>creates a new running </a:t>
            </a:r>
            <a:r>
              <a:rPr lang="en-US" altLang="zh-CN" i="1" dirty="0">
                <a:latin typeface="Calibri"/>
                <a:cs typeface="Calibri"/>
              </a:rPr>
              <a:t>child process</a:t>
            </a:r>
          </a:p>
          <a:p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wait(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</a:rPr>
              <a:t>child_status</a:t>
            </a:r>
            <a:r>
              <a:rPr lang="en-US" altLang="zh-CN" dirty="0">
                <a:latin typeface="Courier New" pitchFamily="49" charset="0"/>
              </a:rPr>
              <a:t>)</a:t>
            </a:r>
            <a:endParaRPr lang="en-US" altLang="zh-CN" dirty="0"/>
          </a:p>
          <a:p>
            <a:pPr lvl="1"/>
            <a:r>
              <a:rPr lang="en-US" altLang="zh-CN" dirty="0"/>
              <a:t>Suspends current process until one of its children </a:t>
            </a:r>
            <a:r>
              <a:rPr lang="en-US" altLang="zh-CN" dirty="0" smtClean="0"/>
              <a:t>terminates</a:t>
            </a:r>
            <a:endParaRPr lang="en-US" altLang="zh-CN" dirty="0" smtClean="0">
              <a:latin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</a:rPr>
              <a:t>pid_t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waitpid</a:t>
            </a:r>
            <a:r>
              <a:rPr lang="en-US" altLang="zh-CN" dirty="0">
                <a:latin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</a:rPr>
              <a:t>pid_t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pid</a:t>
            </a:r>
            <a:r>
              <a:rPr lang="en-US" altLang="zh-CN" dirty="0">
                <a:latin typeface="Courier New" pitchFamily="49" charset="0"/>
              </a:rPr>
              <a:t>, 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*status, 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altLang="zh-CN" dirty="0"/>
              <a:t>Suspends current process until specific process terminates</a:t>
            </a:r>
          </a:p>
          <a:p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execve</a:t>
            </a:r>
            <a:r>
              <a:rPr lang="en-US" altLang="zh-CN" dirty="0">
                <a:latin typeface="Courier New"/>
                <a:cs typeface="Courier New"/>
              </a:rPr>
              <a:t>(char *filename, char *</a:t>
            </a:r>
            <a:r>
              <a:rPr lang="en-US" altLang="zh-CN" dirty="0" err="1">
                <a:latin typeface="Courier New"/>
                <a:cs typeface="Courier New"/>
              </a:rPr>
              <a:t>argv</a:t>
            </a:r>
            <a:r>
              <a:rPr lang="en-US" altLang="zh-CN" dirty="0">
                <a:latin typeface="Courier New"/>
                <a:cs typeface="Courier New"/>
              </a:rPr>
              <a:t>[], char *</a:t>
            </a:r>
            <a:r>
              <a:rPr lang="en-US" altLang="zh-CN" dirty="0" err="1">
                <a:latin typeface="Courier New"/>
                <a:cs typeface="Courier New"/>
              </a:rPr>
              <a:t>envp</a:t>
            </a:r>
            <a:r>
              <a:rPr lang="en-US" altLang="zh-CN" dirty="0">
                <a:latin typeface="Courier New"/>
                <a:cs typeface="Courier New"/>
              </a:rPr>
              <a:t>[])</a:t>
            </a:r>
            <a:endParaRPr lang="en-US" altLang="zh-CN" dirty="0"/>
          </a:p>
          <a:p>
            <a:pPr lvl="1"/>
            <a:r>
              <a:rPr lang="en-US" altLang="zh-CN" dirty="0"/>
              <a:t>Loads and runs </a:t>
            </a:r>
            <a:r>
              <a:rPr lang="en-US" altLang="zh-CN" dirty="0" smtClean="0"/>
              <a:t>a program in </a:t>
            </a:r>
            <a:r>
              <a:rPr lang="en-US" altLang="zh-CN" dirty="0"/>
              <a:t>the current </a:t>
            </a:r>
            <a:r>
              <a:rPr lang="en-US" altLang="zh-CN" dirty="0" smtClean="0"/>
              <a:t>process.</a:t>
            </a:r>
            <a:endParaRPr lang="en-US" altLang="zh-CN" dirty="0"/>
          </a:p>
          <a:p>
            <a:pPr lvl="1"/>
            <a:endParaRPr lang="en-US" altLang="zh-CN" dirty="0" smtClean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System Call Error Handling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On error, Linux system-level functions typically return -1 and set global variable </a:t>
            </a:r>
            <a:r>
              <a:rPr lang="en-US" altLang="zh-CN" dirty="0" err="1">
                <a:latin typeface="Courier New"/>
                <a:cs typeface="Courier New"/>
              </a:rPr>
              <a:t>errno</a:t>
            </a:r>
            <a:r>
              <a:rPr lang="en-US" altLang="zh-CN" dirty="0"/>
              <a:t> to indicate cause. </a:t>
            </a:r>
          </a:p>
          <a:p>
            <a:r>
              <a:rPr lang="en-US" altLang="zh-CN" dirty="0"/>
              <a:t>Hard and fast rule: </a:t>
            </a:r>
          </a:p>
          <a:p>
            <a:pPr lvl="1"/>
            <a:r>
              <a:rPr lang="en-US" altLang="zh-CN" dirty="0"/>
              <a:t>You must check the return status of every system-level function</a:t>
            </a:r>
          </a:p>
          <a:p>
            <a:pPr lvl="1"/>
            <a:r>
              <a:rPr lang="en-US" altLang="zh-CN" dirty="0"/>
              <a:t>Only exception is the handful of functions that return </a:t>
            </a:r>
            <a:r>
              <a:rPr lang="en-US" altLang="zh-CN" dirty="0">
                <a:latin typeface="Courier New"/>
                <a:cs typeface="Courier New"/>
              </a:rPr>
              <a:t>void</a:t>
            </a:r>
          </a:p>
          <a:p>
            <a:r>
              <a:rPr lang="en-US" altLang="zh-CN" dirty="0"/>
              <a:t>Example: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755648" y="4322629"/>
            <a:ext cx="8753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 err="1">
                <a:solidFill>
                  <a:srgbClr val="AA0D91"/>
                </a:solidFill>
                <a:latin typeface="Menlo" charset="0"/>
                <a:ea typeface="Menlo" charset="0"/>
                <a:cs typeface="Menlo" charset="0"/>
              </a:rPr>
              <a:t>if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((</a:t>
            </a:r>
            <a:r>
              <a:rPr lang="mr-IN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pid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fork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()) &lt; </a:t>
            </a:r>
            <a:r>
              <a:rPr lang="mr-IN" altLang="zh-CN" dirty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fprintf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stderr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zh-CN" dirty="0">
                <a:solidFill>
                  <a:srgbClr val="C41A16"/>
                </a:solidFill>
                <a:latin typeface="Menlo" charset="0"/>
                <a:ea typeface="Menlo" charset="0"/>
                <a:cs typeface="Menlo" charset="0"/>
              </a:rPr>
              <a:t>"fork error: %s\n"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strerror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errno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));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exit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(-</a:t>
            </a:r>
            <a:r>
              <a:rPr lang="mr-IN" altLang="zh-CN" dirty="0">
                <a:solidFill>
                  <a:srgbClr val="1C00CF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r>
              <a:rPr lang="mr-IN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 smtClean="0">
                <a:latin typeface="+mj-lt"/>
              </a:rPr>
              <a:t>Creating</a:t>
            </a:r>
            <a:r>
              <a:rPr lang="zh-CN" altLang="en-US" sz="4800" b="0" dirty="0" smtClean="0">
                <a:latin typeface="+mj-lt"/>
              </a:rPr>
              <a:t> </a:t>
            </a:r>
            <a:r>
              <a:rPr lang="en-US" altLang="zh-CN" sz="4800" b="0" dirty="0" smtClean="0">
                <a:latin typeface="+mj-lt"/>
              </a:rPr>
              <a:t>Processes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fork(void)</a:t>
            </a:r>
            <a:endParaRPr lang="en-US" altLang="zh-CN" dirty="0"/>
          </a:p>
          <a:p>
            <a:pPr lvl="1"/>
            <a:r>
              <a:rPr lang="en-US" altLang="zh-CN" dirty="0"/>
              <a:t>Returns 0 to the child process, child’s PID to parent process</a:t>
            </a:r>
            <a:endParaRPr lang="en-US" altLang="zh-CN" dirty="0">
              <a:latin typeface="Calibri"/>
              <a:cs typeface="Calibri"/>
            </a:endParaRPr>
          </a:p>
          <a:p>
            <a:pPr lvl="1"/>
            <a:r>
              <a:rPr lang="en-US" altLang="zh-CN" dirty="0">
                <a:latin typeface="Calibri"/>
                <a:cs typeface="Calibri"/>
              </a:rPr>
              <a:t>Child is </a:t>
            </a:r>
            <a:r>
              <a:rPr lang="en-US" altLang="zh-CN" i="1" dirty="0">
                <a:latin typeface="Calibri"/>
                <a:cs typeface="Calibri"/>
              </a:rPr>
              <a:t>almost</a:t>
            </a:r>
            <a:r>
              <a:rPr lang="en-US" altLang="zh-CN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altLang="zh-CN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altLang="zh-CN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altLang="zh-CN" dirty="0">
                <a:latin typeface="Calibri"/>
                <a:cs typeface="Calibri"/>
              </a:rPr>
              <a:t>Child has a different PID than the </a:t>
            </a:r>
            <a:r>
              <a:rPr lang="en-US" altLang="zh-CN" dirty="0" smtClean="0">
                <a:latin typeface="Calibri"/>
                <a:cs typeface="Calibri"/>
              </a:rPr>
              <a:t>parent</a:t>
            </a:r>
            <a:endParaRPr lang="zh-CN" altLang="en-US" dirty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ourier New"/>
                <a:cs typeface="Courier New"/>
              </a:rPr>
              <a:t>fork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called </a:t>
            </a:r>
            <a:r>
              <a:rPr lang="en-US" altLang="zh-CN" i="1" dirty="0">
                <a:solidFill>
                  <a:srgbClr val="C00000"/>
                </a:solidFill>
              </a:rPr>
              <a:t>once</a:t>
            </a:r>
            <a:r>
              <a:rPr lang="en-US" altLang="zh-CN" i="1" dirty="0"/>
              <a:t> </a:t>
            </a:r>
            <a:r>
              <a:rPr lang="en-US" altLang="zh-CN" dirty="0"/>
              <a:t>but returns </a:t>
            </a:r>
            <a:r>
              <a:rPr lang="en-US" altLang="zh-CN" i="1" dirty="0">
                <a:solidFill>
                  <a:srgbClr val="C00000"/>
                </a:solidFill>
              </a:rPr>
              <a:t>twice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Problem: does </a:t>
            </a:r>
            <a:r>
              <a:rPr lang="en-US" altLang="zh-CN" dirty="0">
                <a:latin typeface="Courier New"/>
                <a:cs typeface="Courier New"/>
              </a:rPr>
              <a:t>fork</a:t>
            </a:r>
            <a:r>
              <a:rPr lang="en-US" altLang="zh-CN" dirty="0">
                <a:latin typeface="Calibri"/>
                <a:cs typeface="Calibri"/>
              </a:rPr>
              <a:t> return to child first, or to parent</a:t>
            </a:r>
            <a:r>
              <a:rPr lang="en-US" altLang="zh-CN" dirty="0" smtClean="0">
                <a:latin typeface="Calibri"/>
                <a:cs typeface="Calibri"/>
              </a:rPr>
              <a:t>?</a:t>
            </a:r>
          </a:p>
          <a:p>
            <a:pPr lvl="1"/>
            <a:r>
              <a:rPr lang="en-US" altLang="zh-CN" dirty="0" smtClean="0">
                <a:latin typeface="Calibri"/>
                <a:cs typeface="Calibri"/>
              </a:rPr>
              <a:t>Solution: </a:t>
            </a:r>
            <a:r>
              <a:rPr lang="en-US" altLang="zh-CN" dirty="0">
                <a:latin typeface="Calibri"/>
                <a:cs typeface="Calibri"/>
              </a:rPr>
              <a:t>Create custom version of library routine that inserts random delays along different </a:t>
            </a:r>
            <a:r>
              <a:rPr lang="en-US" altLang="zh-CN" dirty="0" smtClean="0">
                <a:latin typeface="Calibri"/>
                <a:cs typeface="Calibri"/>
              </a:rPr>
              <a:t>branches, then use </a:t>
            </a:r>
            <a:r>
              <a:rPr lang="en-US" altLang="zh-CN" dirty="0">
                <a:latin typeface="Calibri"/>
                <a:cs typeface="Calibri"/>
              </a:rPr>
              <a:t>runtime interpositioning to have program use special version of library </a:t>
            </a:r>
            <a:r>
              <a:rPr lang="en-US" altLang="zh-CN" dirty="0" smtClean="0">
                <a:latin typeface="Calibri"/>
                <a:cs typeface="Calibri"/>
              </a:rPr>
              <a:t>code.</a:t>
            </a:r>
            <a:endParaRPr lang="en-US" altLang="zh-CN" dirty="0">
              <a:latin typeface="Calibri"/>
              <a:cs typeface="Calibri"/>
            </a:endParaRPr>
          </a:p>
          <a:p>
            <a:pPr lvl="1"/>
            <a:endParaRPr lang="en-US" altLang="zh-CN" dirty="0">
              <a:latin typeface="Calibri"/>
              <a:cs typeface="Calibri"/>
            </a:endParaRPr>
          </a:p>
          <a:p>
            <a:pPr lvl="2"/>
            <a:endParaRPr lang="en-US" altLang="zh-CN" dirty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dirty="0" smtClean="0">
                <a:latin typeface="Courier New" charset="0"/>
                <a:ea typeface="Courier New" charset="0"/>
                <a:cs typeface="Courier New" charset="0"/>
              </a:rPr>
              <a:t>Fork</a:t>
            </a:r>
            <a:r>
              <a:rPr lang="zh-CN" altLang="en-US" sz="4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800" dirty="0" smtClean="0">
                <a:latin typeface="+mj-lt"/>
                <a:ea typeface="Courier New" charset="0"/>
                <a:cs typeface="Courier New" charset="0"/>
              </a:rPr>
              <a:t>Examples</a:t>
            </a:r>
            <a:endParaRPr lang="en-US" sz="48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Rectangle 1028"/>
          <p:cNvSpPr>
            <a:spLocks noGrp="1" noChangeArrowheads="1"/>
          </p:cNvSpPr>
          <p:nvPr/>
        </p:nvSpPr>
        <p:spPr bwMode="auto">
          <a:xfrm>
            <a:off x="785571" y="1639011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 smtClean="0"/>
              <a:t>Fork.h</a:t>
            </a:r>
            <a:endParaRPr lang="en-US" altLang="zh-CN" dirty="0" smtClean="0"/>
          </a:p>
          <a:p>
            <a:r>
              <a:rPr lang="en-US" altLang="zh-CN" dirty="0" smtClean="0"/>
              <a:t>0.fork.c</a:t>
            </a:r>
          </a:p>
          <a:p>
            <a:pPr lvl="1"/>
            <a:r>
              <a:rPr lang="en-US" altLang="zh-CN" dirty="0" smtClean="0"/>
              <a:t>Try </a:t>
            </a:r>
            <a:r>
              <a:rPr lang="en-US" altLang="zh-CN" dirty="0" err="1" smtClean="0"/>
              <a:t>cFork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pFork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randFork</a:t>
            </a:r>
            <a:endParaRPr lang="en-US" altLang="zh-CN" dirty="0" smtClean="0"/>
          </a:p>
          <a:p>
            <a:r>
              <a:rPr lang="en-US" altLang="zh-CN" dirty="0" smtClean="0"/>
              <a:t>1.intro.c</a:t>
            </a:r>
          </a:p>
          <a:p>
            <a:pPr lvl="1"/>
            <a:r>
              <a:rPr lang="en-US" altLang="zh-CN" dirty="0" smtClean="0"/>
              <a:t>Duplicate </a:t>
            </a:r>
            <a:r>
              <a:rPr lang="en-US" altLang="zh-CN" dirty="0"/>
              <a:t>but separate address </a:t>
            </a:r>
            <a:r>
              <a:rPr lang="en-US" altLang="zh-CN" dirty="0" smtClean="0"/>
              <a:t>spaces</a:t>
            </a:r>
          </a:p>
          <a:p>
            <a:r>
              <a:rPr lang="en-US" altLang="zh-CN" dirty="0" smtClean="0"/>
              <a:t>2.fork-print.c</a:t>
            </a:r>
          </a:p>
          <a:p>
            <a:pPr lvl="1"/>
            <a:r>
              <a:rPr lang="en-US" altLang="zh-CN" dirty="0" smtClean="0"/>
              <a:t>Output buffer is duplicated</a:t>
            </a:r>
          </a:p>
          <a:p>
            <a:pPr marL="400050"/>
            <a:r>
              <a:rPr lang="en-US" altLang="zh-CN" dirty="0" smtClean="0"/>
              <a:t>3.fork-graph.c</a:t>
            </a:r>
          </a:p>
          <a:p>
            <a:pPr marL="800100" lvl="1"/>
            <a:r>
              <a:rPr lang="en-US" dirty="0" smtClean="0"/>
              <a:t>Draw process calling graph (Parent bash, </a:t>
            </a:r>
            <a:r>
              <a:rPr lang="en-US" dirty="0" err="1" smtClean="0"/>
              <a:t>systemd</a:t>
            </a:r>
            <a:r>
              <a:rPr lang="en-US" dirty="0" smtClean="0"/>
              <a:t>)</a:t>
            </a:r>
          </a:p>
          <a:p>
            <a:pPr marL="800100"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Show usage of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htop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8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dirty="0" smtClean="0">
                <a:latin typeface="Courier New" charset="0"/>
                <a:ea typeface="Courier New" charset="0"/>
                <a:cs typeface="Courier New" charset="0"/>
              </a:rPr>
              <a:t>Fork</a:t>
            </a:r>
            <a:r>
              <a:rPr lang="zh-CN" altLang="en-US" sz="4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800" dirty="0" smtClean="0">
                <a:latin typeface="+mj-lt"/>
                <a:ea typeface="Courier New" charset="0"/>
                <a:cs typeface="Courier New" charset="0"/>
              </a:rPr>
              <a:t>Examples</a:t>
            </a:r>
            <a:endParaRPr lang="en-US" sz="48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Rectangle 1028"/>
          <p:cNvSpPr>
            <a:spLocks noGrp="1" noChangeArrowheads="1"/>
          </p:cNvSpPr>
          <p:nvPr/>
        </p:nvSpPr>
        <p:spPr bwMode="auto">
          <a:xfrm>
            <a:off x="785571" y="1639011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4.fork-problem1.c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Application of former graph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5.fork-problem2.c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“Loop-unrolling”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“Function-expanding”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if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printf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is in the loop?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What if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printf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first?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>
                <a:latin typeface="+mj-lt"/>
              </a:rPr>
              <a:t>Reaping Child Processes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Idea</a:t>
            </a:r>
          </a:p>
          <a:p>
            <a:pPr lvl="1"/>
            <a:r>
              <a:rPr lang="en-US" altLang="zh-CN" dirty="0"/>
              <a:t>When process terminates, it still </a:t>
            </a:r>
            <a:r>
              <a:rPr lang="en-US" altLang="zh-CN" dirty="0" smtClean="0"/>
              <a:t>keep some information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r>
              <a:rPr lang="en-US" altLang="zh-CN" dirty="0"/>
              <a:t>Exit status, various OS </a:t>
            </a:r>
            <a:r>
              <a:rPr lang="en-US" altLang="zh-CN" dirty="0" smtClean="0"/>
              <a:t>tables</a:t>
            </a:r>
            <a:endParaRPr lang="en-US" altLang="zh-CN" dirty="0"/>
          </a:p>
          <a:p>
            <a:pPr lvl="1"/>
            <a:r>
              <a:rPr lang="en-US" altLang="zh-CN" dirty="0"/>
              <a:t>Called a “zombie”</a:t>
            </a:r>
          </a:p>
          <a:p>
            <a:r>
              <a:rPr lang="en-US" altLang="zh-CN" dirty="0" smtClean="0"/>
              <a:t>Reaping</a:t>
            </a:r>
            <a:endParaRPr lang="en-US" altLang="zh-CN" dirty="0"/>
          </a:p>
          <a:p>
            <a:pPr lvl="1"/>
            <a:r>
              <a:rPr lang="en-US" altLang="zh-CN" dirty="0"/>
              <a:t>Performed by parent on terminated child (using </a:t>
            </a:r>
            <a:r>
              <a:rPr lang="en-US" altLang="zh-CN" dirty="0">
                <a:latin typeface="Courier New"/>
                <a:cs typeface="Courier New"/>
              </a:rPr>
              <a:t>wait</a:t>
            </a:r>
            <a:r>
              <a:rPr lang="en-US" altLang="zh-CN" dirty="0"/>
              <a:t> or </a:t>
            </a:r>
            <a:r>
              <a:rPr lang="en-US" altLang="zh-CN" dirty="0" err="1">
                <a:latin typeface="Courier New"/>
                <a:cs typeface="Courier New"/>
              </a:rPr>
              <a:t>waitpid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Parent is given exit status information</a:t>
            </a:r>
          </a:p>
          <a:p>
            <a:pPr lvl="1"/>
            <a:r>
              <a:rPr lang="en-US" altLang="zh-CN" dirty="0"/>
              <a:t>Kernel then deletes zombie child </a:t>
            </a:r>
            <a:r>
              <a:rPr lang="en-US" altLang="zh-CN" dirty="0" smtClean="0"/>
              <a:t>process</a:t>
            </a:r>
            <a:endParaRPr lang="en-US" altLang="zh-CN" dirty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any parent terminates without reaping a child, then the orphaned child will be reaped by </a:t>
            </a:r>
            <a:r>
              <a:rPr lang="en-US" altLang="zh-CN" b="1" dirty="0" err="1">
                <a:latin typeface="Courier New" pitchFamily="49" charset="0"/>
              </a:rPr>
              <a:t>init</a:t>
            </a:r>
            <a:r>
              <a:rPr lang="en-US" altLang="zh-CN" dirty="0"/>
              <a:t> process (</a:t>
            </a:r>
            <a:r>
              <a:rPr lang="en-US" altLang="zh-CN" dirty="0" err="1"/>
              <a:t>pid</a:t>
            </a:r>
            <a:r>
              <a:rPr lang="en-US" altLang="zh-CN" dirty="0"/>
              <a:t> == 1)</a:t>
            </a:r>
          </a:p>
          <a:p>
            <a:pPr lvl="1"/>
            <a:r>
              <a:rPr lang="en-US" altLang="zh-CN" dirty="0"/>
              <a:t>So, only need explicit reaping in long-running processes</a:t>
            </a:r>
          </a:p>
          <a:p>
            <a:pPr lvl="2"/>
            <a:r>
              <a:rPr lang="en-US" altLang="zh-CN" dirty="0"/>
              <a:t>e.g., shells and servers</a:t>
            </a:r>
          </a:p>
          <a:p>
            <a:pPr lvl="1"/>
            <a:endParaRPr lang="en-US" altLang="zh-CN" dirty="0" smtClean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dirty="0" smtClean="0">
                <a:latin typeface="+mj-lt"/>
                <a:ea typeface="Courier New" charset="0"/>
                <a:cs typeface="Courier New" charset="0"/>
              </a:rPr>
              <a:t>Zombie Examples</a:t>
            </a:r>
            <a:endParaRPr lang="en-US" sz="48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Rectangle 1028"/>
          <p:cNvSpPr>
            <a:spLocks noGrp="1" noChangeArrowheads="1"/>
          </p:cNvSpPr>
          <p:nvPr/>
        </p:nvSpPr>
        <p:spPr bwMode="auto">
          <a:xfrm>
            <a:off x="785571" y="1639011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0.zombie1.c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Defunct child will be reaped by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systemd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if not reaped by Parent</a:t>
            </a:r>
          </a:p>
          <a:p>
            <a:pPr lvl="1"/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ps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aef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|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grep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defunct</a:t>
            </a:r>
            <a:endParaRPr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pstree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1.zombie2.c</a:t>
            </a:r>
          </a:p>
          <a:p>
            <a:pPr lvl="1"/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Must be killed explicitly or system resource exhausted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>
                <a:latin typeface="+mj-lt"/>
              </a:rPr>
              <a:t>Synchronizing with Children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58766" y="1605206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>
                <a:latin typeface="Calibri"/>
                <a:cs typeface="Calibri"/>
              </a:rPr>
              <a:t>Parent reaps a child by calling the </a:t>
            </a:r>
            <a:r>
              <a:rPr lang="en-US" altLang="zh-CN" dirty="0" smtClean="0">
                <a:latin typeface="Courier New"/>
                <a:cs typeface="Courier New"/>
              </a:rPr>
              <a:t>wait/</a:t>
            </a:r>
            <a:r>
              <a:rPr lang="en-US" altLang="zh-CN" dirty="0" err="1" smtClean="0">
                <a:latin typeface="Courier New"/>
                <a:cs typeface="Courier New"/>
              </a:rPr>
              <a:t>waitpid</a:t>
            </a:r>
            <a:r>
              <a:rPr lang="en-US" altLang="zh-CN" dirty="0" smtClean="0">
                <a:latin typeface="Courier New"/>
                <a:cs typeface="Courier New"/>
              </a:rPr>
              <a:t> </a:t>
            </a:r>
            <a:r>
              <a:rPr lang="en-US" altLang="zh-CN" dirty="0" smtClean="0">
                <a:latin typeface="Calibri"/>
                <a:cs typeface="Calibri"/>
              </a:rPr>
              <a:t>function</a:t>
            </a:r>
            <a:endParaRPr lang="en-US" altLang="zh-CN" dirty="0">
              <a:latin typeface="Courier New" pitchFamily="49" charset="0"/>
            </a:endParaRPr>
          </a:p>
          <a:p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wait(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*</a:t>
            </a:r>
            <a:r>
              <a:rPr lang="en-US" altLang="zh-CN" dirty="0" err="1">
                <a:latin typeface="Courier New" pitchFamily="49" charset="0"/>
              </a:rPr>
              <a:t>child_status</a:t>
            </a:r>
            <a:r>
              <a:rPr lang="en-US" altLang="zh-CN" dirty="0">
                <a:latin typeface="Courier New" pitchFamily="49" charset="0"/>
              </a:rPr>
              <a:t>)</a:t>
            </a:r>
            <a:endParaRPr lang="en-US" altLang="zh-CN" dirty="0"/>
          </a:p>
          <a:p>
            <a:pPr lvl="1"/>
            <a:r>
              <a:rPr lang="en-US" altLang="zh-CN" dirty="0"/>
              <a:t>Suspends current process until one of its children terminates</a:t>
            </a:r>
          </a:p>
          <a:p>
            <a:pPr lvl="1"/>
            <a:r>
              <a:rPr lang="en-US" altLang="zh-CN" dirty="0"/>
              <a:t>Return value is the </a:t>
            </a:r>
            <a:r>
              <a:rPr lang="en-US" altLang="zh-CN" b="1" dirty="0" err="1">
                <a:latin typeface="Courier New" pitchFamily="49" charset="0"/>
              </a:rPr>
              <a:t>pid</a:t>
            </a:r>
            <a:r>
              <a:rPr lang="en-US" altLang="zh-CN" dirty="0"/>
              <a:t> of the child process that terminated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b="1" dirty="0" err="1">
                <a:latin typeface="Courier New" pitchFamily="49" charset="0"/>
              </a:rPr>
              <a:t>child_status</a:t>
            </a:r>
            <a:r>
              <a:rPr lang="en-US" altLang="zh-CN" b="1" dirty="0"/>
              <a:t> </a:t>
            </a:r>
            <a:r>
              <a:rPr lang="en-US" altLang="zh-CN" b="1" dirty="0">
                <a:latin typeface="Courier New" pitchFamily="49" charset="0"/>
              </a:rPr>
              <a:t>!= NULL</a:t>
            </a:r>
            <a:r>
              <a:rPr lang="en-US" altLang="zh-CN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altLang="zh-CN" dirty="0"/>
              <a:t>Checked using macros defined in </a:t>
            </a:r>
            <a:r>
              <a:rPr lang="en-US" altLang="zh-CN" dirty="0" err="1">
                <a:latin typeface="Courier New"/>
                <a:cs typeface="Courier New"/>
              </a:rPr>
              <a:t>wait.h</a:t>
            </a:r>
            <a:endParaRPr lang="en-US" altLang="zh-CN" dirty="0">
              <a:latin typeface="Courier New"/>
              <a:cs typeface="Courier New"/>
            </a:endParaRPr>
          </a:p>
          <a:p>
            <a:pPr lvl="3"/>
            <a:r>
              <a:rPr lang="en-US" altLang="zh-CN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r>
              <a:rPr lang="en-US" altLang="zh-CN" sz="2000" dirty="0" err="1" smtClean="0">
                <a:latin typeface="Courier New" pitchFamily="49" charset="0"/>
              </a:rPr>
              <a:t>pid_t</a:t>
            </a:r>
            <a:r>
              <a:rPr lang="en-US" altLang="zh-CN" sz="2000" dirty="0" smtClean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waitpid</a:t>
            </a:r>
            <a:r>
              <a:rPr lang="en-US" altLang="zh-CN" sz="2000" dirty="0">
                <a:latin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</a:rPr>
              <a:t>pid_t</a:t>
            </a: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</a:rPr>
              <a:t>pid</a:t>
            </a:r>
            <a:r>
              <a:rPr lang="en-US" altLang="zh-CN" sz="2000" dirty="0">
                <a:latin typeface="Courier New" pitchFamily="49" charset="0"/>
              </a:rPr>
              <a:t>, </a:t>
            </a:r>
            <a:r>
              <a:rPr lang="en-US" altLang="zh-CN" sz="2000" dirty="0" err="1">
                <a:latin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</a:rPr>
              <a:t> *status, </a:t>
            </a:r>
            <a:r>
              <a:rPr lang="en-US" altLang="zh-CN" sz="2000" dirty="0" err="1">
                <a:latin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altLang="zh-CN" dirty="0"/>
              <a:t>Suspends current process until specific process terminates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ee textbook for detail</a:t>
            </a:r>
            <a:endParaRPr lang="en-US" altLang="zh-CN" dirty="0"/>
          </a:p>
          <a:p>
            <a:pPr lvl="1"/>
            <a:endParaRPr lang="en-US" altLang="zh-CN" dirty="0" smtClean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42926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Control Flow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719793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Insufficient  for a useful system: </a:t>
            </a:r>
            <a:br>
              <a:rPr lang="en-US" altLang="zh-CN" dirty="0"/>
            </a:br>
            <a:r>
              <a:rPr lang="en-US" altLang="zh-CN" dirty="0"/>
              <a:t>Difficult to react to changes in </a:t>
            </a:r>
            <a:r>
              <a:rPr lang="en-US" altLang="zh-CN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altLang="zh-CN" dirty="0" smtClean="0"/>
              <a:t>Invalid Instruction?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arrives from a disk or a network </a:t>
            </a:r>
            <a:r>
              <a:rPr lang="en-US" altLang="zh-CN" dirty="0" smtClean="0"/>
              <a:t>adapter?</a:t>
            </a:r>
            <a:endParaRPr lang="en-US" altLang="zh-CN" dirty="0"/>
          </a:p>
          <a:p>
            <a:pPr lvl="1"/>
            <a:r>
              <a:rPr lang="en-US" altLang="zh-CN" dirty="0" smtClean="0"/>
              <a:t>Instruction divides by zero?</a:t>
            </a:r>
          </a:p>
          <a:p>
            <a:pPr lvl="1"/>
            <a:r>
              <a:rPr lang="en-US" altLang="zh-CN" dirty="0" smtClean="0"/>
              <a:t>User hits Ctrl-C at the keyboard?</a:t>
            </a:r>
          </a:p>
          <a:p>
            <a:pPr lvl="1"/>
            <a:r>
              <a:rPr lang="en-US" altLang="zh-CN" dirty="0" smtClean="0"/>
              <a:t>System </a:t>
            </a:r>
            <a:r>
              <a:rPr lang="en-US" altLang="zh-CN" dirty="0"/>
              <a:t>timer </a:t>
            </a:r>
            <a:r>
              <a:rPr lang="en-US" altLang="zh-CN" dirty="0" smtClean="0"/>
              <a:t>expires?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System needs mechanisms for “exceptional control flow”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dirty="0" smtClean="0">
                <a:latin typeface="Courier New" charset="0"/>
                <a:ea typeface="Courier New" charset="0"/>
                <a:cs typeface="Courier New" charset="0"/>
              </a:rPr>
              <a:t>wait/</a:t>
            </a:r>
            <a:r>
              <a:rPr lang="en-US" altLang="zh-CN" sz="4800" dirty="0" err="1" smtClean="0">
                <a:latin typeface="Courier New" charset="0"/>
                <a:ea typeface="Courier New" charset="0"/>
                <a:cs typeface="Courier New" charset="0"/>
              </a:rPr>
              <a:t>waitpid</a:t>
            </a:r>
            <a:r>
              <a:rPr lang="zh-CN" altLang="en-US" sz="4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800" dirty="0" smtClean="0">
                <a:latin typeface="+mj-lt"/>
                <a:ea typeface="Courier New" charset="0"/>
                <a:cs typeface="Courier New" charset="0"/>
              </a:rPr>
              <a:t>Examples</a:t>
            </a:r>
            <a:endParaRPr lang="en-US" sz="48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Rectangle 1028"/>
          <p:cNvSpPr>
            <a:spLocks noGrp="1" noChangeArrowheads="1"/>
          </p:cNvSpPr>
          <p:nvPr/>
        </p:nvSpPr>
        <p:spPr bwMode="auto">
          <a:xfrm>
            <a:off x="785571" y="1639011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0.wait1.c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1.wait2.c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2.waitpid.c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0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85549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>
                <a:latin typeface="+mj-lt"/>
              </a:rPr>
              <a:t>Loading and Running Programs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5094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err="1">
                <a:latin typeface="Courier New"/>
                <a:cs typeface="Courier New"/>
              </a:rPr>
              <a:t>int</a:t>
            </a:r>
            <a:r>
              <a:rPr lang="en-US" altLang="zh-CN" dirty="0">
                <a:latin typeface="Courier New"/>
                <a:cs typeface="Courier New"/>
              </a:rPr>
              <a:t> </a:t>
            </a:r>
            <a:r>
              <a:rPr lang="en-US" altLang="zh-CN" dirty="0" err="1">
                <a:latin typeface="Courier New"/>
                <a:cs typeface="Courier New"/>
              </a:rPr>
              <a:t>execve</a:t>
            </a:r>
            <a:r>
              <a:rPr lang="en-US" altLang="zh-CN" dirty="0">
                <a:latin typeface="Courier New"/>
                <a:cs typeface="Courier New"/>
              </a:rPr>
              <a:t>(char *filename, char *</a:t>
            </a:r>
            <a:r>
              <a:rPr lang="en-US" altLang="zh-CN" dirty="0" err="1">
                <a:latin typeface="Courier New"/>
                <a:cs typeface="Courier New"/>
              </a:rPr>
              <a:t>argv</a:t>
            </a:r>
            <a:r>
              <a:rPr lang="en-US" altLang="zh-CN" dirty="0">
                <a:latin typeface="Courier New"/>
                <a:cs typeface="Courier New"/>
              </a:rPr>
              <a:t>[], char *</a:t>
            </a:r>
            <a:r>
              <a:rPr lang="en-US" altLang="zh-CN" dirty="0" err="1">
                <a:latin typeface="Courier New"/>
                <a:cs typeface="Courier New"/>
              </a:rPr>
              <a:t>envp</a:t>
            </a:r>
            <a:r>
              <a:rPr lang="en-US" altLang="zh-CN" dirty="0">
                <a:latin typeface="Courier New"/>
                <a:cs typeface="Courier New"/>
              </a:rPr>
              <a:t>[])</a:t>
            </a:r>
            <a:endParaRPr lang="en-US" altLang="zh-CN" dirty="0"/>
          </a:p>
          <a:p>
            <a:r>
              <a:rPr lang="en-US" altLang="zh-CN" dirty="0"/>
              <a:t>Loads and runs in the current process:</a:t>
            </a:r>
          </a:p>
          <a:p>
            <a:pPr lvl="1"/>
            <a:r>
              <a:rPr lang="en-US" altLang="zh-CN" dirty="0"/>
              <a:t>Executable  file </a:t>
            </a:r>
            <a:r>
              <a:rPr lang="en-US" altLang="zh-CN" b="1" dirty="0">
                <a:latin typeface="Courier New" pitchFamily="49" charset="0"/>
              </a:rPr>
              <a:t>filename</a:t>
            </a:r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argument list </a:t>
            </a:r>
            <a:r>
              <a:rPr lang="en-US" altLang="zh-CN" b="1" dirty="0" err="1">
                <a:latin typeface="Courier New" pitchFamily="49" charset="0"/>
              </a:rPr>
              <a:t>argv</a:t>
            </a:r>
            <a:endParaRPr lang="en-US" altLang="zh-CN" b="1" dirty="0">
              <a:latin typeface="Courier New" pitchFamily="49" charset="0"/>
            </a:endParaRPr>
          </a:p>
          <a:p>
            <a:pPr lvl="2"/>
            <a:r>
              <a:rPr lang="en-US" altLang="zh-CN" dirty="0">
                <a:latin typeface="Calibri"/>
                <a:cs typeface="Calibri"/>
              </a:rPr>
              <a:t>By convention </a:t>
            </a:r>
            <a:r>
              <a:rPr lang="en-US" altLang="zh-CN" b="1" dirty="0" err="1">
                <a:latin typeface="Courier New" pitchFamily="49" charset="0"/>
              </a:rPr>
              <a:t>argv</a:t>
            </a:r>
            <a:r>
              <a:rPr lang="en-US" altLang="zh-CN" b="1" dirty="0">
                <a:latin typeface="Courier New" pitchFamily="49" charset="0"/>
              </a:rPr>
              <a:t>[0]==filename</a:t>
            </a:r>
          </a:p>
          <a:p>
            <a:pPr lvl="1"/>
            <a:r>
              <a:rPr lang="en-US" altLang="zh-CN" dirty="0" smtClean="0"/>
              <a:t>With environment </a:t>
            </a:r>
            <a:r>
              <a:rPr lang="en-US" altLang="zh-CN" dirty="0"/>
              <a:t>variable </a:t>
            </a:r>
            <a:r>
              <a:rPr lang="en-US" altLang="zh-CN" dirty="0">
                <a:latin typeface="Calibri"/>
                <a:cs typeface="Calibri"/>
              </a:rPr>
              <a:t>list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envp</a:t>
            </a:r>
            <a:endParaRPr lang="en-US" altLang="zh-CN" b="1" dirty="0">
              <a:latin typeface="Courier New" pitchFamily="49" charset="0"/>
            </a:endParaRPr>
          </a:p>
          <a:p>
            <a:pPr lvl="2"/>
            <a:r>
              <a:rPr lang="en-US" altLang="zh-CN" dirty="0"/>
              <a:t>“name=value” strings (e.g., </a:t>
            </a:r>
            <a:r>
              <a:rPr lang="en-US" altLang="zh-CN" dirty="0" smtClean="0">
                <a:latin typeface="Courier New"/>
                <a:cs typeface="Courier New"/>
              </a:rPr>
              <a:t>USER=jet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Retains </a:t>
            </a:r>
            <a:r>
              <a:rPr lang="en-US" altLang="zh-CN" dirty="0"/>
              <a:t>PID, open files and signal </a:t>
            </a:r>
            <a:r>
              <a:rPr lang="en-US" altLang="zh-CN" dirty="0" smtClean="0"/>
              <a:t>context. Overwrites </a:t>
            </a:r>
            <a:r>
              <a:rPr lang="en-US" altLang="zh-CN" dirty="0"/>
              <a:t>code, data, and </a:t>
            </a:r>
            <a:r>
              <a:rPr lang="en-US" altLang="zh-CN" dirty="0" smtClean="0"/>
              <a:t>stack.</a:t>
            </a:r>
          </a:p>
          <a:p>
            <a:r>
              <a:rPr lang="en-US" altLang="zh-CN" dirty="0" smtClean="0">
                <a:latin typeface="Courier New"/>
                <a:cs typeface="Courier New"/>
              </a:rPr>
              <a:t>exec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function set include </a:t>
            </a:r>
            <a:r>
              <a:rPr lang="en-US" altLang="zh-CN" dirty="0" err="1" smtClean="0">
                <a:latin typeface="Courier New"/>
                <a:cs typeface="Courier New"/>
              </a:rPr>
              <a:t>execve</a:t>
            </a:r>
            <a:r>
              <a:rPr lang="en-US" altLang="zh-CN" dirty="0" smtClean="0">
                <a:latin typeface="Courier New"/>
                <a:cs typeface="Courier New"/>
              </a:rPr>
              <a:t>, </a:t>
            </a:r>
            <a:r>
              <a:rPr lang="en-US" altLang="zh-CN" dirty="0" err="1" smtClean="0">
                <a:latin typeface="Courier New"/>
                <a:cs typeface="Courier New"/>
              </a:rPr>
              <a:t>execvp</a:t>
            </a:r>
            <a:r>
              <a:rPr lang="en-US" altLang="zh-CN" dirty="0" smtClean="0">
                <a:latin typeface="Courier New"/>
                <a:cs typeface="Courier New"/>
              </a:rPr>
              <a:t>, </a:t>
            </a:r>
            <a:r>
              <a:rPr lang="en-US" altLang="zh-CN" dirty="0" err="1" smtClean="0">
                <a:latin typeface="Courier New"/>
                <a:cs typeface="Courier New"/>
              </a:rPr>
              <a:t>execv</a:t>
            </a:r>
            <a:r>
              <a:rPr lang="en-US" altLang="zh-CN" dirty="0" smtClean="0">
                <a:latin typeface="Courier New"/>
                <a:cs typeface="Courier New"/>
              </a:rPr>
              <a:t>, </a:t>
            </a:r>
            <a:r>
              <a:rPr lang="en-US" altLang="zh-CN" dirty="0" err="1" smtClean="0">
                <a:latin typeface="Courier New"/>
                <a:cs typeface="Courier New"/>
              </a:rPr>
              <a:t>execl</a:t>
            </a:r>
            <a:r>
              <a:rPr lang="en-US" altLang="zh-CN" dirty="0" smtClean="0">
                <a:latin typeface="Courier New"/>
                <a:cs typeface="Courier New"/>
              </a:rPr>
              <a:t>, </a:t>
            </a:r>
            <a:r>
              <a:rPr lang="en-US" altLang="zh-CN" dirty="0" err="1" smtClean="0">
                <a:latin typeface="Courier New"/>
                <a:cs typeface="Courier New"/>
              </a:rPr>
              <a:t>execle</a:t>
            </a:r>
            <a:r>
              <a:rPr lang="en-US" altLang="zh-CN" dirty="0" smtClean="0">
                <a:latin typeface="Courier New"/>
                <a:cs typeface="Courier New"/>
              </a:rPr>
              <a:t>.</a:t>
            </a:r>
            <a:endParaRPr lang="en-US" altLang="zh-CN" dirty="0"/>
          </a:p>
          <a:p>
            <a:r>
              <a:rPr lang="en-US" altLang="zh-CN" dirty="0"/>
              <a:t>Called </a:t>
            </a:r>
            <a:r>
              <a:rPr lang="en-US" altLang="zh-CN" dirty="0">
                <a:solidFill>
                  <a:srgbClr val="FF0000"/>
                </a:solidFill>
              </a:rPr>
              <a:t>once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never </a:t>
            </a:r>
            <a:r>
              <a:rPr lang="en-US" altLang="zh-CN" dirty="0"/>
              <a:t>returns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xcept </a:t>
            </a:r>
            <a:r>
              <a:rPr lang="en-US" altLang="zh-CN" dirty="0"/>
              <a:t>if there is an error</a:t>
            </a:r>
          </a:p>
          <a:p>
            <a:pPr lvl="1"/>
            <a:endParaRPr lang="en-US" altLang="zh-CN" dirty="0" smtClean="0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30475" y="584375"/>
            <a:ext cx="5546205" cy="223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b="0" dirty="0">
                <a:latin typeface="+mj-lt"/>
              </a:rPr>
              <a:t>Structure of </a:t>
            </a:r>
            <a:br>
              <a:rPr lang="en-US" altLang="zh-CN" sz="4800" b="0" dirty="0">
                <a:latin typeface="+mj-lt"/>
              </a:rPr>
            </a:br>
            <a:r>
              <a:rPr lang="en-US" altLang="zh-CN" sz="4800" b="0" dirty="0">
                <a:latin typeface="+mj-lt"/>
              </a:rPr>
              <a:t>the stack when a new program starts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6838680" y="379456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6838680" y="1065256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7" name="Rectangle 382"/>
          <p:cNvSpPr>
            <a:spLocks noChangeArrowheads="1"/>
          </p:cNvSpPr>
          <p:nvPr/>
        </p:nvSpPr>
        <p:spPr bwMode="auto">
          <a:xfrm>
            <a:off x="6838680" y="1751056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383"/>
          <p:cNvSpPr>
            <a:spLocks noChangeArrowheads="1"/>
          </p:cNvSpPr>
          <p:nvPr/>
        </p:nvSpPr>
        <p:spPr bwMode="auto">
          <a:xfrm>
            <a:off x="6838680" y="2055856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10" name="Rectangle 384"/>
          <p:cNvSpPr>
            <a:spLocks noChangeArrowheads="1"/>
          </p:cNvSpPr>
          <p:nvPr/>
        </p:nvSpPr>
        <p:spPr bwMode="auto">
          <a:xfrm>
            <a:off x="6838680" y="2360656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12" name="Rectangle 385"/>
          <p:cNvSpPr>
            <a:spLocks noChangeArrowheads="1"/>
          </p:cNvSpPr>
          <p:nvPr/>
        </p:nvSpPr>
        <p:spPr bwMode="auto">
          <a:xfrm>
            <a:off x="6838680" y="2665456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13" name="Rectangle 386"/>
          <p:cNvSpPr>
            <a:spLocks noChangeArrowheads="1"/>
          </p:cNvSpPr>
          <p:nvPr/>
        </p:nvSpPr>
        <p:spPr bwMode="auto">
          <a:xfrm>
            <a:off x="6838680" y="2970256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14" name="Rectangle 387"/>
          <p:cNvSpPr>
            <a:spLocks noChangeArrowheads="1"/>
          </p:cNvSpPr>
          <p:nvPr/>
        </p:nvSpPr>
        <p:spPr bwMode="auto">
          <a:xfrm>
            <a:off x="6838680" y="3275056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15" name="Rectangle 388"/>
          <p:cNvSpPr>
            <a:spLocks noChangeArrowheads="1"/>
          </p:cNvSpPr>
          <p:nvPr/>
        </p:nvSpPr>
        <p:spPr bwMode="auto">
          <a:xfrm>
            <a:off x="6838680" y="3579856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16" name="Rectangle 389"/>
          <p:cNvSpPr>
            <a:spLocks noChangeArrowheads="1"/>
          </p:cNvSpPr>
          <p:nvPr/>
        </p:nvSpPr>
        <p:spPr bwMode="auto">
          <a:xfrm>
            <a:off x="6838680" y="3884656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17" name="Rectangle 390"/>
          <p:cNvSpPr>
            <a:spLocks noChangeArrowheads="1"/>
          </p:cNvSpPr>
          <p:nvPr/>
        </p:nvSpPr>
        <p:spPr bwMode="auto">
          <a:xfrm>
            <a:off x="6838680" y="4189456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19" name="Rectangle 399"/>
          <p:cNvSpPr>
            <a:spLocks noChangeArrowheads="1"/>
          </p:cNvSpPr>
          <p:nvPr/>
        </p:nvSpPr>
        <p:spPr bwMode="auto">
          <a:xfrm>
            <a:off x="6850121" y="5486533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401"/>
          <p:cNvSpPr txBox="1">
            <a:spLocks noChangeArrowheads="1"/>
          </p:cNvSpPr>
          <p:nvPr/>
        </p:nvSpPr>
        <p:spPr bwMode="auto">
          <a:xfrm>
            <a:off x="10550158" y="2414898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21" name="Line 406"/>
          <p:cNvSpPr>
            <a:spLocks noChangeShapeType="1"/>
          </p:cNvSpPr>
          <p:nvPr/>
        </p:nvSpPr>
        <p:spPr bwMode="auto">
          <a:xfrm flipV="1">
            <a:off x="5886140" y="4433788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407"/>
          <p:cNvSpPr>
            <a:spLocks noChangeShapeType="1"/>
          </p:cNvSpPr>
          <p:nvPr/>
        </p:nvSpPr>
        <p:spPr bwMode="auto">
          <a:xfrm flipH="1">
            <a:off x="6457680" y="4278356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408"/>
          <p:cNvSpPr>
            <a:spLocks noChangeShapeType="1"/>
          </p:cNvSpPr>
          <p:nvPr/>
        </p:nvSpPr>
        <p:spPr bwMode="auto">
          <a:xfrm flipV="1">
            <a:off x="6457680" y="1674856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409"/>
          <p:cNvSpPr>
            <a:spLocks noChangeShapeType="1"/>
          </p:cNvSpPr>
          <p:nvPr/>
        </p:nvSpPr>
        <p:spPr bwMode="auto">
          <a:xfrm>
            <a:off x="6457680" y="1674856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411"/>
          <p:cNvSpPr>
            <a:spLocks noChangeShapeType="1"/>
          </p:cNvSpPr>
          <p:nvPr/>
        </p:nvSpPr>
        <p:spPr bwMode="auto">
          <a:xfrm flipH="1">
            <a:off x="9543780" y="3059156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412"/>
          <p:cNvSpPr>
            <a:spLocks noChangeShapeType="1"/>
          </p:cNvSpPr>
          <p:nvPr/>
        </p:nvSpPr>
        <p:spPr bwMode="auto">
          <a:xfrm flipH="1" flipV="1">
            <a:off x="10077180" y="989056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413"/>
          <p:cNvSpPr>
            <a:spLocks noChangeShapeType="1"/>
          </p:cNvSpPr>
          <p:nvPr/>
        </p:nvSpPr>
        <p:spPr bwMode="auto">
          <a:xfrm>
            <a:off x="9658080" y="989056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val 417"/>
          <p:cNvSpPr>
            <a:spLocks noChangeAspect="1" noChangeArrowheads="1"/>
          </p:cNvSpPr>
          <p:nvPr/>
        </p:nvSpPr>
        <p:spPr bwMode="auto">
          <a:xfrm>
            <a:off x="6952980" y="4237081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val 419"/>
          <p:cNvSpPr>
            <a:spLocks noChangeAspect="1" noChangeArrowheads="1"/>
          </p:cNvSpPr>
          <p:nvPr/>
        </p:nvSpPr>
        <p:spPr bwMode="auto">
          <a:xfrm>
            <a:off x="9467580" y="3017881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 Box 421"/>
          <p:cNvSpPr txBox="1">
            <a:spLocks noChangeArrowheads="1"/>
          </p:cNvSpPr>
          <p:nvPr/>
        </p:nvSpPr>
        <p:spPr bwMode="auto">
          <a:xfrm>
            <a:off x="9881571" y="286865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31" name="Text Box 422"/>
          <p:cNvSpPr txBox="1">
            <a:spLocks noChangeArrowheads="1"/>
          </p:cNvSpPr>
          <p:nvPr/>
        </p:nvSpPr>
        <p:spPr bwMode="auto">
          <a:xfrm>
            <a:off x="9868585" y="5249759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32" name="Line 431"/>
          <p:cNvSpPr>
            <a:spLocks noChangeShapeType="1"/>
          </p:cNvSpPr>
          <p:nvPr/>
        </p:nvSpPr>
        <p:spPr bwMode="auto">
          <a:xfrm>
            <a:off x="10246803" y="3152558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433"/>
          <p:cNvSpPr>
            <a:spLocks noChangeShapeType="1"/>
          </p:cNvSpPr>
          <p:nvPr/>
        </p:nvSpPr>
        <p:spPr bwMode="auto">
          <a:xfrm flipH="1">
            <a:off x="9670776" y="3152294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401"/>
          <p:cNvSpPr txBox="1">
            <a:spLocks noChangeArrowheads="1"/>
          </p:cNvSpPr>
          <p:nvPr/>
        </p:nvSpPr>
        <p:spPr bwMode="auto">
          <a:xfrm>
            <a:off x="4753509" y="4131292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35" name="Text Box 401"/>
          <p:cNvSpPr txBox="1">
            <a:spLocks noChangeArrowheads="1"/>
          </p:cNvSpPr>
          <p:nvPr/>
        </p:nvSpPr>
        <p:spPr bwMode="auto">
          <a:xfrm>
            <a:off x="10622605" y="3241572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36" name="Line 431"/>
          <p:cNvSpPr>
            <a:spLocks noChangeShapeType="1"/>
          </p:cNvSpPr>
          <p:nvPr/>
        </p:nvSpPr>
        <p:spPr bwMode="auto">
          <a:xfrm flipV="1">
            <a:off x="10261918" y="2938817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379"/>
          <p:cNvSpPr>
            <a:spLocks noChangeArrowheads="1"/>
          </p:cNvSpPr>
          <p:nvPr/>
        </p:nvSpPr>
        <p:spPr bwMode="auto">
          <a:xfrm>
            <a:off x="6842351" y="4799693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38" name="Rectangle 382"/>
          <p:cNvSpPr>
            <a:spLocks noChangeArrowheads="1"/>
          </p:cNvSpPr>
          <p:nvPr/>
        </p:nvSpPr>
        <p:spPr bwMode="auto">
          <a:xfrm>
            <a:off x="6842350" y="4500771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401"/>
          <p:cNvSpPr txBox="1">
            <a:spLocks noChangeArrowheads="1"/>
          </p:cNvSpPr>
          <p:nvPr/>
        </p:nvSpPr>
        <p:spPr bwMode="auto">
          <a:xfrm>
            <a:off x="4745736" y="4912991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614434" y="524756"/>
            <a:ext cx="885549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dirty="0" err="1">
                <a:latin typeface="Courier New"/>
                <a:cs typeface="Courier New"/>
              </a:rPr>
              <a:t>execve</a:t>
            </a:r>
            <a:r>
              <a:rPr lang="en-US" altLang="zh-CN" sz="4800" dirty="0"/>
              <a:t> </a:t>
            </a:r>
            <a:r>
              <a:rPr lang="en-US" altLang="zh-CN" sz="4800" dirty="0">
                <a:latin typeface="+mj-lt"/>
              </a:rPr>
              <a:t>Example</a:t>
            </a:r>
            <a:endParaRPr lang="en-US" sz="4800" b="0" dirty="0">
              <a:latin typeface="+mj-l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701854" y="2246591"/>
            <a:ext cx="8083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9D00FF"/>
                </a:solidFill>
                <a:latin typeface="Menlo" charset="0"/>
                <a:ea typeface="Menlo" charset="0"/>
                <a:cs typeface="Menlo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pid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Fork()) == 0) {   </a:t>
            </a:r>
            <a:r>
              <a:rPr lang="en-US" altLang="zh-CN" dirty="0">
                <a:solidFill>
                  <a:srgbClr val="9D0003"/>
                </a:solidFill>
                <a:latin typeface="Menlo" charset="0"/>
                <a:ea typeface="Menlo" charset="0"/>
                <a:cs typeface="Menlo" charset="0"/>
              </a:rPr>
              <a:t>/* Child runs program */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 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altLang="zh-CN" dirty="0">
                <a:solidFill>
                  <a:srgbClr val="9D00FF"/>
                </a:solidFill>
                <a:latin typeface="Menlo" charset="0"/>
                <a:ea typeface="Menlo" charset="0"/>
                <a:cs typeface="Menlo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execve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myargv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[0],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myargv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environ) &lt; </a:t>
            </a:r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0) {                                                       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altLang="zh-CN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zh-CN" dirty="0" smtClean="0">
                <a:solidFill>
                  <a:srgbClr val="72004C"/>
                </a:solidFill>
                <a:latin typeface="Menlo" charset="0"/>
                <a:ea typeface="Menlo" charset="0"/>
                <a:cs typeface="Menlo" charset="0"/>
              </a:rPr>
              <a:t>"%s: Command not found.\n"</a:t>
            </a:r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myargv</a:t>
            </a:r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[0]);                                                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  exit(1);                                                                                    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                                                             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}                                                                                                    </a:t>
            </a:r>
            <a:endParaRPr lang="zh-CN" alt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4075108" y="3532181"/>
            <a:ext cx="7129340" cy="1393002"/>
            <a:chOff x="685800" y="3352800"/>
            <a:chExt cx="7129340" cy="1393002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590800" y="33528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590800" y="36576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[n-1]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590800" y="4267200"/>
              <a:ext cx="2209800" cy="2931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envp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2590800" y="3962400"/>
              <a:ext cx="2209800" cy="304800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smtClean="0">
                  <a:latin typeface="Courier New"/>
                  <a:cs typeface="Courier New"/>
                </a:rPr>
                <a:t>…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3" name="TextBox 32"/>
            <p:cNvSpPr txBox="1"/>
            <p:nvPr/>
          </p:nvSpPr>
          <p:spPr>
            <a:xfrm>
              <a:off x="5562600" y="4234130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USER=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14" name="TextBox 34"/>
            <p:cNvSpPr txBox="1"/>
            <p:nvPr/>
          </p:nvSpPr>
          <p:spPr>
            <a:xfrm>
              <a:off x="5562600" y="362407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PWD=/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droh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685800" y="4376470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environ</a:t>
              </a:r>
            </a:p>
          </p:txBody>
        </p:sp>
        <p:cxnSp>
          <p:nvCxnSpPr>
            <p:cNvPr id="19" name="Straight Arrow Connector 29"/>
            <p:cNvCxnSpPr/>
            <p:nvPr/>
          </p:nvCxnSpPr>
          <p:spPr bwMode="auto">
            <a:xfrm flipV="1">
              <a:off x="1828800" y="4560332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00227" y="1359766"/>
            <a:ext cx="10626141" cy="82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latin typeface="Calibri"/>
                <a:cs typeface="Calibri"/>
              </a:rPr>
              <a:t>Execute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lang="en-US" b="0" dirty="0" smtClean="0">
                <a:latin typeface="Courier New"/>
                <a:cs typeface="Courier New"/>
              </a:rPr>
              <a:t>/bin/</a:t>
            </a:r>
            <a:r>
              <a:rPr lang="en-US" b="0" dirty="0" err="1" smtClean="0">
                <a:latin typeface="Courier New"/>
                <a:cs typeface="Courier New"/>
              </a:rPr>
              <a:t>ls</a:t>
            </a:r>
            <a:r>
              <a:rPr lang="en-US" b="0" dirty="0" smtClean="0">
                <a:latin typeface="Courier New"/>
                <a:cs typeface="Courier New"/>
              </a:rPr>
              <a:t> –</a:t>
            </a:r>
            <a:r>
              <a:rPr lang="en-US" b="0" dirty="0" err="1" smtClean="0">
                <a:latin typeface="Courier New"/>
                <a:cs typeface="Courier New"/>
              </a:rPr>
              <a:t>lt</a:t>
            </a:r>
            <a:r>
              <a:rPr lang="en-US" b="0" dirty="0" smtClean="0">
                <a:latin typeface="Courier New"/>
                <a:cs typeface="Courier New"/>
              </a:rPr>
              <a:t> /</a:t>
            </a:r>
            <a:r>
              <a:rPr lang="en-US" b="0" dirty="0" err="1" smtClean="0">
                <a:latin typeface="Courier New"/>
                <a:cs typeface="Courier New"/>
              </a:rPr>
              <a:t>usr</a:t>
            </a:r>
            <a:r>
              <a:rPr lang="en-US" b="0" dirty="0" smtClean="0">
                <a:latin typeface="Courier New"/>
                <a:cs typeface="Courier New"/>
              </a:rPr>
              <a:t>/include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”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 child process using current environment</a:t>
            </a:r>
            <a:r>
              <a:rPr lang="zh-CN" altLang="en-US" dirty="0" smtClean="0">
                <a:latin typeface="Calibri"/>
                <a:cs typeface="Calibri"/>
              </a:rPr>
              <a:t> </a:t>
            </a:r>
            <a:r>
              <a:rPr lang="en-US" altLang="zh-CN" dirty="0" smtClean="0">
                <a:latin typeface="Calibri"/>
                <a:cs typeface="Calibri"/>
              </a:rPr>
              <a:t>and</a:t>
            </a:r>
            <a:r>
              <a:rPr lang="zh-CN" altLang="en-US" dirty="0" smtClean="0">
                <a:latin typeface="Calibri"/>
                <a:cs typeface="Calibri"/>
              </a:rPr>
              <a:t> </a:t>
            </a:r>
            <a:r>
              <a:rPr lang="en-US" altLang="zh-CN" dirty="0" smtClean="0">
                <a:latin typeface="Calibri"/>
                <a:cs typeface="Calibri"/>
              </a:rPr>
              <a:t>prepared</a:t>
            </a:r>
            <a:r>
              <a:rPr lang="zh-CN" altLang="en-US" dirty="0" smtClean="0">
                <a:latin typeface="Calibri"/>
                <a:cs typeface="Calibri"/>
              </a:rPr>
              <a:t> </a:t>
            </a:r>
            <a:r>
              <a:rPr lang="en-US" altLang="zh-CN" dirty="0" smtClean="0">
                <a:latin typeface="Calibri"/>
                <a:cs typeface="Calibri"/>
              </a:rPr>
              <a:t>arguments</a:t>
            </a:r>
            <a:r>
              <a:rPr lang="en-US" dirty="0" smtClean="0">
                <a:latin typeface="Calibri"/>
                <a:cs typeface="Calibri"/>
              </a:rPr>
              <a:t>:</a:t>
            </a:r>
            <a:endParaRPr lang="en-US" sz="2800" dirty="0">
              <a:latin typeface="Calibri"/>
              <a:cs typeface="Calibri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3846508" y="5025721"/>
            <a:ext cx="7753564" cy="1240602"/>
            <a:chOff x="457200" y="2035998"/>
            <a:chExt cx="7753564" cy="1240602"/>
          </a:xfrm>
        </p:grpSpPr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2590799" y="2035998"/>
              <a:ext cx="2743201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] = NULL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590800" y="22976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[2]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590800" y="2831068"/>
              <a:ext cx="27432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[0]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590800" y="2602468"/>
              <a:ext cx="2743200" cy="273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800" b="0" dirty="0" err="1">
                  <a:latin typeface="Courier New"/>
                  <a:cs typeface="Courier New"/>
                </a:rPr>
                <a:t>myargv</a:t>
              </a:r>
              <a:r>
                <a:rPr lang="en-US" sz="1800" b="0" dirty="0" smtClean="0">
                  <a:latin typeface="Courier New"/>
                  <a:cs typeface="Courier New"/>
                </a:rPr>
                <a:t>[1]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6093600" y="2842736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/bin/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ls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27" name="TextBox 30"/>
            <p:cNvSpPr txBox="1"/>
            <p:nvPr/>
          </p:nvSpPr>
          <p:spPr>
            <a:xfrm>
              <a:off x="6093600" y="253362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-</a:t>
              </a:r>
              <a:r>
                <a:rPr lang="en-US" sz="1800" b="0" dirty="0" err="1" smtClean="0">
                  <a:latin typeface="Courier New"/>
                  <a:cs typeface="Courier New"/>
                </a:rPr>
                <a:t>lt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sp>
          <p:nvSpPr>
            <p:cNvPr id="28" name="TextBox 31"/>
            <p:cNvSpPr txBox="1"/>
            <p:nvPr/>
          </p:nvSpPr>
          <p:spPr>
            <a:xfrm>
              <a:off x="6096083" y="2233136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r>
                <a:rPr lang="en-US" sz="1800" b="0" dirty="0" smtClean="0">
                  <a:latin typeface="Courier New"/>
                  <a:cs typeface="Courier New"/>
                </a:rPr>
                <a:t>/</a:t>
              </a:r>
              <a:r>
                <a:rPr lang="en-US" sz="1800" b="0" dirty="0" err="1" smtClean="0">
                  <a:latin typeface="Courier New"/>
                  <a:cs typeface="Courier New"/>
                </a:rPr>
                <a:t>usr</a:t>
              </a:r>
              <a:r>
                <a:rPr lang="en-US" sz="1800" b="0" dirty="0" smtClean="0">
                  <a:latin typeface="Courier New"/>
                  <a:cs typeface="Courier New"/>
                </a:rPr>
                <a:t>/include</a:t>
              </a:r>
              <a:r>
                <a:rPr lang="en-US" sz="1800" dirty="0">
                  <a:solidFill>
                    <a:srgbClr val="000000"/>
                  </a:solidFill>
                  <a:latin typeface="Courier New"/>
                  <a:cs typeface="Courier New"/>
                </a:rPr>
                <a:t>"</a:t>
              </a:r>
              <a:endParaRPr lang="en-US" sz="1800" dirty="0" smtClean="0">
                <a:latin typeface="Courier New"/>
                <a:cs typeface="Courier New"/>
              </a:endParaRPr>
            </a:p>
          </p:txBody>
        </p:sp>
        <p:cxnSp>
          <p:nvCxnSpPr>
            <p:cNvPr id="29" name="Straight Arrow Connector 36"/>
            <p:cNvCxnSpPr/>
            <p:nvPr/>
          </p:nvCxnSpPr>
          <p:spPr bwMode="auto">
            <a:xfrm>
              <a:off x="5340695" y="3026598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38"/>
            <p:cNvCxnSpPr/>
            <p:nvPr/>
          </p:nvCxnSpPr>
          <p:spPr bwMode="auto">
            <a:xfrm flipV="1">
              <a:off x="5340695" y="2718289"/>
              <a:ext cx="717550" cy="35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40"/>
            <p:cNvCxnSpPr/>
            <p:nvPr/>
          </p:nvCxnSpPr>
          <p:spPr bwMode="auto">
            <a:xfrm>
              <a:off x="5340695" y="2416998"/>
              <a:ext cx="736469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7"/>
            <p:cNvSpPr txBox="1"/>
            <p:nvPr/>
          </p:nvSpPr>
          <p:spPr>
            <a:xfrm>
              <a:off x="838200" y="2907268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latin typeface="Courier New"/>
                  <a:cs typeface="Courier New"/>
                </a:rPr>
                <a:t>myargv</a:t>
              </a:r>
              <a:endParaRPr lang="en-US" sz="1800" b="0" dirty="0" smtClean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9"/>
            <p:cNvCxnSpPr/>
            <p:nvPr/>
          </p:nvCxnSpPr>
          <p:spPr bwMode="auto">
            <a:xfrm flipV="1">
              <a:off x="1828800" y="3091130"/>
              <a:ext cx="717550" cy="8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6"/>
            <p:cNvSpPr txBox="1"/>
            <p:nvPr/>
          </p:nvSpPr>
          <p:spPr>
            <a:xfrm>
              <a:off x="457200" y="2362200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Courier New"/>
                  <a:cs typeface="Courier New"/>
                </a:rPr>
                <a:t>(</a:t>
              </a:r>
              <a:r>
                <a:rPr lang="en-US" altLang="zh-CN" sz="1800" b="0" dirty="0" err="1" smtClean="0">
                  <a:latin typeface="Courier New"/>
                  <a:cs typeface="Courier New"/>
                </a:rPr>
                <a:t>my</a:t>
              </a:r>
              <a:r>
                <a:rPr lang="en-US" sz="1800" b="0" dirty="0" err="1" smtClean="0">
                  <a:latin typeface="Courier New"/>
                  <a:cs typeface="Courier New"/>
                </a:rPr>
                <a:t>argc</a:t>
              </a:r>
              <a:r>
                <a:rPr lang="en-US" sz="1800" b="0" dirty="0" smtClean="0">
                  <a:latin typeface="Courier New"/>
                  <a:cs typeface="Courier New"/>
                </a:rPr>
                <a:t> == 3)</a:t>
              </a:r>
            </a:p>
          </p:txBody>
        </p:sp>
      </p:grpSp>
      <p:cxnSp>
        <p:nvCxnSpPr>
          <p:cNvPr id="35" name="Straight Arrow Connector 38"/>
          <p:cNvCxnSpPr/>
          <p:nvPr/>
        </p:nvCxnSpPr>
        <p:spPr bwMode="auto">
          <a:xfrm flipV="1">
            <a:off x="8196380" y="4581596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40"/>
          <p:cNvCxnSpPr/>
          <p:nvPr/>
        </p:nvCxnSpPr>
        <p:spPr bwMode="auto">
          <a:xfrm>
            <a:off x="8186921" y="4028234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851588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4800" dirty="0" err="1" smtClean="0">
                <a:latin typeface="Courier New" charset="0"/>
                <a:ea typeface="Courier New" charset="0"/>
                <a:cs typeface="Courier New" charset="0"/>
              </a:rPr>
              <a:t>execve</a:t>
            </a:r>
            <a:r>
              <a:rPr lang="zh-CN" altLang="en-US" sz="4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4800" dirty="0" smtClean="0">
                <a:latin typeface="+mj-lt"/>
                <a:ea typeface="Courier New" charset="0"/>
                <a:cs typeface="Courier New" charset="0"/>
              </a:rPr>
              <a:t>Examples</a:t>
            </a:r>
            <a:endParaRPr lang="en-US" sz="4800" dirty="0">
              <a:latin typeface="+mj-lt"/>
              <a:ea typeface="Courier New" charset="0"/>
              <a:cs typeface="Courier New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" name="Rectangle 1028"/>
          <p:cNvSpPr>
            <a:spLocks noGrp="1" noChangeArrowheads="1"/>
          </p:cNvSpPr>
          <p:nvPr/>
        </p:nvSpPr>
        <p:spPr bwMode="auto">
          <a:xfrm>
            <a:off x="785571" y="1639011"/>
            <a:ext cx="10915448" cy="437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haha.c</a:t>
            </a:r>
            <a:endParaRPr lang="en-US" dirty="0" smtClean="0"/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tack-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haha.c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6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025" y="435678"/>
            <a:ext cx="1012279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ECF Structure</a:t>
            </a:r>
            <a:endParaRPr lang="en-US" sz="5400" dirty="0"/>
          </a:p>
        </p:txBody>
      </p:sp>
      <p:sp>
        <p:nvSpPr>
          <p:cNvPr id="2" name="矩形 1"/>
          <p:cNvSpPr/>
          <p:nvPr/>
        </p:nvSpPr>
        <p:spPr>
          <a:xfrm>
            <a:off x="2661367" y="4740362"/>
            <a:ext cx="2553224" cy="651353"/>
          </a:xfrm>
          <a:prstGeom prst="rect">
            <a:avLst/>
          </a:prstGeom>
          <a:ln w="28575">
            <a:solidFill>
              <a:srgbClr val="C0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Exception</a:t>
            </a:r>
            <a:endParaRPr kumimoji="1" lang="zh-CN" altLang="en-US" sz="280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367" y="2016259"/>
            <a:ext cx="2553224" cy="651353"/>
          </a:xfrm>
          <a:prstGeom prst="rect">
            <a:avLst/>
          </a:prstGeom>
          <a:ln w="28575">
            <a:solidFill>
              <a:srgbClr val="C0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Nonlocal Jump</a:t>
            </a:r>
            <a:endParaRPr kumimoji="1" lang="zh-CN" altLang="en-US" sz="280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367" y="3402596"/>
            <a:ext cx="2553224" cy="651353"/>
          </a:xfrm>
          <a:prstGeom prst="rect">
            <a:avLst/>
          </a:prstGeom>
          <a:ln w="28575">
            <a:solidFill>
              <a:srgbClr val="C00000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Signal</a:t>
            </a:r>
            <a:endParaRPr kumimoji="1" lang="zh-CN" altLang="en-US" sz="280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 Box 1029"/>
          <p:cNvSpPr txBox="1">
            <a:spLocks noChangeArrowheads="1"/>
          </p:cNvSpPr>
          <p:nvPr/>
        </p:nvSpPr>
        <p:spPr bwMode="auto">
          <a:xfrm>
            <a:off x="1128486" y="5380468"/>
            <a:ext cx="11176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i="1" kern="1200" dirty="0" smtClean="0">
                <a:solidFill>
                  <a:srgbClr val="C00000"/>
                </a:solidFill>
                <a:latin typeface="Calibri" pitchFamily="34" charset="0"/>
              </a:rPr>
              <a:t>Hardware</a:t>
            </a:r>
            <a:endParaRPr lang="en-US" i="1" kern="1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Text Box 1029"/>
          <p:cNvSpPr txBox="1">
            <a:spLocks noChangeArrowheads="1"/>
          </p:cNvSpPr>
          <p:nvPr/>
        </p:nvSpPr>
        <p:spPr bwMode="auto">
          <a:xfrm>
            <a:off x="863799" y="1966053"/>
            <a:ext cx="138230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i="1" kern="1200" dirty="0" smtClean="0">
                <a:solidFill>
                  <a:srgbClr val="C00000"/>
                </a:solidFill>
                <a:latin typeface="Calibri" pitchFamily="34" charset="0"/>
              </a:rPr>
              <a:t>C Library</a:t>
            </a:r>
          </a:p>
          <a:p>
            <a:pPr algn="r">
              <a:lnSpc>
                <a:spcPct val="100000"/>
              </a:lnSpc>
            </a:pPr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(Application)</a:t>
            </a:r>
            <a:endParaRPr lang="en-US" i="1" kern="12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7" name="Text Box 1029"/>
          <p:cNvSpPr txBox="1">
            <a:spLocks noChangeArrowheads="1"/>
          </p:cNvSpPr>
          <p:nvPr/>
        </p:nvSpPr>
        <p:spPr bwMode="auto">
          <a:xfrm>
            <a:off x="264083" y="4167601"/>
            <a:ext cx="19820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i="1" kern="1200" dirty="0" smtClean="0">
                <a:solidFill>
                  <a:srgbClr val="C00000"/>
                </a:solidFill>
                <a:latin typeface="Calibri" pitchFamily="34" charset="0"/>
              </a:rPr>
              <a:t>Kernel </a:t>
            </a:r>
          </a:p>
          <a:p>
            <a:pPr algn="r">
              <a:lnSpc>
                <a:spcPct val="100000"/>
              </a:lnSpc>
            </a:pPr>
            <a:r>
              <a:rPr lang="en-US" i="1" kern="1200" dirty="0" smtClean="0">
                <a:solidFill>
                  <a:srgbClr val="C00000"/>
                </a:solidFill>
                <a:latin typeface="Calibri" pitchFamily="34" charset="0"/>
              </a:rPr>
              <a:t>(Operating System)</a:t>
            </a:r>
            <a:endParaRPr lang="en-US" i="1" kern="1200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0" name="直线箭头连接符 19"/>
          <p:cNvCxnSpPr>
            <a:stCxn id="15" idx="0"/>
          </p:cNvCxnSpPr>
          <p:nvPr/>
        </p:nvCxnSpPr>
        <p:spPr>
          <a:xfrm flipV="1">
            <a:off x="1687293" y="4860099"/>
            <a:ext cx="0" cy="520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1687293" y="2639626"/>
            <a:ext cx="0" cy="149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964476" y="2336311"/>
            <a:ext cx="1401282" cy="1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5964476" y="5105060"/>
            <a:ext cx="1401282" cy="1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964476" y="3750147"/>
            <a:ext cx="1401282" cy="1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 Box 1029"/>
          <p:cNvSpPr txBox="1">
            <a:spLocks noChangeArrowheads="1"/>
          </p:cNvSpPr>
          <p:nvPr/>
        </p:nvSpPr>
        <p:spPr bwMode="auto">
          <a:xfrm>
            <a:off x="7897661" y="1932060"/>
            <a:ext cx="333818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kern="1200" dirty="0" smtClean="0">
                <a:latin typeface="Calibri" charset="0"/>
                <a:ea typeface="Calibri" charset="0"/>
                <a:cs typeface="Calibri" charset="0"/>
              </a:rPr>
              <a:t>C	setjump, </a:t>
            </a:r>
            <a:r>
              <a:rPr lang="en-US" sz="2400" kern="1200" dirty="0" err="1" smtClean="0">
                <a:latin typeface="Calibri" charset="0"/>
                <a:ea typeface="Calibri" charset="0"/>
                <a:cs typeface="Calibri" charset="0"/>
              </a:rPr>
              <a:t>longjump</a:t>
            </a:r>
            <a:endParaRPr lang="en-US" sz="2400" kern="12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C++, java	try...catch... </a:t>
            </a:r>
          </a:p>
        </p:txBody>
      </p:sp>
      <p:sp>
        <p:nvSpPr>
          <p:cNvPr id="31" name="Text Box 1029"/>
          <p:cNvSpPr txBox="1">
            <a:spLocks noChangeArrowheads="1"/>
          </p:cNvSpPr>
          <p:nvPr/>
        </p:nvSpPr>
        <p:spPr bwMode="auto">
          <a:xfrm>
            <a:off x="7897661" y="3530562"/>
            <a:ext cx="35761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Send Ctrl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C, SIGSEGV etc.</a:t>
            </a:r>
          </a:p>
        </p:txBody>
      </p:sp>
      <p:sp>
        <p:nvSpPr>
          <p:cNvPr id="32" name="Text Box 1029"/>
          <p:cNvSpPr txBox="1">
            <a:spLocks noChangeArrowheads="1"/>
          </p:cNvSpPr>
          <p:nvPr/>
        </p:nvSpPr>
        <p:spPr bwMode="auto">
          <a:xfrm>
            <a:off x="7897661" y="4700809"/>
            <a:ext cx="357618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Interrupt,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trap, fault, abort.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Low level.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>
                <a:latin typeface="+mj-lt"/>
              </a:rPr>
              <a:t>Exceptional Control Flow</a:t>
            </a:r>
            <a:endParaRPr lang="en-US" sz="4800" b="0" dirty="0">
              <a:latin typeface="+mj-lt"/>
            </a:endParaRP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Exists at all levels of a computer system</a:t>
            </a:r>
          </a:p>
          <a:p>
            <a:r>
              <a:rPr lang="en-US" altLang="zh-CN" dirty="0"/>
              <a:t>Low level mechanisms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Exceptions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Change in control flow in response to a system </a:t>
            </a:r>
            <a:r>
              <a:rPr lang="en-US" altLang="zh-CN" dirty="0" smtClean="0"/>
              <a:t>event (i.e</a:t>
            </a:r>
            <a:r>
              <a:rPr lang="en-US" altLang="zh-CN" dirty="0"/>
              <a:t>.,  change in system state)</a:t>
            </a:r>
          </a:p>
          <a:p>
            <a:pPr lvl="2"/>
            <a:r>
              <a:rPr lang="en-US" altLang="zh-CN" dirty="0"/>
              <a:t>Implemented using combination of hardware and OS software	</a:t>
            </a:r>
          </a:p>
          <a:p>
            <a:r>
              <a:rPr lang="en-US" altLang="zh-CN" dirty="0"/>
              <a:t>Higher level mechanisms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Process </a:t>
            </a:r>
            <a:r>
              <a:rPr lang="en-US" altLang="zh-CN" b="1" dirty="0">
                <a:solidFill>
                  <a:srgbClr val="FF0000"/>
                </a:solidFill>
              </a:rPr>
              <a:t>context </a:t>
            </a:r>
            <a:r>
              <a:rPr lang="en-US" altLang="zh-CN" b="1" dirty="0" smtClean="0">
                <a:solidFill>
                  <a:srgbClr val="FF0000"/>
                </a:solidFill>
              </a:rPr>
              <a:t>switch: </a:t>
            </a:r>
            <a:r>
              <a:rPr lang="en-US" altLang="zh-CN" dirty="0" smtClean="0"/>
              <a:t>Implemented by OS software and hardware timer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Signals: </a:t>
            </a:r>
            <a:r>
              <a:rPr lang="en-US" altLang="zh-CN" dirty="0" smtClean="0"/>
              <a:t>Implemented by OS software 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Nonlocal </a:t>
            </a:r>
            <a:r>
              <a:rPr lang="en-US" altLang="zh-CN" b="1" dirty="0">
                <a:solidFill>
                  <a:srgbClr val="FF0000"/>
                </a:solidFill>
              </a:rPr>
              <a:t>jumps</a:t>
            </a:r>
            <a:r>
              <a:rPr lang="en-US" altLang="zh-CN" dirty="0"/>
              <a:t>: </a:t>
            </a:r>
            <a:r>
              <a:rPr lang="en-US" altLang="zh-CN" dirty="0" smtClean="0"/>
              <a:t>Implemented </a:t>
            </a:r>
            <a:r>
              <a:rPr lang="en-US" altLang="zh-CN" dirty="0"/>
              <a:t>by C runtime library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025" y="435678"/>
            <a:ext cx="10122791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/>
              <a:t>Review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1149" y="1693671"/>
            <a:ext cx="10528300" cy="49720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Exceptional Control Flow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Exceptions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Processes</a:t>
            </a:r>
          </a:p>
          <a:p>
            <a:pPr>
              <a:buFont typeface="Wingdings" charset="2"/>
              <a:buChar char="p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Process Control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26"/>
          <p:cNvSpPr>
            <a:spLocks noGrp="1" noChangeArrowheads="1"/>
          </p:cNvSpPr>
          <p:nvPr/>
        </p:nvSpPr>
        <p:spPr bwMode="auto">
          <a:xfrm>
            <a:off x="554960" y="693219"/>
            <a:ext cx="7524328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4800" b="0" dirty="0">
                <a:latin typeface="+mj-lt"/>
              </a:rPr>
              <a:t>Exceptions</a:t>
            </a:r>
          </a:p>
        </p:txBody>
      </p:sp>
      <p:sp>
        <p:nvSpPr>
          <p:cNvPr id="11" name="Rectangle 1028"/>
          <p:cNvSpPr>
            <a:spLocks noGrp="1" noChangeArrowheads="1"/>
          </p:cNvSpPr>
          <p:nvPr/>
        </p:nvSpPr>
        <p:spPr bwMode="auto">
          <a:xfrm>
            <a:off x="1034382" y="1763702"/>
            <a:ext cx="10915448" cy="384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An </a:t>
            </a:r>
            <a:r>
              <a:rPr lang="en-US" altLang="zh-CN" i="1" dirty="0">
                <a:solidFill>
                  <a:srgbClr val="C00000"/>
                </a:solidFill>
              </a:rPr>
              <a:t>exception</a:t>
            </a:r>
            <a:r>
              <a:rPr lang="en-US" altLang="zh-CN" dirty="0"/>
              <a:t> is a transfer of control to the OS </a:t>
            </a:r>
            <a:r>
              <a:rPr lang="en-US" altLang="zh-CN" i="1" dirty="0"/>
              <a:t>kernel</a:t>
            </a:r>
            <a:r>
              <a:rPr lang="en-US" altLang="zh-CN" dirty="0"/>
              <a:t> in response to some </a:t>
            </a:r>
            <a:r>
              <a:rPr lang="en-US" altLang="zh-CN" i="1" dirty="0"/>
              <a:t>event</a:t>
            </a:r>
            <a:r>
              <a:rPr lang="en-US" altLang="zh-CN" dirty="0"/>
              <a:t>  (i.e., change in processor state)</a:t>
            </a:r>
          </a:p>
          <a:p>
            <a:pPr lvl="1"/>
            <a:r>
              <a:rPr lang="en-US" altLang="zh-CN" dirty="0"/>
              <a:t>Kernel is the memory-resident part of the OS</a:t>
            </a:r>
          </a:p>
          <a:p>
            <a:pPr lvl="1"/>
            <a:r>
              <a:rPr lang="en-US" altLang="zh-CN" dirty="0"/>
              <a:t>Examples of events: Divide by 0, arithmetic overflow, page fault, I/O request completes, typing Ctrl-C</a:t>
            </a:r>
          </a:p>
          <a:p>
            <a:pPr lvl="1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p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85571" y="3110732"/>
            <a:ext cx="8624887" cy="537845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75420" y="3425282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6258" y="3425282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414596" y="3947569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420946" y="4552407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233996" y="4558757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4408246" y="4622257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414596" y="4649244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282958" y="4225382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264158" y="4498432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914658" y="5065638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220997" y="4284010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577661" y="4320795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794836" y="4526154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897109" y="4469467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</TotalTime>
  <Words>3389</Words>
  <Application>Microsoft Macintosh PowerPoint</Application>
  <PresentationFormat>宽屏</PresentationFormat>
  <Paragraphs>765</Paragraphs>
  <Slides>54</Slides>
  <Notes>54</Notes>
  <HiddenSlides>6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Calibri</vt:lpstr>
      <vt:lpstr>Constantia</vt:lpstr>
      <vt:lpstr>Courier New</vt:lpstr>
      <vt:lpstr>Franklin Gothic Book</vt:lpstr>
      <vt:lpstr>Futura Medium</vt:lpstr>
      <vt:lpstr>Helvetica</vt:lpstr>
      <vt:lpstr>Mangal</vt:lpstr>
      <vt:lpstr>Menlo</vt:lpstr>
      <vt:lpstr>Menlo-Regular</vt:lpstr>
      <vt:lpstr>PingFang SC</vt:lpstr>
      <vt:lpstr>STHeiti Light</vt:lpstr>
      <vt:lpstr>Wingdings</vt:lpstr>
      <vt:lpstr>Wingdings 2</vt:lpstr>
      <vt:lpstr>华文楷体</vt:lpstr>
      <vt:lpstr>华文新魏</vt:lpstr>
      <vt:lpstr>宋体</vt:lpstr>
      <vt:lpstr>Arial</vt:lpstr>
      <vt:lpstr>怀旧</vt:lpstr>
      <vt:lpstr>Exceptional Control Flow:  Exceptions and Processes  Introduction to Computer Systems November  17th, 2016 By Jet （张孝帅）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Flow:  Exceptions and Processes  15-213 : Introduction to Computer Systems 14th Lecture, October 13th, 2016</dc:title>
  <dc:creator>Jet Zhang</dc:creator>
  <cp:lastModifiedBy>Jet Zhang</cp:lastModifiedBy>
  <cp:revision>176</cp:revision>
  <cp:lastPrinted>2016-11-17T08:57:26Z</cp:lastPrinted>
  <dcterms:created xsi:type="dcterms:W3CDTF">2016-11-16T01:15:11Z</dcterms:created>
  <dcterms:modified xsi:type="dcterms:W3CDTF">2016-11-17T09:00:55Z</dcterms:modified>
</cp:coreProperties>
</file>