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9" r:id="rId4"/>
    <p:sldId id="297" r:id="rId5"/>
    <p:sldId id="298" r:id="rId6"/>
    <p:sldId id="301" r:id="rId7"/>
    <p:sldId id="299" r:id="rId8"/>
    <p:sldId id="303" r:id="rId9"/>
    <p:sldId id="302" r:id="rId10"/>
    <p:sldId id="304" r:id="rId11"/>
    <p:sldId id="305" r:id="rId12"/>
    <p:sldId id="30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aven Pro" panose="020B0604020202020204" charset="-93"/>
      <p:regular r:id="rId19"/>
      <p:bold r:id="rId20"/>
    </p:embeddedFont>
    <p:embeddedFont>
      <p:font typeface="Segoe UI Semibold" panose="020B0702040204020203" pitchFamily="34" charset="0"/>
      <p:bold r:id="rId21"/>
      <p:boldItalic r:id="rId22"/>
    </p:embeddedFont>
    <p:embeddedFont>
      <p:font typeface="Share Tech"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A62C34-94A4-44DA-AD18-007AABF5DD81}">
  <a:tblStyle styleId="{1CA62C34-94A4-44DA-AD18-007AABF5DD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50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46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35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41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53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92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2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5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5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66"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4499676" y="4009362"/>
            <a:ext cx="3639150" cy="4677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GVHD: NGUYỄN THỊ THU TÂM</a:t>
            </a:r>
            <a:endParaRPr/>
          </a:p>
        </p:txBody>
      </p:sp>
      <p:sp>
        <p:nvSpPr>
          <p:cNvPr id="436" name="Google Shape;436;p25"/>
          <p:cNvSpPr txBox="1">
            <a:spLocks noGrp="1"/>
          </p:cNvSpPr>
          <p:nvPr>
            <p:ph type="ctrTitle"/>
          </p:nvPr>
        </p:nvSpPr>
        <p:spPr>
          <a:xfrm>
            <a:off x="-31783" y="1242776"/>
            <a:ext cx="9127072" cy="2658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solidFill>
                  <a:srgbClr val="FFC000"/>
                </a:solidFill>
                <a:latin typeface="Segoe UI Semibold" panose="020B0702040204020203" pitchFamily="34" charset="0"/>
                <a:cs typeface="Segoe UI Semibold" panose="020B0702040204020203" pitchFamily="34" charset="0"/>
              </a:rPr>
              <a:t>THIẾT KẾ CSDL </a:t>
            </a:r>
            <a:br>
              <a:rPr lang="en-US" sz="4000">
                <a:solidFill>
                  <a:srgbClr val="FFC000"/>
                </a:solidFill>
                <a:latin typeface="Segoe UI Semibold" panose="020B0702040204020203" pitchFamily="34" charset="0"/>
                <a:cs typeface="Segoe UI Semibold" panose="020B0702040204020203" pitchFamily="34" charset="0"/>
              </a:rPr>
            </a:br>
            <a:r>
              <a:rPr lang="en-US" sz="4000">
                <a:solidFill>
                  <a:srgbClr val="FFC000"/>
                </a:solidFill>
                <a:latin typeface="Segoe UI Semibold" panose="020B0702040204020203" pitchFamily="34" charset="0"/>
                <a:cs typeface="Segoe UI Semibold" panose="020B0702040204020203" pitchFamily="34" charset="0"/>
              </a:rPr>
              <a:t>GIAO THỨC ĂN NHANH </a:t>
            </a:r>
            <a:br>
              <a:rPr lang="en-US" sz="4000">
                <a:solidFill>
                  <a:srgbClr val="FFC000"/>
                </a:solidFill>
                <a:latin typeface="Segoe UI Semibold" panose="020B0702040204020203" pitchFamily="34" charset="0"/>
                <a:cs typeface="Segoe UI Semibold" panose="020B0702040204020203" pitchFamily="34" charset="0"/>
              </a:rPr>
            </a:br>
            <a:r>
              <a:rPr lang="en-US" sz="4000">
                <a:solidFill>
                  <a:srgbClr val="FFC000"/>
                </a:solidFill>
                <a:latin typeface="Segoe UI Semibold" panose="020B0702040204020203" pitchFamily="34" charset="0"/>
                <a:cs typeface="Segoe UI Semibold" panose="020B0702040204020203" pitchFamily="34" charset="0"/>
              </a:rPr>
              <a:t>VÀ XÂY DỰNG ỨNG DỤNG</a:t>
            </a:r>
            <a:br>
              <a:rPr lang="en-US" sz="4000">
                <a:solidFill>
                  <a:srgbClr val="FFC000"/>
                </a:solidFill>
                <a:latin typeface="Segoe UI Semibold" panose="020B0702040204020203" pitchFamily="34" charset="0"/>
                <a:cs typeface="Segoe UI Semibold" panose="020B0702040204020203" pitchFamily="34" charset="0"/>
              </a:rPr>
            </a:br>
            <a:r>
              <a:rPr lang="en-US" sz="4000">
                <a:solidFill>
                  <a:srgbClr val="FFC000"/>
                </a:solidFill>
                <a:latin typeface="Segoe UI Semibold" panose="020B0702040204020203" pitchFamily="34" charset="0"/>
                <a:cs typeface="Segoe UI Semibold" panose="020B0702040204020203" pitchFamily="34" charset="0"/>
              </a:rPr>
              <a:t>MINH HỌA</a:t>
            </a:r>
            <a:endParaRPr sz="4000">
              <a:solidFill>
                <a:srgbClr val="FFC000"/>
              </a:solidFill>
              <a:latin typeface="Segoe UI Semibold" panose="020B0702040204020203" pitchFamily="34" charset="0"/>
              <a:cs typeface="Segoe UI Semibold" panose="020B0702040204020203" pitchFamily="34" charset="0"/>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5;p25">
            <a:extLst>
              <a:ext uri="{FF2B5EF4-FFF2-40B4-BE49-F238E27FC236}">
                <a16:creationId xmlns:a16="http://schemas.microsoft.com/office/drawing/2014/main" id="{0260C9F2-D7F0-43D7-B335-6E78FD30CDC8}"/>
              </a:ext>
            </a:extLst>
          </p:cNvPr>
          <p:cNvSpPr txBox="1">
            <a:spLocks/>
          </p:cNvSpPr>
          <p:nvPr/>
        </p:nvSpPr>
        <p:spPr>
          <a:xfrm>
            <a:off x="2976295" y="588644"/>
            <a:ext cx="3295500" cy="462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2400"/>
              <a:t>NHÓM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1396800"/>
            <a:ext cx="7812375" cy="31248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sz="1800">
                <a:effectLst/>
                <a:latin typeface="Segoe UI Semibold" panose="020B0702040204020203" pitchFamily="34" charset="0"/>
                <a:ea typeface="Arial" panose="020B0604020202020204" pitchFamily="34" charset="0"/>
                <a:cs typeface="Segoe UI Semibold" panose="020B0702040204020203" pitchFamily="34" charset="0"/>
              </a:rPr>
              <a:t>EXPORT</a:t>
            </a:r>
          </a:p>
          <a:p>
            <a:pPr marL="457200" lvl="1" indent="0">
              <a:buNone/>
            </a:pPr>
            <a:r>
              <a:rPr lang="en-US" sz="1800">
                <a:effectLst/>
                <a:latin typeface="Segoe UI Semibold" panose="020B0702040204020203" pitchFamily="34" charset="0"/>
                <a:ea typeface="Arial" panose="020B0604020202020204" pitchFamily="34" charset="0"/>
                <a:cs typeface="Segoe UI Semibold" panose="020B0702040204020203" pitchFamily="34" charset="0"/>
              </a:rPr>
              <a:t>Mẫu: </a:t>
            </a:r>
            <a:r>
              <a:rPr lang="vi-VN" sz="1800">
                <a:effectLst/>
                <a:latin typeface="Segoe UI Semibold" panose="020B0702040204020203" pitchFamily="34" charset="0"/>
                <a:ea typeface="Arial" panose="020B0604020202020204" pitchFamily="34" charset="0"/>
                <a:cs typeface="Segoe UI Semibold" panose="020B0702040204020203" pitchFamily="34" charset="0"/>
              </a:rPr>
              <a:t>docker exec -it cassandra cqlsh -e "DESCRIBE Keyspace qlgiaotan" &gt;</a:t>
            </a:r>
            <a:r>
              <a:rPr lang="en-US" sz="1800">
                <a:effectLst/>
                <a:latin typeface="Segoe UI Semibold" panose="020B0702040204020203" pitchFamily="34" charset="0"/>
                <a:ea typeface="Arial" panose="020B0604020202020204" pitchFamily="34" charset="0"/>
                <a:cs typeface="Segoe UI Semibold" panose="020B0702040204020203" pitchFamily="34" charset="0"/>
              </a:rPr>
              <a:t> </a:t>
            </a:r>
            <a:r>
              <a:rPr lang="vi-VN" sz="1800">
                <a:effectLst/>
                <a:latin typeface="Segoe UI Semibold" panose="020B0702040204020203" pitchFamily="34" charset="0"/>
                <a:ea typeface="Arial" panose="020B0604020202020204" pitchFamily="34" charset="0"/>
                <a:cs typeface="Segoe UI Semibold" panose="020B0702040204020203" pitchFamily="34" charset="0"/>
              </a:rPr>
              <a:t>/Users/HUNG/Desktop/NoSQL/DOAN/keyspace_qlgiaotan.cq</a:t>
            </a:r>
            <a:r>
              <a:rPr lang="en-US" sz="1800">
                <a:effectLst/>
                <a:latin typeface="Segoe UI Semibold" panose="020B0702040204020203" pitchFamily="34" charset="0"/>
                <a:ea typeface="Arial" panose="020B0604020202020204" pitchFamily="34" charset="0"/>
                <a:cs typeface="Segoe UI Semibold" panose="020B0702040204020203" pitchFamily="34" charset="0"/>
              </a:rPr>
              <a:t>l</a:t>
            </a:r>
            <a:endParaRPr lang="en-US" sz="2800">
              <a:effectLst/>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508" name="Google Shape;508;p28"/>
          <p:cNvSpPr txBox="1">
            <a:spLocks noGrp="1"/>
          </p:cNvSpPr>
          <p:nvPr>
            <p:ph type="ctrTitle"/>
          </p:nvPr>
        </p:nvSpPr>
        <p:spPr>
          <a:xfrm>
            <a:off x="618824" y="411675"/>
            <a:ext cx="78123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EXPORT VÀ IMPORT KẾT HỢP VỚI DOCKER </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05803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1497600"/>
            <a:ext cx="7812375" cy="30240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a:effectLst/>
                <a:latin typeface="Segoe UI Semibold" panose="020B0702040204020203" pitchFamily="34" charset="0"/>
                <a:ea typeface="Arial" panose="020B0604020202020204" pitchFamily="34" charset="0"/>
                <a:cs typeface="Segoe UI Semibold" panose="020B0702040204020203" pitchFamily="34" charset="0"/>
              </a:rPr>
              <a:t>IMPORT</a:t>
            </a:r>
          </a:p>
          <a:p>
            <a:pPr marL="800100" lvl="1" indent="-342900">
              <a:lnSpc>
                <a:spcPct val="106000"/>
              </a:lnSpc>
              <a:spcAft>
                <a:spcPts val="800"/>
              </a:spcAft>
              <a:buFont typeface="+mj-lt"/>
              <a:buAutoNum type="arabicPeriod"/>
            </a:pPr>
            <a:r>
              <a:rPr lang="en-US" sz="1800" b="1">
                <a:effectLst/>
                <a:latin typeface="Segoe UI Semibold" panose="020B0702040204020203" pitchFamily="34" charset="0"/>
                <a:ea typeface="Arial" panose="020B0604020202020204" pitchFamily="34" charset="0"/>
                <a:cs typeface="Segoe UI Semibold" panose="020B0702040204020203" pitchFamily="34" charset="0"/>
              </a:rPr>
              <a:t>Copy file CQL vào container</a:t>
            </a:r>
          </a:p>
          <a:p>
            <a:pPr marL="1200150" lvl="2" indent="-285750">
              <a:lnSpc>
                <a:spcPct val="106000"/>
              </a:lnSpc>
              <a:spcAft>
                <a:spcPts val="800"/>
              </a:spcAft>
              <a:buFont typeface="Wingdings" panose="05000000000000000000" pitchFamily="2" charset="2"/>
              <a:buChar char="Ø"/>
            </a:pPr>
            <a:r>
              <a:rPr lang="vi-VN" sz="1800">
                <a:effectLst/>
                <a:latin typeface="Segoe UI Semibold" panose="020B0702040204020203" pitchFamily="34" charset="0"/>
                <a:ea typeface="Arial" panose="020B0604020202020204" pitchFamily="34" charset="0"/>
                <a:cs typeface="Segoe UI Semibold" panose="020B0702040204020203" pitchFamily="34" charset="0"/>
              </a:rPr>
              <a:t>Mẫu : docker cp schema.cql my-cassandra:/schema.cql</a:t>
            </a:r>
            <a:endParaRPr lang="en-US" sz="1800" b="1">
              <a:effectLst/>
              <a:latin typeface="Segoe UI Semibold" panose="020B0702040204020203" pitchFamily="34" charset="0"/>
              <a:ea typeface="Arial" panose="020B0604020202020204" pitchFamily="34" charset="0"/>
              <a:cs typeface="Segoe UI Semibold" panose="020B0702040204020203" pitchFamily="34" charset="0"/>
            </a:endParaRPr>
          </a:p>
          <a:p>
            <a:pPr marL="800100" lvl="1" indent="-342900">
              <a:lnSpc>
                <a:spcPct val="106000"/>
              </a:lnSpc>
              <a:spcAft>
                <a:spcPts val="800"/>
              </a:spcAft>
              <a:buFont typeface="+mj-lt"/>
              <a:buAutoNum type="arabicPeriod"/>
            </a:pPr>
            <a:r>
              <a:rPr lang="en-US" sz="1800" b="1">
                <a:latin typeface="Segoe UI Semibold" panose="020B0702040204020203" pitchFamily="34" charset="0"/>
                <a:cs typeface="Segoe UI Semibold" panose="020B0702040204020203" pitchFamily="34" charset="0"/>
              </a:rPr>
              <a:t>Import file CQL vào Cassandra</a:t>
            </a:r>
          </a:p>
          <a:p>
            <a:pPr marL="1257300" lvl="2" indent="-342900">
              <a:lnSpc>
                <a:spcPct val="106000"/>
              </a:lnSpc>
              <a:spcAft>
                <a:spcPts val="800"/>
              </a:spcAft>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Mẫu : docker exec -it my-cassandra cqlsh -f /schema.cql</a:t>
            </a:r>
            <a:endParaRPr lang="vi-VN" sz="1800">
              <a:latin typeface="Segoe UI Semibold" panose="020B0702040204020203" pitchFamily="34" charset="0"/>
              <a:cs typeface="Segoe UI Semibold" panose="020B0702040204020203" pitchFamily="34" charset="0"/>
            </a:endParaRPr>
          </a:p>
          <a:p>
            <a:pPr marL="457200">
              <a:lnSpc>
                <a:spcPct val="107000"/>
              </a:lnSpc>
              <a:spcAft>
                <a:spcPts val="800"/>
              </a:spcAft>
            </a:pPr>
            <a:endParaRPr lang="en-US">
              <a:latin typeface="Segoe UI Semibold" panose="020B0702040204020203" pitchFamily="34" charset="0"/>
              <a:ea typeface="Arial" panose="020B0604020202020204" pitchFamily="34" charset="0"/>
              <a:cs typeface="Segoe UI Semibold" panose="020B0702040204020203" pitchFamily="34" charset="0"/>
            </a:endParaRPr>
          </a:p>
        </p:txBody>
      </p:sp>
      <p:sp>
        <p:nvSpPr>
          <p:cNvPr id="508" name="Google Shape;508;p28"/>
          <p:cNvSpPr txBox="1">
            <a:spLocks noGrp="1"/>
          </p:cNvSpPr>
          <p:nvPr>
            <p:ph type="ctrTitle"/>
          </p:nvPr>
        </p:nvSpPr>
        <p:spPr>
          <a:xfrm>
            <a:off x="618824" y="411675"/>
            <a:ext cx="78123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EXPORT VÀ IMPORT KẾT HỢP VỚI DOCKER </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1251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437012" y="1932488"/>
            <a:ext cx="4269975" cy="12785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600"/>
              <a:t>DEMO</a:t>
            </a:r>
            <a:endParaRPr sz="6600"/>
          </a:p>
        </p:txBody>
      </p:sp>
      <p:sp>
        <p:nvSpPr>
          <p:cNvPr id="508" name="Google Shape;508;p28"/>
          <p:cNvSpPr txBox="1">
            <a:spLocks noGrp="1"/>
          </p:cNvSpPr>
          <p:nvPr>
            <p:ph type="ctrTitle"/>
          </p:nvPr>
        </p:nvSpPr>
        <p:spPr>
          <a:xfrm>
            <a:off x="618824" y="411675"/>
            <a:ext cx="4269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GIAO DIỆN ỨNG DỤNG</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8247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Segoe UI Semibold" panose="020B0702040204020203" pitchFamily="34" charset="0"/>
                <a:cs typeface="Segoe UI Semibold" panose="020B0702040204020203" pitchFamily="34" charset="0"/>
              </a:rPr>
              <a:t>PHÂN CÔNG CÔNG VIỆC</a:t>
            </a:r>
            <a:endParaRPr>
              <a:latin typeface="Segoe UI Semibold" panose="020B0702040204020203" pitchFamily="34" charset="0"/>
              <a:cs typeface="Segoe UI Semibold" panose="020B0702040204020203" pitchFamily="34" charset="0"/>
            </a:endParaRPr>
          </a:p>
        </p:txBody>
      </p:sp>
      <p:graphicFrame>
        <p:nvGraphicFramePr>
          <p:cNvPr id="2" name="Table 2">
            <a:extLst>
              <a:ext uri="{FF2B5EF4-FFF2-40B4-BE49-F238E27FC236}">
                <a16:creationId xmlns:a16="http://schemas.microsoft.com/office/drawing/2014/main" id="{E7A19A23-A3B7-4153-A234-0B2C0BE255D5}"/>
              </a:ext>
            </a:extLst>
          </p:cNvPr>
          <p:cNvGraphicFramePr>
            <a:graphicFrameLocks noGrp="1"/>
          </p:cNvGraphicFramePr>
          <p:nvPr>
            <p:extLst>
              <p:ext uri="{D42A27DB-BD31-4B8C-83A1-F6EECF244321}">
                <p14:modId xmlns:p14="http://schemas.microsoft.com/office/powerpoint/2010/main" val="2229033224"/>
              </p:ext>
            </p:extLst>
          </p:nvPr>
        </p:nvGraphicFramePr>
        <p:xfrm>
          <a:off x="719812" y="1137600"/>
          <a:ext cx="7704376" cy="3706800"/>
        </p:xfrm>
        <a:graphic>
          <a:graphicData uri="http://schemas.openxmlformats.org/drawingml/2006/table">
            <a:tbl>
              <a:tblPr firstRow="1" bandRow="1">
                <a:tableStyleId>{284E427A-3D55-4303-BF80-6455036E1DE7}</a:tableStyleId>
              </a:tblPr>
              <a:tblGrid>
                <a:gridCol w="1260375">
                  <a:extLst>
                    <a:ext uri="{9D8B030D-6E8A-4147-A177-3AD203B41FA5}">
                      <a16:colId xmlns:a16="http://schemas.microsoft.com/office/drawing/2014/main" val="568288007"/>
                    </a:ext>
                  </a:extLst>
                </a:gridCol>
                <a:gridCol w="2073600">
                  <a:extLst>
                    <a:ext uri="{9D8B030D-6E8A-4147-A177-3AD203B41FA5}">
                      <a16:colId xmlns:a16="http://schemas.microsoft.com/office/drawing/2014/main" val="1848357909"/>
                    </a:ext>
                  </a:extLst>
                </a:gridCol>
                <a:gridCol w="3362400">
                  <a:extLst>
                    <a:ext uri="{9D8B030D-6E8A-4147-A177-3AD203B41FA5}">
                      <a16:colId xmlns:a16="http://schemas.microsoft.com/office/drawing/2014/main" val="2596214654"/>
                    </a:ext>
                  </a:extLst>
                </a:gridCol>
                <a:gridCol w="1008001">
                  <a:extLst>
                    <a:ext uri="{9D8B030D-6E8A-4147-A177-3AD203B41FA5}">
                      <a16:colId xmlns:a16="http://schemas.microsoft.com/office/drawing/2014/main" val="2139811399"/>
                    </a:ext>
                  </a:extLst>
                </a:gridCol>
              </a:tblGrid>
              <a:tr h="676800">
                <a:tc>
                  <a:txBody>
                    <a:bodyPr/>
                    <a:lstStyle/>
                    <a:p>
                      <a:pPr algn="ctr"/>
                      <a:r>
                        <a:rPr lang="en-US"/>
                        <a:t>MSSV</a:t>
                      </a:r>
                      <a:endParaRPr lang="vi-VN"/>
                    </a:p>
                  </a:txBody>
                  <a:tcPr anchor="ctr"/>
                </a:tc>
                <a:tc>
                  <a:txBody>
                    <a:bodyPr/>
                    <a:lstStyle/>
                    <a:p>
                      <a:pPr algn="ctr"/>
                      <a:r>
                        <a:rPr lang="en-US"/>
                        <a:t>HỌ TÊN</a:t>
                      </a:r>
                      <a:endParaRPr lang="vi-VN"/>
                    </a:p>
                  </a:txBody>
                  <a:tcPr anchor="ctr"/>
                </a:tc>
                <a:tc>
                  <a:txBody>
                    <a:bodyPr/>
                    <a:lstStyle/>
                    <a:p>
                      <a:pPr algn="ctr"/>
                      <a:r>
                        <a:rPr lang="en-US"/>
                        <a:t>CÔNG VIỆC</a:t>
                      </a:r>
                      <a:endParaRPr lang="vi-VN"/>
                    </a:p>
                  </a:txBody>
                  <a:tcPr anchor="ctr"/>
                </a:tc>
                <a:tc>
                  <a:txBody>
                    <a:bodyPr/>
                    <a:lstStyle/>
                    <a:p>
                      <a:pPr algn="ctr"/>
                      <a:r>
                        <a:rPr lang="en-US"/>
                        <a:t>HOÀN THÀNH</a:t>
                      </a:r>
                      <a:endParaRPr lang="vi-VN"/>
                    </a:p>
                  </a:txBody>
                  <a:tcPr anchor="ctr"/>
                </a:tc>
                <a:extLst>
                  <a:ext uri="{0D108BD9-81ED-4DB2-BD59-A6C34878D82A}">
                    <a16:rowId xmlns:a16="http://schemas.microsoft.com/office/drawing/2014/main" val="3290776170"/>
                  </a:ext>
                </a:extLst>
              </a:tr>
              <a:tr h="676800">
                <a:tc>
                  <a:txBody>
                    <a:bodyPr/>
                    <a:lstStyle/>
                    <a:p>
                      <a:pPr algn="ctr"/>
                      <a:r>
                        <a:rPr lang="en-US"/>
                        <a:t>2001210818</a:t>
                      </a:r>
                      <a:endParaRPr lang="vi-VN"/>
                    </a:p>
                  </a:txBody>
                  <a:tcPr anchor="ctr"/>
                </a:tc>
                <a:tc>
                  <a:txBody>
                    <a:bodyPr/>
                    <a:lstStyle/>
                    <a:p>
                      <a:pPr algn="ctr"/>
                      <a:r>
                        <a:rPr lang="en-US" err="1"/>
                        <a:t>Trần</a:t>
                      </a:r>
                      <a:r>
                        <a:rPr lang="en-US"/>
                        <a:t> Văn Đảo</a:t>
                      </a:r>
                      <a:endParaRPr lang="vi-VN"/>
                    </a:p>
                  </a:txBody>
                  <a:tcPr anchor="ctr"/>
                </a:tc>
                <a:tc>
                  <a:txBody>
                    <a:bodyPr/>
                    <a:lstStyle/>
                    <a:p>
                      <a:pPr algn="ctr"/>
                      <a:r>
                        <a:rPr lang="en-US"/>
                        <a:t>Thiết kế database, thiết kế giao diện và chức năng của form Đơn Hàng</a:t>
                      </a:r>
                      <a:endParaRPr lang="vi-VN"/>
                    </a:p>
                  </a:txBody>
                  <a:tcPr anchor="ctr"/>
                </a:tc>
                <a:tc>
                  <a:txBody>
                    <a:bodyPr/>
                    <a:lstStyle/>
                    <a:p>
                      <a:pPr algn="ctr"/>
                      <a:r>
                        <a:rPr lang="en-US"/>
                        <a:t>100%</a:t>
                      </a:r>
                      <a:endParaRPr lang="vi-VN"/>
                    </a:p>
                  </a:txBody>
                  <a:tcPr anchor="ctr"/>
                </a:tc>
                <a:extLst>
                  <a:ext uri="{0D108BD9-81ED-4DB2-BD59-A6C34878D82A}">
                    <a16:rowId xmlns:a16="http://schemas.microsoft.com/office/drawing/2014/main" val="3774877949"/>
                  </a:ext>
                </a:extLst>
              </a:tr>
              <a:tr h="676800">
                <a:tc>
                  <a:txBody>
                    <a:bodyPr/>
                    <a:lstStyle/>
                    <a:p>
                      <a:pPr algn="ctr"/>
                      <a:r>
                        <a:rPr lang="vi-VN"/>
                        <a:t>2001215834</a:t>
                      </a:r>
                    </a:p>
                  </a:txBody>
                  <a:tcPr anchor="ctr"/>
                </a:tc>
                <a:tc>
                  <a:txBody>
                    <a:bodyPr/>
                    <a:lstStyle/>
                    <a:p>
                      <a:pPr algn="ctr"/>
                      <a:r>
                        <a:rPr lang="en-US" err="1"/>
                        <a:t>Chiêm</a:t>
                      </a:r>
                      <a:r>
                        <a:rPr lang="en-US"/>
                        <a:t> </a:t>
                      </a:r>
                      <a:r>
                        <a:rPr lang="en-US" err="1"/>
                        <a:t>Hồng</a:t>
                      </a:r>
                      <a:r>
                        <a:rPr lang="en-US"/>
                        <a:t> </a:t>
                      </a:r>
                      <a:r>
                        <a:rPr lang="en-US" err="1"/>
                        <a:t>Hưng</a:t>
                      </a:r>
                      <a:endParaRPr lang="vi-VN"/>
                    </a:p>
                  </a:txBody>
                  <a:tcPr anchor="ctr"/>
                </a:tc>
                <a:tc>
                  <a:txBody>
                    <a:bodyPr/>
                    <a:lstStyle/>
                    <a:p>
                      <a:pPr algn="ctr"/>
                      <a:r>
                        <a:rPr lang="en-US"/>
                        <a:t>Thiết kế database, thiết kế giao diện và chức năng của form Trang Chính, Món Ăn</a:t>
                      </a:r>
                      <a:endParaRPr lang="vi-VN"/>
                    </a:p>
                    <a:p>
                      <a:pPr algn="ctr"/>
                      <a:endParaRPr lang="vi-VN"/>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100%</a:t>
                      </a:r>
                      <a:endParaRPr lang="vi-VN"/>
                    </a:p>
                  </a:txBody>
                  <a:tcPr anchor="ctr"/>
                </a:tc>
                <a:extLst>
                  <a:ext uri="{0D108BD9-81ED-4DB2-BD59-A6C34878D82A}">
                    <a16:rowId xmlns:a16="http://schemas.microsoft.com/office/drawing/2014/main" val="1132699502"/>
                  </a:ext>
                </a:extLst>
              </a:tr>
              <a:tr h="676800">
                <a:tc>
                  <a:txBody>
                    <a:bodyPr/>
                    <a:lstStyle/>
                    <a:p>
                      <a:pPr algn="ctr"/>
                      <a:r>
                        <a:rPr lang="vi-VN"/>
                        <a:t>2001210924</a:t>
                      </a:r>
                    </a:p>
                  </a:txBody>
                  <a:tcPr anchor="ctr"/>
                </a:tc>
                <a:tc>
                  <a:txBody>
                    <a:bodyPr/>
                    <a:lstStyle/>
                    <a:p>
                      <a:pPr algn="ctr"/>
                      <a:r>
                        <a:rPr lang="en-US"/>
                        <a:t>Mai </a:t>
                      </a:r>
                      <a:r>
                        <a:rPr lang="en-US" err="1"/>
                        <a:t>Thế</a:t>
                      </a:r>
                      <a:r>
                        <a:rPr lang="en-US"/>
                        <a:t> Vinh</a:t>
                      </a:r>
                      <a:endParaRPr lang="vi-VN"/>
                    </a:p>
                  </a:txBody>
                  <a:tcPr anchor="ctr"/>
                </a:tc>
                <a:tc>
                  <a:txBody>
                    <a:bodyPr/>
                    <a:lstStyle/>
                    <a:p>
                      <a:pPr algn="ctr"/>
                      <a:r>
                        <a:rPr lang="en-US"/>
                        <a:t>Thiết kế database, thiết kế giao diện và chức năng của form Khách Hàng</a:t>
                      </a:r>
                      <a:endParaRPr lang="vi-VN"/>
                    </a:p>
                    <a:p>
                      <a:pPr algn="ctr"/>
                      <a:endParaRPr lang="vi-VN"/>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100%</a:t>
                      </a:r>
                      <a:endParaRPr lang="vi-VN"/>
                    </a:p>
                  </a:txBody>
                  <a:tcPr anchor="ctr"/>
                </a:tc>
                <a:extLst>
                  <a:ext uri="{0D108BD9-81ED-4DB2-BD59-A6C34878D82A}">
                    <a16:rowId xmlns:a16="http://schemas.microsoft.com/office/drawing/2014/main" val="2965126050"/>
                  </a:ext>
                </a:extLst>
              </a:tr>
              <a:tr h="676800">
                <a:tc>
                  <a:txBody>
                    <a:bodyPr/>
                    <a:lstStyle/>
                    <a:p>
                      <a:pPr algn="ctr"/>
                      <a:r>
                        <a:rPr lang="vi-VN"/>
                        <a:t>2001216082</a:t>
                      </a:r>
                    </a:p>
                  </a:txBody>
                  <a:tcPr anchor="ctr"/>
                </a:tc>
                <a:tc>
                  <a:txBody>
                    <a:bodyPr/>
                    <a:lstStyle/>
                    <a:p>
                      <a:pPr algn="ctr"/>
                      <a:r>
                        <a:rPr lang="en-US" err="1"/>
                        <a:t>Phạm</a:t>
                      </a:r>
                      <a:r>
                        <a:rPr lang="en-US"/>
                        <a:t> </a:t>
                      </a:r>
                      <a:r>
                        <a:rPr lang="en-US" err="1"/>
                        <a:t>Hữu</a:t>
                      </a:r>
                      <a:r>
                        <a:rPr lang="en-US"/>
                        <a:t> Anh </a:t>
                      </a:r>
                      <a:r>
                        <a:rPr lang="en-US" err="1"/>
                        <a:t>Quân</a:t>
                      </a:r>
                      <a:endParaRPr lang="vi-VN"/>
                    </a:p>
                  </a:txBody>
                  <a:tcPr anchor="ctr"/>
                </a:tc>
                <a:tc>
                  <a:txBody>
                    <a:bodyPr/>
                    <a:lstStyle/>
                    <a:p>
                      <a:pPr algn="ctr"/>
                      <a:r>
                        <a:rPr lang="en-US"/>
                        <a:t>Thiết kế database, thiết kế giao diện và chức năng của form Khuyến Mãi</a:t>
                      </a:r>
                      <a:endParaRPr lang="vi-VN"/>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100%</a:t>
                      </a:r>
                      <a:endParaRPr lang="vi-VN"/>
                    </a:p>
                  </a:txBody>
                  <a:tcPr anchor="ctr"/>
                </a:tc>
                <a:extLst>
                  <a:ext uri="{0D108BD9-81ED-4DB2-BD59-A6C34878D82A}">
                    <a16:rowId xmlns:a16="http://schemas.microsoft.com/office/drawing/2014/main" val="144576344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88612" y="989475"/>
            <a:ext cx="8366776" cy="3532124"/>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
              <a:t>Định nghĩa vấn đề:</a:t>
            </a:r>
          </a:p>
          <a:p>
            <a:pPr marL="742950" lvl="1" indent="-285750" algn="just">
              <a:buFont typeface="Wingdings" panose="05000000000000000000" pitchFamily="2" charset="2"/>
              <a:buChar char="Ø"/>
            </a:pPr>
            <a:r>
              <a:rPr lang="vi-VN" sz="1800"/>
              <a:t>Lý do chọn đề tài quản lý giao thức ăn nhanh bắt nguồn từ nhu cầu cấp thiết trong ngành dịch vụ này, nơi tốc độ và sự chính xác là yếu tố quan trọng. Với xu hướng tiêu dùng tiện lợi ngày càng phát triển, việc quản lý hiệu quả từ khâu nhận đơn, xử lý, đến giao hàng và chăm sóc khách hàng là cần thiết. Nhiều cửa hàng gặp khó khăn trong việc kiểm soát thông tin và quản lý tài nguyên. Do đó, xây dựng hệ thống quản lý giúp tối ưu nguồn lực, nâng cao dịch vụ, giảm sai sót, và tạo lợi thế cạnh tranh.</a:t>
            </a:r>
            <a:endParaRPr lang="en" sz="1800"/>
          </a:p>
          <a:p>
            <a:pPr marL="285750" indent="-285750">
              <a:buFont typeface="Wingdings" panose="05000000000000000000" pitchFamily="2" charset="2"/>
              <a:buChar char="v"/>
            </a:pPr>
            <a:r>
              <a:rPr lang="vi-VN"/>
              <a:t>P</a:t>
            </a:r>
            <a:r>
              <a:rPr lang="en"/>
              <a:t>hạm vi đề tài:</a:t>
            </a:r>
          </a:p>
          <a:p>
            <a:pPr marL="742950" lvl="1" indent="-285750">
              <a:buFont typeface="Wingdings" panose="05000000000000000000" pitchFamily="2" charset="2"/>
              <a:buChar char="Ø"/>
            </a:pPr>
            <a:r>
              <a:rPr lang="en" sz="1800"/>
              <a:t>Các cửa hàng giao thức ăn nhanh vừa và nhỏ.</a:t>
            </a:r>
            <a:endParaRPr sz="1800"/>
          </a:p>
        </p:txBody>
      </p:sp>
      <p:sp>
        <p:nvSpPr>
          <p:cNvPr id="508" name="Google Shape;508;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Segoe UI Semibold" panose="020B0702040204020203" pitchFamily="34" charset="0"/>
                <a:cs typeface="Segoe UI Semibold" panose="020B0702040204020203" pitchFamily="34" charset="0"/>
              </a:rPr>
              <a:t>GIỚI THIỆU</a:t>
            </a:r>
            <a:endParaRPr>
              <a:latin typeface="Segoe UI Semibold" panose="020B0702040204020203" pitchFamily="34" charset="0"/>
              <a:cs typeface="Segoe UI Semibold" panose="020B07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6"/>
            <a:ext cx="7812375" cy="3532124"/>
          </a:xfrm>
          <a:prstGeom prst="rect">
            <a:avLst/>
          </a:prstGeom>
        </p:spPr>
        <p:txBody>
          <a:bodyPr spcFirstLastPara="1" wrap="square" lIns="91425" tIns="91425" rIns="91425" bIns="91425" anchor="t" anchorCtr="0">
            <a:noAutofit/>
          </a:bodyPr>
          <a:lstStyle/>
          <a:p>
            <a:pPr marL="285750" lvl="0" indent="-285750" algn="just">
              <a:lnSpc>
                <a:spcPct val="150000"/>
              </a:lnSpc>
              <a:buFont typeface="Wingdings" panose="05000000000000000000" pitchFamily="2" charset="2"/>
              <a:buChar char="v"/>
            </a:pPr>
            <a:r>
              <a:rPr lang="en-US">
                <a:latin typeface="Segoe UI Semibold" panose="020B0702040204020203" pitchFamily="34" charset="0"/>
                <a:cs typeface="Segoe UI Semibold" panose="020B0702040204020203" pitchFamily="34" charset="0"/>
              </a:rPr>
              <a:t>Nhân Viên</a:t>
            </a:r>
            <a:r>
              <a:rPr lang="en-US"/>
              <a:t>:</a:t>
            </a:r>
          </a:p>
          <a:p>
            <a:pPr marL="742950" lvl="1" indent="-285750" algn="just">
              <a:lnSpc>
                <a:spcPct val="150000"/>
              </a:lnSpc>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Quản lý đơn hàng và đặt món ăn.</a:t>
            </a:r>
            <a:endParaRPr lang="vi-VN" sz="1800">
              <a:latin typeface="Segoe UI Semibold" panose="020B0702040204020203" pitchFamily="34" charset="0"/>
              <a:cs typeface="Segoe UI Semibold" panose="020B0702040204020203" pitchFamily="34" charset="0"/>
            </a:endParaRPr>
          </a:p>
          <a:p>
            <a:pPr marL="742950" lvl="1" indent="-285750">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Quản lý món ăn và chương trình khuyến mãi.</a:t>
            </a:r>
            <a:endParaRPr lang="vi-VN" sz="1800">
              <a:latin typeface="Segoe UI Semibold" panose="020B0702040204020203" pitchFamily="34" charset="0"/>
              <a:cs typeface="Segoe UI Semibold" panose="020B0702040204020203" pitchFamily="34" charset="0"/>
            </a:endParaRPr>
          </a:p>
          <a:p>
            <a:pPr marL="742950" lvl="1" indent="-285750">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Báo cáo doanh thu hằng ngày.</a:t>
            </a:r>
          </a:p>
          <a:p>
            <a:pPr marL="457200" lvl="1" indent="0">
              <a:buNone/>
            </a:pPr>
            <a:endParaRPr lang="en-US" sz="180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v"/>
            </a:pPr>
            <a:r>
              <a:rPr lang="en-US">
                <a:latin typeface="Segoe UI Semibold" panose="020B0702040204020203" pitchFamily="34" charset="0"/>
                <a:cs typeface="Segoe UI Semibold" panose="020B0702040204020203" pitchFamily="34" charset="0"/>
              </a:rPr>
              <a:t>Quản lý:</a:t>
            </a:r>
            <a:endParaRPr lang="vi-VN">
              <a:latin typeface="Segoe UI Semibold" panose="020B0702040204020203" pitchFamily="34" charset="0"/>
              <a:cs typeface="Segoe UI Semibold" panose="020B0702040204020203" pitchFamily="34" charset="0"/>
            </a:endParaRPr>
          </a:p>
          <a:p>
            <a:pPr marL="800100" lvl="1" indent="-342900" algn="just">
              <a:lnSpc>
                <a:spcPct val="150000"/>
              </a:lnSpc>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Thực hiện được tất cả các nghiệp vụ của nhân viên.</a:t>
            </a:r>
            <a:endParaRPr lang="vi-VN" sz="1800">
              <a:latin typeface="Segoe UI Semibold" panose="020B0702040204020203" pitchFamily="34" charset="0"/>
              <a:cs typeface="Segoe UI Semibold" panose="020B0702040204020203" pitchFamily="34" charset="0"/>
            </a:endParaRPr>
          </a:p>
          <a:p>
            <a:pPr marL="800100" lvl="1" indent="-342900" algn="just">
              <a:lnSpc>
                <a:spcPct val="150000"/>
              </a:lnSpc>
              <a:spcAft>
                <a:spcPts val="800"/>
              </a:spcAft>
              <a:buFont typeface="Wingdings" panose="05000000000000000000" pitchFamily="2" charset="2"/>
              <a:buChar char="Ø"/>
            </a:pPr>
            <a:r>
              <a:rPr lang="en-US" sz="1800">
                <a:latin typeface="Segoe UI Semibold" panose="020B0702040204020203" pitchFamily="34" charset="0"/>
                <a:cs typeface="Segoe UI Semibold" panose="020B0702040204020203" pitchFamily="34" charset="0"/>
              </a:rPr>
              <a:t>Quản lý thông tin tài khoản của nhân viên.</a:t>
            </a:r>
            <a:endParaRPr lang="vi-VN" sz="1800">
              <a:latin typeface="Segoe UI Semibold" panose="020B0702040204020203" pitchFamily="34" charset="0"/>
              <a:cs typeface="Segoe UI Semibold" panose="020B0702040204020203" pitchFamily="34" charset="0"/>
            </a:endParaRPr>
          </a:p>
          <a:p>
            <a:pPr marL="0" lvl="0" indent="0" algn="l" rtl="0">
              <a:spcBef>
                <a:spcPts val="0"/>
              </a:spcBef>
              <a:spcAft>
                <a:spcPts val="0"/>
              </a:spcAft>
              <a:buNone/>
            </a:pPr>
            <a:endParaRPr lang="vi-VN"/>
          </a:p>
        </p:txBody>
      </p:sp>
      <p:sp>
        <p:nvSpPr>
          <p:cNvPr id="508" name="Google Shape;508;p28"/>
          <p:cNvSpPr txBox="1">
            <a:spLocks noGrp="1"/>
          </p:cNvSpPr>
          <p:nvPr>
            <p:ph type="ctrTitle"/>
          </p:nvPr>
        </p:nvSpPr>
        <p:spPr>
          <a:xfrm>
            <a:off x="618824" y="411675"/>
            <a:ext cx="514837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QUY TRÌNH NGHIỆP VỤ</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178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6"/>
            <a:ext cx="7812375" cy="3532124"/>
          </a:xfrm>
          <a:prstGeom prst="rect">
            <a:avLst/>
          </a:prstGeom>
        </p:spPr>
        <p:txBody>
          <a:bodyPr spcFirstLastPara="1" wrap="square" lIns="91425" tIns="91425" rIns="91425" bIns="91425" anchor="t" anchorCtr="0">
            <a:noAutofit/>
          </a:bodyPr>
          <a:lstStyle/>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Q1: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Lấy ra thông tin món ăn được khách hàng đặt nhiều nhất.</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Q2: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Tra cứu thông tin món ăn bằng tên món ăn</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Q3: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Tìm tất cả các món ăn theo loại</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Q4: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Lấy ra danh sách các món ăn đã đặt trong một thời điểm nhất định (ngày)</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Q5 :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Xem thông tin chi tiết về khách hàng</a:t>
            </a:r>
            <a:r>
              <a:rPr lang="vi-VN" sz="2000" b="1">
                <a:effectLst/>
                <a:latin typeface="Segoe UI Semibold" panose="020B0702040204020203" pitchFamily="34" charset="0"/>
                <a:ea typeface="Arial" panose="020B0604020202020204" pitchFamily="34" charset="0"/>
                <a:cs typeface="Segoe UI Semibold" panose="020B0702040204020203" pitchFamily="34" charset="0"/>
              </a:rPr>
              <a:t> </a:t>
            </a:r>
            <a:endParaRPr lang="vi-VN" sz="2000">
              <a:effectLst/>
              <a:latin typeface="Segoe UI Semibold" panose="020B0702040204020203" pitchFamily="34" charset="0"/>
              <a:ea typeface="Arial" panose="020B0604020202020204" pitchFamily="34" charset="0"/>
              <a:cs typeface="Segoe UI Semibold" panose="020B0702040204020203" pitchFamily="34" charset="0"/>
            </a:endParaRPr>
          </a:p>
          <a:p>
            <a:pPr marL="0" lvl="0" indent="0" algn="l" rtl="0">
              <a:spcBef>
                <a:spcPts val="0"/>
              </a:spcBef>
              <a:spcAft>
                <a:spcPts val="0"/>
              </a:spcAft>
              <a:buNone/>
            </a:pPr>
            <a:endParaRPr/>
          </a:p>
        </p:txBody>
      </p:sp>
      <p:sp>
        <p:nvSpPr>
          <p:cNvPr id="508" name="Google Shape;508;p28"/>
          <p:cNvSpPr txBox="1">
            <a:spLocks noGrp="1"/>
          </p:cNvSpPr>
          <p:nvPr>
            <p:ph type="ctrTitle"/>
          </p:nvPr>
        </p:nvSpPr>
        <p:spPr>
          <a:xfrm>
            <a:off x="618824" y="411675"/>
            <a:ext cx="4269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CÁC QUERY</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7418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6"/>
            <a:ext cx="7812375" cy="3532124"/>
          </a:xfrm>
          <a:prstGeom prst="rect">
            <a:avLst/>
          </a:prstGeom>
        </p:spPr>
        <p:txBody>
          <a:bodyPr spcFirstLastPara="1" wrap="square" lIns="91425" tIns="91425" rIns="91425" bIns="91425" anchor="t" anchorCtr="0">
            <a:noAutofit/>
          </a:bodyPr>
          <a:lstStyle/>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Q6: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Lấy ra thông tin món ăn được khuyến mãi vào một thời điểm nhất định. </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Q7: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Tra cứu thông tin khuyến mãi đang áp dụng cho món ăn</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Q8: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Xem thông tin tất cả đơn hàng của khách hàng.</a:t>
            </a:r>
          </a:p>
          <a:p>
            <a:pPr marL="342900" lvl="0" indent="-342900" algn="just">
              <a:lnSpc>
                <a:spcPct val="106000"/>
              </a:lnSpc>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Q9:</a:t>
            </a:r>
            <a:r>
              <a:rPr lang="vi-VN" sz="2000" b="1">
                <a:ln>
                  <a:noFill/>
                </a:ln>
                <a:effectLst>
                  <a:outerShdw blurRad="38100" dist="19050" dir="2700000" algn="tl">
                    <a:schemeClr val="dk1">
                      <a:alpha val="40000"/>
                    </a:schemeClr>
                  </a:outerShdw>
                </a:effectLst>
                <a:latin typeface="Segoe UI Semibold" panose="020B0702040204020203" pitchFamily="34" charset="0"/>
                <a:ea typeface="Arial" panose="020B0604020202020204" pitchFamily="34" charset="0"/>
                <a:cs typeface="Segoe UI Semibold" panose="020B0702040204020203" pitchFamily="34" charset="0"/>
              </a:rPr>
              <a:t>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Lấy Thông tin khách hàng đã thanh toán bằng Phương thức thanh toán là  “Tiền mặt”.</a:t>
            </a:r>
          </a:p>
          <a:p>
            <a:pPr marL="342900" lvl="0" indent="-342900" algn="just">
              <a:lnSpc>
                <a:spcPct val="106000"/>
              </a:lnSpc>
              <a:spcAft>
                <a:spcPts val="800"/>
              </a:spcAft>
              <a:buFont typeface="Calibri" panose="020F0502020204030204" pitchFamily="34" charset="0"/>
              <a:buChar char="-"/>
            </a:pPr>
            <a:r>
              <a:rPr lang="vi-VN" sz="2000" b="1">
                <a:effectLst/>
                <a:latin typeface="Segoe UI Semibold" panose="020B0702040204020203" pitchFamily="34" charset="0"/>
                <a:ea typeface="Arial" panose="020B0604020202020204" pitchFamily="34" charset="0"/>
                <a:cs typeface="Segoe UI Semibold" panose="020B0702040204020203" pitchFamily="34" charset="0"/>
              </a:rPr>
              <a:t>Q10:</a:t>
            </a:r>
            <a:r>
              <a:rPr lang="vi-VN" sz="2000">
                <a:ln>
                  <a:noFill/>
                </a:ln>
                <a:effectLst>
                  <a:outerShdw blurRad="38100" dist="19050" dir="2700000" algn="tl">
                    <a:schemeClr val="dk1">
                      <a:alpha val="40000"/>
                    </a:schemeClr>
                  </a:outerShdw>
                </a:effectLst>
                <a:latin typeface="Segoe UI Semibold" panose="020B0702040204020203" pitchFamily="34" charset="0"/>
                <a:ea typeface="Arial" panose="020B0604020202020204" pitchFamily="34" charset="0"/>
                <a:cs typeface="Segoe UI Semibold" panose="020B0702040204020203" pitchFamily="34" charset="0"/>
              </a:rPr>
              <a:t> </a:t>
            </a:r>
            <a:r>
              <a:rPr lang="vi-VN" sz="2000">
                <a:effectLst/>
                <a:latin typeface="Segoe UI Semibold" panose="020B0702040204020203" pitchFamily="34" charset="0"/>
                <a:ea typeface="Arial" panose="020B0604020202020204" pitchFamily="34" charset="0"/>
                <a:cs typeface="Segoe UI Semibold" panose="020B0702040204020203" pitchFamily="34" charset="0"/>
              </a:rPr>
              <a:t>Lấy thông tin các món ăn của đơn hàng theo mã đơn hàng.</a:t>
            </a:r>
            <a:r>
              <a:rPr lang="vi-VN" sz="2000">
                <a:ln>
                  <a:noFill/>
                </a:ln>
                <a:effectLst>
                  <a:outerShdw blurRad="38100" dist="19050" dir="2700000" algn="tl">
                    <a:schemeClr val="dk1">
                      <a:alpha val="40000"/>
                    </a:schemeClr>
                  </a:outerShdw>
                </a:effectLst>
                <a:latin typeface="Segoe UI Semibold" panose="020B0702040204020203" pitchFamily="34" charset="0"/>
                <a:ea typeface="Arial" panose="020B0604020202020204" pitchFamily="34" charset="0"/>
                <a:cs typeface="Segoe UI Semibold" panose="020B0702040204020203" pitchFamily="34" charset="0"/>
              </a:rPr>
              <a:t> </a:t>
            </a:r>
            <a:endParaRPr lang="vi-VN" sz="2000">
              <a:effectLst/>
              <a:latin typeface="Segoe UI Semibold" panose="020B0702040204020203" pitchFamily="34" charset="0"/>
              <a:ea typeface="Arial" panose="020B0604020202020204" pitchFamily="34" charset="0"/>
              <a:cs typeface="Segoe UI Semibold" panose="020B0702040204020203" pitchFamily="34" charset="0"/>
            </a:endParaRPr>
          </a:p>
          <a:p>
            <a:pPr marL="0" lvl="0" indent="0" algn="l" rtl="0">
              <a:spcBef>
                <a:spcPts val="0"/>
              </a:spcBef>
              <a:spcAft>
                <a:spcPts val="0"/>
              </a:spcAft>
              <a:buNone/>
            </a:pPr>
            <a:endParaRPr sz="2400"/>
          </a:p>
        </p:txBody>
      </p:sp>
      <p:sp>
        <p:nvSpPr>
          <p:cNvPr id="508" name="Google Shape;508;p28"/>
          <p:cNvSpPr txBox="1">
            <a:spLocks noGrp="1"/>
          </p:cNvSpPr>
          <p:nvPr>
            <p:ph type="ctrTitle"/>
          </p:nvPr>
        </p:nvSpPr>
        <p:spPr>
          <a:xfrm>
            <a:off x="618824" y="411675"/>
            <a:ext cx="4269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CÁC QUERY</a:t>
            </a:r>
            <a:endParaRPr>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8475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4" y="343800"/>
            <a:ext cx="4269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CSDL</a:t>
            </a:r>
            <a:endParaRPr>
              <a:latin typeface="Segoe UI Semibold" panose="020B0702040204020203" pitchFamily="34" charset="0"/>
              <a:cs typeface="Segoe UI Semibold" panose="020B0702040204020203" pitchFamily="34" charset="0"/>
            </a:endParaRPr>
          </a:p>
        </p:txBody>
      </p:sp>
      <p:pic>
        <p:nvPicPr>
          <p:cNvPr id="4" name="Picture 3" descr="A screenshot of a computer program&#10;&#10;Description automatically generated">
            <a:extLst>
              <a:ext uri="{FF2B5EF4-FFF2-40B4-BE49-F238E27FC236}">
                <a16:creationId xmlns:a16="http://schemas.microsoft.com/office/drawing/2014/main" id="{5761FA5E-7638-4E2E-B7CF-76A0BD322569}"/>
              </a:ext>
            </a:extLst>
          </p:cNvPr>
          <p:cNvPicPr/>
          <p:nvPr/>
        </p:nvPicPr>
        <p:blipFill rotWithShape="1">
          <a:blip r:embed="rId3">
            <a:extLst>
              <a:ext uri="{28A0092B-C50C-407E-A947-70E740481C1C}">
                <a14:useLocalDpi xmlns:a14="http://schemas.microsoft.com/office/drawing/2010/main" val="0"/>
              </a:ext>
            </a:extLst>
          </a:blip>
          <a:srcRect l="7445" t="7504" r="7467" b="20421"/>
          <a:stretch/>
        </p:blipFill>
        <p:spPr bwMode="auto">
          <a:xfrm>
            <a:off x="1070928" y="921600"/>
            <a:ext cx="7002143" cy="4154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932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 name="Picture 4" descr="A diagram of a flowchart&#10;&#10;Description automatically generated">
            <a:extLst>
              <a:ext uri="{FF2B5EF4-FFF2-40B4-BE49-F238E27FC236}">
                <a16:creationId xmlns:a16="http://schemas.microsoft.com/office/drawing/2014/main" id="{C7955624-6071-4738-98F7-FB9E629ECE6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00" y="55800"/>
            <a:ext cx="8625599" cy="5031900"/>
          </a:xfrm>
          <a:prstGeom prst="rect">
            <a:avLst/>
          </a:prstGeom>
          <a:noFill/>
          <a:ln>
            <a:noFill/>
          </a:ln>
        </p:spPr>
      </p:pic>
    </p:spTree>
    <p:extLst>
      <p:ext uri="{BB962C8B-B14F-4D97-AF65-F5344CB8AC3E}">
        <p14:creationId xmlns:p14="http://schemas.microsoft.com/office/powerpoint/2010/main" val="30566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4" y="411675"/>
            <a:ext cx="4269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Segoe UI Semibold" panose="020B0702040204020203" pitchFamily="34" charset="0"/>
                <a:cs typeface="Segoe UI Semibold" panose="020B0702040204020203" pitchFamily="34" charset="0"/>
              </a:rPr>
              <a:t>CÁC MÔ HÌNH</a:t>
            </a:r>
            <a:endParaRPr>
              <a:latin typeface="Segoe UI Semibold" panose="020B0702040204020203" pitchFamily="34" charset="0"/>
              <a:cs typeface="Segoe UI Semibold" panose="020B0702040204020203" pitchFamily="34" charset="0"/>
            </a:endParaRPr>
          </a:p>
        </p:txBody>
      </p:sp>
      <p:pic>
        <p:nvPicPr>
          <p:cNvPr id="6" name="Picture 5" descr="A diagram of a diagram&#10;&#10;Description automatically generated">
            <a:extLst>
              <a:ext uri="{FF2B5EF4-FFF2-40B4-BE49-F238E27FC236}">
                <a16:creationId xmlns:a16="http://schemas.microsoft.com/office/drawing/2014/main" id="{1ECECFFD-6B64-4951-B3BF-3EDB820D6C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5119" y="989475"/>
            <a:ext cx="6807359" cy="4028925"/>
          </a:xfrm>
          <a:prstGeom prst="rect">
            <a:avLst/>
          </a:prstGeom>
          <a:noFill/>
          <a:ln>
            <a:noFill/>
          </a:ln>
        </p:spPr>
      </p:pic>
    </p:spTree>
    <p:extLst>
      <p:ext uri="{BB962C8B-B14F-4D97-AF65-F5344CB8AC3E}">
        <p14:creationId xmlns:p14="http://schemas.microsoft.com/office/powerpoint/2010/main" val="358947775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575</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Nunito Light</vt:lpstr>
      <vt:lpstr>Arial</vt:lpstr>
      <vt:lpstr>Maven Pro</vt:lpstr>
      <vt:lpstr>Livvic Light</vt:lpstr>
      <vt:lpstr>Share Tech</vt:lpstr>
      <vt:lpstr>Wingdings</vt:lpstr>
      <vt:lpstr>Segoe UI Semibold</vt:lpstr>
      <vt:lpstr>Data Science Consulting by Slidesgo</vt:lpstr>
      <vt:lpstr>THIẾT KẾ CSDL  GIAO THỨC ĂN NHANH  VÀ XÂY DỰNG ỨNG DỤNG MINH HỌA</vt:lpstr>
      <vt:lpstr>PHÂN CÔNG CÔNG VIỆC</vt:lpstr>
      <vt:lpstr>GIỚI THIỆU</vt:lpstr>
      <vt:lpstr>QUY TRÌNH NGHIỆP VỤ</vt:lpstr>
      <vt:lpstr>CÁC QUERY</vt:lpstr>
      <vt:lpstr>CÁC QUERY</vt:lpstr>
      <vt:lpstr>CSDL</vt:lpstr>
      <vt:lpstr>PowerPoint Presentation</vt:lpstr>
      <vt:lpstr>CÁC MÔ HÌNH</vt:lpstr>
      <vt:lpstr>EXPORT VÀ IMPORT KẾT HỢP VỚI DOCKER </vt:lpstr>
      <vt:lpstr>EXPORT VÀ IMPORT KẾT HỢP VỚI DOCKER </vt:lpstr>
      <vt:lpstr>GIAO DIỆN ỨNG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CSDL  GIAO THỨC ĂN NHANH  VÀ XÂY DỰNG ỨNG DỤNG MINH HỌA</dc:title>
  <dc:creator>VANDAO</dc:creator>
  <cp:lastModifiedBy>Văn Đảo</cp:lastModifiedBy>
  <cp:revision>7</cp:revision>
  <dcterms:modified xsi:type="dcterms:W3CDTF">2024-10-20T18:18:21Z</dcterms:modified>
</cp:coreProperties>
</file>