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8"/>
  </p:notesMasterIdLst>
  <p:handoutMasterIdLst>
    <p:handoutMasterId r:id="rId19"/>
  </p:handoutMasterIdLst>
  <p:sldIdLst>
    <p:sldId id="289" r:id="rId8"/>
    <p:sldId id="310" r:id="rId9"/>
    <p:sldId id="319" r:id="rId10"/>
    <p:sldId id="320" r:id="rId11"/>
    <p:sldId id="321" r:id="rId12"/>
    <p:sldId id="322" r:id="rId13"/>
    <p:sldId id="325" r:id="rId14"/>
    <p:sldId id="330" r:id="rId15"/>
    <p:sldId id="33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0" autoAdjust="0"/>
    <p:restoredTop sz="91358"/>
  </p:normalViewPr>
  <p:slideViewPr>
    <p:cSldViewPr snapToGrid="0" snapToObjects="1">
      <p:cViewPr varScale="1">
        <p:scale>
          <a:sx n="115" d="100"/>
          <a:sy n="115" d="100"/>
        </p:scale>
        <p:origin x="4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12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6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F5A1-9290-EA43-A9D9-427C60F85ED2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2AB6-A869-AB4F-BFA2-905CAA0ABA43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665A-83DF-0744-994D-60BC47055649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8B94-9850-AE40-B94E-0C1865F8B3F5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BF21-50B8-7541-90A2-C15740EE537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413F-A245-5443-A13E-C36B6CC5EA43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AA66-2302-3C4A-9AFE-46BC04E1D651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34F2-45CB-EE48-86A8-CF9114600CBD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B2D5-8B24-974B-865D-40AD079CBA07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EA39-3468-8547-9457-9FDBBE209F87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92B5-1FB8-AD4E-94B6-642079A11B4D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9373-0290-1045-886F-4667EAB2D4CA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21C3-2907-D544-A55E-FB24B43EE16B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38BF-959C-8740-A54B-1D0C7E3D1EBD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3909-38BD-0F48-8D9B-A5C091A5E9A3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9138-7556-F947-9DBF-83B976DCA0C7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1B8A-0805-AF4F-959F-CE9B309A42A1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DE65-2142-3E4D-B3A2-B0084D3B7192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06C5-E20D-4B4D-B911-927B93923EC5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F0F9-BD48-954C-8627-45D9F58FD07A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AE06-BCAE-384F-870A-6118B35BCA4E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3AB3-081E-2E47-8C48-5BF138B92863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92D5-6700-8347-BA57-3C464DE6EEDA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5E71-A300-AE4A-AB18-EE2EFDD267EA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70BC-4E9E-1A45-BCD1-4DCF43ABA025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BEA1-A276-8942-BC43-885D97C6D9E6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84C-052D-A24D-A1C1-53082EB75CAA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C860-E442-894E-A633-484FF5889D2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5FB9-0873-E343-BB1B-48056C9B7E7E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096-A6A2-6D44-BE87-037ABF94533B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465-D05E-A343-A891-450ACFF17C6E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1965-AB15-9047-9303-D97057369E7B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8AE9-F8D5-B247-9890-503283B55247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B804-4A52-944C-80A7-4EE1B95DCD5C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7DE5-EAEE-7845-82B4-F13D8A209B88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ACEA-55DC-6041-B1FF-66D00EBA6A20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0E80-EDE1-BD40-B4BF-452AD192D5C8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A960-FD60-AE47-A3DD-5CCE849FC206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EC42-DC87-9745-B6CB-7AE40F172E4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E16F-8D8E-A34D-846C-BE897B480924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B0B8-DD5C-F440-9A11-01984F95CD49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4C43-0DBA-374E-B918-84172F308B53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D1CE-F7FF-B44E-8F32-29767031DA5F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1ABC-94F0-7C40-933A-D6751791343C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CB58-6C6A-0545-A3B7-169F4318FA07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AD2-7709-D547-9048-21A280EF5EC1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226E-3128-3949-A4A7-B92E850A0BAD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50EA-B1E3-FB4B-B252-DB6EA6AEA533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1DAD-4845-4B47-BCA4-5764CF12A390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8F29-B698-BE49-A138-101966FB11EA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E49E-1CFC-1B45-841F-F0189C48E8B1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7EF1-2E70-B249-8CF1-72E79AD2C266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019F-8AD5-A34D-8AC1-83DC57355142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4C80-0467-AB4A-8A5A-625ECB43E65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23F5-5D2C-394B-BB3F-A19857C19933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A687-8A03-7148-AEE4-96DE208D4A46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48B0-D26D-EE4F-896B-206C38D33F84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360F-5805-C444-87F5-80524BD94B9C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EB15-0C89-E24B-9119-B1BCE1EEDBB3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3FD-E0F4-FB48-A97D-10A46DFC061B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98A9-2460-0F42-8701-5E01893C9EA0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882F-2ABC-AD4D-93FA-9815C106E0A0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C3EA-19CA-C049-9969-EA400F908A2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34298E-615E-AC4C-ADA0-390A27D00351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CF3DB-8F6A-AE47-8AA7-14A6BEFFFAE0}" type="datetime1">
              <a:rPr lang="en-US" smtClean="0"/>
              <a:t>9/27/18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655C-F7CB-8249-8A66-DE927C566B70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23278BC-C6B7-7846-8D56-B3A2742AA877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8172E7B-15C1-B446-A6FD-D238AC4980EA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A4C130A-F5B6-584F-8E21-7EBE3B9EE0D2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14047B1-7032-2846-83D9-B3C47AF0EF9E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E73360-4211-C84E-96DF-60855C7A5343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1B0B132-F071-154B-A117-7002203186A0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28E0CD3-9B6E-AB4E-9D40-26A37836209F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CEC744-21D4-5343-B0DF-B5545C98A871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CA68-DFB5-5B46-8DBA-14C6BB8F7386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A174-D52A-6A45-93C2-7E9A42824FB8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81A1307-5DE7-DC47-9F31-589BF03FD590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7AD00C6-7ECB-B548-9DD5-5BA2F1D61236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0069-010E-824C-B168-2C2E2F6F90FA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55AA62E-8E34-8C4F-8401-63C83DFE751D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D3524FC-131F-D44B-A0D7-70CAC36D6513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ACD22-7401-0843-878D-90EF4D2191FA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989A80-F230-0E40-AD7F-BA3E6535F6DA}" type="datetime1">
              <a:rPr lang="en-US" smtClean="0"/>
              <a:t>9/27/18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9/24/2018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ltutorials.com/" TargetMode="External"/><Relationship Id="rId3" Type="http://schemas.openxmlformats.org/officeDocument/2006/relationships/hyperlink" Target="https://www.facebook.com/hotshothotwires/" TargetMode="External"/><Relationship Id="rId7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Relationship Id="rId6" Type="http://schemas.openxmlformats.org/officeDocument/2006/relationships/hyperlink" Target="mailto:l_nino@yahoo.com" TargetMode="External"/><Relationship Id="rId5" Type="http://schemas.openxmlformats.org/officeDocument/2006/relationships/hyperlink" Target="mailto:hotshothotwire@gmail.com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www.youtube.com/channel/UCC2U3CBy-QD1Dr09WZRx2Ug" TargetMode="External"/><Relationship Id="rId9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youtu.be/0rPKrHTP688" TargetMode="Externa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hyperlink" Target="https://www.youtube.com/watch?v=oS7QyMNCZ_4" TargetMode="Externa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youtu.be/EUToojAwfa4" TargetMode="External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70041" y="4181780"/>
            <a:ext cx="7989752" cy="1033133"/>
          </a:xfrm>
        </p:spPr>
        <p:txBody>
          <a:bodyPr>
            <a:normAutofit fontScale="90000"/>
          </a:bodyPr>
          <a:lstStyle/>
          <a:p>
            <a:r>
              <a:rPr lang="en-US" dirty="0"/>
              <a:t>AN alternative approach to </a:t>
            </a:r>
            <a:br>
              <a:rPr lang="en-US" dirty="0"/>
            </a:br>
            <a:r>
              <a:rPr lang="en-US" dirty="0"/>
              <a:t>FIRST LEGO LEGUE ROBOTS: </a:t>
            </a:r>
            <a:br>
              <a:rPr lang="en-US" dirty="0"/>
            </a:br>
            <a:r>
              <a:rPr lang="en-US" dirty="0"/>
              <a:t>MINIMIZING Attachments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70041" y="5421099"/>
            <a:ext cx="7989752" cy="590321"/>
          </a:xfrm>
        </p:spPr>
        <p:txBody>
          <a:bodyPr/>
          <a:lstStyle/>
          <a:p>
            <a:r>
              <a:rPr lang="en-US" dirty="0"/>
              <a:t>HOTSHOT HOTWIRES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This tutorial was created by Hotshot Hotwires. </a:t>
            </a:r>
          </a:p>
          <a:p>
            <a:pPr marL="666900" lvl="1" indent="-342900">
              <a:buFont typeface="Arial" charset="0"/>
              <a:buChar char="•"/>
            </a:pPr>
            <a:r>
              <a:rPr lang="en-US" sz="2000" dirty="0"/>
              <a:t>Facebook Page: </a:t>
            </a:r>
            <a:r>
              <a:rPr lang="en-US" sz="2000" dirty="0">
                <a:hlinkClick r:id="rId3"/>
              </a:rPr>
              <a:t>https://www.facebook.com/hotshothotwires/</a:t>
            </a:r>
            <a:endParaRPr lang="en-US" sz="2000" dirty="0"/>
          </a:p>
          <a:p>
            <a:pPr marL="666900" lvl="1" indent="-342900">
              <a:buFont typeface="Arial" charset="0"/>
              <a:buChar char="•"/>
            </a:pPr>
            <a:r>
              <a:rPr lang="en-US" sz="2000" dirty="0"/>
              <a:t>YouTube Channel: </a:t>
            </a:r>
            <a:r>
              <a:rPr lang="en-US" sz="2000" dirty="0">
                <a:hlinkClick r:id="rId4"/>
              </a:rPr>
              <a:t>https://www.youtube.com/channel/UCC2U3CBy-QD1Dr09WZRx2Ug</a:t>
            </a:r>
            <a:endParaRPr lang="en-US" sz="2000" dirty="0"/>
          </a:p>
          <a:p>
            <a:pPr marL="666900" lvl="1" indent="-342900">
              <a:buFont typeface="Arial" charset="0"/>
              <a:buChar char="•"/>
            </a:pPr>
            <a:r>
              <a:rPr lang="en-US" sz="2000" dirty="0"/>
              <a:t>Contact us at </a:t>
            </a:r>
            <a:r>
              <a:rPr lang="en-US" sz="2000" dirty="0">
                <a:hlinkClick r:id="rId5"/>
              </a:rPr>
              <a:t>hotshothotwire@gmail.com</a:t>
            </a:r>
            <a:r>
              <a:rPr lang="en-US" sz="2000" dirty="0"/>
              <a:t> or </a:t>
            </a:r>
            <a:r>
              <a:rPr lang="en-US" sz="2000" dirty="0">
                <a:hlinkClick r:id="rId6"/>
              </a:rPr>
              <a:t>l_nino@yahoo.com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More lessons at </a:t>
            </a:r>
            <a:r>
              <a:rPr lang="en-US" sz="2400" dirty="0">
                <a:hlinkClick r:id="rId7"/>
              </a:rPr>
              <a:t>www.ev3lessons.com</a:t>
            </a:r>
            <a:r>
              <a:rPr lang="en-US" sz="2400" dirty="0"/>
              <a:t> and </a:t>
            </a:r>
            <a:r>
              <a:rPr lang="en-US" sz="2400" dirty="0">
                <a:hlinkClick r:id="rId8"/>
              </a:rPr>
              <a:t>www.flltutorials.com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9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9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9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9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9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5343" y="4553580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D3E11-F034-284A-8108-7B3BC7E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78CC-781C-5040-9187-D1139115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0BEF7-F3B7-3E4D-A617-A7EF5CC0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E0C31-588E-4649-BB09-A06E4C1C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0C2A99-E927-D149-B7FC-0DDC9DBF73B0}"/>
              </a:ext>
            </a:extLst>
          </p:cNvPr>
          <p:cNvSpPr txBox="1">
            <a:spLocks/>
          </p:cNvSpPr>
          <p:nvPr/>
        </p:nvSpPr>
        <p:spPr>
          <a:xfrm>
            <a:off x="454992" y="1820430"/>
            <a:ext cx="4121076" cy="41843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/>
              <a:t>The Hotshot Hotwires is a community-based FIRST LEGO League team in the mid Hudson Valley region of New York.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/>
              <a:t>The team started in 2012, although all of the original coaches and students have graduated.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/>
              <a:t>The photograph is of our 2018-19 team, comprised of 5</a:t>
            </a:r>
            <a:r>
              <a:rPr lang="en-US" sz="2400" baseline="30000" dirty="0"/>
              <a:t>th</a:t>
            </a:r>
            <a:r>
              <a:rPr lang="en-US" sz="2400" dirty="0"/>
              <a:t>-8</a:t>
            </a:r>
            <a:r>
              <a:rPr lang="en-US" sz="2400" baseline="30000" dirty="0"/>
              <a:t>th</a:t>
            </a:r>
            <a:r>
              <a:rPr lang="en-US" sz="2400" dirty="0"/>
              <a:t> graders.</a:t>
            </a:r>
          </a:p>
        </p:txBody>
      </p:sp>
      <p:pic>
        <p:nvPicPr>
          <p:cNvPr id="10" name="Picture 2" descr="Image may contain: 8 people, people smiling, people standing, tree, outdoor and nature">
            <a:extLst>
              <a:ext uri="{FF2B5EF4-FFF2-40B4-BE49-F238E27FC236}">
                <a16:creationId xmlns:a16="http://schemas.microsoft.com/office/drawing/2014/main" id="{688DB7A7-B89E-9942-9135-C4BF81427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68" y="1996806"/>
            <a:ext cx="4356097" cy="27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hotshot hotwires">
            <a:extLst>
              <a:ext uri="{FF2B5EF4-FFF2-40B4-BE49-F238E27FC236}">
                <a16:creationId xmlns:a16="http://schemas.microsoft.com/office/drawing/2014/main" id="{E701D12B-FBBD-3642-8BA5-5662E00A4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08" y="497027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81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F0D1-3AEB-9A4D-9A4D-6EA97680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Conventional Approach 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6781-7671-904C-BE22-E1EF90C6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46" y="1667935"/>
            <a:ext cx="8238707" cy="4353215"/>
          </a:xfrm>
        </p:spPr>
        <p:txBody>
          <a:bodyPr/>
          <a:lstStyle/>
          <a:p>
            <a:pPr marL="382200" indent="-457200">
              <a:buSzPts val="2400"/>
              <a:buFont typeface="Wingdings" pitchFamily="2" charset="2"/>
              <a:buChar char="§"/>
            </a:pPr>
            <a:r>
              <a:rPr lang="en-US" sz="2800" dirty="0"/>
              <a:t>A common approach to robot design by many experienced teams is as follows:</a:t>
            </a:r>
          </a:p>
          <a:p>
            <a:pPr marL="731600" lvl="1" indent="-457200">
              <a:spcBef>
                <a:spcPts val="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Build a base robot for mobility, with access to power from two motors (the other two of the four motors are used to drive the robot).</a:t>
            </a:r>
          </a:p>
          <a:p>
            <a:pPr marL="731600" lvl="1" indent="-457200">
              <a:spcBef>
                <a:spcPts val="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Build attachments that draw power from the motors on the base robot. Each attachment performs a few missions.</a:t>
            </a:r>
          </a:p>
          <a:p>
            <a:pPr marL="731600" lvl="1" indent="-457200">
              <a:spcBef>
                <a:spcPts val="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Change attachments between programs.</a:t>
            </a:r>
          </a:p>
          <a:p>
            <a:pPr marL="731600" lvl="1" indent="-457200">
              <a:spcBef>
                <a:spcPts val="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Rubber bands or pneumatics can be used as additional power sources.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B16EA-A0DD-3E46-BB66-CA8B73CF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4BE05-3F30-D246-8AF9-DA3CD4C4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1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8BB2-0F45-AE41-8426-540D3AB6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 Simple and Effective Alternative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F291-8AE7-2A4D-A06A-66BEF1F9F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46" y="1667935"/>
            <a:ext cx="8238707" cy="4353215"/>
          </a:xfrm>
        </p:spPr>
        <p:txBody>
          <a:bodyPr>
            <a:normAutofit fontScale="85000" lnSpcReduction="20000"/>
          </a:bodyPr>
          <a:lstStyle/>
          <a:p>
            <a:pPr indent="-381000">
              <a:buSzPts val="2400"/>
            </a:pPr>
            <a:r>
              <a:rPr lang="en-US" dirty="0"/>
              <a:t>Goal: obtain a respectable score…</a:t>
            </a:r>
          </a:p>
          <a:p>
            <a:pPr lvl="1" indent="-381000">
              <a:buSzPts val="2400"/>
            </a:pPr>
            <a:r>
              <a:rPr lang="en-US" dirty="0"/>
              <a:t>Without using complex attachments</a:t>
            </a:r>
          </a:p>
          <a:p>
            <a:pPr lvl="1" indent="-381000">
              <a:buSzPts val="2400"/>
            </a:pPr>
            <a:r>
              <a:rPr lang="en-US" dirty="0"/>
              <a:t> While minimizing attachment change</a:t>
            </a:r>
          </a:p>
          <a:p>
            <a:pPr indent="-381000">
              <a:buSzPts val="2400"/>
            </a:pPr>
            <a:r>
              <a:rPr lang="en-US" dirty="0"/>
              <a:t>Approach:</a:t>
            </a:r>
          </a:p>
          <a:p>
            <a:pPr lvl="1" indent="-381000">
              <a:buSzPts val="2400"/>
            </a:pPr>
            <a:r>
              <a:rPr lang="en-US" dirty="0"/>
              <a:t>Combining actuators so that when one or both motors move, it enables the robot to perform a wide variety of missions.</a:t>
            </a:r>
          </a:p>
          <a:p>
            <a:pPr lvl="1" indent="-381000">
              <a:buSzPts val="2400"/>
            </a:pPr>
            <a:r>
              <a:rPr lang="en-US" dirty="0"/>
              <a:t>Enables simultaneous and independent movement in all three axes of 3D space, like a 3D printer.</a:t>
            </a:r>
          </a:p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5E989-2902-9D4D-B2EA-4DE4BB50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6C68-0D20-9C4B-A8F6-73FC4A25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5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F869-0B83-3743-BB4B-F48C25EC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No Additional ATTACHMENTS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B043-CDB6-0641-8BAE-6F0AD53F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438" y="1505583"/>
            <a:ext cx="4302328" cy="4683344"/>
          </a:xfrm>
        </p:spPr>
        <p:txBody>
          <a:bodyPr>
            <a:normAutofit fontScale="92500"/>
          </a:bodyPr>
          <a:lstStyle/>
          <a:p>
            <a:r>
              <a:rPr lang="en-US" sz="2200" dirty="0">
                <a:sym typeface="Arial"/>
              </a:rPr>
              <a:t>Sometimes, it might be possible to solve several missions with no added attachments on your robot</a:t>
            </a:r>
          </a:p>
          <a:p>
            <a:r>
              <a:rPr lang="en-US" sz="2200" dirty="0">
                <a:sym typeface="Arial"/>
              </a:rPr>
              <a:t>Pros: Saves time in base, reduces errors, and reduces complexity</a:t>
            </a:r>
          </a:p>
          <a:p>
            <a:r>
              <a:rPr lang="en-US" sz="2200" dirty="0">
                <a:sym typeface="Arial"/>
              </a:rPr>
              <a:t>Cons: May not be able to complete all missions, but will complete most</a:t>
            </a:r>
          </a:p>
          <a:p>
            <a:r>
              <a:rPr lang="en-US" sz="2200" dirty="0">
                <a:sym typeface="Arial"/>
              </a:rPr>
              <a:t>Examples:</a:t>
            </a:r>
          </a:p>
          <a:p>
            <a:pPr marL="306000" lvl="1"/>
            <a:r>
              <a:rPr lang="en-US" sz="2200" dirty="0">
                <a:sym typeface="Arial"/>
              </a:rPr>
              <a:t>Watch the video to see our robot complete more than half the missions in one program with no attachments added to the robot : </a:t>
            </a:r>
            <a:r>
              <a:rPr lang="en-US" altLang="en-US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https://youtu.be/0rPKrHTP688</a:t>
            </a:r>
            <a:r>
              <a:rPr lang="en-US" altLang="en-US" sz="2200" dirty="0"/>
              <a:t> </a:t>
            </a:r>
          </a:p>
          <a:p>
            <a:pPr marL="685800" indent="-571500">
              <a:buClr>
                <a:srgbClr val="000000"/>
              </a:buClr>
              <a:buSzPts val="1800"/>
              <a:buFont typeface="Wingdings" pitchFamily="2" charset="2"/>
              <a:buChar char="§"/>
            </a:pP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FD9AE-633A-5943-BFCE-12C1CFED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4877E-2111-3044-9C6E-F66FDDF3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98EB96-77CC-4DAD-8149-2B67960650B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66" y="2332538"/>
            <a:ext cx="4109543" cy="27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4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D2F8-E671-0147-B3A0-004B9D13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No ATTACHMENT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A14D-35EE-E543-8D44-E9E3CE0C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49" y="1659486"/>
            <a:ext cx="3914079" cy="4353215"/>
          </a:xfrm>
        </p:spPr>
        <p:txBody>
          <a:bodyPr>
            <a:normAutofit fontScale="92500"/>
          </a:bodyPr>
          <a:lstStyle/>
          <a:p>
            <a:r>
              <a:rPr lang="en-US" sz="2200" dirty="0">
                <a:sym typeface="Arial"/>
              </a:rPr>
              <a:t>If you plan to add nothing to your robot, then you have to think about what versatile tool that would complete the most missions</a:t>
            </a:r>
          </a:p>
          <a:p>
            <a:r>
              <a:rPr lang="en-US" sz="2200" dirty="0">
                <a:sym typeface="Arial"/>
              </a:rPr>
              <a:t>Hotshot Hotwires recommends learning to make a forklift and learning to make a claw</a:t>
            </a:r>
          </a:p>
          <a:p>
            <a:r>
              <a:rPr lang="en-US" sz="2200" dirty="0">
                <a:sym typeface="Arial"/>
              </a:rPr>
              <a:t>This allows for up-down and grab-release movements that are universally needed for FIRST LEGO League missions</a:t>
            </a:r>
          </a:p>
          <a:p>
            <a:endParaRPr lang="es-ES_trad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7210F-1D75-A449-BE75-FC971EC6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F9EAF-65BF-F24E-9AD8-18C68B61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Google Shape;141;p27">
            <a:extLst>
              <a:ext uri="{FF2B5EF4-FFF2-40B4-BE49-F238E27FC236}">
                <a16:creationId xmlns:a16="http://schemas.microsoft.com/office/drawing/2014/main" id="{5A9F3504-B27B-764B-8BE6-BB644F299C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434" t="7270" r="15305" b="8872"/>
          <a:stretch/>
        </p:blipFill>
        <p:spPr>
          <a:xfrm>
            <a:off x="4572001" y="2190160"/>
            <a:ext cx="4098708" cy="2984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26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A1E9-71DC-1C40-9C14-006FD1C2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FORKLIFT BASICS: RACK AND PINION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A38A-2316-A24E-ACEF-28D9213CF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2860726" cy="435321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 forklift can be made in many ways including using string or LEGO chains </a:t>
            </a:r>
          </a:p>
          <a:p>
            <a:r>
              <a:rPr lang="en-US" dirty="0"/>
              <a:t>We used 2 pairs of rack and pinion gears for ours</a:t>
            </a:r>
          </a:p>
          <a:p>
            <a:r>
              <a:rPr lang="en-US" dirty="0"/>
              <a:t>Watch this 20sec video on rack &amp; pinion: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https://www.youtube.com/watch?v=oS7QyMNCZ_4</a:t>
            </a:r>
            <a:endParaRPr lang="en-US" dirty="0"/>
          </a:p>
          <a:p>
            <a:r>
              <a:rPr lang="en-US" dirty="0"/>
              <a:t>The component with the Large motor moves up and down along the racks to complete the forklift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1702C-E082-5549-80EE-9D73FF29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FE97E-1985-4C4B-8A5D-742749F5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Google Shape;155;p29">
            <a:extLst>
              <a:ext uri="{FF2B5EF4-FFF2-40B4-BE49-F238E27FC236}">
                <a16:creationId xmlns:a16="http://schemas.microsoft.com/office/drawing/2014/main" id="{FF670917-7B62-2446-AE61-44A8D52F33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199" y="1505583"/>
            <a:ext cx="1927902" cy="214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9;p31">
            <a:extLst>
              <a:ext uri="{FF2B5EF4-FFF2-40B4-BE49-F238E27FC236}">
                <a16:creationId xmlns:a16="http://schemas.microsoft.com/office/drawing/2014/main" id="{28B3A2A2-1317-0149-9294-1EF595E537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265" t="3778" r="9526" b="9566"/>
          <a:stretch/>
        </p:blipFill>
        <p:spPr>
          <a:xfrm>
            <a:off x="6991893" y="1505583"/>
            <a:ext cx="1794864" cy="214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77;p32">
            <a:extLst>
              <a:ext uri="{FF2B5EF4-FFF2-40B4-BE49-F238E27FC236}">
                <a16:creationId xmlns:a16="http://schemas.microsoft.com/office/drawing/2014/main" id="{A8225924-3C42-FC4D-85F9-51C0365570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325" y="3800259"/>
            <a:ext cx="1794864" cy="2393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2;p30">
            <a:extLst>
              <a:ext uri="{FF2B5EF4-FFF2-40B4-BE49-F238E27FC236}">
                <a16:creationId xmlns:a16="http://schemas.microsoft.com/office/drawing/2014/main" id="{9E9BB672-8E22-0D49-8E7D-8D3BFEEABC9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5923" t="9361" b="12366"/>
          <a:stretch/>
        </p:blipFill>
        <p:spPr>
          <a:xfrm>
            <a:off x="4957157" y="3822724"/>
            <a:ext cx="1927903" cy="2393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C44F14-CCAF-6C48-93E1-7E3C9F01FCE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84" y="2461783"/>
            <a:ext cx="1940673" cy="39261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98FE15-3767-324E-A5AE-CA013A5A4A73}"/>
              </a:ext>
            </a:extLst>
          </p:cNvPr>
          <p:cNvSpPr txBox="1"/>
          <p:nvPr/>
        </p:nvSpPr>
        <p:spPr>
          <a:xfrm>
            <a:off x="717528" y="4924791"/>
            <a:ext cx="250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Expert tip: for strength, sandwich gear rack (#3743), technic bricks (</a:t>
            </a:r>
            <a:r>
              <a:rPr lang="en-US" sz="1200" dirty="0" err="1">
                <a:solidFill>
                  <a:srgbClr val="FF0000"/>
                </a:solidFill>
              </a:rPr>
              <a:t>eg</a:t>
            </a:r>
            <a:r>
              <a:rPr lang="en-US" sz="1200" dirty="0">
                <a:solidFill>
                  <a:srgbClr val="FF0000"/>
                </a:solidFill>
              </a:rPr>
              <a:t> #32018), and optionally thin system plates (</a:t>
            </a:r>
            <a:r>
              <a:rPr lang="en-US" sz="1200" dirty="0" err="1">
                <a:solidFill>
                  <a:srgbClr val="FF0000"/>
                </a:solidFill>
              </a:rPr>
              <a:t>eg</a:t>
            </a:r>
            <a:r>
              <a:rPr lang="en-US" sz="1200" dirty="0">
                <a:solidFill>
                  <a:srgbClr val="FF0000"/>
                </a:solidFill>
              </a:rPr>
              <a:t> #3460) together.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5F6CCC-AB42-9642-BDF7-13DF9014E08D}"/>
              </a:ext>
            </a:extLst>
          </p:cNvPr>
          <p:cNvCxnSpPr/>
          <p:nvPr/>
        </p:nvCxnSpPr>
        <p:spPr>
          <a:xfrm>
            <a:off x="2877206" y="5442857"/>
            <a:ext cx="8485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1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EBE0-D52C-084F-8407-1852B4D3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CLAW ARM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72BD-929E-B444-BB30-66C0D1987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Start with the design from Yoshihito </a:t>
            </a:r>
            <a:r>
              <a:rPr lang="en-US" sz="2000" dirty="0" err="1"/>
              <a:t>Isogawa’s</a:t>
            </a:r>
            <a:r>
              <a:rPr lang="en-US" sz="2000" dirty="0"/>
              <a:t> LEGO MINDSTORMS EV3 Ideas book and modify it to suit your needs (make it stronger, larger, make it grab and lift, etc.)</a:t>
            </a:r>
          </a:p>
          <a:p>
            <a:r>
              <a:rPr lang="en-US" sz="2000" dirty="0"/>
              <a:t>Whatever claw you design will need to be motorized and connect to the forklift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F1683-A74D-7F48-BC47-E0A9D23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F0A14-FDED-DA4A-8C91-78C7FA98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Google Shape;200;p35">
            <a:extLst>
              <a:ext uri="{FF2B5EF4-FFF2-40B4-BE49-F238E27FC236}">
                <a16:creationId xmlns:a16="http://schemas.microsoft.com/office/drawing/2014/main" id="{60850FE0-0B8B-5A4D-95EF-9CD3F234DB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2324" r="9801"/>
          <a:stretch/>
        </p:blipFill>
        <p:spPr>
          <a:xfrm>
            <a:off x="630784" y="4078708"/>
            <a:ext cx="1717922" cy="18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148135-A10A-2746-90B4-1D1D9FBAC1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17" y="3797232"/>
            <a:ext cx="3787235" cy="2354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606FCB-E7AE-0843-8B8D-575E8C82A1D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03" y="3797232"/>
            <a:ext cx="3832088" cy="23822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047D43-92CB-F14A-BA41-BC86B2626E5D}"/>
              </a:ext>
            </a:extLst>
          </p:cNvPr>
          <p:cNvSpPr txBox="1"/>
          <p:nvPr/>
        </p:nvSpPr>
        <p:spPr>
          <a:xfrm>
            <a:off x="7119704" y="5694765"/>
            <a:ext cx="171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Grab and lift by </a:t>
            </a:r>
            <a:r>
              <a:rPr lang="en-US" sz="1400" dirty="0" err="1"/>
              <a:t>Ogaworks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4AB5-94A5-3A40-A50D-BFE94CE34249}"/>
              </a:ext>
            </a:extLst>
          </p:cNvPr>
          <p:cNvSpPr txBox="1"/>
          <p:nvPr/>
        </p:nvSpPr>
        <p:spPr>
          <a:xfrm>
            <a:off x="3759134" y="5579349"/>
            <a:ext cx="212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"Most Simple EV3 Robot Claw" by William</a:t>
            </a:r>
          </a:p>
        </p:txBody>
      </p:sp>
    </p:spTree>
    <p:extLst>
      <p:ext uri="{BB962C8B-B14F-4D97-AF65-F5344CB8AC3E}">
        <p14:creationId xmlns:p14="http://schemas.microsoft.com/office/powerpoint/2010/main" val="85299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5A56-297F-6044-AAAF-F994F15A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83B1-F1E7-3E4B-9070-29972A69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2675252" cy="4353215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Add the claw arm to the forklift. </a:t>
            </a:r>
          </a:p>
          <a:p>
            <a:r>
              <a:rPr lang="en-US" sz="2400" dirty="0"/>
              <a:t>The claw arm on the forklift allows for a versatile tool that we call “compound actuator”</a:t>
            </a:r>
          </a:p>
          <a:p>
            <a:r>
              <a:rPr lang="en-US" sz="2400" dirty="0"/>
              <a:t>You can now move up-down and grab-release</a:t>
            </a:r>
          </a:p>
          <a:p>
            <a:r>
              <a:rPr lang="en-US" sz="2400" dirty="0"/>
              <a:t>You can complete a lot of missions with this one permanent tool</a:t>
            </a:r>
          </a:p>
          <a:p>
            <a:r>
              <a:rPr lang="en-US" sz="2400" dirty="0"/>
              <a:t>Watch video to see our robot complete missions with this tool.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167AC6"/>
                </a:solidFill>
                <a:latin typeface="YouTube Noto"/>
                <a:hlinkClick r:id="rId2"/>
              </a:rPr>
              <a:t>https://youtu.be/EUToojAwfa4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s-ES_trad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A7B93-E1CC-2246-83E6-6A789D18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9/24/2018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2F519-62F8-9A48-AFCA-F282F93E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Google Shape;207;p36">
            <a:extLst>
              <a:ext uri="{FF2B5EF4-FFF2-40B4-BE49-F238E27FC236}">
                <a16:creationId xmlns:a16="http://schemas.microsoft.com/office/drawing/2014/main" id="{A4EAFDB2-83CA-EC48-B832-336CB5E1A1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240" y="1505583"/>
            <a:ext cx="5459558" cy="4354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0469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28427</TotalTime>
  <Words>741</Words>
  <Application>Microsoft Macintosh PowerPoint</Application>
  <PresentationFormat>On-screen Show (4:3)</PresentationFormat>
  <Paragraphs>76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Gill Sans MT</vt:lpstr>
      <vt:lpstr>Helvetica Neue</vt:lpstr>
      <vt:lpstr>Wingdings</vt:lpstr>
      <vt:lpstr>Wingdings 2</vt:lpstr>
      <vt:lpstr>YouTube Noto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AN alternative approach to  FIRST LEGO LEGUE ROBOTS:  MINIMIZING Attachments</vt:lpstr>
      <vt:lpstr>About the Author</vt:lpstr>
      <vt:lpstr>The Conventional Approach </vt:lpstr>
      <vt:lpstr>A Simple and Effective Alternative</vt:lpstr>
      <vt:lpstr>No Additional ATTACHMENTS</vt:lpstr>
      <vt:lpstr>No ATTACHMENT SYSTEM</vt:lpstr>
      <vt:lpstr>FORKLIFT BASICS: RACK AND PINION SYSTEM </vt:lpstr>
      <vt:lpstr>CLAW ARM BASICS</vt:lpstr>
      <vt:lpstr>PUTTING IT TOGETHER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262</cp:revision>
  <cp:lastPrinted>2016-08-04T16:20:00Z</cp:lastPrinted>
  <dcterms:created xsi:type="dcterms:W3CDTF">2014-10-28T21:59:38Z</dcterms:created>
  <dcterms:modified xsi:type="dcterms:W3CDTF">2018-09-27T10:53:31Z</dcterms:modified>
</cp:coreProperties>
</file>