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8"/>
  </p:notesMasterIdLst>
  <p:handoutMasterIdLst>
    <p:handoutMasterId r:id="rId19"/>
  </p:handoutMasterIdLst>
  <p:sldIdLst>
    <p:sldId id="261" r:id="rId2"/>
    <p:sldId id="307" r:id="rId3"/>
    <p:sldId id="286" r:id="rId4"/>
    <p:sldId id="291" r:id="rId5"/>
    <p:sldId id="292" r:id="rId6"/>
    <p:sldId id="309" r:id="rId7"/>
    <p:sldId id="310" r:id="rId8"/>
    <p:sldId id="311" r:id="rId9"/>
    <p:sldId id="288" r:id="rId10"/>
    <p:sldId id="289" r:id="rId11"/>
    <p:sldId id="296" r:id="rId12"/>
    <p:sldId id="297" r:id="rId13"/>
    <p:sldId id="300" r:id="rId14"/>
    <p:sldId id="298" r:id="rId15"/>
    <p:sldId id="301"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7" autoAdjust="0"/>
    <p:restoredTop sz="95268" autoAdjust="0"/>
  </p:normalViewPr>
  <p:slideViewPr>
    <p:cSldViewPr snapToGrid="0" snapToObjects="1">
      <p:cViewPr varScale="1">
        <p:scale>
          <a:sx n="105" d="100"/>
          <a:sy n="105" d="100"/>
        </p:scale>
        <p:origin x="132" y="1434"/>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6/7/18</a:t>
            </a:fld>
            <a:endParaRPr lang="en-US"/>
          </a:p>
        </p:txBody>
      </p:sp>
      <p:sp>
        <p:nvSpPr>
          <p:cNvPr id="4" name="Footer Placeholder 3">
            <a:extLst>
              <a:ext uri="{FF2B5EF4-FFF2-40B4-BE49-F238E27FC236}">
                <a16:creationId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6/7/18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F97372E0-7466-4A2C-9117-5B60A996EC6F}"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pic>
        <p:nvPicPr>
          <p:cNvPr id="13" name="Picture 12"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9843" y="91003"/>
            <a:ext cx="8277216" cy="30385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F6FEB-F334-4863-B5D8-8471C81FF79A}"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7249C-AB9A-4D7F-9492-8F943F40C5F3}"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6637B-00ED-4B0E-8714-2C32B9E97D78}"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BE235-7FD8-45C8-B2CA-54A2F7F3F58B}"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C14B3-CBE3-4BAB-AF53-3B54FCB545DA}" type="datetime1">
              <a:rPr lang="en-US" smtClean="0"/>
              <a:t>6/7/18</a:t>
            </a:fld>
            <a:endParaRPr lang="en-US" dirty="0"/>
          </a:p>
        </p:txBody>
      </p:sp>
      <p:sp>
        <p:nvSpPr>
          <p:cNvPr id="6" name="Footer Placeholder 5"/>
          <p:cNvSpPr>
            <a:spLocks noGrp="1"/>
          </p:cNvSpPr>
          <p:nvPr>
            <p:ph type="ftr" sz="quarter" idx="11"/>
          </p:nvPr>
        </p:nvSpPr>
        <p:spPr/>
        <p:txBody>
          <a:bodyPr/>
          <a:lstStyle/>
          <a:p>
            <a:r>
              <a:rPr lang="en-US"/>
              <a:t>© 2018, FLL Tutorials (Last Edit 8/26/2017)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9D504-A5FC-45CF-A635-D855D3FAF0EC}" type="datetime1">
              <a:rPr lang="en-US" smtClean="0"/>
              <a:t>6/7/18</a:t>
            </a:fld>
            <a:endParaRPr lang="en-US" dirty="0"/>
          </a:p>
        </p:txBody>
      </p:sp>
      <p:sp>
        <p:nvSpPr>
          <p:cNvPr id="8" name="Footer Placeholder 7"/>
          <p:cNvSpPr>
            <a:spLocks noGrp="1"/>
          </p:cNvSpPr>
          <p:nvPr>
            <p:ph type="ftr" sz="quarter" idx="11"/>
          </p:nvPr>
        </p:nvSpPr>
        <p:spPr/>
        <p:txBody>
          <a:bodyPr/>
          <a:lstStyle/>
          <a:p>
            <a:r>
              <a:rPr lang="en-US"/>
              <a:t>© 2018, FLL Tutorials (Last Edit 8/26/2017)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30B93-742E-4490-B191-BFF623856DD7}" type="datetime1">
              <a:rPr lang="en-US" smtClean="0"/>
              <a:t>6/7/18</a:t>
            </a:fld>
            <a:endParaRPr lang="en-US" dirty="0"/>
          </a:p>
        </p:txBody>
      </p:sp>
      <p:sp>
        <p:nvSpPr>
          <p:cNvPr id="4" name="Footer Placeholder 3"/>
          <p:cNvSpPr>
            <a:spLocks noGrp="1"/>
          </p:cNvSpPr>
          <p:nvPr>
            <p:ph type="ftr" sz="quarter" idx="11"/>
          </p:nvPr>
        </p:nvSpPr>
        <p:spPr/>
        <p:txBody>
          <a:bodyPr/>
          <a:lstStyle/>
          <a:p>
            <a:r>
              <a:rPr lang="en-US"/>
              <a:t>© 2018, FLL Tutorials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0BC507-8CDF-4075-AA80-7F21DCFCF6FA}" type="datetime1">
              <a:rPr lang="en-US" smtClean="0"/>
              <a:t>6/7/18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2018, FLL Tutorials (Last Edit 8/26/2017)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9649B44-32C9-4781-9AF2-A8FDD8451EB7}" type="datetime1">
              <a:rPr lang="en-US" smtClean="0"/>
              <a:t>6/7/18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2018, FLL Tutorials (Last Edit 8/26/2017)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C0828-A012-40EE-A6F4-2A664EB15282}" type="datetime1">
              <a:rPr lang="en-US" smtClean="0"/>
              <a:t>6/7/18</a:t>
            </a:fld>
            <a:endParaRPr lang="en-US" dirty="0"/>
          </a:p>
        </p:txBody>
      </p:sp>
      <p:sp>
        <p:nvSpPr>
          <p:cNvPr id="6" name="Footer Placeholder 5"/>
          <p:cNvSpPr>
            <a:spLocks noGrp="1"/>
          </p:cNvSpPr>
          <p:nvPr>
            <p:ph type="ftr" sz="quarter" idx="11"/>
          </p:nvPr>
        </p:nvSpPr>
        <p:spPr/>
        <p:txBody>
          <a:bodyPr/>
          <a:lstStyle/>
          <a:p>
            <a:r>
              <a:rPr lang="en-US"/>
              <a:t>© 2018, FLL Tutorials (Last Edit 8/26/2017)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D8D6BA8-E5E5-469A-B7B9-6C4D1E1008AA}" type="datetime1">
              <a:rPr lang="en-US" smtClean="0"/>
              <a:t>6/7/18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2018, FLL Tutorials (Last Edit 8/26/2017)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ev3lessso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rstinspires.org/robotics/fll/global-innov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 (GIA)</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
        <p:nvSpPr>
          <p:cNvPr id="4" name="Footer Placeholder 3"/>
          <p:cNvSpPr>
            <a:spLocks noGrp="1"/>
          </p:cNvSpPr>
          <p:nvPr>
            <p:ph type="ftr" sz="quarter" idx="11"/>
          </p:nvPr>
        </p:nvSpPr>
        <p:spPr/>
        <p:txBody>
          <a:bodyPr/>
          <a:lstStyle/>
          <a:p>
            <a:r>
              <a:rPr lang="en-US"/>
              <a:t>© 2018, FLL Tutorials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8" name="Picture 7">
            <a:extLst>
              <a:ext uri="{FF2B5EF4-FFF2-40B4-BE49-F238E27FC236}">
                <a16:creationId xmlns:a16="http://schemas.microsoft.com/office/drawing/2014/main" id="{2FAC7C43-3F3F-4682-BCA1-920A01A7051E}"/>
              </a:ext>
            </a:extLst>
          </p:cNvPr>
          <p:cNvPicPr>
            <a:picLocks noChangeAspect="1"/>
          </p:cNvPicPr>
          <p:nvPr/>
        </p:nvPicPr>
        <p:blipFill>
          <a:blip r:embed="rId3"/>
          <a:stretch>
            <a:fillRect/>
          </a:stretch>
        </p:blipFill>
        <p:spPr>
          <a:xfrm>
            <a:off x="1666754" y="4935360"/>
            <a:ext cx="3112816" cy="581779"/>
          </a:xfrm>
          <a:prstGeom prst="rect">
            <a:avLst/>
          </a:prstGeom>
        </p:spPr>
      </p:pic>
      <p:pic>
        <p:nvPicPr>
          <p:cNvPr id="9" name="Picture 8">
            <a:extLst>
              <a:ext uri="{FF2B5EF4-FFF2-40B4-BE49-F238E27FC236}">
                <a16:creationId xmlns:a16="http://schemas.microsoft.com/office/drawing/2014/main" id="{A58CEA5D-C842-4693-B0A9-A8BB8F90A402}"/>
              </a:ext>
            </a:extLst>
          </p:cNvPr>
          <p:cNvPicPr>
            <a:picLocks noChangeAspect="1"/>
          </p:cNvPicPr>
          <p:nvPr/>
        </p:nvPicPr>
        <p:blipFill>
          <a:blip r:embed="rId4"/>
          <a:stretch>
            <a:fillRect/>
          </a:stretch>
        </p:blipFill>
        <p:spPr>
          <a:xfrm>
            <a:off x="5437746" y="4988502"/>
            <a:ext cx="1887991" cy="475494"/>
          </a:xfrm>
          <a:prstGeom prst="rect">
            <a:avLst/>
          </a:prstGeom>
        </p:spPr>
      </p:pic>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76DCCC5B-C058-4FE5-8A04-71761AF559FA}"/>
              </a:ext>
            </a:extLst>
          </p:cNvPr>
          <p:cNvSpPr>
            <a:spLocks noGrp="1"/>
          </p:cNvSpPr>
          <p:nvPr>
            <p:ph idx="1"/>
          </p:nvPr>
        </p:nvSpPr>
        <p:spPr>
          <a:xfrm>
            <a:off x="241739" y="1840895"/>
            <a:ext cx="4939861" cy="4500637"/>
          </a:xfrm>
          <a:ln>
            <a:noFill/>
          </a:ln>
        </p:spPr>
        <p:txBody>
          <a:bodyPr>
            <a:normAutofit fontScale="92500"/>
          </a:bodyPr>
          <a:lstStyle/>
          <a:p>
            <a:pPr>
              <a:lnSpc>
                <a:spcPct val="150000"/>
              </a:lnSpc>
            </a:pPr>
            <a:r>
              <a:rPr lang="en-US" b="1" dirty="0">
                <a:solidFill>
                  <a:srgbClr val="7030A0"/>
                </a:solidFill>
              </a:rPr>
              <a:t>Implementation: </a:t>
            </a:r>
            <a:r>
              <a:rPr lang="en-US" sz="1600" dirty="0"/>
              <a:t>The 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p>
          <a:p>
            <a:pPr>
              <a:lnSpc>
                <a:spcPct val="150000"/>
              </a:lnSpc>
            </a:pPr>
            <a:r>
              <a:rPr lang="en-US" b="1" dirty="0">
                <a:solidFill>
                  <a:srgbClr val="FFC000"/>
                </a:solidFill>
              </a:rPr>
              <a:t>Motivation to Implement: </a:t>
            </a:r>
            <a:r>
              <a:rPr lang="en-US" sz="1600" dirty="0"/>
              <a:t>The 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id="{B3AB935C-693A-4BE4-93FC-C400F802D784}"/>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199F-7E3E-440D-83F9-4A1B6C62992F}"/>
              </a:ext>
            </a:extLst>
          </p:cNvPr>
          <p:cNvSpPr>
            <a:spLocks noGrp="1"/>
          </p:cNvSpPr>
          <p:nvPr>
            <p:ph type="title"/>
          </p:nvPr>
        </p:nvSpPr>
        <p:spPr/>
        <p:txBody>
          <a:bodyPr/>
          <a:lstStyle/>
          <a:p>
            <a:r>
              <a:rPr lang="en-US" dirty="0"/>
              <a:t>What Happens as a Semi-Finalist?</a:t>
            </a:r>
          </a:p>
        </p:txBody>
      </p:sp>
      <p:sp>
        <p:nvSpPr>
          <p:cNvPr id="3" name="Content Placeholder 2">
            <a:extLst>
              <a:ext uri="{FF2B5EF4-FFF2-40B4-BE49-F238E27FC236}">
                <a16:creationId xmlns:a16="http://schemas.microsoft.com/office/drawing/2014/main" id="{C129EE7C-955F-4973-844C-88E89273074A}"/>
              </a:ext>
            </a:extLst>
          </p:cNvPr>
          <p:cNvSpPr>
            <a:spLocks noGrp="1"/>
          </p:cNvSpPr>
          <p:nvPr>
            <p:ph idx="1"/>
          </p:nvPr>
        </p:nvSpPr>
        <p:spPr>
          <a:xfrm>
            <a:off x="381965" y="1761754"/>
            <a:ext cx="5173883" cy="4722426"/>
          </a:xfrm>
        </p:spPr>
        <p:txBody>
          <a:bodyPr>
            <a:normAutofit/>
          </a:bodyPr>
          <a:lstStyle/>
          <a:p>
            <a:pPr marL="0" indent="0">
              <a:lnSpc>
                <a:spcPct val="150000"/>
              </a:lnSpc>
              <a:buNone/>
            </a:pPr>
            <a:r>
              <a:rPr lang="en-US" dirty="0"/>
              <a:t>Invited to attend the Global Innovation Award Event in Washington, D.C. </a:t>
            </a:r>
          </a:p>
          <a:p>
            <a:pPr marL="0" indent="0">
              <a:lnSpc>
                <a:spcPct val="150000"/>
              </a:lnSpc>
              <a:buNone/>
            </a:pPr>
            <a:r>
              <a:rPr lang="en-US" dirty="0"/>
              <a:t>The team will need to create a 5 minute presentation for the judges. Judging will last 15 minutes. Judges have 10 minutes to ask questions.</a:t>
            </a:r>
          </a:p>
          <a:p>
            <a:pPr marL="0" indent="0">
              <a:lnSpc>
                <a:spcPct val="150000"/>
              </a:lnSpc>
              <a:buNone/>
            </a:pPr>
            <a:r>
              <a:rPr lang="en-US" dirty="0"/>
              <a:t>You also have to fill out an Engineering Change Notice form. </a:t>
            </a:r>
            <a:endParaRPr lang="en-US" sz="1100" dirty="0"/>
          </a:p>
        </p:txBody>
      </p:sp>
      <p:sp>
        <p:nvSpPr>
          <p:cNvPr id="4" name="Footer Placeholder 3">
            <a:extLst>
              <a:ext uri="{FF2B5EF4-FFF2-40B4-BE49-F238E27FC236}">
                <a16:creationId xmlns:a16="http://schemas.microsoft.com/office/drawing/2014/main" id="{73815A05-5A37-4260-B08C-6055DBF25CE6}"/>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a16="http://schemas.microsoft.com/office/drawing/2014/main" id="{B606DEEE-C348-4CD4-9430-269D868710D7}"/>
              </a:ext>
            </a:extLst>
          </p:cNvPr>
          <p:cNvPicPr>
            <a:picLocks noChangeAspect="1"/>
          </p:cNvPicPr>
          <p:nvPr/>
        </p:nvPicPr>
        <p:blipFill rotWithShape="1">
          <a:blip r:embed="rId2"/>
          <a:srcRect r="28538"/>
          <a:stretch/>
        </p:blipFill>
        <p:spPr>
          <a:xfrm>
            <a:off x="5742986" y="2037145"/>
            <a:ext cx="2984326" cy="2363124"/>
          </a:xfrm>
          <a:prstGeom prst="rect">
            <a:avLst/>
          </a:prstGeom>
        </p:spPr>
      </p:pic>
      <p:sp>
        <p:nvSpPr>
          <p:cNvPr id="7" name="TextBox 6"/>
          <p:cNvSpPr txBox="1"/>
          <p:nvPr/>
        </p:nvSpPr>
        <p:spPr>
          <a:xfrm>
            <a:off x="5798916" y="4606724"/>
            <a:ext cx="2916821" cy="1448730"/>
          </a:xfrm>
          <a:prstGeom prst="rect">
            <a:avLst/>
          </a:prstGeom>
          <a:noFill/>
        </p:spPr>
        <p:txBody>
          <a:bodyPr wrap="square" rtlCol="0">
            <a:spAutoFit/>
          </a:bodyPr>
          <a:lstStyle/>
          <a:p>
            <a:pPr>
              <a:lnSpc>
                <a:spcPct val="150000"/>
              </a:lnSpc>
            </a:pPr>
            <a:r>
              <a:rPr lang="en-US" sz="1200"/>
              <a:t>It is recommended that semi-finalist, that the team get a provisional patent on their solution since information about the team’s solution will be listed on the Global Innovation Award website.</a:t>
            </a:r>
            <a:endParaRPr lang="en-US" sz="1200" dirty="0"/>
          </a:p>
        </p:txBody>
      </p:sp>
    </p:spTree>
    <p:extLst>
      <p:ext uri="{BB962C8B-B14F-4D97-AF65-F5344CB8AC3E}">
        <p14:creationId xmlns:p14="http://schemas.microsoft.com/office/powerpoint/2010/main" val="305633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CDBA-CEC9-47A6-94D9-FD81EB5BDB97}"/>
              </a:ext>
            </a:extLst>
          </p:cNvPr>
          <p:cNvSpPr>
            <a:spLocks noGrp="1"/>
          </p:cNvSpPr>
          <p:nvPr>
            <p:ph type="title"/>
          </p:nvPr>
        </p:nvSpPr>
        <p:spPr/>
        <p:txBody>
          <a:bodyPr/>
          <a:lstStyle/>
          <a:p>
            <a:r>
              <a:rPr lang="en-US" dirty="0"/>
              <a:t>GIA Judging Presentation</a:t>
            </a:r>
          </a:p>
        </p:txBody>
      </p:sp>
      <p:sp>
        <p:nvSpPr>
          <p:cNvPr id="3" name="Content Placeholder 2">
            <a:extLst>
              <a:ext uri="{FF2B5EF4-FFF2-40B4-BE49-F238E27FC236}">
                <a16:creationId xmlns:a16="http://schemas.microsoft.com/office/drawing/2014/main" id="{C5853E52-4524-44F2-B5F4-FDE45926613C}"/>
              </a:ext>
            </a:extLst>
          </p:cNvPr>
          <p:cNvSpPr>
            <a:spLocks noGrp="1"/>
          </p:cNvSpPr>
          <p:nvPr>
            <p:ph idx="1"/>
          </p:nvPr>
        </p:nvSpPr>
        <p:spPr>
          <a:xfrm>
            <a:off x="241739" y="1845733"/>
            <a:ext cx="5054161" cy="4359123"/>
          </a:xfrm>
        </p:spPr>
        <p:txBody>
          <a:bodyPr>
            <a:noAutofit/>
          </a:bodyPr>
          <a:lstStyle/>
          <a:p>
            <a:pPr marL="0" indent="0">
              <a:lnSpc>
                <a:spcPct val="150000"/>
              </a:lnSpc>
              <a:buNone/>
            </a:pPr>
            <a:r>
              <a:rPr lang="en-US" sz="1600" dirty="0"/>
              <a:t>We highly recommend that the team creates a new presentation for the Global Innovation Award </a:t>
            </a:r>
          </a:p>
          <a:p>
            <a:pPr marL="0" indent="0">
              <a:lnSpc>
                <a:spcPct val="150000"/>
              </a:lnSpc>
              <a:buNone/>
            </a:pPr>
            <a:r>
              <a:rPr lang="en-US" sz="1600" dirty="0"/>
              <a:t>We recommend writing a script based on the GIA rubric. Make your presentation creative and unique, and make sure the entire team participates.</a:t>
            </a:r>
          </a:p>
          <a:p>
            <a:pPr marL="0" indent="0">
              <a:lnSpc>
                <a:spcPct val="150000"/>
              </a:lnSpc>
              <a:buNone/>
            </a:pPr>
            <a:r>
              <a:rPr lang="en-US" sz="1600" dirty="0"/>
              <a:t>If the team has a prototype, they need to bring it! Bring a smaller model if needed. </a:t>
            </a:r>
          </a:p>
          <a:p>
            <a:pPr marL="0" indent="0">
              <a:lnSpc>
                <a:spcPct val="150000"/>
              </a:lnSpc>
              <a:buNone/>
            </a:pPr>
            <a:r>
              <a:rPr lang="en-US" sz="1600" dirty="0"/>
              <a:t>If you are a semi-finalist, FIRST also suggests getting a </a:t>
            </a:r>
            <a:r>
              <a:rPr lang="en-US" sz="1600" i="1" dirty="0"/>
              <a:t>provisional patent</a:t>
            </a:r>
            <a:r>
              <a:rPr lang="en-US" sz="1600" dirty="0"/>
              <a:t>.  </a:t>
            </a:r>
          </a:p>
        </p:txBody>
      </p:sp>
      <p:sp>
        <p:nvSpPr>
          <p:cNvPr id="4" name="Footer Placeholder 3">
            <a:extLst>
              <a:ext uri="{FF2B5EF4-FFF2-40B4-BE49-F238E27FC236}">
                <a16:creationId xmlns:a16="http://schemas.microsoft.com/office/drawing/2014/main" id="{9BAC6EEA-A67C-456D-992E-46B6403B8587}"/>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037" y="2497306"/>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a:t>Image credit: USPTO</a:t>
            </a:r>
          </a:p>
        </p:txBody>
      </p:sp>
      <p:pic>
        <p:nvPicPr>
          <p:cNvPr id="9" name="Picture 8">
            <a:extLst>
              <a:ext uri="{FF2B5EF4-FFF2-40B4-BE49-F238E27FC236}">
                <a16:creationId xmlns:a16="http://schemas.microsoft.com/office/drawing/2014/main" id="{4B309160-7AC5-4EE3-9136-5498D5C61B09}"/>
              </a:ext>
            </a:extLst>
          </p:cNvPr>
          <p:cNvPicPr>
            <a:picLocks noChangeAspect="1"/>
          </p:cNvPicPr>
          <p:nvPr/>
        </p:nvPicPr>
        <p:blipFill rotWithShape="1">
          <a:blip r:embed="rId4"/>
          <a:srcRect t="31430" b="22674"/>
          <a:stretch/>
        </p:blipFill>
        <p:spPr>
          <a:xfrm>
            <a:off x="5066958" y="4546141"/>
            <a:ext cx="3892542" cy="1339866"/>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B16-A7C3-45CD-A246-2A2F8AF8C811}"/>
              </a:ext>
            </a:extLst>
          </p:cNvPr>
          <p:cNvSpPr>
            <a:spLocks noGrp="1"/>
          </p:cNvSpPr>
          <p:nvPr>
            <p:ph type="title"/>
          </p:nvPr>
        </p:nvSpPr>
        <p:spPr/>
        <p:txBody>
          <a:bodyPr/>
          <a:lstStyle/>
          <a:p>
            <a:r>
              <a:rPr lang="en-US" dirty="0"/>
              <a:t>Tips for Judging Part 1</a:t>
            </a:r>
          </a:p>
        </p:txBody>
      </p:sp>
      <p:sp>
        <p:nvSpPr>
          <p:cNvPr id="3" name="Content Placeholder 2">
            <a:extLst>
              <a:ext uri="{FF2B5EF4-FFF2-40B4-BE49-F238E27FC236}">
                <a16:creationId xmlns:a16="http://schemas.microsoft.com/office/drawing/2014/main" id="{F1620C52-D741-4DD5-9DEE-30613DB2AD4D}"/>
              </a:ext>
            </a:extLst>
          </p:cNvPr>
          <p:cNvSpPr>
            <a:spLocks noGrp="1"/>
          </p:cNvSpPr>
          <p:nvPr>
            <p:ph idx="1"/>
          </p:nvPr>
        </p:nvSpPr>
        <p:spPr>
          <a:xfrm>
            <a:off x="232418" y="1864646"/>
            <a:ext cx="5685782" cy="4536153"/>
          </a:xfrm>
        </p:spPr>
        <p:txBody>
          <a:bodyPr>
            <a:noAutofit/>
          </a:bodyPr>
          <a:lstStyle/>
          <a:p>
            <a:pPr marL="0" indent="0">
              <a:lnSpc>
                <a:spcPct val="150000"/>
              </a:lnSpc>
              <a:buNone/>
            </a:pPr>
            <a:r>
              <a:rPr lang="en-US" sz="1800" dirty="0"/>
              <a:t>We recommend having a “captain” who helps direct questions and makes sure everyone answers a question. </a:t>
            </a:r>
          </a:p>
          <a:p>
            <a:pPr marL="0" indent="0">
              <a:lnSpc>
                <a:spcPct val="150000"/>
              </a:lnSpc>
              <a:buNone/>
            </a:pPr>
            <a:r>
              <a:rPr lang="en-US" sz="1800" dirty="0"/>
              <a:t>The captain needs to know what everyone feels comfortable talking about. The captain answers questions too.</a:t>
            </a:r>
          </a:p>
          <a:p>
            <a:pPr marL="0" indent="0">
              <a:lnSpc>
                <a:spcPct val="150000"/>
              </a:lnSpc>
              <a:buNone/>
            </a:pPr>
            <a:r>
              <a:rPr lang="en-US" sz="1800" dirty="0"/>
              <a:t>Just because there is a captain for a judging session, does not mean that the team has an overall team captain. </a:t>
            </a:r>
          </a:p>
          <a:p>
            <a:pPr marL="0" indent="0">
              <a:lnSpc>
                <a:spcPct val="150000"/>
              </a:lnSpc>
              <a:buNone/>
            </a:pPr>
            <a:r>
              <a:rPr lang="en-US" sz="1800" dirty="0"/>
              <a:t>If the judges don’t have questions, you can present additional information to them.</a:t>
            </a:r>
          </a:p>
        </p:txBody>
      </p:sp>
      <p:sp>
        <p:nvSpPr>
          <p:cNvPr id="4" name="Footer Placeholder 3">
            <a:extLst>
              <a:ext uri="{FF2B5EF4-FFF2-40B4-BE49-F238E27FC236}">
                <a16:creationId xmlns:a16="http://schemas.microsoft.com/office/drawing/2014/main" id="{67DDAE65-5F6A-4494-AEEF-BB0F45CC9C85}"/>
              </a:ext>
            </a:extLst>
          </p:cNvPr>
          <p:cNvSpPr>
            <a:spLocks noGrp="1"/>
          </p:cNvSpPr>
          <p:nvPr>
            <p:ph type="ftr" sz="quarter" idx="11"/>
          </p:nvPr>
        </p:nvSpPr>
        <p:spPr>
          <a:xfrm>
            <a:off x="2764639" y="6459786"/>
            <a:ext cx="3617103" cy="365125"/>
          </a:xfrm>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442-4074-469F-8A4B-254E75D8BF61}"/>
              </a:ext>
            </a:extLst>
          </p:cNvPr>
          <p:cNvSpPr>
            <a:spLocks noGrp="1"/>
          </p:cNvSpPr>
          <p:nvPr>
            <p:ph type="title"/>
          </p:nvPr>
        </p:nvSpPr>
        <p:spPr/>
        <p:txBody>
          <a:bodyPr/>
          <a:lstStyle/>
          <a:p>
            <a:r>
              <a:rPr lang="en-US" dirty="0"/>
              <a:t>Tips for Judging Part 2</a:t>
            </a:r>
          </a:p>
        </p:txBody>
      </p:sp>
      <p:sp>
        <p:nvSpPr>
          <p:cNvPr id="3" name="Content Placeholder 2">
            <a:extLst>
              <a:ext uri="{FF2B5EF4-FFF2-40B4-BE49-F238E27FC236}">
                <a16:creationId xmlns:a16="http://schemas.microsoft.com/office/drawing/2014/main" id="{4ABD0397-04FA-4D38-9BD8-CA889E5ED9CF}"/>
              </a:ext>
            </a:extLst>
          </p:cNvPr>
          <p:cNvSpPr>
            <a:spLocks noGrp="1"/>
          </p:cNvSpPr>
          <p:nvPr>
            <p:ph idx="1"/>
          </p:nvPr>
        </p:nvSpPr>
        <p:spPr>
          <a:xfrm>
            <a:off x="241739" y="1758645"/>
            <a:ext cx="5302534" cy="4718353"/>
          </a:xfrm>
        </p:spPr>
        <p:txBody>
          <a:bodyPr>
            <a:normAutofit/>
          </a:bodyPr>
          <a:lstStyle/>
          <a:p>
            <a:pPr marL="0" indent="0">
              <a:lnSpc>
                <a:spcPct val="150000"/>
              </a:lnSpc>
              <a:buNone/>
            </a:pPr>
            <a:r>
              <a:rPr lang="en-US" sz="1200" dirty="0"/>
              <a:t> </a:t>
            </a:r>
            <a:r>
              <a:rPr lang="en-US" sz="1600" dirty="0"/>
              <a:t>Additional judges may come to the pit area and ask questions about the team’s project.</a:t>
            </a:r>
          </a:p>
          <a:p>
            <a:pPr marL="0" indent="0">
              <a:lnSpc>
                <a:spcPct val="150000"/>
              </a:lnSpc>
              <a:buNone/>
            </a:pPr>
            <a:r>
              <a:rPr lang="en-US" sz="1600" dirty="0"/>
              <a:t> Everyone from the team should be there during the pit area judging and everyone needs to answer a question.</a:t>
            </a:r>
          </a:p>
          <a:p>
            <a:pPr marL="0" indent="0">
              <a:lnSpc>
                <a:spcPct val="150000"/>
              </a:lnSpc>
              <a:buNone/>
            </a:pPr>
            <a:r>
              <a:rPr lang="en-US" sz="1600" dirty="0"/>
              <a:t> It’s a good idea to have a display board that summarizes the team’s project. It can serve as a useful prompt for the team.</a:t>
            </a:r>
          </a:p>
          <a:p>
            <a:pPr marL="0" indent="0">
              <a:lnSpc>
                <a:spcPct val="150000"/>
              </a:lnSpc>
              <a:buNone/>
            </a:pPr>
            <a:r>
              <a:rPr lang="en-US" sz="1600" dirty="0"/>
              <a:t> Show the judges the prototype/model.</a:t>
            </a:r>
          </a:p>
          <a:p>
            <a:pPr marL="0" indent="0">
              <a:lnSpc>
                <a:spcPct val="150000"/>
              </a:lnSpc>
              <a:buNone/>
            </a:pPr>
            <a:r>
              <a:rPr lang="en-US" sz="1600" dirty="0"/>
              <a:t> Don’t let the judges walk away without knowing everything about the team’s project.</a:t>
            </a:r>
          </a:p>
        </p:txBody>
      </p:sp>
      <p:sp>
        <p:nvSpPr>
          <p:cNvPr id="4" name="Footer Placeholder 3">
            <a:extLst>
              <a:ext uri="{FF2B5EF4-FFF2-40B4-BE49-F238E27FC236}">
                <a16:creationId xmlns:a16="http://schemas.microsoft.com/office/drawing/2014/main" id="{EE0E3BBE-8724-4B72-B49C-EF68DAAA9D87}"/>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9B5-7884-4286-BB9B-887C55215A3D}"/>
              </a:ext>
            </a:extLst>
          </p:cNvPr>
          <p:cNvSpPr>
            <a:spLocks noGrp="1"/>
          </p:cNvSpPr>
          <p:nvPr>
            <p:ph type="title"/>
          </p:nvPr>
        </p:nvSpPr>
        <p:spPr/>
        <p:txBody>
          <a:bodyPr/>
          <a:lstStyle/>
          <a:p>
            <a:r>
              <a:rPr lang="en-US" dirty="0"/>
              <a:t>Engineering Change Notice Form</a:t>
            </a:r>
          </a:p>
        </p:txBody>
      </p:sp>
      <p:sp>
        <p:nvSpPr>
          <p:cNvPr id="3" name="Content Placeholder 2">
            <a:extLst>
              <a:ext uri="{FF2B5EF4-FFF2-40B4-BE49-F238E27FC236}">
                <a16:creationId xmlns:a16="http://schemas.microsoft.com/office/drawing/2014/main" id="{9AC6FC5A-CCD8-41C0-9BF4-3F1E635D528D}"/>
              </a:ext>
            </a:extLst>
          </p:cNvPr>
          <p:cNvSpPr>
            <a:spLocks noGrp="1"/>
          </p:cNvSpPr>
          <p:nvPr>
            <p:ph idx="1"/>
          </p:nvPr>
        </p:nvSpPr>
        <p:spPr>
          <a:xfrm>
            <a:off x="241739" y="2108718"/>
            <a:ext cx="5079561" cy="3760376"/>
          </a:xfrm>
        </p:spPr>
        <p:txBody>
          <a:bodyPr>
            <a:normAutofit fontScale="92500" lnSpcReduction="20000"/>
          </a:bodyPr>
          <a:lstStyle/>
          <a:p>
            <a:pPr>
              <a:lnSpc>
                <a:spcPct val="150000"/>
              </a:lnSpc>
              <a:buFont typeface="Wingdings" panose="05000000000000000000" pitchFamily="2" charset="2"/>
              <a:buChar char="§"/>
            </a:pPr>
            <a:r>
              <a:rPr lang="en-US" sz="1600" dirty="0"/>
              <a:t> The team lists 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600" dirty="0"/>
              <a:t> Include several drawings of the team’s solution. Describe the changes and how they improved the solution.</a:t>
            </a:r>
          </a:p>
          <a:p>
            <a:pPr>
              <a:lnSpc>
                <a:spcPct val="150000"/>
              </a:lnSpc>
              <a:buFont typeface="Wingdings" panose="05000000000000000000" pitchFamily="2" charset="2"/>
              <a:buChar char="§"/>
            </a:pPr>
            <a:r>
              <a:rPr lang="en-US" sz="1600" dirty="0"/>
              <a:t> The Engineering Change Notice form is basically about the team’s solution development. Think back to every change that was made which is why it is helpful to track the changes that were made while the team was developing their solution. Explain why they made those changes.</a:t>
            </a:r>
          </a:p>
        </p:txBody>
      </p:sp>
      <p:sp>
        <p:nvSpPr>
          <p:cNvPr id="4" name="Footer Placeholder 3">
            <a:extLst>
              <a:ext uri="{FF2B5EF4-FFF2-40B4-BE49-F238E27FC236}">
                <a16:creationId xmlns:a16="http://schemas.microsoft.com/office/drawing/2014/main" id="{C63ACA71-1C8B-4831-8620-87E3594E60B7}"/>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241739" y="1845734"/>
            <a:ext cx="8681544" cy="4023360"/>
          </a:xfrm>
        </p:spPr>
        <p:txBody>
          <a:bodyPr>
            <a:normAutofit/>
          </a:bodyPr>
          <a:lstStyle/>
          <a:p>
            <a:r>
              <a:rPr lang="en-US" dirty="0"/>
              <a:t>This lesson was written by Team 3659 NeXT GEN, with some edits by EV3Lessons</a:t>
            </a:r>
          </a:p>
          <a:p>
            <a:r>
              <a:rPr lang="en-US" dirty="0"/>
              <a:t>You can contact Team 3659 NeXT GEN through their Facebook page: Garrett County FIRST LEGO League Team 3659. </a:t>
            </a:r>
          </a:p>
          <a:p>
            <a:r>
              <a:rPr lang="en-US" dirty="0"/>
              <a:t>More lessons available at </a:t>
            </a:r>
            <a:r>
              <a:rPr lang="en-US" dirty="0">
                <a:hlinkClick r:id="rId2"/>
              </a:rPr>
              <a:t>www.ev3lesssons.com</a:t>
            </a:r>
            <a:r>
              <a:rPr lang="en-US" dirty="0"/>
              <a:t> and www.flltutorials.com</a:t>
            </a:r>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 2018, FLL Tutorials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241738" y="1853552"/>
            <a:ext cx="4331451" cy="4478554"/>
          </a:xfrm>
        </p:spPr>
        <p:txBody>
          <a:bodyPr>
            <a:noAutofit/>
          </a:bodyPr>
          <a:lstStyle/>
          <a:p>
            <a:pPr>
              <a:lnSpc>
                <a:spcPct val="150000"/>
              </a:lnSpc>
              <a:buFont typeface="Wingdings" panose="05000000000000000000" pitchFamily="2" charset="2"/>
              <a:buChar char="§"/>
            </a:pPr>
            <a:r>
              <a:rPr lang="en-US" sz="1600" dirty="0"/>
              <a:t> Middle school team from Garrett County, Maryland</a:t>
            </a:r>
          </a:p>
          <a:p>
            <a:pPr>
              <a:lnSpc>
                <a:spcPct val="150000"/>
              </a:lnSpc>
              <a:buFont typeface="Wingdings" panose="05000000000000000000" pitchFamily="2" charset="2"/>
              <a:buChar char="§"/>
            </a:pPr>
            <a:r>
              <a:rPr lang="en-US" sz="1600" dirty="0"/>
              <a:t> 13 years in FIRST LEGO League (including competing in International Tournaments)</a:t>
            </a:r>
          </a:p>
          <a:p>
            <a:pPr>
              <a:lnSpc>
                <a:spcPct val="150000"/>
              </a:lnSpc>
              <a:buFont typeface="Wingdings" panose="05000000000000000000" pitchFamily="2" charset="2"/>
              <a:buChar char="§"/>
            </a:pPr>
            <a:r>
              <a:rPr lang="en-US" sz="1600" dirty="0"/>
              <a:t> First place 2013 Global Innovation Award for the Gramma </a:t>
            </a:r>
            <a:r>
              <a:rPr lang="en-US" sz="1600" dirty="0" err="1"/>
              <a:t>Jamma</a:t>
            </a:r>
            <a:endParaRPr lang="en-US" sz="1600" dirty="0"/>
          </a:p>
          <a:p>
            <a:pPr>
              <a:lnSpc>
                <a:spcPct val="150000"/>
              </a:lnSpc>
              <a:buFont typeface="Wingdings" panose="05000000000000000000" pitchFamily="2" charset="2"/>
              <a:buChar char="§"/>
            </a:pPr>
            <a:r>
              <a:rPr lang="en-US" sz="1600" dirty="0"/>
              <a:t> Top 20 GIA Semi-Finalist in 2017 for innovative solution, </a:t>
            </a:r>
            <a:r>
              <a:rPr lang="en-US" sz="1600" dirty="0" err="1"/>
              <a:t>BeeHaven</a:t>
            </a:r>
            <a:endParaRPr lang="en-US" sz="1600" dirty="0"/>
          </a:p>
          <a:p>
            <a:pPr>
              <a:lnSpc>
                <a:spcPct val="150000"/>
              </a:lnSpc>
              <a:buFont typeface="Wingdings" panose="05000000000000000000" pitchFamily="2" charset="2"/>
              <a:buChar char="§"/>
            </a:pPr>
            <a:r>
              <a:rPr lang="en-US" sz="1600" dirty="0"/>
              <a:t> First Place Innovative Solution at Mountain State Invitational in 2017</a:t>
            </a:r>
          </a:p>
        </p:txBody>
      </p:sp>
      <p:sp>
        <p:nvSpPr>
          <p:cNvPr id="4" name="Footer Placeholder 3"/>
          <p:cNvSpPr>
            <a:spLocks noGrp="1"/>
          </p:cNvSpPr>
          <p:nvPr>
            <p:ph type="ftr" sz="quarter" idx="11"/>
          </p:nvPr>
        </p:nvSpPr>
        <p:spPr/>
        <p:txBody>
          <a:bodyPr/>
          <a:lstStyle/>
          <a:p>
            <a:r>
              <a:rPr lang="en-US"/>
              <a:t>© 2018, FLL Tutorials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73190" y="4603515"/>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73189" y="1888508"/>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42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20A84-70CA-4260-B3F9-B1E534867174}"/>
              </a:ext>
            </a:extLst>
          </p:cNvPr>
          <p:cNvSpPr>
            <a:spLocks noGrp="1"/>
          </p:cNvSpPr>
          <p:nvPr>
            <p:ph type="title"/>
          </p:nvPr>
        </p:nvSpPr>
        <p:spPr/>
        <p:txBody>
          <a:bodyPr/>
          <a:lstStyle/>
          <a:p>
            <a:r>
              <a:rPr lang="en-US" dirty="0"/>
              <a:t>Nomination &amp; Application Process</a:t>
            </a:r>
          </a:p>
        </p:txBody>
      </p:sp>
      <p:sp>
        <p:nvSpPr>
          <p:cNvPr id="3" name="Content Placeholder 2">
            <a:extLst>
              <a:ext uri="{FF2B5EF4-FFF2-40B4-BE49-F238E27FC236}">
                <a16:creationId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 </a:t>
            </a:r>
          </a:p>
          <a:p>
            <a:pPr>
              <a:lnSpc>
                <a:spcPct val="150000"/>
              </a:lnSpc>
              <a:buFont typeface="Arial" panose="020B0604020202020204" pitchFamily="34" charset="0"/>
              <a:buChar char="•"/>
            </a:pPr>
            <a:r>
              <a:rPr lang="en-US" sz="1800" dirty="0"/>
              <a:t>Once nominated, you have to fill out an application (due at the end of March)</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p>
          <a:p>
            <a:pPr>
              <a:lnSpc>
                <a:spcPct val="150000"/>
              </a:lnSpc>
              <a:buFont typeface="Arial" panose="020B0604020202020204" pitchFamily="34" charset="0"/>
              <a:buChar char="•"/>
            </a:pPr>
            <a:r>
              <a:rPr lang="en-US" sz="1800" dirty="0"/>
              <a:t>For more information about GIA nomination, visit </a:t>
            </a:r>
            <a:r>
              <a:rPr lang="en-US" sz="1800" dirty="0">
                <a:hlinkClick r:id="rId2"/>
              </a:rPr>
              <a:t>https://www.firstinspires.org/robotics/fll/global-innovation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0740746C-5A6A-47D2-B694-C69CA684AFC0}"/>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2" name="Content Placeholder 2">
            <a:extLst>
              <a:ext uri="{FF2B5EF4-FFF2-40B4-BE49-F238E27FC236}">
                <a16:creationId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 Application Requirements</a:t>
            </a:r>
          </a:p>
        </p:txBody>
      </p:sp>
      <p:sp>
        <p:nvSpPr>
          <p:cNvPr id="13" name="Content Placeholder 2">
            <a:extLst>
              <a:ext uri="{FF2B5EF4-FFF2-40B4-BE49-F238E27FC236}">
                <a16:creationId xmlns:a16="http://schemas.microsoft.com/office/drawing/2014/main" id="{13B020DC-457A-4256-91D1-97F56FF5FA3E}"/>
              </a:ext>
            </a:extLst>
          </p:cNvPr>
          <p:cNvSpPr txBox="1">
            <a:spLocks/>
          </p:cNvSpPr>
          <p:nvPr/>
        </p:nvSpPr>
        <p:spPr>
          <a:xfrm>
            <a:off x="5153338" y="4266102"/>
            <a:ext cx="2947415"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a:t>Publicly Posted Information</a:t>
            </a:r>
            <a:endParaRPr lang="en-US" sz="1800" b="1" u="sng" dirty="0"/>
          </a:p>
        </p:txBody>
      </p:sp>
      <p:sp>
        <p:nvSpPr>
          <p:cNvPr id="14" name="Rectangle 13"/>
          <p:cNvSpPr/>
          <p:nvPr/>
        </p:nvSpPr>
        <p:spPr>
          <a:xfrm>
            <a:off x="4502742"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15" name="Rectangle 14"/>
          <p:cNvSpPr/>
          <p:nvPr/>
        </p:nvSpPr>
        <p:spPr>
          <a:xfrm>
            <a:off x="6651921"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1FB8-CDB2-48B0-BFBE-2725AFD26493}"/>
              </a:ext>
            </a:extLst>
          </p:cNvPr>
          <p:cNvSpPr>
            <a:spLocks noGrp="1"/>
          </p:cNvSpPr>
          <p:nvPr>
            <p:ph type="title"/>
          </p:nvPr>
        </p:nvSpPr>
        <p:spPr/>
        <p:txBody>
          <a:bodyPr>
            <a:normAutofit/>
          </a:bodyPr>
          <a:lstStyle/>
          <a:p>
            <a:br>
              <a:rPr lang="en-US" dirty="0"/>
            </a:br>
            <a:r>
              <a:rPr lang="en-US" dirty="0"/>
              <a:t>Problem Identification Section</a:t>
            </a:r>
          </a:p>
        </p:txBody>
      </p:sp>
      <p:sp>
        <p:nvSpPr>
          <p:cNvPr id="3" name="Content Placeholder 2">
            <a:extLst>
              <a:ext uri="{FF2B5EF4-FFF2-40B4-BE49-F238E27FC236}">
                <a16:creationId xmlns:a16="http://schemas.microsoft.com/office/drawing/2014/main" id="{83140F35-D52F-4C36-9E4C-411B8B1E6135}"/>
              </a:ext>
            </a:extLst>
          </p:cNvPr>
          <p:cNvSpPr>
            <a:spLocks noGrp="1"/>
          </p:cNvSpPr>
          <p:nvPr>
            <p:ph idx="1"/>
          </p:nvPr>
        </p:nvSpPr>
        <p:spPr>
          <a:xfrm>
            <a:off x="241739" y="1845734"/>
            <a:ext cx="6362261" cy="4023360"/>
          </a:xfrm>
        </p:spPr>
        <p:txBody>
          <a:bodyPr>
            <a:normAutofit fontScale="92500" lnSpcReduction="10000"/>
          </a:bodyPr>
          <a:lstStyle/>
          <a:p>
            <a:pPr>
              <a:lnSpc>
                <a:spcPct val="150000"/>
              </a:lnSpc>
            </a:pPr>
            <a:r>
              <a:rPr lang="en-US" sz="1600" b="1" dirty="0">
                <a:solidFill>
                  <a:srgbClr val="FF0000"/>
                </a:solidFill>
              </a:rPr>
              <a:t>Overview: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id="{307A8311-E126-44A8-AC72-C2CE1B82D718}"/>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pic>
        <p:nvPicPr>
          <p:cNvPr id="7" name="Picture 6">
            <a:extLst>
              <a:ext uri="{FF2B5EF4-FFF2-40B4-BE49-F238E27FC236}">
                <a16:creationId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E88-7B23-4FC8-A7B0-3CAD3162D50E}"/>
              </a:ext>
            </a:extLst>
          </p:cNvPr>
          <p:cNvSpPr>
            <a:spLocks noGrp="1"/>
          </p:cNvSpPr>
          <p:nvPr>
            <p:ph type="title"/>
          </p:nvPr>
        </p:nvSpPr>
        <p:spPr/>
        <p:txBody>
          <a:bodyPr/>
          <a:lstStyle/>
          <a:p>
            <a:r>
              <a:rPr lang="en-US" dirty="0"/>
              <a:t>Innovation Section</a:t>
            </a:r>
          </a:p>
        </p:txBody>
      </p:sp>
      <p:sp>
        <p:nvSpPr>
          <p:cNvPr id="3" name="Content Placeholder 2">
            <a:extLst>
              <a:ext uri="{FF2B5EF4-FFF2-40B4-BE49-F238E27FC236}">
                <a16:creationId xmlns:a16="http://schemas.microsoft.com/office/drawing/2014/main" id="{EBB15F7E-092D-492D-B2D1-A9EB142B070E}"/>
              </a:ext>
            </a:extLst>
          </p:cNvPr>
          <p:cNvSpPr>
            <a:spLocks noGrp="1"/>
          </p:cNvSpPr>
          <p:nvPr>
            <p:ph idx="1"/>
          </p:nvPr>
        </p:nvSpPr>
        <p:spPr>
          <a:xfrm>
            <a:off x="241739" y="1845734"/>
            <a:ext cx="5447861" cy="4023360"/>
          </a:xfrm>
        </p:spPr>
        <p:txBody>
          <a:bodyPr>
            <a:normAutofit fontScale="92500" lnSpcReduction="10000"/>
          </a:bodyPr>
          <a:lstStyle/>
          <a:p>
            <a:pPr marL="0" indent="0">
              <a:lnSpc>
                <a:spcPct val="150000"/>
              </a:lnSpc>
              <a:buNone/>
            </a:pPr>
            <a:r>
              <a:rPr lang="en-US" sz="1600" dirty="0"/>
              <a:t>The team has 500 words to 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id="{BE77AF2C-2719-4731-9A72-21CD87F1DDDD}"/>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pic>
        <p:nvPicPr>
          <p:cNvPr id="7" name="Picture 6" descr="A group of people around each other&#10;&#10;Description generated with very high confidence">
            <a:extLst>
              <a:ext uri="{FF2B5EF4-FFF2-40B4-BE49-F238E27FC236}">
                <a16:creationId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BA50-942E-4DB1-B324-946FB1E82D43}"/>
              </a:ext>
            </a:extLst>
          </p:cNvPr>
          <p:cNvSpPr>
            <a:spLocks noGrp="1"/>
          </p:cNvSpPr>
          <p:nvPr>
            <p:ph type="title"/>
          </p:nvPr>
        </p:nvSpPr>
        <p:spPr/>
        <p:txBody>
          <a:bodyPr/>
          <a:lstStyle/>
          <a:p>
            <a:r>
              <a:rPr lang="en-US" dirty="0"/>
              <a:t>Solution Development Section</a:t>
            </a:r>
          </a:p>
        </p:txBody>
      </p:sp>
      <p:sp>
        <p:nvSpPr>
          <p:cNvPr id="3" name="Content Placeholder 2">
            <a:extLst>
              <a:ext uri="{FF2B5EF4-FFF2-40B4-BE49-F238E27FC236}">
                <a16:creationId xmlns:a16="http://schemas.microsoft.com/office/drawing/2014/main" id="{98231205-1800-4B1A-884F-6E40D9C14D5C}"/>
              </a:ext>
            </a:extLst>
          </p:cNvPr>
          <p:cNvSpPr>
            <a:spLocks noGrp="1"/>
          </p:cNvSpPr>
          <p:nvPr>
            <p:ph idx="1"/>
          </p:nvPr>
        </p:nvSpPr>
        <p:spPr>
          <a:xfrm>
            <a:off x="232418" y="1662715"/>
            <a:ext cx="8379147" cy="4722425"/>
          </a:xfrm>
        </p:spPr>
        <p:txBody>
          <a:bodyPr>
            <a:normAutofit/>
          </a:bodyPr>
          <a:lstStyle/>
          <a:p>
            <a:pPr>
              <a:lnSpc>
                <a:spcPct val="150000"/>
              </a:lnSpc>
            </a:pPr>
            <a:r>
              <a:rPr lang="en-US" sz="1600" dirty="0"/>
              <a:t>The team 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400" dirty="0"/>
              <a:t>The problem							</a:t>
            </a:r>
          </a:p>
          <a:p>
            <a:pPr marL="521208" lvl="1" indent="-228600">
              <a:lnSpc>
                <a:spcPct val="150000"/>
              </a:lnSpc>
              <a:buFont typeface="+mj-lt"/>
              <a:buAutoNum type="arabicPeriod"/>
            </a:pPr>
            <a:r>
              <a:rPr lang="en-US" sz="1400" dirty="0"/>
              <a:t>How the team researched the problem and existing solutions</a:t>
            </a:r>
          </a:p>
          <a:p>
            <a:pPr marL="521208" lvl="1" indent="-228600">
              <a:lnSpc>
                <a:spcPct val="150000"/>
              </a:lnSpc>
              <a:buFont typeface="+mj-lt"/>
              <a:buAutoNum type="arabicPeriod"/>
            </a:pPr>
            <a:r>
              <a:rPr lang="en-US" sz="1400" dirty="0"/>
              <a:t>The hypothesis</a:t>
            </a:r>
          </a:p>
          <a:p>
            <a:pPr marL="521208" lvl="1" indent="-228600">
              <a:lnSpc>
                <a:spcPct val="150000"/>
              </a:lnSpc>
              <a:buFont typeface="+mj-lt"/>
              <a:buAutoNum type="arabicPeriod"/>
            </a:pPr>
            <a:r>
              <a:rPr lang="en-US" sz="1400" dirty="0"/>
              <a:t>How the team built and modified their prototypes</a:t>
            </a:r>
          </a:p>
          <a:p>
            <a:pPr marL="521208" lvl="1" indent="-228600">
              <a:lnSpc>
                <a:spcPct val="150000"/>
              </a:lnSpc>
              <a:buFont typeface="+mj-lt"/>
              <a:buAutoNum type="arabicPeriod"/>
            </a:pPr>
            <a:r>
              <a:rPr lang="en-US" sz="1400" dirty="0"/>
              <a:t>How the team tested their prototype(s) and hypothesis by experimenting</a:t>
            </a:r>
          </a:p>
          <a:p>
            <a:pPr marL="521208" lvl="1" indent="-228600">
              <a:lnSpc>
                <a:spcPct val="150000"/>
              </a:lnSpc>
              <a:buFont typeface="+mj-lt"/>
              <a:buAutoNum type="arabicPeriod"/>
            </a:pPr>
            <a:r>
              <a:rPr lang="en-US" sz="1400" dirty="0"/>
              <a:t>What the team plans on doing next to improve their solution</a:t>
            </a:r>
          </a:p>
          <a:p>
            <a:pPr>
              <a:lnSpc>
                <a:spcPct val="150000"/>
              </a:lnSpc>
              <a:buFont typeface="Wingdings" panose="05000000000000000000" pitchFamily="2" charset="2"/>
              <a:buChar char="§"/>
            </a:pPr>
            <a:endParaRPr lang="en-US" sz="1400" dirty="0"/>
          </a:p>
        </p:txBody>
      </p:sp>
      <p:sp>
        <p:nvSpPr>
          <p:cNvPr id="4" name="Footer Placeholder 3">
            <a:extLst>
              <a:ext uri="{FF2B5EF4-FFF2-40B4-BE49-F238E27FC236}">
                <a16:creationId xmlns:a16="http://schemas.microsoft.com/office/drawing/2014/main" id="{2E15989E-ECDE-45CD-B39F-7F4FD73F5425}"/>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6075182" y="3411480"/>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232418" y="13273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Tree>
    <p:extLst>
      <p:ext uri="{BB962C8B-B14F-4D97-AF65-F5344CB8AC3E}">
        <p14:creationId xmlns:p14="http://schemas.microsoft.com/office/powerpoint/2010/main" val="2433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CF5-9F86-4198-9EC7-93A314B8830C}"/>
              </a:ext>
            </a:extLst>
          </p:cNvPr>
          <p:cNvSpPr>
            <a:spLocks noGrp="1"/>
          </p:cNvSpPr>
          <p:nvPr>
            <p:ph type="title"/>
          </p:nvPr>
        </p:nvSpPr>
        <p:spPr/>
        <p:txBody>
          <a:bodyPr/>
          <a:lstStyle/>
          <a:p>
            <a:r>
              <a:rPr lang="en-US" dirty="0"/>
              <a:t>Implementation Section</a:t>
            </a:r>
          </a:p>
        </p:txBody>
      </p:sp>
      <p:sp>
        <p:nvSpPr>
          <p:cNvPr id="3" name="Content Placeholder 2">
            <a:extLst>
              <a:ext uri="{FF2B5EF4-FFF2-40B4-BE49-F238E27FC236}">
                <a16:creationId xmlns:a16="http://schemas.microsoft.com/office/drawing/2014/main" id="{D4E33461-F234-4C49-BFA0-1263FD135D72}"/>
              </a:ext>
            </a:extLst>
          </p:cNvPr>
          <p:cNvSpPr>
            <a:spLocks noGrp="1"/>
          </p:cNvSpPr>
          <p:nvPr>
            <p:ph idx="1"/>
          </p:nvPr>
        </p:nvSpPr>
        <p:spPr>
          <a:xfrm>
            <a:off x="241739" y="1732765"/>
            <a:ext cx="8681544" cy="4614052"/>
          </a:xfrm>
        </p:spPr>
        <p:txBody>
          <a:bodyPr>
            <a:normAutofit/>
          </a:bodyPr>
          <a:lstStyle/>
          <a:p>
            <a:pPr marL="0" indent="0">
              <a:lnSpc>
                <a:spcPct val="150000"/>
              </a:lnSpc>
              <a:buNone/>
            </a:pPr>
            <a:r>
              <a:rPr lang="en-US" sz="1700" dirty="0"/>
              <a:t>The team has 500 words maximum to describe how their solution will be implemented, what factors they considered (cost, materials, manufacturing, market research), how they determined feasibility, their marketing plan, whether or not they will get a provisional patent, and would they consider getting a full patent for their solution.</a:t>
            </a:r>
          </a:p>
          <a:p>
            <a:pPr marL="578358" lvl="1" indent="-285750">
              <a:lnSpc>
                <a:spcPct val="150000"/>
              </a:lnSpc>
              <a:buFont typeface="Arial" panose="020B0604020202020204" pitchFamily="34" charset="0"/>
              <a:buChar char="•"/>
            </a:pPr>
            <a:r>
              <a:rPr lang="en-US" sz="1500" dirty="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a:t>Discuss 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id="{D5E1D59F-36BD-488D-A776-C7FF8414F571}"/>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Rectangle 5"/>
          <p:cNvSpPr/>
          <p:nvPr/>
        </p:nvSpPr>
        <p:spPr>
          <a:xfrm>
            <a:off x="241738" y="12422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Tree>
    <p:extLst>
      <p:ext uri="{BB962C8B-B14F-4D97-AF65-F5344CB8AC3E}">
        <p14:creationId xmlns:p14="http://schemas.microsoft.com/office/powerpoint/2010/main" val="5591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6CC2-C84E-4916-AFE7-BB5B383DF5B6}"/>
              </a:ext>
            </a:extLst>
          </p:cNvPr>
          <p:cNvSpPr>
            <a:spLocks noGrp="1"/>
          </p:cNvSpPr>
          <p:nvPr>
            <p:ph type="title"/>
          </p:nvPr>
        </p:nvSpPr>
        <p:spPr>
          <a:xfrm>
            <a:off x="241739" y="286604"/>
            <a:ext cx="8681543" cy="1450757"/>
          </a:xfrm>
        </p:spPr>
        <p:txBody>
          <a:bodyPr/>
          <a:lstStyle/>
          <a:p>
            <a:r>
              <a:rPr lang="en-US" dirty="0"/>
              <a:t>Public Website Sections</a:t>
            </a:r>
          </a:p>
        </p:txBody>
      </p:sp>
      <p:sp>
        <p:nvSpPr>
          <p:cNvPr id="3" name="Content Placeholder 2">
            <a:extLst>
              <a:ext uri="{FF2B5EF4-FFF2-40B4-BE49-F238E27FC236}">
                <a16:creationId xmlns:a16="http://schemas.microsoft.com/office/drawing/2014/main" id="{7F6C7466-3F26-4FA1-9E5D-A4EF3FD6186C}"/>
              </a:ext>
            </a:extLst>
          </p:cNvPr>
          <p:cNvSpPr>
            <a:spLocks noGrp="1"/>
          </p:cNvSpPr>
          <p:nvPr>
            <p:ph idx="1"/>
          </p:nvPr>
        </p:nvSpPr>
        <p:spPr>
          <a:xfrm>
            <a:off x="241739" y="1845734"/>
            <a:ext cx="5522453" cy="1513168"/>
          </a:xfrm>
        </p:spPr>
        <p:txBody>
          <a:bodyPr>
            <a:normAutofit lnSpcReduction="10000"/>
          </a:bodyPr>
          <a:lstStyle/>
          <a:p>
            <a:pPr>
              <a:lnSpc>
                <a:spcPct val="150000"/>
              </a:lnSpc>
            </a:pPr>
            <a:r>
              <a:rPr lang="en-US" sz="1600" dirty="0"/>
              <a:t>As part of the application, teams create descriptions that will not be evaluated by the judges. The descriptions of the 20 semi-finalists are published on the FIRST LEGO League Global Innovation Award website</a:t>
            </a:r>
          </a:p>
        </p:txBody>
      </p:sp>
      <p:sp>
        <p:nvSpPr>
          <p:cNvPr id="4" name="Footer Placeholder 3">
            <a:extLst>
              <a:ext uri="{FF2B5EF4-FFF2-40B4-BE49-F238E27FC236}">
                <a16:creationId xmlns:a16="http://schemas.microsoft.com/office/drawing/2014/main" id="{E6544574-9390-49C1-AA1C-7CA937955DB2}"/>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a16="http://schemas.microsoft.com/office/drawing/2014/main" id="{F3B0337C-14F0-4454-BEAF-8E850F5216D1}"/>
              </a:ext>
            </a:extLst>
          </p:cNvPr>
          <p:cNvPicPr>
            <a:picLocks noChangeAspect="1"/>
          </p:cNvPicPr>
          <p:nvPr/>
        </p:nvPicPr>
        <p:blipFill>
          <a:blip r:embed="rId2"/>
          <a:stretch>
            <a:fillRect/>
          </a:stretch>
        </p:blipFill>
        <p:spPr>
          <a:xfrm>
            <a:off x="5969123" y="1892522"/>
            <a:ext cx="2912441" cy="1638248"/>
          </a:xfrm>
          <a:prstGeom prst="rect">
            <a:avLst/>
          </a:prstGeom>
        </p:spPr>
      </p:pic>
      <p:sp>
        <p:nvSpPr>
          <p:cNvPr id="7" name="TextBox 6"/>
          <p:cNvSpPr txBox="1"/>
          <p:nvPr/>
        </p:nvSpPr>
        <p:spPr>
          <a:xfrm>
            <a:off x="232418" y="368593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241739" y="131443"/>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9" name="Rectangle 8"/>
          <p:cNvSpPr/>
          <p:nvPr/>
        </p:nvSpPr>
        <p:spPr>
          <a:xfrm>
            <a:off x="2359907" y="131442"/>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16057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B2D6-210B-4784-BA87-0E92F3C174FB}"/>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48E36AA5-28E3-4749-9659-61530C4E2F6E}"/>
              </a:ext>
            </a:extLst>
          </p:cNvPr>
          <p:cNvSpPr>
            <a:spLocks noGrp="1"/>
          </p:cNvSpPr>
          <p:nvPr>
            <p:ph idx="1"/>
          </p:nvPr>
        </p:nvSpPr>
        <p:spPr>
          <a:xfrm>
            <a:off x="241739" y="1845734"/>
            <a:ext cx="4874271" cy="4023360"/>
          </a:xfrm>
        </p:spPr>
        <p:txBody>
          <a:bodyPr>
            <a:noAutofit/>
          </a:bodyPr>
          <a:lstStyle/>
          <a:p>
            <a:pPr>
              <a:lnSpc>
                <a:spcPct val="150000"/>
              </a:lnSpc>
            </a:pPr>
            <a:r>
              <a:rPr lang="en-US" sz="1800" b="1" dirty="0">
                <a:solidFill>
                  <a:srgbClr val="FF0000"/>
                </a:solidFill>
              </a:rPr>
              <a:t>Problem Identification: </a:t>
            </a:r>
            <a:r>
              <a:rPr lang="en-US" sz="1400" dirty="0"/>
              <a:t>The 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a:t>The team needs to explain why their solution is original, innovative, and will have a large impact on others.</a:t>
            </a:r>
          </a:p>
          <a:p>
            <a:pPr>
              <a:lnSpc>
                <a:spcPct val="150000"/>
              </a:lnSpc>
            </a:pPr>
            <a:r>
              <a:rPr lang="en-US" sz="1700" b="1" dirty="0">
                <a:solidFill>
                  <a:srgbClr val="0070C0"/>
                </a:solidFill>
              </a:rPr>
              <a:t>Solution Development: </a:t>
            </a:r>
            <a:r>
              <a:rPr lang="en-US" sz="1300" dirty="0"/>
              <a:t>The 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a16="http://schemas.microsoft.com/office/drawing/2014/main" id="{63C17151-E14B-42D6-B396-8A67316B7A7A}"/>
              </a:ext>
            </a:extLst>
          </p:cNvPr>
          <p:cNvSpPr>
            <a:spLocks noGrp="1"/>
          </p:cNvSpPr>
          <p:nvPr>
            <p:ph type="ftr" sz="quarter" idx="11"/>
          </p:nvPr>
        </p:nvSpPr>
        <p:spPr/>
        <p:txBody>
          <a:bodyPr/>
          <a:lstStyle/>
          <a:p>
            <a:r>
              <a:rPr lang="en-US"/>
              <a:t>© 2018, FLL Tutorials (Last Edit 8/26/2017)</a:t>
            </a:r>
            <a:endParaRPr lang="en-US" dirty="0"/>
          </a:p>
        </p:txBody>
      </p:sp>
      <p:sp>
        <p:nvSpPr>
          <p:cNvPr id="5" name="Slide Number Placeholder 4">
            <a:extLst>
              <a:ext uri="{FF2B5EF4-FFF2-40B4-BE49-F238E27FC236}">
                <a16:creationId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28774</TotalTime>
  <Words>1809</Words>
  <Application>Microsoft Office PowerPoint</Application>
  <PresentationFormat>On-screen Show (4:3)</PresentationFormat>
  <Paragraphs>130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Global Innovation Award (GIA)</vt:lpstr>
      <vt:lpstr>About Us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166</cp:revision>
  <cp:lastPrinted>2017-08-25T20:33:50Z</cp:lastPrinted>
  <dcterms:created xsi:type="dcterms:W3CDTF">2017-08-13T17:46:18Z</dcterms:created>
  <dcterms:modified xsi:type="dcterms:W3CDTF">2018-06-08T00:33:21Z</dcterms:modified>
</cp:coreProperties>
</file>