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Lst>
  <p:notesMasterIdLst>
    <p:notesMasterId r:id="rId16"/>
  </p:notesMasterIdLst>
  <p:handoutMasterIdLst>
    <p:handoutMasterId r:id="rId17"/>
  </p:handoutMasterIdLst>
  <p:sldIdLst>
    <p:sldId id="289" r:id="rId7"/>
    <p:sldId id="290" r:id="rId8"/>
    <p:sldId id="297" r:id="rId9"/>
    <p:sldId id="301" r:id="rId10"/>
    <p:sldId id="291" r:id="rId11"/>
    <p:sldId id="293" r:id="rId12"/>
    <p:sldId id="300" r:id="rId13"/>
    <p:sldId id="299"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010" autoAdjust="0"/>
    <p:restoredTop sz="94613"/>
  </p:normalViewPr>
  <p:slideViewPr>
    <p:cSldViewPr snapToGrid="0" snapToObjects="1">
      <p:cViewPr varScale="1">
        <p:scale>
          <a:sx n="84" d="100"/>
          <a:sy n="84" d="100"/>
        </p:scale>
        <p:origin x="84" y="16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6/7/18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6/7/18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734336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352360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9</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278D57-AE25-7B4C-B1E1-90374FE03808}"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4B214D-FA7C-104E-8149-EA5D18991F17}"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539575-C400-2B43-B7AD-60853387B720}"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58AD87-1DD6-CD41-B155-66F7A9F9A443}" type="datetime1">
              <a:rPr lang="en-US" smtClean="0"/>
              <a:t>6/7/18</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a:t>© 2016 EV3Lessons.com, Last Edit 7/07/2016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1D5306-7E1B-2E4B-B99B-CD7291D2AF14}"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37FA036-54B7-3B47-8ECC-4E2284BEB6E0}" type="datetime1">
              <a:rPr lang="en-US" smtClean="0"/>
              <a:t>6/7/18</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a:t>© 2016 EV3Lessons.com, Last Edit 7/07/2016</a:t>
            </a:r>
            <a:endParaRPr lang="en-US"/>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CA2765-A52A-A447-A1E0-821DC61391ED}"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7/07/2016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C1A72-D242-BE4F-B665-5D670A744E34}" type="datetime1">
              <a:rPr lang="en-US" smtClean="0"/>
              <a:t>6/7/18</a:t>
            </a:fld>
            <a:endParaRPr lang="en-US"/>
          </a:p>
        </p:txBody>
      </p:sp>
      <p:sp>
        <p:nvSpPr>
          <p:cNvPr id="8" name="Footer Placeholder 7"/>
          <p:cNvSpPr>
            <a:spLocks noGrp="1"/>
          </p:cNvSpPr>
          <p:nvPr>
            <p:ph type="ftr" sz="quarter" idx="11"/>
          </p:nvPr>
        </p:nvSpPr>
        <p:spPr/>
        <p:txBody>
          <a:bodyPr/>
          <a:lstStyle/>
          <a:p>
            <a:r>
              <a:rPr lang="sk-SK"/>
              <a:t>© 2016 EV3Lessons.com, Last Edit 7/07/2016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BA0C14-BF62-B448-A1B1-350265E637B2}" type="datetime1">
              <a:rPr lang="en-US" smtClean="0"/>
              <a:t>6/7/18</a:t>
            </a:fld>
            <a:endParaRPr lang="en-US"/>
          </a:p>
        </p:txBody>
      </p:sp>
      <p:sp>
        <p:nvSpPr>
          <p:cNvPr id="4" name="Footer Placeholder 3"/>
          <p:cNvSpPr>
            <a:spLocks noGrp="1"/>
          </p:cNvSpPr>
          <p:nvPr>
            <p:ph type="ftr" sz="quarter" idx="11"/>
          </p:nvPr>
        </p:nvSpPr>
        <p:spPr/>
        <p:txBody>
          <a:bodyPr/>
          <a:lstStyle/>
          <a:p>
            <a:r>
              <a:rPr lang="sk-SK"/>
              <a:t>© 2016 EV3Lessons.com, Last Edit 7/07/2016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BE6982-04EA-8A41-9793-FB1324E994BF}" type="datetime1">
              <a:rPr lang="en-US" smtClean="0"/>
              <a:t>6/7/18</a:t>
            </a:fld>
            <a:endParaRPr lang="en-US"/>
          </a:p>
        </p:txBody>
      </p:sp>
      <p:sp>
        <p:nvSpPr>
          <p:cNvPr id="3" name="Footer Placeholder 2"/>
          <p:cNvSpPr>
            <a:spLocks noGrp="1"/>
          </p:cNvSpPr>
          <p:nvPr>
            <p:ph type="ftr" sz="quarter" idx="11"/>
          </p:nvPr>
        </p:nvSpPr>
        <p:spPr/>
        <p:txBody>
          <a:bodyPr/>
          <a:lstStyle/>
          <a:p>
            <a:r>
              <a:rPr lang="sk-SK"/>
              <a:t>© 2016 EV3Lessons.com, Last Edit 7/07/2016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1F54BE-F622-2E42-BB9E-4E12B2C2FF7C}"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7/07/2016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DC92-1573-9F46-95EA-2E2C8D1E1F3A}"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8DA9C8-0E00-2D46-9254-6D422FB9D9FE}"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7/07/2016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F00E2B-7D29-FA45-8475-5492EF6929B1}"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A126C-75AB-A947-A4E4-18254B6F1985}"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A94BF1-F448-2341-8F5C-872C3A20257A}"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0C2E0C-1D93-8246-A99B-C713237D663A}"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C1139-F983-5F49-AF1B-F56EF5EBD6BC}"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A98FBD-56C8-204F-80E2-67DA0A5F0752}"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7/07/2016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17751D-4820-744E-9456-B27129E01496}" type="datetime1">
              <a:rPr lang="en-US" smtClean="0"/>
              <a:t>6/7/18</a:t>
            </a:fld>
            <a:endParaRPr lang="en-US"/>
          </a:p>
        </p:txBody>
      </p:sp>
      <p:sp>
        <p:nvSpPr>
          <p:cNvPr id="8" name="Footer Placeholder 7"/>
          <p:cNvSpPr>
            <a:spLocks noGrp="1"/>
          </p:cNvSpPr>
          <p:nvPr>
            <p:ph type="ftr" sz="quarter" idx="11"/>
          </p:nvPr>
        </p:nvSpPr>
        <p:spPr/>
        <p:txBody>
          <a:bodyPr/>
          <a:lstStyle/>
          <a:p>
            <a:r>
              <a:rPr lang="sk-SK"/>
              <a:t>© 2016 EV3Lessons.com, Last Edit 7/07/2016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1FD523-69E8-374C-8594-521EDD152ECE}" type="datetime1">
              <a:rPr lang="en-US" smtClean="0"/>
              <a:t>6/7/18</a:t>
            </a:fld>
            <a:endParaRPr lang="en-US"/>
          </a:p>
        </p:txBody>
      </p:sp>
      <p:sp>
        <p:nvSpPr>
          <p:cNvPr id="4" name="Footer Placeholder 3"/>
          <p:cNvSpPr>
            <a:spLocks noGrp="1"/>
          </p:cNvSpPr>
          <p:nvPr>
            <p:ph type="ftr" sz="quarter" idx="11"/>
          </p:nvPr>
        </p:nvSpPr>
        <p:spPr/>
        <p:txBody>
          <a:bodyPr/>
          <a:lstStyle/>
          <a:p>
            <a:r>
              <a:rPr lang="sk-SK"/>
              <a:t>© 2016 EV3Lessons.com, Last Edit 7/07/2016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8E3FE8-AD48-074D-9E71-F5C45737B589}" type="datetime1">
              <a:rPr lang="en-US" smtClean="0"/>
              <a:t>6/7/18</a:t>
            </a:fld>
            <a:endParaRPr lang="en-US"/>
          </a:p>
        </p:txBody>
      </p:sp>
      <p:sp>
        <p:nvSpPr>
          <p:cNvPr id="3" name="Footer Placeholder 2"/>
          <p:cNvSpPr>
            <a:spLocks noGrp="1"/>
          </p:cNvSpPr>
          <p:nvPr>
            <p:ph type="ftr" sz="quarter" idx="11"/>
          </p:nvPr>
        </p:nvSpPr>
        <p:spPr/>
        <p:txBody>
          <a:bodyPr/>
          <a:lstStyle/>
          <a:p>
            <a:r>
              <a:rPr lang="sk-SK"/>
              <a:t>© 2016 EV3Lessons.com, Last Edit 7/07/2016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E16DACA-1CAD-A340-BB9C-A81ACD6A490C}" type="datetime1">
              <a:rPr lang="en-US" smtClean="0"/>
              <a:t>6/7/18</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a:t>© 2016 EV3Lessons.com, Last Edit 7/07/2016</a:t>
            </a:r>
            <a:endParaRPr lang="en-US"/>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C603D3-71A3-1743-9B09-4C7AB6DA9ACC}"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7/07/2016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E9E5CD-8061-B347-91CD-94A9949DBA4D}"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7/07/2016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50F494-9B8E-7147-B68B-AFA50D4080C1}"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C1F8BC-7102-754F-82B1-1EF250C0AE74}"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6446E5-35B8-0C4F-AC77-C96EE1A53533}"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613664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92660-199A-034F-AEC6-7EA47FD373CD}"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6070407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A65975D-F470-4B49-ACBC-070590BA3103}" type="datetime1">
              <a:rPr lang="en-US" smtClean="0"/>
              <a:t>6/7/18</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a:t>© 2016 EV3Lessons.com, Last Edit 7/07/2016</a:t>
            </a:r>
            <a:endParaRPr lang="en-US"/>
          </a:p>
        </p:txBody>
      </p:sp>
    </p:spTree>
    <p:extLst>
      <p:ext uri="{BB962C8B-B14F-4D97-AF65-F5344CB8AC3E}">
        <p14:creationId xmlns:p14="http://schemas.microsoft.com/office/powerpoint/2010/main" val="19867300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75B06D-A35D-9E41-9571-01468F21B474}"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7/07/2016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965429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972FB0-3B42-624E-B72F-2BB5D5A8E124}" type="datetime1">
              <a:rPr lang="en-US" smtClean="0"/>
              <a:t>6/7/18</a:t>
            </a:fld>
            <a:endParaRPr lang="en-US"/>
          </a:p>
        </p:txBody>
      </p:sp>
      <p:sp>
        <p:nvSpPr>
          <p:cNvPr id="8" name="Footer Placeholder 7"/>
          <p:cNvSpPr>
            <a:spLocks noGrp="1"/>
          </p:cNvSpPr>
          <p:nvPr>
            <p:ph type="ftr" sz="quarter" idx="11"/>
          </p:nvPr>
        </p:nvSpPr>
        <p:spPr/>
        <p:txBody>
          <a:bodyPr/>
          <a:lstStyle/>
          <a:p>
            <a:r>
              <a:rPr lang="sk-SK"/>
              <a:t>© 2016 EV3Lessons.com, Last Edit 7/07/2016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73193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CAB24C-54EC-1144-A779-61AC930C623D}" type="datetime1">
              <a:rPr lang="en-US" smtClean="0"/>
              <a:t>6/7/18</a:t>
            </a:fld>
            <a:endParaRPr lang="en-US"/>
          </a:p>
        </p:txBody>
      </p:sp>
      <p:sp>
        <p:nvSpPr>
          <p:cNvPr id="4" name="Footer Placeholder 3"/>
          <p:cNvSpPr>
            <a:spLocks noGrp="1"/>
          </p:cNvSpPr>
          <p:nvPr>
            <p:ph type="ftr" sz="quarter" idx="11"/>
          </p:nvPr>
        </p:nvSpPr>
        <p:spPr/>
        <p:txBody>
          <a:bodyPr/>
          <a:lstStyle/>
          <a:p>
            <a:r>
              <a:rPr lang="sk-SK"/>
              <a:t>© 2016 EV3Lessons.com, Last Edit 7/07/2016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41070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7529916-3B6F-EF4F-892C-92FE416141B0}"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7/07/2016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BA3EEB-F9BF-9342-84D9-6A087CF54050}" type="datetime1">
              <a:rPr lang="en-US" smtClean="0"/>
              <a:t>6/7/18</a:t>
            </a:fld>
            <a:endParaRPr lang="en-US"/>
          </a:p>
        </p:txBody>
      </p:sp>
      <p:sp>
        <p:nvSpPr>
          <p:cNvPr id="3" name="Footer Placeholder 2"/>
          <p:cNvSpPr>
            <a:spLocks noGrp="1"/>
          </p:cNvSpPr>
          <p:nvPr>
            <p:ph type="ftr" sz="quarter" idx="11"/>
          </p:nvPr>
        </p:nvSpPr>
        <p:spPr/>
        <p:txBody>
          <a:bodyPr/>
          <a:lstStyle/>
          <a:p>
            <a:r>
              <a:rPr lang="sk-SK"/>
              <a:t>© 2016 EV3Lessons.com, Last Edit 7/07/2016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070688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49B9AA-3C18-9F44-AA4C-B965DFDE7540}"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7/07/2016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6006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3A7B86-B248-8F41-9485-D189C88CEE0C}"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7/07/2016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71510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FC2DF0-F4D9-E343-AE12-0228FB0062F5}"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4279244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2B6A65-6A5E-DE4E-8DD3-276736076D12}"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971313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57CFE9-6AC2-1844-9FDA-CF227106FC6C}" type="datetime1">
              <a:rPr lang="en-US" smtClean="0"/>
              <a:t>6/7/18</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a:t>© 2016 EV3Lessons.com, Last Edit 7/07/2016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33392" y="184891"/>
            <a:ext cx="8277216" cy="3038533"/>
          </a:xfrm>
          <a:prstGeom prst="rect">
            <a:avLst/>
          </a:prstGeom>
        </p:spPr>
      </p:pic>
    </p:spTree>
    <p:extLst>
      <p:ext uri="{BB962C8B-B14F-4D97-AF65-F5344CB8AC3E}">
        <p14:creationId xmlns:p14="http://schemas.microsoft.com/office/powerpoint/2010/main" val="12477377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E8181-98AA-5E48-923F-11DE40089842}"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5509882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BD7CF59-D35D-C94C-AB25-67E77720835C}" type="datetime1">
              <a:rPr lang="en-US" smtClean="0"/>
              <a:t>6/7/18</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a:t>© 2016 EV3Lessons.com, Last Edit 7/07/2016</a:t>
            </a:r>
            <a:endParaRPr lang="en-US"/>
          </a:p>
        </p:txBody>
      </p:sp>
    </p:spTree>
    <p:extLst>
      <p:ext uri="{BB962C8B-B14F-4D97-AF65-F5344CB8AC3E}">
        <p14:creationId xmlns:p14="http://schemas.microsoft.com/office/powerpoint/2010/main" val="5104856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E19FC3-A5CE-E74E-B963-999280AE0305}"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7/07/2016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355699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ACA9BF-968A-DE42-A2DD-13DA8F55B4DB}" type="datetime1">
              <a:rPr lang="en-US" smtClean="0"/>
              <a:t>6/7/18</a:t>
            </a:fld>
            <a:endParaRPr lang="en-US"/>
          </a:p>
        </p:txBody>
      </p:sp>
      <p:sp>
        <p:nvSpPr>
          <p:cNvPr id="8" name="Footer Placeholder 7"/>
          <p:cNvSpPr>
            <a:spLocks noGrp="1"/>
          </p:cNvSpPr>
          <p:nvPr>
            <p:ph type="ftr" sz="quarter" idx="11"/>
          </p:nvPr>
        </p:nvSpPr>
        <p:spPr/>
        <p:txBody>
          <a:bodyPr/>
          <a:lstStyle/>
          <a:p>
            <a:r>
              <a:rPr lang="sk-SK"/>
              <a:t>© 2016 EV3Lessons.com, Last Edit 7/07/2016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20353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BC94B2-32AC-A148-803D-A25D2FB76D21}" type="datetime1">
              <a:rPr lang="en-US" smtClean="0"/>
              <a:t>6/7/18</a:t>
            </a:fld>
            <a:endParaRPr lang="en-US"/>
          </a:p>
        </p:txBody>
      </p:sp>
      <p:sp>
        <p:nvSpPr>
          <p:cNvPr id="8" name="Footer Placeholder 7"/>
          <p:cNvSpPr>
            <a:spLocks noGrp="1"/>
          </p:cNvSpPr>
          <p:nvPr>
            <p:ph type="ftr" sz="quarter" idx="11"/>
          </p:nvPr>
        </p:nvSpPr>
        <p:spPr/>
        <p:txBody>
          <a:bodyPr/>
          <a:lstStyle/>
          <a:p>
            <a:r>
              <a:rPr lang="sk-SK"/>
              <a:t>© 2016 EV3Lessons.com, Last Edit 7/07/2016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E5281-7A9F-614D-813F-0947346D3835}" type="datetime1">
              <a:rPr lang="en-US" smtClean="0"/>
              <a:t>6/7/18</a:t>
            </a:fld>
            <a:endParaRPr lang="en-US"/>
          </a:p>
        </p:txBody>
      </p:sp>
      <p:sp>
        <p:nvSpPr>
          <p:cNvPr id="4" name="Footer Placeholder 3"/>
          <p:cNvSpPr>
            <a:spLocks noGrp="1"/>
          </p:cNvSpPr>
          <p:nvPr>
            <p:ph type="ftr" sz="quarter" idx="11"/>
          </p:nvPr>
        </p:nvSpPr>
        <p:spPr/>
        <p:txBody>
          <a:bodyPr/>
          <a:lstStyle/>
          <a:p>
            <a:r>
              <a:rPr lang="sk-SK"/>
              <a:t>© 2016 EV3Lessons.com, Last Edit 7/07/2016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064455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1B241-263D-9F49-8773-C06BEFCB912C}" type="datetime1">
              <a:rPr lang="en-US" smtClean="0"/>
              <a:t>6/7/18</a:t>
            </a:fld>
            <a:endParaRPr lang="en-US"/>
          </a:p>
        </p:txBody>
      </p:sp>
      <p:sp>
        <p:nvSpPr>
          <p:cNvPr id="3" name="Footer Placeholder 2"/>
          <p:cNvSpPr>
            <a:spLocks noGrp="1"/>
          </p:cNvSpPr>
          <p:nvPr>
            <p:ph type="ftr" sz="quarter" idx="11"/>
          </p:nvPr>
        </p:nvSpPr>
        <p:spPr/>
        <p:txBody>
          <a:bodyPr/>
          <a:lstStyle/>
          <a:p>
            <a:r>
              <a:rPr lang="sk-SK"/>
              <a:t>© 2016 EV3Lessons.com, Last Edit 7/07/2016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946668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98660-3CB5-5E49-B8A2-D08537B19A48}"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7/07/2016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56745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B3858E-B552-2841-8779-8BA00C5DD6DA}"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7/07/2016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379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52CB6E-9BE4-144C-B4C7-C12BA811160F}"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4245717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457DC4-A56A-B14D-A17F-A5BD1E449185}"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814823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733F16D-7965-654C-8EE5-F52C9086CFE7}"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9371551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9112A2-7D2C-6347-BBFC-08EE368107AF}"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9140805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F6EF35-362E-664E-ACD1-F123060546B0}"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467381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D6B292-89DB-4247-8502-65C1AB4D8FBB}"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7/07/2016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1378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3F47B4-7193-6144-AD61-FB0621BCE852}" type="datetime1">
              <a:rPr lang="en-US" smtClean="0"/>
              <a:t>6/7/18</a:t>
            </a:fld>
            <a:endParaRPr lang="en-US"/>
          </a:p>
        </p:txBody>
      </p:sp>
      <p:sp>
        <p:nvSpPr>
          <p:cNvPr id="4" name="Footer Placeholder 3"/>
          <p:cNvSpPr>
            <a:spLocks noGrp="1"/>
          </p:cNvSpPr>
          <p:nvPr>
            <p:ph type="ftr" sz="quarter" idx="11"/>
          </p:nvPr>
        </p:nvSpPr>
        <p:spPr/>
        <p:txBody>
          <a:bodyPr/>
          <a:lstStyle/>
          <a:p>
            <a:r>
              <a:rPr lang="sk-SK"/>
              <a:t>© 2016 EV3Lessons.com, Last Edit 7/07/2016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871959-F6D6-BA4B-8715-2FECF6AACFE5}" type="datetime1">
              <a:rPr lang="en-US" smtClean="0"/>
              <a:t>6/7/18</a:t>
            </a:fld>
            <a:endParaRPr lang="en-US"/>
          </a:p>
        </p:txBody>
      </p:sp>
      <p:sp>
        <p:nvSpPr>
          <p:cNvPr id="8" name="Footer Placeholder 7"/>
          <p:cNvSpPr>
            <a:spLocks noGrp="1"/>
          </p:cNvSpPr>
          <p:nvPr>
            <p:ph type="ftr" sz="quarter" idx="11"/>
          </p:nvPr>
        </p:nvSpPr>
        <p:spPr/>
        <p:txBody>
          <a:bodyPr/>
          <a:lstStyle/>
          <a:p>
            <a:r>
              <a:rPr lang="sk-SK"/>
              <a:t>© 2016 EV3Lessons.com, Last Edit 7/07/2016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839395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EC7523-677C-B24F-B972-91AF3163FCFF}" type="datetime1">
              <a:rPr lang="en-US" smtClean="0"/>
              <a:t>6/7/18</a:t>
            </a:fld>
            <a:endParaRPr lang="en-US"/>
          </a:p>
        </p:txBody>
      </p:sp>
      <p:sp>
        <p:nvSpPr>
          <p:cNvPr id="4" name="Footer Placeholder 3"/>
          <p:cNvSpPr>
            <a:spLocks noGrp="1"/>
          </p:cNvSpPr>
          <p:nvPr>
            <p:ph type="ftr" sz="quarter" idx="11"/>
          </p:nvPr>
        </p:nvSpPr>
        <p:spPr/>
        <p:txBody>
          <a:bodyPr/>
          <a:lstStyle/>
          <a:p>
            <a:r>
              <a:rPr lang="sk-SK"/>
              <a:t>© 2016 EV3Lessons.com, Last Edit 7/07/2016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303177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ED95B-4319-5A49-9986-869C8FA12B9A}" type="datetime1">
              <a:rPr lang="en-US" smtClean="0"/>
              <a:t>6/7/18</a:t>
            </a:fld>
            <a:endParaRPr lang="en-US"/>
          </a:p>
        </p:txBody>
      </p:sp>
      <p:sp>
        <p:nvSpPr>
          <p:cNvPr id="3" name="Footer Placeholder 2"/>
          <p:cNvSpPr>
            <a:spLocks noGrp="1"/>
          </p:cNvSpPr>
          <p:nvPr>
            <p:ph type="ftr" sz="quarter" idx="11"/>
          </p:nvPr>
        </p:nvSpPr>
        <p:spPr/>
        <p:txBody>
          <a:bodyPr/>
          <a:lstStyle/>
          <a:p>
            <a:r>
              <a:rPr lang="sk-SK"/>
              <a:t>© 2016 EV3Lessons.com, Last Edit 7/07/2016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41436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016EA8-72A4-C34F-8742-148F8E8B9AB5}"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7/07/2016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6558926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5AFC9E-C268-EC48-B13B-90C1732BA6D9}"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7/07/2016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842140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D76979-75BF-964E-9001-CFB7D0195BBC}"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038225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5B4F29-92FC-6F43-A0C0-4E221B3BF96C}" type="datetime1">
              <a:rPr lang="en-US" smtClean="0"/>
              <a:t>6/7/18</a:t>
            </a:fld>
            <a:endParaRPr lang="en-US"/>
          </a:p>
        </p:txBody>
      </p:sp>
      <p:sp>
        <p:nvSpPr>
          <p:cNvPr id="5" name="Footer Placeholder 4"/>
          <p:cNvSpPr>
            <a:spLocks noGrp="1"/>
          </p:cNvSpPr>
          <p:nvPr>
            <p:ph type="ftr" sz="quarter" idx="11"/>
          </p:nvPr>
        </p:nvSpPr>
        <p:spPr/>
        <p:txBody>
          <a:bodyPr/>
          <a:lstStyle/>
          <a:p>
            <a:r>
              <a:rPr lang="sk-SK"/>
              <a:t>© 2016 EV3Lessons.com, Last Edit 7/07/2016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5214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E378B-6472-3C4F-A3E4-8DEF66D299DF}" type="datetime1">
              <a:rPr lang="en-US" smtClean="0"/>
              <a:t>6/7/18</a:t>
            </a:fld>
            <a:endParaRPr lang="en-US"/>
          </a:p>
        </p:txBody>
      </p:sp>
      <p:sp>
        <p:nvSpPr>
          <p:cNvPr id="3" name="Footer Placeholder 2"/>
          <p:cNvSpPr>
            <a:spLocks noGrp="1"/>
          </p:cNvSpPr>
          <p:nvPr>
            <p:ph type="ftr" sz="quarter" idx="11"/>
          </p:nvPr>
        </p:nvSpPr>
        <p:spPr/>
        <p:txBody>
          <a:bodyPr/>
          <a:lstStyle/>
          <a:p>
            <a:r>
              <a:rPr lang="sk-SK"/>
              <a:t>© 2016 EV3Lessons.com, Last Edit 7/07/2016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3F1149-FD70-CE44-8AEC-1E15995A886E}"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7/07/2016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711253-50FE-5048-BB09-9D4954F6AADE}" type="datetime1">
              <a:rPr lang="en-US" smtClean="0"/>
              <a:t>6/7/18</a:t>
            </a:fld>
            <a:endParaRPr lang="en-US"/>
          </a:p>
        </p:txBody>
      </p:sp>
      <p:sp>
        <p:nvSpPr>
          <p:cNvPr id="6" name="Footer Placeholder 5"/>
          <p:cNvSpPr>
            <a:spLocks noGrp="1"/>
          </p:cNvSpPr>
          <p:nvPr>
            <p:ph type="ftr" sz="quarter" idx="11"/>
          </p:nvPr>
        </p:nvSpPr>
        <p:spPr/>
        <p:txBody>
          <a:bodyPr/>
          <a:lstStyle/>
          <a:p>
            <a:r>
              <a:rPr lang="sk-SK"/>
              <a:t>© 2016 EV3Lessons.com, Last Edit 7/07/2016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ACCB4EE3-CD4C-9249-AB94-8D46119A201F}" type="datetime1">
              <a:rPr lang="en-US" smtClean="0"/>
              <a:t>6/7/18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a:t>© 2016 EV3Lessons.com, Last Edit 7/07/2016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1104935-F55F-CE4E-A921-3FDDE24CE656}" type="datetime1">
              <a:rPr lang="en-US" smtClean="0"/>
              <a:t>6/7/18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a:t>© 2016 EV3Lessons.com, Last Edit 7/07/2016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6874A-22B4-0A4D-8B6E-1D004B977C96}" type="datetime1">
              <a:rPr lang="en-US" smtClean="0"/>
              <a:t>6/7/18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a:t>© 2016 EV3Lessons.com, Last Edit 7/07/2016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CC0C632A-E43A-9546-80CC-3733B685EFF6}" type="datetime1">
              <a:rPr lang="en-US" smtClean="0"/>
              <a:t>6/7/18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a:t>© 2016 EV3Lessons.com, Last Edit 7/07/2016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2086093853"/>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78E4EF0-DF4C-ED4F-9C08-F87C016B7148}" type="datetime1">
              <a:rPr lang="en-US" smtClean="0"/>
              <a:t>6/7/18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a:t>© 2016 EV3Lessons.com, Last Edit 7/07/2016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72508645"/>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6B916-B43B-E145-8BD2-34FF9B3A8BE9}" type="datetime1">
              <a:rPr lang="en-US" smtClean="0"/>
              <a:t>6/7/18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a:t>© 2016 EV3Lessons.com, Last Edit 7/07/2016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555289677"/>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6.xml"/><Relationship Id="rId4" Type="http://schemas.openxmlformats.org/officeDocument/2006/relationships/image" Target="../media/image13.tiff"/></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6.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46.xml"/><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xml"/><Relationship Id="rId1" Type="http://schemas.openxmlformats.org/officeDocument/2006/relationships/slideLayout" Target="../slideLayouts/slideLayout46.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Cable Management</a:t>
            </a:r>
          </a:p>
        </p:txBody>
      </p:sp>
      <p:sp>
        <p:nvSpPr>
          <p:cNvPr id="3" name="Title 2"/>
          <p:cNvSpPr>
            <a:spLocks noGrp="1"/>
          </p:cNvSpPr>
          <p:nvPr>
            <p:ph type="ctrTitle"/>
          </p:nvPr>
        </p:nvSpPr>
        <p:spPr/>
        <p:txBody>
          <a:bodyPr/>
          <a:lstStyle/>
          <a:p>
            <a:pPr algn="ctr"/>
            <a:r>
              <a:rPr lang="en-US"/>
              <a:t>ROBOT DESIGN </a:t>
            </a:r>
            <a:r>
              <a:rPr lang="en-US" dirty="0"/>
              <a:t>Lesson</a:t>
            </a:r>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val="0"/>
              </a:ext>
            </a:extLst>
          </a:blip>
          <a:srcRect l="4523" t="17619" r="3095" b="25000"/>
          <a:stretch/>
        </p:blipFill>
        <p:spPr>
          <a:xfrm>
            <a:off x="3793356" y="4564606"/>
            <a:ext cx="1536320" cy="954261"/>
          </a:xfrm>
          <a:prstGeom prst="rect">
            <a:avLst/>
          </a:prstGeom>
        </p:spPr>
      </p:pic>
    </p:spTree>
    <p:extLst>
      <p:ext uri="{BB962C8B-B14F-4D97-AF65-F5344CB8AC3E}">
        <p14:creationId xmlns:p14="http://schemas.microsoft.com/office/powerpoint/2010/main" val="6019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is cable Management?</a:t>
            </a:r>
          </a:p>
        </p:txBody>
      </p:sp>
      <p:sp>
        <p:nvSpPr>
          <p:cNvPr id="9" name="Content Placeholder 8"/>
          <p:cNvSpPr>
            <a:spLocks noGrp="1"/>
          </p:cNvSpPr>
          <p:nvPr>
            <p:ph idx="1"/>
          </p:nvPr>
        </p:nvSpPr>
        <p:spPr>
          <a:xfrm>
            <a:off x="317945" y="1254029"/>
            <a:ext cx="4550270" cy="4846146"/>
          </a:xfrm>
        </p:spPr>
        <p:txBody>
          <a:bodyPr>
            <a:normAutofit/>
          </a:bodyPr>
          <a:lstStyle/>
          <a:p>
            <a:pPr marL="342900" indent="-342900">
              <a:buFont typeface="Arial" charset="0"/>
              <a:buChar char="•"/>
            </a:pPr>
            <a:r>
              <a:rPr lang="en-US" dirty="0"/>
              <a:t>No matter what robot you are building (for fun, for a class, or competition), you have to be able wire your robot well</a:t>
            </a:r>
          </a:p>
          <a:p>
            <a:pPr marL="342900" indent="-342900">
              <a:buFont typeface="Arial" charset="0"/>
              <a:buChar char="•"/>
            </a:pPr>
            <a:r>
              <a:rPr lang="en-US" dirty="0"/>
              <a:t>There are three reasons:</a:t>
            </a:r>
          </a:p>
          <a:p>
            <a:pPr marL="800100" lvl="1" indent="-342900">
              <a:buFont typeface="Arial" charset="0"/>
              <a:buChar char="•"/>
            </a:pPr>
            <a:r>
              <a:rPr lang="en-US" dirty="0"/>
              <a:t>Aesthetics – The robot needs to look nice</a:t>
            </a:r>
          </a:p>
          <a:p>
            <a:pPr marL="800100" lvl="1" indent="-342900">
              <a:buFont typeface="Arial" charset="0"/>
              <a:buChar char="•"/>
            </a:pPr>
            <a:r>
              <a:rPr lang="en-US" dirty="0"/>
              <a:t>Convenience – The wires should not be in the way of operating the robot</a:t>
            </a:r>
          </a:p>
          <a:p>
            <a:pPr marL="800100" lvl="1" indent="-342900">
              <a:buFont typeface="Arial" charset="0"/>
              <a:buChar char="•"/>
            </a:pPr>
            <a:r>
              <a:rPr lang="en-US" dirty="0"/>
              <a:t>Identification – If you need to replace a part on the robot or rewire, you should be able to trace which wire goes where </a:t>
            </a:r>
          </a:p>
          <a:p>
            <a:endParaRPr lang="en-US" dirty="0"/>
          </a:p>
        </p:txBody>
      </p:sp>
      <p:sp>
        <p:nvSpPr>
          <p:cNvPr id="2" name="Footer Placeholder 1"/>
          <p:cNvSpPr>
            <a:spLocks noGrp="1"/>
          </p:cNvSpPr>
          <p:nvPr>
            <p:ph type="ftr" sz="quarter" idx="11"/>
          </p:nvPr>
        </p:nvSpPr>
        <p:spPr/>
        <p:txBody>
          <a:bodyPr/>
          <a:lstStyle/>
          <a:p>
            <a:r>
              <a:rPr lang="sk-SK"/>
              <a:t>© 2016 EV3Lessons.com, Last Edit 7/07/2016</a:t>
            </a:r>
            <a:endParaRPr lang="en-US"/>
          </a:p>
        </p:txBody>
      </p:sp>
      <p:sp>
        <p:nvSpPr>
          <p:cNvPr id="3" name="Slide Number Placeholder 2"/>
          <p:cNvSpPr>
            <a:spLocks noGrp="1"/>
          </p:cNvSpPr>
          <p:nvPr>
            <p:ph type="sldNum" sz="quarter" idx="12"/>
          </p:nvPr>
        </p:nvSpPr>
        <p:spPr/>
        <p:txBody>
          <a:bodyPr/>
          <a:lstStyle/>
          <a:p>
            <a:fld id="{7F5CE407-6216-4202-80E4-A30DC2F709B2}" type="slidenum">
              <a:rPr lang="en-US" smtClean="0"/>
              <a:t>2</a:t>
            </a:fld>
            <a:endParaRPr lang="en-US"/>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007469" y="1421288"/>
            <a:ext cx="3494270" cy="4063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5007469" y="5615189"/>
            <a:ext cx="3494270" cy="369332"/>
          </a:xfrm>
          <a:prstGeom prst="rect">
            <a:avLst/>
          </a:prstGeom>
          <a:noFill/>
        </p:spPr>
        <p:txBody>
          <a:bodyPr wrap="square" rtlCol="0">
            <a:spAutoFit/>
          </a:bodyPr>
          <a:lstStyle/>
          <a:p>
            <a:pPr algn="ctr"/>
            <a:r>
              <a:rPr lang="en-US" dirty="0"/>
              <a:t>EV3 M3MORY GAM3</a:t>
            </a:r>
          </a:p>
        </p:txBody>
      </p:sp>
    </p:spTree>
    <p:extLst>
      <p:ext uri="{BB962C8B-B14F-4D97-AF65-F5344CB8AC3E}">
        <p14:creationId xmlns:p14="http://schemas.microsoft.com/office/powerpoint/2010/main" val="268211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734175" algn="l"/>
              </a:tabLst>
            </a:pPr>
            <a:r>
              <a:rPr lang="en-US" dirty="0"/>
              <a:t>EV3 Cables</a:t>
            </a:r>
          </a:p>
        </p:txBody>
      </p:sp>
      <p:sp>
        <p:nvSpPr>
          <p:cNvPr id="3" name="Content Placeholder 2"/>
          <p:cNvSpPr>
            <a:spLocks noGrp="1"/>
          </p:cNvSpPr>
          <p:nvPr>
            <p:ph idx="1"/>
          </p:nvPr>
        </p:nvSpPr>
        <p:spPr>
          <a:xfrm>
            <a:off x="457200" y="1210083"/>
            <a:ext cx="4782511" cy="5166373"/>
          </a:xfrm>
        </p:spPr>
        <p:txBody>
          <a:bodyPr>
            <a:noAutofit/>
          </a:bodyPr>
          <a:lstStyle/>
          <a:p>
            <a:pPr marL="342900" indent="-342900">
              <a:buFont typeface="Arial" charset="0"/>
              <a:buChar char="•"/>
            </a:pPr>
            <a:r>
              <a:rPr lang="en-US" sz="1800" dirty="0"/>
              <a:t>The EV3 Edu Core set (#45544) and the Retail set (#31313) come with the following cable lengths</a:t>
            </a:r>
          </a:p>
          <a:p>
            <a:pPr marL="800100" lvl="1" indent="-342900">
              <a:buFont typeface="Arial" charset="0"/>
              <a:buChar char="•"/>
            </a:pPr>
            <a:r>
              <a:rPr lang="en-US" sz="1800" dirty="0"/>
              <a:t>4 x 25 cm/10 in. cables, 2 x 35 cm/14 in. cables, and 1 x 50 cm/20 in. cables. </a:t>
            </a:r>
          </a:p>
          <a:p>
            <a:pPr marL="342900" indent="-342900">
              <a:buFont typeface="Arial" charset="0"/>
              <a:buChar char="•"/>
            </a:pPr>
            <a:r>
              <a:rPr lang="en-US" sz="1800" dirty="0"/>
              <a:t>If you are a casual robot designer </a:t>
            </a:r>
            <a:r>
              <a:rPr lang="en-US" sz="1800" dirty="0">
                <a:solidFill>
                  <a:srgbClr val="FF0000"/>
                </a:solidFill>
              </a:rPr>
              <a:t>(not for competition)</a:t>
            </a:r>
            <a:r>
              <a:rPr lang="en-US" sz="1800" dirty="0"/>
              <a:t> you can purchase custom length cables or even make your own</a:t>
            </a:r>
          </a:p>
          <a:p>
            <a:pPr marL="800100" lvl="1" indent="-342900">
              <a:buFont typeface="Arial" charset="0"/>
              <a:buChar char="•"/>
            </a:pPr>
            <a:r>
              <a:rPr lang="en-US" sz="1600" dirty="0" err="1"/>
              <a:t>Mindsensors</a:t>
            </a:r>
            <a:r>
              <a:rPr lang="en-US" sz="1600" dirty="0"/>
              <a:t> has compatible custom lengths</a:t>
            </a:r>
          </a:p>
          <a:p>
            <a:pPr marL="1485900" lvl="2" indent="-342900">
              <a:buFont typeface="Arial" charset="0"/>
              <a:buChar char="•"/>
            </a:pPr>
            <a:r>
              <a:rPr lang="en-US" sz="1400" dirty="0"/>
              <a:t>http://</a:t>
            </a:r>
            <a:r>
              <a:rPr lang="en-US" sz="1400" dirty="0" err="1"/>
              <a:t>www.mindsensors.com</a:t>
            </a:r>
            <a:r>
              <a:rPr lang="en-US" sz="1400" dirty="0"/>
              <a:t>/51-cables-connectors</a:t>
            </a:r>
          </a:p>
          <a:p>
            <a:pPr marL="800100" lvl="1" indent="-342900">
              <a:buFont typeface="Arial" charset="0"/>
              <a:buChar char="•"/>
            </a:pPr>
            <a:r>
              <a:rPr lang="en-US" sz="1400" dirty="0" err="1"/>
              <a:t>Mindsensors</a:t>
            </a:r>
            <a:r>
              <a:rPr lang="en-US" sz="1400" dirty="0"/>
              <a:t> also has parts to make-your-own cable </a:t>
            </a:r>
          </a:p>
          <a:p>
            <a:pPr marL="1485900" lvl="2" indent="-342900">
              <a:buFont typeface="Arial" charset="0"/>
              <a:buChar char="•"/>
            </a:pPr>
            <a:r>
              <a:rPr lang="en-US" sz="1200" dirty="0"/>
              <a:t>http://</a:t>
            </a:r>
            <a:r>
              <a:rPr lang="en-US" sz="1200" dirty="0" err="1"/>
              <a:t>www.mindsensors.com</a:t>
            </a:r>
            <a:r>
              <a:rPr lang="en-US" sz="1200" dirty="0"/>
              <a:t>/ev3-and-nxt/115-nxtev3-compatible-male-plugs-10-pack</a:t>
            </a:r>
          </a:p>
        </p:txBody>
      </p:sp>
      <p:sp>
        <p:nvSpPr>
          <p:cNvPr id="4" name="Footer Placeholder 3"/>
          <p:cNvSpPr>
            <a:spLocks noGrp="1"/>
          </p:cNvSpPr>
          <p:nvPr>
            <p:ph type="ftr" sz="quarter" idx="11"/>
          </p:nvPr>
        </p:nvSpPr>
        <p:spPr/>
        <p:txBody>
          <a:bodyPr/>
          <a:lstStyle/>
          <a:p>
            <a:r>
              <a:rPr lang="sk-SK"/>
              <a:t>© 2016 EV3Lessons.com, Last Edit 7/07/2016</a:t>
            </a:r>
            <a:endParaRPr lang="en-US" dirty="0"/>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pic>
        <p:nvPicPr>
          <p:cNvPr id="6" name="Picture 5"/>
          <p:cNvPicPr>
            <a:picLocks noChangeAspect="1"/>
          </p:cNvPicPr>
          <p:nvPr/>
        </p:nvPicPr>
        <p:blipFill>
          <a:blip r:embed="rId2"/>
          <a:stretch>
            <a:fillRect/>
          </a:stretch>
        </p:blipFill>
        <p:spPr>
          <a:xfrm>
            <a:off x="5428999" y="1344012"/>
            <a:ext cx="3084387" cy="2344134"/>
          </a:xfrm>
          <a:prstGeom prst="rect">
            <a:avLst/>
          </a:prstGeom>
        </p:spPr>
      </p:pic>
      <p:sp>
        <p:nvSpPr>
          <p:cNvPr id="9" name="TextBox 8"/>
          <p:cNvSpPr txBox="1"/>
          <p:nvPr/>
        </p:nvSpPr>
        <p:spPr>
          <a:xfrm>
            <a:off x="5138669" y="4004245"/>
            <a:ext cx="3378982" cy="1754326"/>
          </a:xfrm>
          <a:prstGeom prst="rect">
            <a:avLst/>
          </a:prstGeom>
          <a:noFill/>
        </p:spPr>
        <p:txBody>
          <a:bodyPr wrap="square" rtlCol="0">
            <a:spAutoFit/>
          </a:bodyPr>
          <a:lstStyle/>
          <a:p>
            <a:pPr marL="342900" indent="-342900">
              <a:buFont typeface="Arial" charset="0"/>
              <a:buChar char="•"/>
            </a:pPr>
            <a:r>
              <a:rPr lang="en-US" b="1" dirty="0"/>
              <a:t>If you break the tip on the cables or you need extra wires, you can buy replacements from LEGO: http://</a:t>
            </a:r>
            <a:r>
              <a:rPr lang="en-US" b="1" dirty="0" err="1"/>
              <a:t>shop.lego.com</a:t>
            </a:r>
            <a:r>
              <a:rPr lang="en-US" b="1" dirty="0"/>
              <a:t>/en-US/EV3-CablePack-45514</a:t>
            </a:r>
          </a:p>
        </p:txBody>
      </p:sp>
    </p:spTree>
    <p:extLst>
      <p:ext uri="{BB962C8B-B14F-4D97-AF65-F5344CB8AC3E}">
        <p14:creationId xmlns:p14="http://schemas.microsoft.com/office/powerpoint/2010/main" val="21028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a:t>
            </a:r>
          </a:p>
        </p:txBody>
      </p:sp>
      <p:sp>
        <p:nvSpPr>
          <p:cNvPr id="3" name="Content Placeholder 2"/>
          <p:cNvSpPr>
            <a:spLocks noGrp="1"/>
          </p:cNvSpPr>
          <p:nvPr>
            <p:ph idx="1"/>
          </p:nvPr>
        </p:nvSpPr>
        <p:spPr>
          <a:xfrm>
            <a:off x="457199" y="1340476"/>
            <a:ext cx="4237463" cy="4815625"/>
          </a:xfrm>
        </p:spPr>
        <p:txBody>
          <a:bodyPr>
            <a:normAutofit/>
          </a:bodyPr>
          <a:lstStyle/>
          <a:p>
            <a:pPr marL="342900" indent="-342900">
              <a:buFont typeface="Arial" charset="0"/>
              <a:buChar char="•"/>
            </a:pPr>
            <a:r>
              <a:rPr lang="en-US" dirty="0"/>
              <a:t>Some people like to use LEGO rubber bands to indicate with wire is for which sensor or motor</a:t>
            </a:r>
          </a:p>
          <a:p>
            <a:pPr marL="342900" indent="-342900">
              <a:buFont typeface="Arial" charset="0"/>
              <a:buChar char="•"/>
            </a:pPr>
            <a:r>
              <a:rPr lang="en-US" dirty="0"/>
              <a:t>We do not use this technique as LEGO rubber bands are expensive and fragile, and not that easy to replace.  You only get a small number in each set and there are lots of other uses for them.</a:t>
            </a:r>
          </a:p>
          <a:p>
            <a:pPr marL="342900" indent="-342900">
              <a:buFont typeface="Arial" charset="0"/>
              <a:buChar char="•"/>
            </a:pPr>
            <a:r>
              <a:rPr lang="en-US" dirty="0"/>
              <a:t>Instead, consider wrapping your wire with colored LEGO pieces</a:t>
            </a:r>
          </a:p>
        </p:txBody>
      </p:sp>
      <p:sp>
        <p:nvSpPr>
          <p:cNvPr id="4" name="Footer Placeholder 3"/>
          <p:cNvSpPr>
            <a:spLocks noGrp="1"/>
          </p:cNvSpPr>
          <p:nvPr>
            <p:ph type="ftr" sz="quarter" idx="11"/>
          </p:nvPr>
        </p:nvSpPr>
        <p:spPr/>
        <p:txBody>
          <a:bodyPr/>
          <a:lstStyle/>
          <a:p>
            <a:r>
              <a:rPr lang="sk-SK"/>
              <a:t>© 2016 EV3Lessons.com, Last Edit 7/07/2016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906182" y="1340476"/>
            <a:ext cx="3584971" cy="25997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16200000">
            <a:off x="5575589" y="3467426"/>
            <a:ext cx="2239623" cy="35784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92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Shorten Cables</a:t>
            </a:r>
          </a:p>
        </p:txBody>
      </p:sp>
      <p:sp>
        <p:nvSpPr>
          <p:cNvPr id="3" name="Content Placeholder 2"/>
          <p:cNvSpPr>
            <a:spLocks noGrp="1"/>
          </p:cNvSpPr>
          <p:nvPr>
            <p:ph idx="1"/>
          </p:nvPr>
        </p:nvSpPr>
        <p:spPr>
          <a:xfrm>
            <a:off x="457199" y="1276612"/>
            <a:ext cx="7759522" cy="5099845"/>
          </a:xfrm>
        </p:spPr>
        <p:txBody>
          <a:bodyPr>
            <a:normAutofit/>
          </a:bodyPr>
          <a:lstStyle/>
          <a:p>
            <a:pPr marL="346075" indent="-342900">
              <a:buFont typeface="Arial" charset="0"/>
              <a:buChar char="•"/>
            </a:pPr>
            <a:r>
              <a:rPr lang="en-US" dirty="0"/>
              <a:t>Use the most appropriate length cable for the connection first</a:t>
            </a:r>
          </a:p>
          <a:p>
            <a:pPr marL="346075" indent="-342900">
              <a:buFont typeface="Arial" charset="0"/>
              <a:buChar char="•"/>
            </a:pPr>
            <a:r>
              <a:rPr lang="en-US" dirty="0"/>
              <a:t>However, if the cables are too long</a:t>
            </a:r>
            <a:r>
              <a:rPr lang="is-IS" dirty="0"/>
              <a:t>…</a:t>
            </a:r>
          </a:p>
          <a:p>
            <a:pPr marL="803275" lvl="1" indent="-342900">
              <a:buFont typeface="Arial" charset="0"/>
              <a:buChar char="•"/>
            </a:pPr>
            <a:r>
              <a:rPr lang="en-US" dirty="0"/>
              <a:t>You can wrap them around each other or beams</a:t>
            </a:r>
          </a:p>
        </p:txBody>
      </p:sp>
      <p:sp>
        <p:nvSpPr>
          <p:cNvPr id="4" name="Footer Placeholder 3"/>
          <p:cNvSpPr>
            <a:spLocks noGrp="1"/>
          </p:cNvSpPr>
          <p:nvPr>
            <p:ph type="ftr" sz="quarter" idx="11"/>
          </p:nvPr>
        </p:nvSpPr>
        <p:spPr/>
        <p:txBody>
          <a:bodyPr/>
          <a:lstStyle/>
          <a:p>
            <a:r>
              <a:rPr lang="sk-SK"/>
              <a:t>© 2016 EV3Lessons.com, Last Edit 7/07/2016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73344" y="3224838"/>
            <a:ext cx="4748011" cy="26479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681242" y="3224839"/>
            <a:ext cx="2535479" cy="26799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0361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CABLE HOLDERS FOR BUNDLING </a:t>
            </a:r>
          </a:p>
        </p:txBody>
      </p:sp>
      <p:sp>
        <p:nvSpPr>
          <p:cNvPr id="3" name="Content Placeholder 2"/>
          <p:cNvSpPr>
            <a:spLocks noGrp="1"/>
          </p:cNvSpPr>
          <p:nvPr>
            <p:ph idx="1"/>
          </p:nvPr>
        </p:nvSpPr>
        <p:spPr>
          <a:xfrm>
            <a:off x="657118" y="1575021"/>
            <a:ext cx="4056549" cy="2795612"/>
          </a:xfrm>
        </p:spPr>
        <p:txBody>
          <a:bodyPr>
            <a:normAutofit fontScale="92500" lnSpcReduction="20000"/>
          </a:bodyPr>
          <a:lstStyle/>
          <a:p>
            <a:pPr marL="346075" indent="-342900">
              <a:buFont typeface="Arial" charset="0"/>
              <a:buChar char="•"/>
            </a:pPr>
            <a:r>
              <a:rPr lang="en-US" sz="1600" dirty="0"/>
              <a:t>Cable holders can identify what they are (use different colors for each sensor/motor) </a:t>
            </a:r>
          </a:p>
          <a:p>
            <a:pPr marL="346075" indent="-342900">
              <a:buFont typeface="Arial" charset="0"/>
              <a:buChar char="•"/>
            </a:pPr>
            <a:r>
              <a:rPr lang="en-US" sz="1600" dirty="0"/>
              <a:t>They can be used to keep multiple wires together</a:t>
            </a:r>
          </a:p>
          <a:p>
            <a:pPr marL="346075" indent="-342900">
              <a:buFont typeface="Arial" charset="0"/>
              <a:buChar char="•"/>
            </a:pPr>
            <a:r>
              <a:rPr lang="en-US" sz="1600" dirty="0"/>
              <a:t>They can be used to attach the wire to a beam (see next page for examples)</a:t>
            </a:r>
          </a:p>
          <a:p>
            <a:pPr marL="346075" indent="-342900">
              <a:buFont typeface="Arial" charset="0"/>
              <a:buChar char="•"/>
            </a:pPr>
            <a:r>
              <a:rPr lang="en-US" sz="1600" dirty="0"/>
              <a:t>LEGO gear boxes can find a new use as cable holders. In the images, cables are fed through a gear box piece. They are spacious enough to hold multiple cables. </a:t>
            </a:r>
          </a:p>
        </p:txBody>
      </p:sp>
      <p:sp>
        <p:nvSpPr>
          <p:cNvPr id="4" name="Footer Placeholder 3"/>
          <p:cNvSpPr>
            <a:spLocks noGrp="1"/>
          </p:cNvSpPr>
          <p:nvPr>
            <p:ph type="ftr" sz="quarter" idx="11"/>
          </p:nvPr>
        </p:nvSpPr>
        <p:spPr/>
        <p:txBody>
          <a:bodyPr/>
          <a:lstStyle/>
          <a:p>
            <a:r>
              <a:rPr lang="sk-SK"/>
              <a:t>© 2016 EV3Lessons.com, Last Edit 7/07/2016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6</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8140" y="4028179"/>
            <a:ext cx="3271234" cy="2173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238140" y="1081825"/>
            <a:ext cx="3271234" cy="28408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006768" y="4459399"/>
            <a:ext cx="1803043" cy="19447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6251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CABLE GUIDE RAILS</a:t>
            </a:r>
          </a:p>
        </p:txBody>
      </p:sp>
      <p:sp>
        <p:nvSpPr>
          <p:cNvPr id="3" name="Content Placeholder 2"/>
          <p:cNvSpPr>
            <a:spLocks noGrp="1"/>
          </p:cNvSpPr>
          <p:nvPr>
            <p:ph idx="1"/>
          </p:nvPr>
        </p:nvSpPr>
        <p:spPr>
          <a:xfrm>
            <a:off x="754411" y="1256383"/>
            <a:ext cx="3378895" cy="2309962"/>
          </a:xfrm>
        </p:spPr>
        <p:txBody>
          <a:bodyPr>
            <a:normAutofit/>
          </a:bodyPr>
          <a:lstStyle/>
          <a:p>
            <a:r>
              <a:rPr lang="en-US" dirty="0"/>
              <a:t>Building guide rails for long EV3 wires helps to keep them out of the way of movable parts of the robot and makes them always stay in the same spot on your robot. </a:t>
            </a:r>
          </a:p>
        </p:txBody>
      </p:sp>
      <p:sp>
        <p:nvSpPr>
          <p:cNvPr id="4" name="Footer Placeholder 3"/>
          <p:cNvSpPr>
            <a:spLocks noGrp="1"/>
          </p:cNvSpPr>
          <p:nvPr>
            <p:ph type="ftr" sz="quarter" idx="11"/>
          </p:nvPr>
        </p:nvSpPr>
        <p:spPr/>
        <p:txBody>
          <a:bodyPr/>
          <a:lstStyle/>
          <a:p>
            <a:r>
              <a:rPr lang="sk-SK"/>
              <a:t>© 2016 EV3Lessons.com, Last Edit 7/07/2016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7</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454993" y="1340703"/>
            <a:ext cx="1953552" cy="12981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18089" y="3989653"/>
            <a:ext cx="7690456" cy="2360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606039" y="2823155"/>
            <a:ext cx="1544316" cy="14294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4375783" y="1340703"/>
            <a:ext cx="1790164" cy="12621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666876" y="2810515"/>
            <a:ext cx="1405592" cy="14227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2043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PLUG-IN Guides</a:t>
            </a:r>
          </a:p>
        </p:txBody>
      </p:sp>
      <p:sp>
        <p:nvSpPr>
          <p:cNvPr id="3" name="Content Placeholder 2"/>
          <p:cNvSpPr>
            <a:spLocks noGrp="1"/>
          </p:cNvSpPr>
          <p:nvPr>
            <p:ph idx="1"/>
          </p:nvPr>
        </p:nvSpPr>
        <p:spPr>
          <a:xfrm>
            <a:off x="465136" y="1327597"/>
            <a:ext cx="4114800" cy="4373563"/>
          </a:xfrm>
        </p:spPr>
        <p:txBody>
          <a:bodyPr>
            <a:normAutofit fontScale="92500"/>
          </a:bodyPr>
          <a:lstStyle/>
          <a:p>
            <a:pPr marL="342900" indent="-342900">
              <a:buFont typeface="Arial" charset="0"/>
              <a:buChar char="•"/>
            </a:pPr>
            <a:r>
              <a:rPr lang="en-US" dirty="0"/>
              <a:t>If you design a robot where you have to frequently change your motors/sensors out, you need a way to plug the cables in efficiently</a:t>
            </a:r>
          </a:p>
          <a:p>
            <a:pPr marL="342900" indent="-342900">
              <a:buFont typeface="Arial" charset="0"/>
              <a:buChar char="•"/>
            </a:pPr>
            <a:r>
              <a:rPr lang="en-US" dirty="0"/>
              <a:t>The technique in the image on the right keeps the spacing between the wires correct at all times and lets you install them all at the same time. </a:t>
            </a:r>
          </a:p>
          <a:p>
            <a:pPr marL="342900" indent="-342900">
              <a:buFont typeface="Arial" charset="0"/>
              <a:buChar char="•"/>
            </a:pPr>
            <a:r>
              <a:rPr lang="en-US" dirty="0"/>
              <a:t>Using different colors lets you color code which wire goes to which sensor or motor. </a:t>
            </a:r>
          </a:p>
        </p:txBody>
      </p:sp>
      <p:sp>
        <p:nvSpPr>
          <p:cNvPr id="4" name="Footer Placeholder 3"/>
          <p:cNvSpPr>
            <a:spLocks noGrp="1"/>
          </p:cNvSpPr>
          <p:nvPr>
            <p:ph type="ftr" sz="quarter" idx="11"/>
          </p:nvPr>
        </p:nvSpPr>
        <p:spPr/>
        <p:txBody>
          <a:bodyPr/>
          <a:lstStyle/>
          <a:p>
            <a:r>
              <a:rPr lang="sk-SK"/>
              <a:t>© 2016 EV3Lessons.com, Last Edit 7/07/2016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8</a:t>
            </a:fld>
            <a:endParaRPr lang="en-US" dirty="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951729" y="1210510"/>
            <a:ext cx="3453868" cy="23198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951729" y="3720442"/>
            <a:ext cx="3453868" cy="25747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1148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65162"/>
            <a:ext cx="8245474" cy="4761002"/>
          </a:xfrm>
        </p:spPr>
        <p:txBody>
          <a:bodyPr/>
          <a:lstStyle/>
          <a:p>
            <a:pPr marL="342900" indent="-342900">
              <a:buFont typeface="Arial" charset="0"/>
              <a:buChar char="•"/>
            </a:pPr>
            <a:r>
              <a:rPr lang="en-US" dirty="0"/>
              <a:t>This tutorial was created by Sanjay </a:t>
            </a:r>
            <a:r>
              <a:rPr lang="en-US" dirty="0" err="1"/>
              <a:t>Seshan</a:t>
            </a:r>
            <a:r>
              <a:rPr lang="en-US" dirty="0"/>
              <a:t> and Arvind </a:t>
            </a:r>
            <a:r>
              <a:rPr lang="en-US" dirty="0" err="1"/>
              <a:t>Seshan</a:t>
            </a:r>
            <a:endParaRPr lang="en-US" dirty="0"/>
          </a:p>
          <a:p>
            <a:pPr marL="342900" indent="-342900">
              <a:buFont typeface="Arial" charset="0"/>
              <a:buChar char="•"/>
            </a:pPr>
            <a:r>
              <a:rPr lang="en-US" dirty="0"/>
              <a:t>Photos and ideas from FIRST Tech Challenge 8393 Giant Diencephalic </a:t>
            </a:r>
            <a:r>
              <a:rPr lang="en-US" dirty="0" err="1"/>
              <a:t>BrainSTEM</a:t>
            </a:r>
            <a:r>
              <a:rPr lang="en-US" dirty="0"/>
              <a:t> Robotics (Former FIRST LEGO League Team)</a:t>
            </a:r>
          </a:p>
          <a:p>
            <a:pPr marL="342900" indent="-342900">
              <a:buFont typeface="Arial" charset="0"/>
              <a:buChar char="•"/>
            </a:pPr>
            <a:r>
              <a:rPr lang="en-US" dirty="0"/>
              <a:t> More lessons at www.ev3lessons.com</a:t>
            </a:r>
          </a:p>
        </p:txBody>
      </p:sp>
      <p:sp>
        <p:nvSpPr>
          <p:cNvPr id="4" name="Footer Placeholder 3"/>
          <p:cNvSpPr>
            <a:spLocks noGrp="1"/>
          </p:cNvSpPr>
          <p:nvPr>
            <p:ph type="ftr" sz="quarter" idx="11"/>
          </p:nvPr>
        </p:nvSpPr>
        <p:spPr/>
        <p:txBody>
          <a:bodyPr/>
          <a:lstStyle/>
          <a:p>
            <a:r>
              <a:rPr lang="sk-SK"/>
              <a:t>© 2016 EV3Lessons.com, Last Edit 7/07/2016</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9</a:t>
            </a:fld>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9E0F3691-EE43-2247-B654-E079F60D988E}" vid="{2FA53789-A7CC-A64D-865A-ABC39EE28B46}"/>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4298</TotalTime>
  <Words>648</Words>
  <Application>Microsoft Office PowerPoint</Application>
  <PresentationFormat>On-screen Show (4:3)</PresentationFormat>
  <Paragraphs>61</Paragraphs>
  <Slides>9</Slides>
  <Notes>3</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9</vt:i4>
      </vt:variant>
    </vt:vector>
  </HeadingPairs>
  <TitlesOfParts>
    <vt:vector size="20" baseType="lpstr">
      <vt:lpstr>Arial</vt:lpstr>
      <vt:lpstr>Arial Black</vt:lpstr>
      <vt:lpstr>Calibri</vt:lpstr>
      <vt:lpstr>Calibri Light</vt:lpstr>
      <vt:lpstr>Helvetica Neue</vt:lpstr>
      <vt:lpstr>Essential</vt:lpstr>
      <vt:lpstr>beginner</vt:lpstr>
      <vt:lpstr>Custom Design</vt:lpstr>
      <vt:lpstr>robotdesign</vt:lpstr>
      <vt:lpstr>1_beginner</vt:lpstr>
      <vt:lpstr>1_Custom Design</vt:lpstr>
      <vt:lpstr>ROBOT DESIGN Lesson</vt:lpstr>
      <vt:lpstr>What is cable Management?</vt:lpstr>
      <vt:lpstr>EV3 Cables</vt:lpstr>
      <vt:lpstr>IDENTIFICATION</vt:lpstr>
      <vt:lpstr>Shorten Cables</vt:lpstr>
      <vt:lpstr>CABLE HOLDERS FOR BUNDLING </vt:lpstr>
      <vt:lpstr>CABLE GUIDE RAILS</vt:lpstr>
      <vt:lpstr>PLUG-IN Guides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Sanjay Seshan</cp:lastModifiedBy>
  <cp:revision>96</cp:revision>
  <cp:lastPrinted>2016-07-05T17:09:05Z</cp:lastPrinted>
  <dcterms:created xsi:type="dcterms:W3CDTF">2014-10-28T21:59:38Z</dcterms:created>
  <dcterms:modified xsi:type="dcterms:W3CDTF">2018-06-07T23:39:13Z</dcterms:modified>
</cp:coreProperties>
</file>