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91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868" r:id="rId8"/>
    <p:sldMasterId id="2147483880" r:id="rId9"/>
    <p:sldMasterId id="2147483892" r:id="rId10"/>
  </p:sldMasterIdLst>
  <p:notesMasterIdLst>
    <p:notesMasterId r:id="rId26"/>
  </p:notesMasterIdLst>
  <p:handoutMasterIdLst>
    <p:handoutMasterId r:id="rId27"/>
  </p:handoutMasterIdLst>
  <p:sldIdLst>
    <p:sldId id="282" r:id="rId11"/>
    <p:sldId id="283" r:id="rId12"/>
    <p:sldId id="293" r:id="rId13"/>
    <p:sldId id="258" r:id="rId14"/>
    <p:sldId id="294" r:id="rId15"/>
    <p:sldId id="265" r:id="rId16"/>
    <p:sldId id="267" r:id="rId17"/>
    <p:sldId id="270" r:id="rId18"/>
    <p:sldId id="284" r:id="rId19"/>
    <p:sldId id="292" r:id="rId20"/>
    <p:sldId id="291" r:id="rId21"/>
    <p:sldId id="297" r:id="rId22"/>
    <p:sldId id="295" r:id="rId23"/>
    <p:sldId id="286" r:id="rId24"/>
    <p:sldId id="29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4613"/>
  </p:normalViewPr>
  <p:slideViewPr>
    <p:cSldViewPr>
      <p:cViewPr varScale="1">
        <p:scale>
          <a:sx n="103" d="100"/>
          <a:sy n="103" d="100"/>
        </p:scale>
        <p:origin x="126" y="1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E6229F-93B1-2240-A09F-C602B390C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94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AEFE4F-AFF3-1640-95DB-81357B2FC53D}" type="datetimeFigureOut">
              <a:rPr lang="en-US"/>
              <a:pPr>
                <a:defRPr/>
              </a:pPr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A9F093-48D1-724D-BB5D-75FC5448D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BD70A6-9805-0841-88E7-4D19CEA34D2B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Center for Computational Neurobiology, University of Missouri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214632-6C21-C441-9057-A8659EF0ED44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2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EDF9A-79FE-0048-AC83-C663F3B247B2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13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906463" y="385445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81138" y="5932488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By Droids Robotics</a:t>
            </a:r>
          </a:p>
        </p:txBody>
      </p:sp>
      <p:pic>
        <p:nvPicPr>
          <p:cNvPr id="9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513" y="4938713"/>
            <a:ext cx="13176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900" y="409575"/>
            <a:ext cx="3486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09575"/>
            <a:ext cx="4841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600"/>
              <a:t>INTERMEDIATE EV3 PROGRAMMING LESSON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/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294092-D6DB-419B-AF92-8F7FD16A15A3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0DEC-4D00-C145-9ACB-09B3DD7ED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B1025-5262-4D88-BEA6-59092BD1C296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5B77-F652-144C-B550-9EAE96D1A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3423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86D-8EFE-4B50-A065-F5D2D81637D4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81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B7B-0353-42DD-A809-D6D10FC5237C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13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1128-6F40-41F3-9BC8-08B2DD2ACD0C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9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6C1B-7EA5-496E-8132-6D0039EB0E3D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B1A2-A26A-4E5A-89D6-4723751D69EA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20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948-BA9E-4057-A27C-584E3EDD9F59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0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8DB6-C1DB-4EF0-A18C-B7ACDEA8C4F5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81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39F-C65D-4AA7-A2BA-04F03A013560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70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CC62-0A47-4AAC-AAA2-892996845467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9B7B-614A-4955-A42D-25AB1A8C4EC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23B076-8802-4714-BAC9-02C752C6DB16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5539-B19A-0E4D-98D0-AA9880B8E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013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D683-3EB0-49B0-B1CD-17F60C6F0E7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C28CD-5942-4479-8574-202E9EF79E6E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0ED9A0-3550-E541-BF77-1BF2B475D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125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2B376-F357-4001-94A5-E0E2BE26F390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1B65C-8C2E-FD4B-BA07-CDE5ED705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5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C1D9-6B04-4E75-B0C2-67045D035121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87C10-4D50-A141-9627-5B3C242F9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5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5FF28-968E-474B-A45A-B9713A2167BC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175C-2580-5640-BF10-12E609C44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5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A6B37-CDB2-4E70-AABB-69B404816C81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14375-B2C4-6248-A42E-4E9AA05B9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22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0CB19-94C4-45E2-9D51-3BEA7040A088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AA69-10F7-5C47-A975-F51AB201F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2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4EDD2-C3B0-4C2A-AC13-8A9D42338354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FAB0-D980-9945-9AD9-3D9517FD9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20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A189D-C6A9-403C-9ED0-299FED89BA97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2650-69DE-EF4E-9F32-B577F028A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0AAFD-E5C5-4AF8-8E09-41777C976BD0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DC93-721D-E341-A1C6-ABDF52495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561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81D6-B46C-4B6F-8FEC-1FF9B3A54DEC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444B5B-9DCB-2043-B406-CA7E8ADA5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0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4E2D7-7108-4821-A62F-37E5F9F3A07B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59E7-E397-DA48-8B0A-B8329A1C7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4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61798-0F26-4EBF-AF06-1F5C29201E21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DD0B-BB07-6042-91CC-A84E4C473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343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CB8D0-54B7-4D7C-8B7F-DFEC23402C3E}" type="datetime1">
              <a:rPr lang="en-US" smtClean="0"/>
              <a:t>6/7/18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3" y="184726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2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933B2-FDB0-49C7-A480-11E5C9BDE6D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D9F0-5954-8C4D-99EB-7C57C53142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34AD-87F4-4393-99F5-1334C9851ED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6F552-1243-514D-9FEB-2F9A99A28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</p:spTree>
    <p:extLst>
      <p:ext uri="{BB962C8B-B14F-4D97-AF65-F5344CB8AC3E}">
        <p14:creationId xmlns:p14="http://schemas.microsoft.com/office/powerpoint/2010/main" val="283049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B4FE7-E368-48FE-B27A-786EF002FCCB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B158-F806-A54F-8454-BA936544D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8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A021A-1A08-497A-BFC2-BF673A9291F0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9F77-F42C-B148-B8A5-BB3BC27DD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C7A0-E6CD-4FB3-883E-521F488FF555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EAEE-F321-F349-A6BE-4C4BAB1E0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8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E6E0C-9EA0-4D18-ABA1-5A38115CDF51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A4D5-85D1-C44B-AD7D-924AF1DFA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B04367-6B60-4F60-9C6D-9314F55172E1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24FC-64E4-B74A-9D63-D222DD342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22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25024-B831-4EE1-B9BF-0929BDF6528B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E8CD-EF53-8F4A-9D82-8F2CC1E94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0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10C77-879C-4D61-A2BF-E897DE4F9E34}" type="datetime1">
              <a:rPr lang="en-US" smtClean="0"/>
              <a:t>6/7/18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D6BC79-018F-254F-9963-9CB908C1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3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16CB1-52CA-451D-80B3-E42B740A96F8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3BE3-9AEA-EB43-8BF9-E911F27CF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1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43A1A-416D-48F6-BC4E-21B1C777114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CD922-57B8-8E49-8689-6EC867D57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13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4F72-53F7-4930-872C-101918508363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C91E-6CCC-CF4C-80E6-0C3D73E51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5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2C1A2-FDFF-49D3-9EA8-8B885A619C6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54F46-8974-D543-A49C-AEE062045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A72CC-17EF-4B78-97FC-885A8DE589B0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36C5-F0D3-C944-A0C2-0E76A60BE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7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38254-E2A3-4873-AC4C-F4C592DAD8DE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94CB-C5DD-E646-8C32-AE8D274C6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3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66A6B-4253-4F7F-BCEA-0663FDF8F1BC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18203-269E-C642-8588-6D1F78FAB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6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1EBCF-CB72-4CD7-A0CB-428C7AA192E3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2A9F5-6DF2-7940-8AEE-DC3C52652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0BBE5-883A-49D7-903D-FCF040251471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3690-FFF9-5A4F-8B96-5F67B8FCE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03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5D0C0-E323-4171-9031-3A94A1AF36BD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39AC3-C9F7-7544-8856-D83F1A07B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480F8-B1A1-4415-9AB7-155A2A795048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B439-931C-784C-913B-9F3670218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9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2E307-21AC-4352-AB3F-6C3FE9D6096A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4BAF-1DEA-DC46-B7B6-27648CEF5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2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D3F9D-3B22-4336-8023-BE7CC3C7C0DC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06B49-6ABD-C444-9F93-666B06240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1F8D3-A75E-4489-9796-06DD1A14DBAC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CF49-313C-2447-A6BE-9EDE163C5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B0B5C-0B62-428E-B1EA-71E8FAD876AB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BBF225-4E29-0746-A4A1-01ED8589F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411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5FA43-9926-4DCF-ABF1-443DDD84B326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A6E95-FDDA-5843-A4B0-9033FC344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9665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0A5C0-6DB6-490E-9B1D-0BF7E015226D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7A1D-B85C-F747-974D-361B0E4EE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269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0D7C1-820D-47AE-99D1-85180C6385B5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F986-5B0F-A046-A701-5748E10E5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758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5A90C-70A2-41A3-A20F-F92DAF94FBC3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5630E-F31B-AB4F-B9FB-FFC103599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104F-B0C4-42EF-94B6-C9FF93D3FF02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EB57-AD70-6F4B-BCD3-3DA5917FA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79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39F57-B158-44CA-BC0C-D22017AD3304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F3762-188B-2E47-BABF-63297FFF2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7380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B6E40-07CF-4905-9C2B-E4AF7F0E67B1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E22E-2ED5-AE45-B20B-A30638D75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004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5723-4065-475C-973D-7DF3C62EA1CA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2CC76-3178-7942-AA70-D518E690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638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49B21-DE67-4B29-83FD-B5C5711B204B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94D955-64FE-2547-ADE5-3D97A4B38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790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604D6-F8F5-4565-B202-DE5216C7CD40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A7E3E-5F3D-C940-BF68-124B7928D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88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D7B69-1845-4D61-A74E-F3470A528CFF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867B0-9C97-1340-910A-5BC7EEC15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926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400050"/>
            <a:ext cx="774223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CE0E8-AA56-410C-8988-C421EAE2DFCD}" type="datetime1">
              <a:rPr lang="en-US" smtClean="0"/>
              <a:t>6/7/18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77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29C62-CD13-4C4D-9597-91B3D184B0BF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DEC-66A3-FF47-A9B3-5190D86F6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144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BB2C1-A659-48F8-A644-0BE3DB06137C}" type="datetime1">
              <a:rPr lang="en-US" smtClean="0"/>
              <a:t>6/7/18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A969-C786-9243-864A-8A5674324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</p:spTree>
    <p:extLst>
      <p:ext uri="{BB962C8B-B14F-4D97-AF65-F5344CB8AC3E}">
        <p14:creationId xmlns:p14="http://schemas.microsoft.com/office/powerpoint/2010/main" val="4946735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7654E-7C4C-445B-8E55-EBC440D2C6A9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A8A7-52D4-404A-BDF7-3550436AA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CE05C-D1B7-47EB-84C6-5C6A2A4F91E2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CA724-74DF-C740-8799-9F5F30AD8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031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2BE04-31EA-4C15-AC01-102AA5B63849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945C6-DD16-E74F-AB9C-F753F874C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1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D66BA-409E-4C40-AEB5-0423D7E80033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33F0F-464E-714E-8C7B-39DE0847D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2D0BB-83AD-44A9-8353-CA2509274349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5D311-E3A3-904A-A6EA-A0E1B1D66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39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81793-0D34-4278-A881-324D47FA33C0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16847-FD38-4F48-AD17-C3795DD6C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0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AAFC7-D8AC-49D2-9849-006E2A21E74D}" type="datetime1">
              <a:rPr lang="en-US" smtClean="0"/>
              <a:t>6/7/18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1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38500-E324-45E5-984C-319DF4D0868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9D0B9-E544-1A4C-A71F-0B4394552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2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3634B-5E28-4ADE-860A-DD54FD21D765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C0A7-43F5-194E-86BE-686529326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31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1C0C9-F8E5-4247-A2E3-9138619EC6B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2FD6-C58A-9141-8C05-3E53069FA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7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6A54C-16C0-4787-A083-B073C183E34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5F440-DE9A-BA4A-AD00-04095DECF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25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E4AF6-23C7-4F28-B051-11012ED98D95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45B6-C6B4-6C49-8BF5-2BDEC0BB8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A43715-3908-42AB-AA8A-B3D87100F1D6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C160E-B4B8-804C-BF74-A12240CF4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297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EA3FE-63B7-4780-8CCF-952EBF8ED54E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8B6-4201-C242-942C-CC8A5FA2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51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3D6E6-0141-4CA1-A83D-D4D0F5CF83AA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B3B1-9394-4F46-88D8-578B2B007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16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77026-8F8B-4B22-96C8-873E6F0C745A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31E2-8E67-924C-8845-E1D86F1DC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2C2B-42FA-48F4-AF7A-9378ADA1F733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CA4F-0675-A644-90C1-9BF0B8BB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3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14267-B6D9-4CA8-ABF4-51A36D44DC7E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6FCCA-69C8-574D-A5E8-6ACA96019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79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1C2C5-BDD9-4560-9C39-6B3F07B4A936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5AF80-97F3-8E4D-879F-1F35553D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67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7EB3-660E-42FB-A433-1703DDD2ECDC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737D9-022D-C444-885C-0E06EFDA8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98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D3843-3FBF-400B-A2A6-2E64AD42446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37E67-A392-D847-8389-5E49E6D61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6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3F4F3-4634-45F3-9108-6076DCCF7A04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8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2C453-ED4D-4E4C-8709-0B2B7452533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pPr>
              <a:defRPr/>
            </a:pPr>
            <a:fld id="{9E4AFDEC-66A3-FF47-A9B3-5190D86F60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27846EE0-91F5-47E1-AC03-509C273E34AB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5B315D-36C8-F54A-9E8C-E2F579B6E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3265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70B278-AC57-40C2-9B3D-15D71F005D94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14A969-C786-9243-864A-8A56743245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</p:spTree>
    <p:extLst>
      <p:ext uri="{BB962C8B-B14F-4D97-AF65-F5344CB8AC3E}">
        <p14:creationId xmlns:p14="http://schemas.microsoft.com/office/powerpoint/2010/main" val="16316990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86CF49-FC8F-411D-94F4-6A40EC824FD1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3A8A7-52D4-404A-BDF7-3550436AA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25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A8DE8-8333-4CF5-9335-B21C37B0C862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945C6-DD16-E74F-AB9C-F753F874C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9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C9598-AF3E-4371-A4D0-4CEB91BC959F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33F0F-464E-714E-8C7B-39DE0847D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8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215AC-E231-48F2-8241-98E15F2D7E81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5D311-E3A3-904A-A6EA-A0E1B1D667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D925A-6CEE-400C-AE66-3AAFECCEC457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16847-FD38-4F48-AD17-C3795DD6C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2101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41A8D2-82EB-4C7D-9355-4283D149C6A5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54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1D6313-5044-4C6B-B747-DCA109B7FBEF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9D0B9-E544-1A4C-A71F-0B4394552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6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115A9-DEAB-42E1-9B6F-EFF410FCFCBF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C0A7-43F5-194E-86BE-686529326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8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409-66FB-467B-B838-1B36698B166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2F4AD5-E890-4606-A0A5-8F56300CF05F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53F1-5EA1-424F-A67E-843E62C05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103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FCC9-F698-4507-92CC-B3759D95A856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567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A390-A040-4ACA-AEE2-80F706D6EA8A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</p:spTree>
    <p:extLst>
      <p:ext uri="{BB962C8B-B14F-4D97-AF65-F5344CB8AC3E}">
        <p14:creationId xmlns:p14="http://schemas.microsoft.com/office/powerpoint/2010/main" val="11121488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6D3-F6C4-4262-83F9-4F2DE1444214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4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D437-D5E6-4192-9F91-3DBB657D32CB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7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1890-61DF-4C0F-A2E3-F62BB9986A91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8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26E-7B33-431D-B18E-C96709C6B14F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32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532A-7B30-4E31-93FE-32AC0529193F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3322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6AF-ACB8-4978-9F31-C797BDA01C35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06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78B-990A-4D10-8C0C-917B61318F5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5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4252-C789-4E29-BBC5-BEDF061D341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7338"/>
            <a:ext cx="8596313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504950"/>
            <a:ext cx="85963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28DB1FF-AB46-4FAA-8330-0DBC505A165E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8600" y="1335088"/>
            <a:ext cx="8596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791" r:id="rId2"/>
    <p:sldLayoutId id="2147483841" r:id="rId3"/>
    <p:sldLayoutId id="2147483792" r:id="rId4"/>
    <p:sldLayoutId id="2147483793" r:id="rId5"/>
    <p:sldLayoutId id="2147483794" r:id="rId6"/>
    <p:sldLayoutId id="2147483842" r:id="rId7"/>
    <p:sldLayoutId id="2147483843" r:id="rId8"/>
    <p:sldLayoutId id="2147483844" r:id="rId9"/>
    <p:sldLayoutId id="2147483795" r:id="rId10"/>
    <p:sldLayoutId id="2147483845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5924E-BB0B-441F-82DC-FBF0409A516F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3CF2AB-654F-4306-BEF9-F959142BBF18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6FE7EC-8B91-A44E-954A-ECF1DE1D7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48" r:id="rId9"/>
    <p:sldLayoutId id="2147483802" r:id="rId10"/>
    <p:sldLayoutId id="214748380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7EA320-0D67-4DEC-9642-95BD201417E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2F0B-2976-9B44-BC02-AD452B7D5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04" r:id="rId4"/>
    <p:sldLayoutId id="2147483805" r:id="rId5"/>
    <p:sldLayoutId id="2147483806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51109D-D41A-4615-A170-FB94E8DBD0A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9B4CF6-24FC-094E-8845-F9C4791EB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C09EA27-6DF0-42DA-8AFC-0D8D1C402D8E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ED5E5E-3114-BC48-993E-6F2C237B4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59" r:id="rId9"/>
    <p:sldLayoutId id="2147483824" r:id="rId10"/>
    <p:sldLayoutId id="2147483825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7564711-F829-45FB-ACFF-663A3EA92D88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EF166-FE31-BA43-97BE-40BD9FA5E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26" r:id="rId4"/>
    <p:sldLayoutId id="2147483827" r:id="rId5"/>
    <p:sldLayoutId id="2147483828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578487-028F-4B2C-8D5C-4AE60D86EBEE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8D21A4-60D9-1C46-B79D-C906E2E1B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BB5076C-3D3D-4E49-B9F5-78A8C6C9C19A}" type="datetime1">
              <a:rPr lang="en-US" altLang="en-US" smtClean="0"/>
              <a:t>6/7/18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7/13/2016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23D121-DB8D-4B58-B255-D9676C685E5C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7/13/2016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ars.sariel.pl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icopedia.com/fundamentals.html" TargetMode="External"/><Relationship Id="rId2" Type="http://schemas.openxmlformats.org/officeDocument/2006/relationships/hyperlink" Target="http://sariel.pl/2009/09/gears-tutorial/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technicopedia.com/fundamentals.html" TargetMode="Externa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en-US" dirty="0"/>
              <a:t>Gearing For LEGO Robots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ROBOT DESIGN LESSON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AB9873-5EEC-624D-ADFE-1C87EE3C5ED6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PROBLEMS with LEGO gears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Two common problems that you might face:</a:t>
            </a:r>
          </a:p>
          <a:p>
            <a:pPr marL="800100" lvl="1" indent="-342900"/>
            <a:r>
              <a:rPr lang="en-US" altLang="en-US" dirty="0"/>
              <a:t>Gear Slip: Slippage is when the teeth skip on the gears when you apply power</a:t>
            </a:r>
          </a:p>
          <a:p>
            <a:pPr marL="342900" indent="-342900">
              <a:buFont typeface="Arial" charset="0"/>
              <a:buChar char="•"/>
            </a:pPr>
            <a:endParaRPr lang="en-US" altLang="en-US" dirty="0"/>
          </a:p>
          <a:p>
            <a:pPr marL="800100" lvl="1" indent="-342900"/>
            <a:r>
              <a:rPr lang="en-US" altLang="en-US" dirty="0"/>
              <a:t>Gear Backlash:  Backlash is space between the teeth where the gears mesh. When the space is too much, it is called slack/slop. When there is too little, you create too much friction.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EF3A1C-0ECC-DC4D-BDCD-0E638A9682C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762000" y="4724400"/>
            <a:ext cx="7694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Solution:  Try to avoid long sequences of gears. Use a gear box. Mesh gears according to specification.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Gear boxes Can be helpful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3657600" cy="465455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en-US"/>
              <a:t>Gear boxes can help reduce some of the issues you may face when building with gears.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/>
              <a:t>Some are pre-built (with gears included)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/>
              <a:t>Some need gears inserted into a gear box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/>
              <a:t>Some can be assembled from scratch using technic pieces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4BA9A4-80D6-3E46-ACA9-55CC5FFB5E6A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084638" y="2211387"/>
            <a:ext cx="48006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6705600" y="33528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5105400" y="42672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5954713" y="42672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RACK GEARS For Vertical &amp; Horizontal Movement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ECAF60-F140-E14C-AF19-DBF808F5D925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65540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4999038"/>
            <a:ext cx="411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335"/>
          <a:stretch>
            <a:fillRect/>
          </a:stretch>
        </p:blipFill>
        <p:spPr bwMode="auto">
          <a:xfrm>
            <a:off x="762000" y="1752600"/>
            <a:ext cx="24384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Box 8"/>
          <p:cNvSpPr txBox="1">
            <a:spLocks noChangeArrowheads="1"/>
          </p:cNvSpPr>
          <p:nvPr/>
        </p:nvSpPr>
        <p:spPr bwMode="auto">
          <a:xfrm>
            <a:off x="760413" y="4824413"/>
            <a:ext cx="2209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Support structure of Wall-E7 by Marc-Andre Bazergui is made with rack gears</a:t>
            </a:r>
          </a:p>
        </p:txBody>
      </p:sp>
      <p:sp>
        <p:nvSpPr>
          <p:cNvPr id="65543" name="TextBox 11"/>
          <p:cNvSpPr txBox="1">
            <a:spLocks noChangeArrowheads="1"/>
          </p:cNvSpPr>
          <p:nvPr/>
        </p:nvSpPr>
        <p:spPr bwMode="auto">
          <a:xfrm>
            <a:off x="3921125" y="4221163"/>
            <a:ext cx="4102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PIX3L PLOTT3R by Sanjay and Arvind Seshan uses rack gears</a:t>
            </a:r>
          </a:p>
        </p:txBody>
      </p:sp>
      <p:pic>
        <p:nvPicPr>
          <p:cNvPr id="65544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636713"/>
            <a:ext cx="29781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USEFUL ONLINE GEAR TOOL</a:t>
            </a:r>
          </a:p>
        </p:txBody>
      </p:sp>
      <p:pic>
        <p:nvPicPr>
          <p:cNvPr id="66562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3000" y="990600"/>
            <a:ext cx="5943600" cy="3954463"/>
          </a:xfrm>
        </p:spPr>
      </p:pic>
      <p:sp>
        <p:nvSpPr>
          <p:cNvPr id="665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C124C-E265-E348-A70D-093869441FE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685800" y="5105400"/>
            <a:ext cx="472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hlinkClick r:id="rId3"/>
              </a:rPr>
              <a:t>http://gears.sariel.pl/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OTHER Useful resources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More about gears: </a:t>
            </a:r>
            <a:r>
              <a:rPr lang="en-US" altLang="en-US">
                <a:hlinkClick r:id="rId2"/>
              </a:rPr>
              <a:t>http://sariel.pl/2009/09/gears-tutorial/</a:t>
            </a:r>
            <a:endParaRPr lang="en-US" altLang="en-US"/>
          </a:p>
          <a:p>
            <a:r>
              <a:rPr lang="en-US" altLang="en-US"/>
              <a:t>Gear animations: </a:t>
            </a:r>
            <a:r>
              <a:rPr lang="en-US" altLang="en-US">
                <a:hlinkClick r:id="rId3"/>
              </a:rPr>
              <a:t>http://technicopedia.com/fundamentals.html</a:t>
            </a:r>
            <a:endParaRPr lang="en-US" altLang="en-US"/>
          </a:p>
          <a:p>
            <a:r>
              <a:rPr lang="en-US" altLang="en-US"/>
              <a:t>Technic Gearing: </a:t>
            </a:r>
            <a:r>
              <a:rPr lang="en-US" altLang="en-US" b="0"/>
              <a:t>Books by Yoshihito Isogawa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B1D98-F05E-714B-9251-D6C90E20073D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lessons at </a:t>
            </a:r>
            <a:r>
              <a:rPr lang="en-US" dirty="0">
                <a:hlinkClick r:id="rId3"/>
              </a:rPr>
              <a:t>www.ev3lessons</a:t>
            </a:r>
            <a:r>
              <a:rPr lang="en-US">
                <a:hlinkClick r:id="rId3"/>
              </a:rPr>
              <a:t>.com</a:t>
            </a:r>
            <a:r>
              <a:rPr lang="en-US"/>
              <a:t> and </a:t>
            </a:r>
            <a:r>
              <a:rPr lang="en-US">
                <a:hlinkClick r:id="rId4"/>
              </a:rPr>
              <a:t>www.flltutorials.com</a:t>
            </a:r>
            <a:endParaRPr lang="en-US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7/13/2016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49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1. Learn about the different types of LEGO gears and what you use them for</a:t>
            </a:r>
          </a:p>
          <a:p>
            <a:r>
              <a:rPr lang="en-US" altLang="en-US"/>
              <a:t>2. Learn how to calculate gear ratios</a:t>
            </a:r>
          </a:p>
          <a:p>
            <a:r>
              <a:rPr lang="en-US" altLang="en-US"/>
              <a:t>3. Learn some useful gearing techniques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12F975-0285-474F-86F4-5F69AF159A06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What Is a Gear?</a:t>
            </a:r>
          </a:p>
        </p:txBody>
      </p:sp>
      <p:sp>
        <p:nvSpPr>
          <p:cNvPr id="6144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81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/>
              <a:t>A gear is a wheel with teeth that meshes with another gear</a:t>
            </a:r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/>
              <a:t>There are many different kinds of gears</a:t>
            </a:r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/>
              <a:t>Gears are used to 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/>
              <a:t>Change speed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/>
              <a:t>Change torque 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/>
              <a:t>Change direction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92875"/>
            <a:ext cx="3429000" cy="284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A8B0E14-73A0-6C42-94C0-6A871044D6BF}" type="slidenum">
              <a:rPr lang="en-US" altLang="en-US" sz="1400" b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 b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 dirty="0">
                <a:solidFill>
                  <a:srgbClr val="FF0000"/>
                </a:solidFill>
              </a:rPr>
              <a:t>COMMON LEGO GEARS</a:t>
            </a:r>
            <a:endParaRPr lang="en-US" altLang="en-US" cap="none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17427" name="Footer Placeholder 2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17428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68540-AD78-8548-9FCD-7706637404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952500" y="1600200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Turntable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7794625" y="5364163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Worm Gear</a:t>
            </a:r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4992688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Rack Gear</a:t>
            </a: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5219700" y="2566988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Spur Gears</a:t>
            </a:r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4960938" y="3411538"/>
            <a:ext cx="1466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Double Bevel Gears</a:t>
            </a:r>
          </a:p>
        </p:txBody>
      </p: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4514850" y="5305425"/>
            <a:ext cx="1409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Single Bevel Gears</a:t>
            </a:r>
          </a:p>
        </p:txBody>
      </p:sp>
      <p:pic>
        <p:nvPicPr>
          <p:cNvPr id="1741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000" y="1647825"/>
            <a:ext cx="66802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3194050" y="16478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Knob Wheel</a:t>
            </a:r>
          </a:p>
        </p:txBody>
      </p:sp>
      <p:sp>
        <p:nvSpPr>
          <p:cNvPr id="17418" name="TextBox 17"/>
          <p:cNvSpPr txBox="1">
            <a:spLocks noChangeArrowheads="1"/>
          </p:cNvSpPr>
          <p:nvPr/>
        </p:nvSpPr>
        <p:spPr bwMode="auto">
          <a:xfrm>
            <a:off x="6792913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Crown Gear</a:t>
            </a:r>
          </a:p>
        </p:txBody>
      </p:sp>
      <p:pic>
        <p:nvPicPr>
          <p:cNvPr id="174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550" y="1893888"/>
            <a:ext cx="25527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TextBox 19"/>
          <p:cNvSpPr txBox="1">
            <a:spLocks noChangeArrowheads="1"/>
          </p:cNvSpPr>
          <p:nvPr/>
        </p:nvSpPr>
        <p:spPr bwMode="auto">
          <a:xfrm>
            <a:off x="987425" y="46069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Differential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89350" y="4560888"/>
            <a:ext cx="294005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48000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30738" y="1604963"/>
            <a:ext cx="1579562" cy="96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8925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73963" y="4560888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5488" y="3124200"/>
            <a:ext cx="1400175" cy="177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Naming LEGO GEARS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LEGO gears are referred to by their type and the number of teeth they have</a:t>
            </a:r>
          </a:p>
          <a:p>
            <a:endParaRPr lang="en-US" altLang="en-US"/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113893-AC4A-6948-B49C-13CC1772968D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349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2238"/>
            <a:ext cx="16764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2605088" y="5695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8 tooth spur gear</a:t>
            </a:r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2605088" y="4933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16 tooth spur gear</a:t>
            </a:r>
          </a:p>
        </p:txBody>
      </p:sp>
      <p:sp>
        <p:nvSpPr>
          <p:cNvPr id="63496" name="TextBox 8"/>
          <p:cNvSpPr txBox="1">
            <a:spLocks noChangeArrowheads="1"/>
          </p:cNvSpPr>
          <p:nvPr/>
        </p:nvSpPr>
        <p:spPr bwMode="auto">
          <a:xfrm>
            <a:off x="2605088" y="41021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24 tooth spur gear</a:t>
            </a:r>
          </a:p>
        </p:txBody>
      </p:sp>
      <p:sp>
        <p:nvSpPr>
          <p:cNvPr id="63497" name="TextBox 9"/>
          <p:cNvSpPr txBox="1">
            <a:spLocks noChangeArrowheads="1"/>
          </p:cNvSpPr>
          <p:nvPr/>
        </p:nvSpPr>
        <p:spPr bwMode="auto">
          <a:xfrm>
            <a:off x="2605088" y="3121025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40 tooth spur gear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Drivers, Followers &amp; Idlers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876800" cy="4495800"/>
          </a:xfrm>
        </p:spPr>
        <p:txBody>
          <a:bodyPr rtlCol="0">
            <a:normAutofit fontScale="77500" lnSpcReduction="20000"/>
          </a:bodyPr>
          <a:lstStyle/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Driver: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gear that applies force (the gear connected to the motor on a robot)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Follower: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final gear that is driven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Idler: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gear turned by driver which then turns the follower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Notes about gears: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When 2 gears mesh, the driver makes follower turn in the opposite direction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You need an odd number of idler gears to make driver and follower turn in same direction.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You need an even number of idlers (or none) to make driver and follower turn in opposite direction</a:t>
            </a:r>
          </a:p>
        </p:txBody>
      </p:sp>
      <p:sp>
        <p:nvSpPr>
          <p:cNvPr id="18445" name="Footer Placeholder 1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18446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F8FA38-8789-BD49-9234-A1F6E6D6974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699794" y="2067719"/>
            <a:ext cx="44958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6781800" y="13716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Driver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7804150" y="18288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Follower</a:t>
            </a:r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7467600" y="31384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39" name="TextBox 12"/>
          <p:cNvSpPr txBox="1">
            <a:spLocks noChangeArrowheads="1"/>
          </p:cNvSpPr>
          <p:nvPr/>
        </p:nvSpPr>
        <p:spPr bwMode="auto">
          <a:xfrm>
            <a:off x="6948488" y="4745038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7416800" y="4633913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6" name="Bent Arrow 5"/>
          <p:cNvSpPr/>
          <p:nvPr/>
        </p:nvSpPr>
        <p:spPr>
          <a:xfrm>
            <a:off x="5988050" y="2979738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>
            <a:off x="8162925" y="5111750"/>
            <a:ext cx="219075" cy="374650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8001000" y="3595688"/>
            <a:ext cx="146050" cy="214312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5683250" y="4497388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Gearing Down and Up</a:t>
            </a:r>
          </a:p>
        </p:txBody>
      </p:sp>
      <p:sp>
        <p:nvSpPr>
          <p:cNvPr id="194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194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73B727-3553-9E4C-B833-3C8E2D30D3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8" name="Line 1030"/>
          <p:cNvSpPr>
            <a:spLocks noChangeShapeType="1"/>
          </p:cNvSpPr>
          <p:nvPr/>
        </p:nvSpPr>
        <p:spPr bwMode="auto">
          <a:xfrm>
            <a:off x="3581400" y="7239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000" y="2133600"/>
            <a:ext cx="3560763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 Box 1035"/>
          <p:cNvSpPr txBox="1">
            <a:spLocks noChangeArrowheads="1"/>
          </p:cNvSpPr>
          <p:nvPr/>
        </p:nvSpPr>
        <p:spPr bwMode="auto">
          <a:xfrm>
            <a:off x="4953000" y="3338513"/>
            <a:ext cx="145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Large Driver</a:t>
            </a:r>
            <a:endParaRPr lang="en-US" altLang="en-US" dirty="0"/>
          </a:p>
        </p:txBody>
      </p:sp>
      <p:sp>
        <p:nvSpPr>
          <p:cNvPr id="27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Small Follower</a:t>
            </a:r>
          </a:p>
        </p:txBody>
      </p:sp>
      <p:sp>
        <p:nvSpPr>
          <p:cNvPr id="29" name="Text Box 1035"/>
          <p:cNvSpPr txBox="1">
            <a:spLocks noChangeArrowheads="1"/>
          </p:cNvSpPr>
          <p:nvPr/>
        </p:nvSpPr>
        <p:spPr bwMode="auto">
          <a:xfrm>
            <a:off x="920750" y="3429000"/>
            <a:ext cx="1441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Small Driver</a:t>
            </a:r>
          </a:p>
        </p:txBody>
      </p:sp>
      <p:sp>
        <p:nvSpPr>
          <p:cNvPr id="30" name="Text Box 1036"/>
          <p:cNvSpPr txBox="1">
            <a:spLocks noChangeArrowheads="1"/>
          </p:cNvSpPr>
          <p:nvPr/>
        </p:nvSpPr>
        <p:spPr bwMode="auto">
          <a:xfrm>
            <a:off x="2286000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Large Follower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24413" y="2133600"/>
            <a:ext cx="355758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5" name="TextBox 31"/>
          <p:cNvSpPr txBox="1">
            <a:spLocks noChangeArrowheads="1"/>
          </p:cNvSpPr>
          <p:nvPr/>
        </p:nvSpPr>
        <p:spPr bwMode="auto">
          <a:xfrm>
            <a:off x="12192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19466" name="TextBox 32"/>
          <p:cNvSpPr txBox="1">
            <a:spLocks noChangeArrowheads="1"/>
          </p:cNvSpPr>
          <p:nvPr/>
        </p:nvSpPr>
        <p:spPr bwMode="auto">
          <a:xfrm>
            <a:off x="5410200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  <p:pic>
        <p:nvPicPr>
          <p:cNvPr id="19467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223316">
            <a:off x="5852319" y="3002757"/>
            <a:ext cx="150177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666359">
            <a:off x="1607344" y="3129757"/>
            <a:ext cx="1779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620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  <p:sp>
        <p:nvSpPr>
          <p:cNvPr id="17" name="Right Arrow 16"/>
          <p:cNvSpPr/>
          <p:nvPr/>
        </p:nvSpPr>
        <p:spPr>
          <a:xfrm>
            <a:off x="54864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2133600"/>
            <a:ext cx="3235325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Calculating Gear Ratios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950"/>
            <a:ext cx="8367713" cy="481013"/>
          </a:xfrm>
        </p:spPr>
        <p:txBody>
          <a:bodyPr/>
          <a:lstStyle/>
          <a:p>
            <a:r>
              <a:rPr lang="en-US" altLang="en-US"/>
              <a:t>Gear Ratio = number of teeth in follower: number of teeth in driver</a:t>
            </a:r>
          </a:p>
          <a:p>
            <a:endParaRPr lang="en-US" altLang="en-US"/>
          </a:p>
        </p:txBody>
      </p:sp>
      <p:sp>
        <p:nvSpPr>
          <p:cNvPr id="204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204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CCFBD9-256B-A946-AEBF-2FED1D99D69F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20484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794125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5"/>
          <p:cNvSpPr txBox="1">
            <a:spLocks noChangeArrowheads="1"/>
          </p:cNvSpPr>
          <p:nvPr/>
        </p:nvSpPr>
        <p:spPr bwMode="auto">
          <a:xfrm>
            <a:off x="5265738" y="33385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8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pic>
        <p:nvPicPr>
          <p:cNvPr id="20487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5145088" y="3662363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35"/>
          <p:cNvSpPr txBox="1">
            <a:spLocks noChangeArrowheads="1"/>
          </p:cNvSpPr>
          <p:nvPr/>
        </p:nvSpPr>
        <p:spPr bwMode="auto">
          <a:xfrm>
            <a:off x="1165225" y="343376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11" name="Text Box 1036"/>
          <p:cNvSpPr txBox="1">
            <a:spLocks noChangeArrowheads="1"/>
          </p:cNvSpPr>
          <p:nvPr/>
        </p:nvSpPr>
        <p:spPr bwMode="auto">
          <a:xfrm>
            <a:off x="2460625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sp>
        <p:nvSpPr>
          <p:cNvPr id="20490" name="TextBox 1"/>
          <p:cNvSpPr txBox="1">
            <a:spLocks noChangeArrowheads="1"/>
          </p:cNvSpPr>
          <p:nvPr/>
        </p:nvSpPr>
        <p:spPr bwMode="auto">
          <a:xfrm>
            <a:off x="5903913" y="54975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24/40 = 3:5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1577975" y="54800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40/24 = 5:3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24413" y="2133600"/>
            <a:ext cx="323373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3" name="TextBox 18"/>
          <p:cNvSpPr txBox="1">
            <a:spLocks noChangeArrowheads="1"/>
          </p:cNvSpPr>
          <p:nvPr/>
        </p:nvSpPr>
        <p:spPr bwMode="auto">
          <a:xfrm>
            <a:off x="10668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5265738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1338"/>
            <a:ext cx="40179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Change the Direction of Motion</a:t>
            </a:r>
          </a:p>
        </p:txBody>
      </p:sp>
      <p:sp>
        <p:nvSpPr>
          <p:cNvPr id="215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7/13/2016</a:t>
            </a:r>
          </a:p>
        </p:txBody>
      </p:sp>
      <p:sp>
        <p:nvSpPr>
          <p:cNvPr id="215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70CEDC-FBF1-5E49-8058-AE94ED5734A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1409700"/>
            <a:ext cx="304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3357563" y="1524000"/>
            <a:ext cx="2586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You can use gears to change the direction of motion.</a:t>
            </a: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309563" y="5341938"/>
            <a:ext cx="8605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Credits:  All the animated images are from: </a:t>
            </a:r>
            <a:r>
              <a:rPr lang="en-US" altLang="en-US">
                <a:hlinkClick r:id="rId5"/>
              </a:rPr>
              <a:t>http://technicopedia.com/fundamentals.html</a:t>
            </a:r>
            <a:r>
              <a:rPr lang="en-US" altLang="en-US"/>
              <a:t>. To view them correctly, you will need to use “Slideshow Mode” on PowerPoint.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3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6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9.xml><?xml version="1.0" encoding="utf-8"?>
<a:theme xmlns:a="http://schemas.openxmlformats.org/drawingml/2006/main" name="2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12</TotalTime>
  <Words>730</Words>
  <Application>Microsoft Office PowerPoint</Application>
  <PresentationFormat>On-screen Show (4:3)</PresentationFormat>
  <Paragraphs>131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ＭＳ Ｐゴシック</vt:lpstr>
      <vt:lpstr>Arial</vt:lpstr>
      <vt:lpstr>Arial Black</vt:lpstr>
      <vt:lpstr>Calibri</vt:lpstr>
      <vt:lpstr>Calibri Light</vt:lpstr>
      <vt:lpstr>Helvetica Neue</vt:lpstr>
      <vt:lpstr>intermediate</vt:lpstr>
      <vt:lpstr>robotdesign</vt:lpstr>
      <vt:lpstr>beginner</vt:lpstr>
      <vt:lpstr>Custom Design</vt:lpstr>
      <vt:lpstr>1_robotdesign</vt:lpstr>
      <vt:lpstr>1_beginner</vt:lpstr>
      <vt:lpstr>1_Custom Design</vt:lpstr>
      <vt:lpstr>2_robotdesign</vt:lpstr>
      <vt:lpstr>2_beginner</vt:lpstr>
      <vt:lpstr>2_Custom Design</vt:lpstr>
      <vt:lpstr>ROBOT DESIGN LESSON</vt:lpstr>
      <vt:lpstr>Objectives</vt:lpstr>
      <vt:lpstr>What Is a Gear?</vt:lpstr>
      <vt:lpstr>COMMON LEGO GEARS</vt:lpstr>
      <vt:lpstr>Naming LEGO GEARS</vt:lpstr>
      <vt:lpstr>Drivers, Followers &amp; Idlers</vt:lpstr>
      <vt:lpstr>Gearing Down and Up</vt:lpstr>
      <vt:lpstr>Calculating Gear Ratios</vt:lpstr>
      <vt:lpstr>Change the Direction of Motion</vt:lpstr>
      <vt:lpstr>PROBLEMS with LEGO gears</vt:lpstr>
      <vt:lpstr>Gear boxes Can be helpful</vt:lpstr>
      <vt:lpstr>RACK GEARS For Vertical &amp; Horizontal Movement</vt:lpstr>
      <vt:lpstr>USEFUL ONLINE GEAR TOOL</vt:lpstr>
      <vt:lpstr>OTHER Useful resources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DESIGN LESSON</dc:title>
  <dc:creator>Microsoft Office User</dc:creator>
  <cp:lastModifiedBy>Sanjay Seshan</cp:lastModifiedBy>
  <cp:revision>8</cp:revision>
  <cp:lastPrinted>2016-07-19T03:13:05Z</cp:lastPrinted>
  <dcterms:created xsi:type="dcterms:W3CDTF">2016-07-19T03:02:19Z</dcterms:created>
  <dcterms:modified xsi:type="dcterms:W3CDTF">2018-06-08T00:46:10Z</dcterms:modified>
</cp:coreProperties>
</file>