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  <p:sldMasterId id="2147483871" r:id="rId4"/>
    <p:sldMasterId id="2147483883" r:id="rId5"/>
    <p:sldMasterId id="2147483895" r:id="rId6"/>
  </p:sldMasterIdLst>
  <p:notesMasterIdLst>
    <p:notesMasterId r:id="rId22"/>
  </p:notesMasterIdLst>
  <p:handoutMasterIdLst>
    <p:handoutMasterId r:id="rId23"/>
  </p:handoutMasterIdLst>
  <p:sldIdLst>
    <p:sldId id="289" r:id="rId7"/>
    <p:sldId id="290" r:id="rId8"/>
    <p:sldId id="291" r:id="rId9"/>
    <p:sldId id="301" r:id="rId10"/>
    <p:sldId id="300" r:id="rId11"/>
    <p:sldId id="292" r:id="rId12"/>
    <p:sldId id="302" r:id="rId13"/>
    <p:sldId id="294" r:id="rId14"/>
    <p:sldId id="306" r:id="rId15"/>
    <p:sldId id="303" r:id="rId16"/>
    <p:sldId id="296" r:id="rId17"/>
    <p:sldId id="304" r:id="rId18"/>
    <p:sldId id="305" r:id="rId19"/>
    <p:sldId id="297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8" autoAdjust="0"/>
    <p:restoredTop sz="94199"/>
  </p:normalViewPr>
  <p:slideViewPr>
    <p:cSldViewPr snapToGrid="0" snapToObjects="1">
      <p:cViewPr varScale="1">
        <p:scale>
          <a:sx n="107" d="100"/>
          <a:sy n="107" d="100"/>
        </p:scale>
        <p:origin x="102" y="11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6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1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4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6547-B4D2-4767-9C82-5218789C179E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1301-84F4-4349-A5A3-3E000C1E3A37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73A9-09DE-44BB-8180-547F57406B6D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EE0B4-C0A6-4BDC-BF30-D311EE756DE7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A719-72E3-40A3-B7F5-7A8E109EC0C3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B921-12E1-41DB-85E9-64F2578906E4}" type="datetime1">
              <a:rPr lang="en-US" smtClean="0"/>
              <a:t>6/7/18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</p:spTree>
    <p:extLst>
      <p:ext uri="{BB962C8B-B14F-4D97-AF65-F5344CB8AC3E}">
        <p14:creationId xmlns:p14="http://schemas.microsoft.com/office/powerpoint/2010/main" val="34940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E898-7439-4724-B977-6FEB87AA7DAA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4F02-F8BD-405E-BC9C-8503D3E4781D}" type="datetime1">
              <a:rPr lang="en-US" smtClean="0"/>
              <a:t>6/7/18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4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5C17-6E9A-4A39-9041-0CB2AA01DBBB}" type="datetime1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F59A-9E1D-479A-AEB3-F2D0EEACC19D}" type="datetime1">
              <a:rPr lang="en-US" smtClean="0"/>
              <a:t>6/7/18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E7D6-6BC7-421F-8EB5-14BDED3BA633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55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91C2-309F-4A09-B9EA-24DC4A462435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78B5-19A0-4978-9600-74794624B0E5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DF6C-3210-4791-A38A-79C9C6ABE2F9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9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00F7-D682-4D07-961D-069F5A62F71B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1D57-D18E-4E68-BBF3-20DF80CDB951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3F6D-1873-48F5-AF12-18F298B74DBA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2A42F-7551-4646-8EF8-BCD6969410A2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16937-A688-4892-A4F4-352171288164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1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133F-BC41-447E-9720-F7ABC3D4410E}" type="datetime1">
              <a:rPr lang="en-US" smtClean="0"/>
              <a:t>6/7/18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4D8F-E46A-4A24-8BF7-BFED73029BB4}" type="datetime1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61D3E-5E19-406E-98BA-4A047A7B7A3E}" type="datetime1">
              <a:rPr lang="en-US" smtClean="0"/>
              <a:t>6/7/18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520F-77ED-4F9D-9CD5-0BDCAF00B66E}" type="datetime1">
              <a:rPr lang="en-US" smtClean="0"/>
              <a:t>6/7/18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</p:spTree>
    <p:extLst>
      <p:ext uri="{BB962C8B-B14F-4D97-AF65-F5344CB8AC3E}">
        <p14:creationId xmlns:p14="http://schemas.microsoft.com/office/powerpoint/2010/main" val="800611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5FA60-B9FC-49B8-93C0-89FB7C87057F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5918-BF3D-43AE-A6A2-C2DDBD93D905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3142-E43C-4A43-ADEB-1A2B88E53111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F2E9-98F5-43FE-A138-5F19F7911D67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74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8B4F2-3EBF-4579-88D9-3F124D22C29F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324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8CCC-3859-4F83-9C4E-65EDFDFB1AA9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28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E4AC-DE74-40C2-AD91-C33AD60B0581}" type="datetime1">
              <a:rPr lang="en-US" smtClean="0"/>
              <a:t>6/7/18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</p:spTree>
    <p:extLst>
      <p:ext uri="{BB962C8B-B14F-4D97-AF65-F5344CB8AC3E}">
        <p14:creationId xmlns:p14="http://schemas.microsoft.com/office/powerpoint/2010/main" val="4355188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31BB-345D-4EDD-997C-1B46C2E513DF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933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EB651-5AD0-4959-B7BE-E032A8BE1AFC}" type="datetime1">
              <a:rPr lang="en-US" smtClean="0"/>
              <a:t>6/7/18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220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FE16-6169-4FE2-88EA-644B23136C19}" type="datetime1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C898-CAA0-438F-B62D-0F510E08AA89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17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E0F1-62F0-449B-85A4-315AD1C1F1A5}" type="datetime1">
              <a:rPr lang="en-US" smtClean="0"/>
              <a:t>6/7/18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32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7BA8-AE80-4C7A-B47F-14256B3C4FC0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1254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E9A1-1F01-4140-AA48-93D64D4AE5C3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401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603-A693-4767-A4B8-CEA6211CEC54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114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2A9F-C0B6-4573-8BD8-C90A672FE5B8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237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B86A-B7C5-4CBB-8802-FBFBAF475A6E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F2940E-D6B0-4889-82D3-031E7DE99E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38" y="256309"/>
            <a:ext cx="8277216" cy="30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208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66B3-856B-40F9-B414-A22D7EF905C2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328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208E-D619-4210-92F2-2F128531214D}" type="datetime1">
              <a:rPr lang="en-US" smtClean="0"/>
              <a:t>6/7/18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</p:spTree>
    <p:extLst>
      <p:ext uri="{BB962C8B-B14F-4D97-AF65-F5344CB8AC3E}">
        <p14:creationId xmlns:p14="http://schemas.microsoft.com/office/powerpoint/2010/main" val="12722913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7143-FDF3-4444-BE4E-46F073232759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907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2254A-71E6-4DA0-AAB3-C06FFE80D4AC}" type="datetime1">
              <a:rPr lang="en-US" smtClean="0"/>
              <a:t>6/7/18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0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9942-7898-4A55-8D72-E77FDFD3C8A3}" type="datetime1">
              <a:rPr lang="en-US" smtClean="0"/>
              <a:t>6/7/18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6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8821-9688-4F83-9691-A9531FFB1C7F}" type="datetime1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557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2E2AE-DD60-4C49-A59C-86ACBA982A96}" type="datetime1">
              <a:rPr lang="en-US" smtClean="0"/>
              <a:t>6/7/18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93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5CED-1158-4E98-97E6-51A112BDC5F9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93227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5059-3A05-4D00-BBC4-018A5318FE84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17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E1F7-18AB-4466-81F6-699B0F841FCE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891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D1A7-0690-45EF-B693-D4468EC1EE5D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00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0A6F-F548-48EB-A1A9-F08F2D06024A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25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925F-BA8E-4669-99DA-01E35E2B6CC6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59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BE9F-0555-4F8E-AA68-E9C6EE9556F3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47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D8AB-9001-4CDE-A4F1-DB932ED3E277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8F60B-79D0-4A9E-B88A-CD9B0B06EC6D}" type="datetime1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5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50D6-A3B9-4D37-BE5B-6969A6DD3A75}" type="datetime1">
              <a:rPr lang="en-US" smtClean="0"/>
              <a:t>6/7/18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136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F3160-0F64-418C-AF10-954AE12DFDAE}" type="datetime1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58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F7DA-3102-4126-917E-0803F8AA52BD}" type="datetime1">
              <a:rPr lang="en-US" smtClean="0"/>
              <a:t>6/7/18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18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E0FF-A88E-4E6D-B157-1D3B3EF7FEF5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24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8148-BEB9-4215-A171-14AEAD397C17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69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22EEE-2EFA-4825-B8E5-AD86278FEA01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484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C88D-4184-401A-855E-56CF03137CEB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1EE6-D996-469A-A59A-4158CEDC5A4C}" type="datetime1">
              <a:rPr lang="en-US" smtClean="0"/>
              <a:t>6/7/18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8F96-4C9A-4053-9B05-97C12BD32B2B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D01-53F4-4855-96DE-98164393138D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9DE1819-F05A-4B7A-89B4-28505BB42E3D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8/27/2016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4CD8B9C-CD45-4BDF-87C4-B3542F4F7636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8/27/2016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03BD0-EB18-4461-B2F5-723F4E0BD109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2018, FLL Tutorials, Last Edit 8/27/2016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28EB378-E885-4A27-9495-1A9B1D804C18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8/27/2016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D0BCDB3-7DFB-4986-A04B-2EACF568E5DF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8/27/2016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719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1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A48D9-FEEA-4052-A4B1-F486228F58C1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2018, FLL Tutorials, Last Edit 8/27/2016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5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21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Building Techniques for LEGO Robots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Robot DESIGN Lesson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93356" y="4564606"/>
            <a:ext cx="1536320" cy="95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Directions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32161" y="2118379"/>
            <a:ext cx="3899712" cy="272536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0224" y="1717288"/>
            <a:ext cx="36519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These connectors can be used to change directions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You might sometimes need to be a ½ module off. Some of these connectors can come in handy for this.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6880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502" y="1261953"/>
            <a:ext cx="4887950" cy="4373563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b="0" dirty="0"/>
              <a:t>Axles come in lengths of 2M to 32M in various colors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0" dirty="0"/>
              <a:t>The MINDSTORMS set generally has black, red (2 length), and grey axles, but newer technic sets are changing to all red and yellow</a:t>
            </a:r>
          </a:p>
          <a:p>
            <a:pPr marL="800100" lvl="1" indent="-342900">
              <a:buFont typeface="Arial" charset="0"/>
              <a:buChar char="•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951083" y="2396316"/>
            <a:ext cx="5871117" cy="28896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49374" y="3190912"/>
            <a:ext cx="490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03060" y="860999"/>
            <a:ext cx="490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35429" y="3799174"/>
            <a:ext cx="490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41780" y="4118839"/>
            <a:ext cx="490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60004" y="4271239"/>
            <a:ext cx="490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22474" y="4412488"/>
            <a:ext cx="490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62641" y="4564888"/>
            <a:ext cx="490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02811" y="4694986"/>
            <a:ext cx="490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31825" y="4847386"/>
            <a:ext cx="490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16597" y="4966333"/>
            <a:ext cx="490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67914" y="5118733"/>
            <a:ext cx="490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30382" y="5271133"/>
            <a:ext cx="490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97229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Axle CONNECTORS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8582"/>
            <a:ext cx="8138160" cy="1847519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b="0" dirty="0"/>
              <a:t>Axle connectors come in various angles. Many of them are labeled with a number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Don’t force LEGO into angles they are not meant for. You will put stress on the axles and connectors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61375" y="4749021"/>
            <a:ext cx="24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15668" y="4749021"/>
            <a:ext cx="24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6470" y="4749021"/>
            <a:ext cx="24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69604" y="4749021"/>
            <a:ext cx="24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66319" y="4749021"/>
            <a:ext cx="24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20694" y="4749021"/>
            <a:ext cx="24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09280" y="5047656"/>
            <a:ext cx="695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22.5°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9198" y="3124172"/>
            <a:ext cx="8686801" cy="148311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449342" y="5047656"/>
            <a:ext cx="695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45°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03908" y="5047656"/>
            <a:ext cx="695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67.5°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90598" y="5047656"/>
            <a:ext cx="695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90°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1951463" y="3153007"/>
            <a:ext cx="5486400" cy="2411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03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AXlE</a:t>
            </a:r>
            <a:r>
              <a:rPr lang="en-US" dirty="0"/>
              <a:t>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537" y="1384610"/>
            <a:ext cx="8245474" cy="437356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b="0" dirty="0"/>
              <a:t>Sometimes, shorter axles with connectors are a lot stronger than one long axle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Construct both builds below. Try bending/twisting them. Which one is stronger?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738" y="3512633"/>
            <a:ext cx="7716645" cy="20183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0946" y="5288284"/>
            <a:ext cx="168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12 length axle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0946" y="3296813"/>
            <a:ext cx="491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Three length </a:t>
            </a:r>
            <a:r>
              <a:rPr lang="en-US"/>
              <a:t>axles with connectors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810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165" y="1172738"/>
            <a:ext cx="4828479" cy="437356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b="0" dirty="0"/>
              <a:t>Bushings can come in very handy 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They are used in axles like a space holder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28751" y="1172738"/>
            <a:ext cx="2228631" cy="16184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4394" y="2066611"/>
            <a:ext cx="5836811" cy="402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77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This tutorial was created by Sanjay </a:t>
            </a:r>
            <a:r>
              <a:rPr lang="en-US" dirty="0" err="1"/>
              <a:t>Seshan</a:t>
            </a:r>
            <a:r>
              <a:rPr lang="en-US" dirty="0"/>
              <a:t> and Arvind </a:t>
            </a:r>
            <a:r>
              <a:rPr lang="en-US" dirty="0" err="1"/>
              <a:t>Seshan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More lessons at </a:t>
            </a:r>
            <a:r>
              <a:rPr lang="en-US" dirty="0">
                <a:hlinkClick r:id="rId3"/>
              </a:rPr>
              <a:t>www.ev3lessons</a:t>
            </a:r>
            <a:r>
              <a:rPr lang="en-US">
                <a:hlinkClick r:id="rId3"/>
              </a:rPr>
              <a:t>.com</a:t>
            </a:r>
            <a:r>
              <a:rPr lang="en-US"/>
              <a:t> and www.flltutorials.com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you New to TECHNIC?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318"/>
            <a:ext cx="8245474" cy="4373563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800" dirty="0"/>
              <a:t>This lesson is an introductory lesson to common technic pieces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800" dirty="0"/>
              <a:t>This lessons does not cover every Technic part. It is just an introduction to commonly used parts in MINDSTORMS robots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81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LIFTARMS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1518"/>
            <a:ext cx="3974926" cy="437356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b="0" dirty="0" err="1"/>
              <a:t>Liftarms</a:t>
            </a:r>
            <a:r>
              <a:rPr lang="en-US" b="0" dirty="0"/>
              <a:t> come in various sizes from 2M to 15M length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Technic is measured in Modules (M)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The number of holes corresponds to the Modules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26689" y="1565669"/>
            <a:ext cx="4381561" cy="35527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6949" y="4472062"/>
            <a:ext cx="3512635" cy="91254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773043" y="4817433"/>
            <a:ext cx="11151" cy="5910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197270" y="4816823"/>
            <a:ext cx="11151" cy="5910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39589" y="5243554"/>
            <a:ext cx="53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1M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616816" y="4813719"/>
            <a:ext cx="11151" cy="5910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69392" y="5242244"/>
            <a:ext cx="53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8213" y="5852331"/>
            <a:ext cx="258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 Modules = 7M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73079" y="4939992"/>
            <a:ext cx="70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14414" y="4696632"/>
            <a:ext cx="70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11504" y="4426865"/>
            <a:ext cx="70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17469" y="4213313"/>
            <a:ext cx="70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23434" y="4014185"/>
            <a:ext cx="70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58462" y="3757042"/>
            <a:ext cx="70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831526" y="3524461"/>
            <a:ext cx="70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267685" y="3330887"/>
            <a:ext cx="70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0583" y="4126374"/>
            <a:ext cx="3429001" cy="2366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73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TEST: MAKING SOMETHING LONG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7700" y="1866900"/>
            <a:ext cx="8054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What if you want to build something long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Build both models below. Which one is stronger?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9063" y="3242835"/>
            <a:ext cx="7281746" cy="240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2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LIFTARMS – ANGLES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471" y="3547095"/>
            <a:ext cx="2728825" cy="1707406"/>
          </a:xfrm>
        </p:spPr>
        <p:txBody>
          <a:bodyPr>
            <a:no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b="0" dirty="0"/>
              <a:t>Don’t force LEGO into angles they are not meant for. You will put stress on the </a:t>
            </a:r>
            <a:r>
              <a:rPr lang="en-US" b="0" dirty="0" err="1"/>
              <a:t>liftarms</a:t>
            </a:r>
            <a:r>
              <a:rPr lang="en-US" b="0" dirty="0"/>
              <a:t> and the pegs</a:t>
            </a:r>
          </a:p>
          <a:p>
            <a:pPr marL="800100" lvl="1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80499" y="838518"/>
            <a:ext cx="8322175" cy="3077909"/>
            <a:chOff x="457199" y="431750"/>
            <a:chExt cx="8322175" cy="307790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33899" y="431750"/>
              <a:ext cx="8245475" cy="238093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252652" y="1716353"/>
              <a:ext cx="1137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4X2</a:t>
              </a:r>
            </a:p>
            <a:p>
              <a:pPr algn="ctr"/>
              <a:r>
                <a:rPr lang="en-US" sz="1400" dirty="0"/>
                <a:t>90 degrees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7199" y="1746090"/>
              <a:ext cx="8028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T-beam</a:t>
              </a:r>
            </a:p>
            <a:p>
              <a:pPr algn="ctr"/>
              <a:r>
                <a:rPr lang="en-US" sz="1400" dirty="0"/>
                <a:t>3X3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67774" y="1731222"/>
              <a:ext cx="1137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4X3</a:t>
              </a:r>
            </a:p>
            <a:p>
              <a:pPr algn="ctr"/>
              <a:r>
                <a:rPr lang="en-US" sz="1400" dirty="0"/>
                <a:t>90 degrees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95883" y="2239573"/>
              <a:ext cx="1137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Angle</a:t>
              </a:r>
            </a:p>
            <a:p>
              <a:pPr algn="ctr"/>
              <a:r>
                <a:rPr lang="en-US" sz="1400" dirty="0"/>
                <a:t>4X4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51532" y="2337471"/>
              <a:ext cx="1137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Angle</a:t>
              </a:r>
            </a:p>
            <a:p>
              <a:pPr algn="ctr"/>
              <a:r>
                <a:rPr lang="en-US" sz="1400" dirty="0"/>
                <a:t>4X2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19551" y="2341485"/>
              <a:ext cx="1137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Angle</a:t>
              </a:r>
            </a:p>
            <a:p>
              <a:pPr algn="ctr"/>
              <a:r>
                <a:rPr lang="en-US" sz="1400" dirty="0"/>
                <a:t>3X7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06528" y="2770995"/>
              <a:ext cx="113742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Double Angle</a:t>
              </a:r>
            </a:p>
            <a:p>
              <a:pPr algn="ctr"/>
              <a:r>
                <a:rPr lang="en-US" sz="1400" dirty="0"/>
                <a:t>3X7</a:t>
              </a: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07117" y="4476334"/>
            <a:ext cx="2456488" cy="169124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906035" y="3562208"/>
            <a:ext cx="2896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beams all have a 53.1° angle. This angle makes 3:4:5 right triangles like this one.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536535" y="916575"/>
            <a:ext cx="3544488" cy="54598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48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 PEGS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3122"/>
            <a:ext cx="4972050" cy="437356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sz="2400" b="0" dirty="0"/>
              <a:t>LEGO makes two type of pegs: With Friction and Frictionless pegs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0" dirty="0"/>
              <a:t>A common mistake is to use either peg in builds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0" dirty="0"/>
              <a:t>However, which peg you use does matter!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13411" y="1385888"/>
            <a:ext cx="3581400" cy="28384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429250" y="5303520"/>
            <a:ext cx="2701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 – Frictionless</a:t>
            </a:r>
          </a:p>
          <a:p>
            <a:r>
              <a:rPr lang="en-US" dirty="0"/>
              <a:t>WF- Friction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16058" y="3957051"/>
            <a:ext cx="110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WF   </a:t>
            </a:r>
            <a:r>
              <a:rPr lang="en-US" dirty="0"/>
              <a:t>FL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95483" y="3971119"/>
            <a:ext cx="120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WF   </a:t>
            </a:r>
            <a:r>
              <a:rPr lang="en-US" dirty="0"/>
              <a:t>FL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22167" y="1154986"/>
            <a:ext cx="115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WF   </a:t>
            </a:r>
            <a:r>
              <a:rPr lang="en-US" dirty="0"/>
              <a:t>FL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99882" y="1564735"/>
            <a:ext cx="104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   FL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61646" y="1380069"/>
            <a:ext cx="60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24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 PEG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712" y="1276843"/>
            <a:ext cx="4972050" cy="4373563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b="0" dirty="0"/>
              <a:t>Build both these models. One uses a black peg with friction and the other uses the grey frictionless peg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0" dirty="0"/>
              <a:t>What is different?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98720" y="1375400"/>
            <a:ext cx="1660433" cy="185261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79579" y="1274733"/>
            <a:ext cx="127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WF      FL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8712" y="3445394"/>
            <a:ext cx="7687913" cy="286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24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3714750" cy="4373563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800" b="0" dirty="0"/>
              <a:t>Open frames and H- frames can add strength to your builds without as much weight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36633" y="1293192"/>
            <a:ext cx="4666041" cy="355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59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FRAMES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3311912" cy="3867079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b="0" dirty="0"/>
              <a:t>Build each of these.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Compare them for </a:t>
            </a:r>
            <a:r>
              <a:rPr lang="en-US" b="0" u="sng" dirty="0"/>
              <a:t>weight</a:t>
            </a:r>
            <a:r>
              <a:rPr lang="en-US" b="0" dirty="0"/>
              <a:t> and </a:t>
            </a:r>
            <a:r>
              <a:rPr lang="en-US" b="0" u="sng" dirty="0"/>
              <a:t>strength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Try to pull the pieces apart. Which one stays together the best?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8/27/2016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47959" y="1435409"/>
            <a:ext cx="5709424" cy="418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82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5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14637</TotalTime>
  <Words>648</Words>
  <Application>Microsoft Office PowerPoint</Application>
  <PresentationFormat>On-screen Show (4:3)</PresentationFormat>
  <Paragraphs>137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Helvetica Neue</vt:lpstr>
      <vt:lpstr>Essential</vt:lpstr>
      <vt:lpstr>beginner</vt:lpstr>
      <vt:lpstr>Custom Design</vt:lpstr>
      <vt:lpstr>robotdesign</vt:lpstr>
      <vt:lpstr>1_beginner</vt:lpstr>
      <vt:lpstr>1_Custom Design</vt:lpstr>
      <vt:lpstr>Robot DESIGN Lesson</vt:lpstr>
      <vt:lpstr>Are you New to TECHNIC?</vt:lpstr>
      <vt:lpstr>LIFTARMS</vt:lpstr>
      <vt:lpstr>TEST: MAKING SOMETHING LONG</vt:lpstr>
      <vt:lpstr>LIFTARMS – ANGLES</vt:lpstr>
      <vt:lpstr>TECHNIC PEGS</vt:lpstr>
      <vt:lpstr>TECHNIC PEG TEST</vt:lpstr>
      <vt:lpstr>FRAMES</vt:lpstr>
      <vt:lpstr>FRAMES TEST</vt:lpstr>
      <vt:lpstr>Changing Directions</vt:lpstr>
      <vt:lpstr>AXLES</vt:lpstr>
      <vt:lpstr>Axle CONNECTORS</vt:lpstr>
      <vt:lpstr>AXlE TEST</vt:lpstr>
      <vt:lpstr>BUSHINGS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Sanjay Seshan</cp:lastModifiedBy>
  <cp:revision>174</cp:revision>
  <cp:lastPrinted>2016-08-04T16:20:00Z</cp:lastPrinted>
  <dcterms:created xsi:type="dcterms:W3CDTF">2014-10-28T21:59:38Z</dcterms:created>
  <dcterms:modified xsi:type="dcterms:W3CDTF">2018-06-08T00:42:08Z</dcterms:modified>
</cp:coreProperties>
</file>