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Clique para mover o slide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D9F4EB2-D759-4E78-8BBD-4C84AC88FDB4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CB89185-02E6-437C-B253-05F3F2FC99BC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6C17011-0804-493B-8977-64A18163113C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75B10B6-D92B-44A2-A338-96744F62776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8200" y="563760"/>
            <a:ext cx="8239680" cy="5681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3936600"/>
            <a:ext cx="7989480" cy="1032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title style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D2653A9-9B94-4005-B2D7-05660C07B139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Last Edit 6/11/2018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5A2E93B-79AC-4870-A179-A0AF4C0B9165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‹#›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8" name="Picture 7"/>
          <p:cNvPicPr/>
          <p:nvPr/>
        </p:nvPicPr>
        <p:blipFill>
          <a:blip r:embed="rId14"/>
          <a:stretch/>
        </p:blipFill>
        <p:spPr>
          <a:xfrm>
            <a:off x="335160" y="563760"/>
            <a:ext cx="8488440" cy="2915280"/>
          </a:xfrm>
          <a:prstGeom prst="rect">
            <a:avLst/>
          </a:prstGeom>
          <a:ln>
            <a:noFill/>
          </a:ln>
        </p:spPr>
      </p:pic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3D3D3D"/>
                </a:solidFill>
                <a:latin typeface="Gill Sans MT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D3D3D"/>
                </a:solidFill>
                <a:latin typeface="Gill Sans MT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D3D3D"/>
                </a:solidFill>
                <a:latin typeface="Gill Sans MT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448200" y="599760"/>
            <a:ext cx="8238240" cy="817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/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Edit Master text styles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Second level</a:t>
            </a:r>
          </a:p>
          <a:p>
            <a:pPr marL="900000" lvl="2" indent="-269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Third level</a:t>
            </a:r>
          </a:p>
          <a:p>
            <a:pPr marL="1242000" lvl="3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Fourth level</a:t>
            </a:r>
          </a:p>
          <a:p>
            <a:pPr marL="1602000" lvl="4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Fifth level</a:t>
            </a:r>
          </a:p>
        </p:txBody>
      </p:sp>
      <p:sp>
        <p:nvSpPr>
          <p:cNvPr id="52" name="PlaceHolder 7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A033499-453D-43FC-97E7-04F6072CDED4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Last Edit 6/11/2018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DAB74DE-DDED-49BB-A078-85001B820ECB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‹#›</a:t>
            </a:fld>
            <a:endParaRPr lang="pt-BR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ocad.org/trac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0bunR-iBHU?list=PLH3wHnw9b170XP7HkZ6wc-FNl_7kxZOy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youtu.be/p-UBj76eEGA" TargetMode="External"/><Relationship Id="rId5" Type="http://schemas.openxmlformats.org/officeDocument/2006/relationships/hyperlink" Target="https://youtu.be/X4c7Q0W4cDI" TargetMode="External"/><Relationship Id="rId4" Type="http://schemas.openxmlformats.org/officeDocument/2006/relationships/hyperlink" Target="https://youtu.be/-IaTwfQXmY0?list=PLH3wHnw9b170XP7HkZ6wc-FNl_7kxZOy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81040" y="3936600"/>
            <a:ext cx="7989480" cy="1032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Lego cad software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81040" y="5175720"/>
            <a:ext cx="7989480" cy="59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Seshan brothers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Traduzido por equipe sunrise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Outros LEGO Cad software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LDCad: http://www.melkert.net/LDCad </a:t>
            </a: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MLCAD: http://mlcad.lm-software.com/ </a:t>
            </a: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LeoCAD: </a:t>
            </a:r>
            <a:r>
              <a:rPr lang="en-US" sz="2400" b="0" u="sng" strike="noStrike" spc="-1">
                <a:solidFill>
                  <a:srgbClr val="828282"/>
                </a:solidFill>
                <a:uFillTx/>
                <a:latin typeface="Gill Sans MT"/>
                <a:hlinkClick r:id="rId2"/>
              </a:rPr>
              <a:t>http://www.leocad.org/trac</a:t>
            </a:r>
            <a:endParaRPr lang="en-US" sz="2400" b="0" strike="noStrike" spc="-1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Todos acima usam o sistema de construção LDRAW </a:t>
            </a:r>
          </a:p>
        </p:txBody>
      </p:sp>
      <p:sp>
        <p:nvSpPr>
          <p:cNvPr id="141" name="TextShape 3"/>
          <p:cNvSpPr txBox="1"/>
          <p:nvPr/>
        </p:nvSpPr>
        <p:spPr>
          <a:xfrm>
            <a:off x="581040" y="6388200"/>
            <a:ext cx="532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04/09/2018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Créditos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Essa lição foi escrita por Sanjay Seshan e Arvind Seshan</a:t>
            </a: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Mais lições em </a:t>
            </a:r>
            <a:r>
              <a:rPr lang="en-US" sz="2800" b="0" u="sng" strike="noStrike" spc="-1">
                <a:solidFill>
                  <a:srgbClr val="828282"/>
                </a:solidFill>
                <a:uFillTx/>
                <a:latin typeface="Gill Sans MT"/>
                <a:hlinkClick r:id="rId3"/>
              </a:rPr>
              <a:t>www.ev3lessons.com</a:t>
            </a: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2800" b="0" u="sng" strike="noStrike" spc="-1">
                <a:solidFill>
                  <a:srgbClr val="828282"/>
                </a:solidFill>
                <a:uFillTx/>
                <a:latin typeface="Gill Sans MT"/>
                <a:hlinkClick r:id="rId4"/>
              </a:rPr>
              <a:t>www.flltutorials.com</a:t>
            </a: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Gill Sans MT"/>
              </a:rPr>
              <a:t>Traduzido por Equipe Sunrise, de Santa Catarina, Brasil</a:t>
            </a: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5395680"/>
            <a:ext cx="7913160" cy="9154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4374B7"/>
                </a:solidFill>
                <a:latin typeface="Helvetica Neue"/>
              </a:rPr>
              <a:t>                         </a:t>
            </a:r>
            <a:br/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This work is licensed under a 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Creative Commons Attribution-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NonCommercial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-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ShareAlike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 4.0 International License</a:t>
            </a:r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.</a:t>
            </a:r>
            <a:r>
              <a:rPr lang="pt-BR" sz="16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145" name="Picture 2"/>
          <p:cNvPicPr/>
          <p:nvPr/>
        </p:nvPicPr>
        <p:blipFill>
          <a:blip r:embed="rId6"/>
          <a:stretch/>
        </p:blipFill>
        <p:spPr>
          <a:xfrm>
            <a:off x="3812400" y="4160520"/>
            <a:ext cx="2161080" cy="761040"/>
          </a:xfrm>
          <a:prstGeom prst="rect">
            <a:avLst/>
          </a:prstGeom>
          <a:ln>
            <a:noFill/>
          </a:ln>
        </p:spPr>
      </p:pic>
      <p:sp>
        <p:nvSpPr>
          <p:cNvPr id="146" name="TextShape 4"/>
          <p:cNvSpPr txBox="1"/>
          <p:nvPr/>
        </p:nvSpPr>
        <p:spPr>
          <a:xfrm>
            <a:off x="581040" y="6388200"/>
            <a:ext cx="532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04/09/2018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Por que usar o LEGO CAD SOFTWARE?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524240"/>
            <a:ext cx="4538880" cy="437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Forma fácil de compartilhar seus designs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Ajuda na documentação do robô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Ajuda a criar cópias do robô, para reparos e melhor utilização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Pode ser usado para fazer upload em comunidades de robótica</a:t>
            </a:r>
          </a:p>
        </p:txBody>
      </p:sp>
      <p:sp>
        <p:nvSpPr>
          <p:cNvPr id="101" name="TextShape 3"/>
          <p:cNvSpPr txBox="1"/>
          <p:nvPr/>
        </p:nvSpPr>
        <p:spPr>
          <a:xfrm>
            <a:off x="581040" y="6387840"/>
            <a:ext cx="532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04/09/2018</a:t>
            </a:r>
            <a:endParaRPr lang="pt-BR" sz="1800" b="0" strike="noStrike" spc="-1">
              <a:latin typeface="Times New Roman"/>
            </a:endParaRPr>
          </a:p>
        </p:txBody>
      </p:sp>
      <p:pic>
        <p:nvPicPr>
          <p:cNvPr id="102" name="Picture 5"/>
          <p:cNvPicPr/>
          <p:nvPr/>
        </p:nvPicPr>
        <p:blipFill>
          <a:blip r:embed="rId2"/>
          <a:srcRect l="23394" t="9675" r="25655" b="6341"/>
          <a:stretch/>
        </p:blipFill>
        <p:spPr>
          <a:xfrm>
            <a:off x="5141880" y="1926720"/>
            <a:ext cx="3729600" cy="380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LEGO digital designer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28640"/>
            <a:ext cx="3323160" cy="449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Existem diversas ferramentas para criar designs LEGO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LEGO Digital Designer (LDD) é frequentemente utilizado por equipes e é gratuito</a:t>
            </a:r>
          </a:p>
          <a:p>
            <a:pPr marL="667080" lvl="1" indent="-34272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Link: http://ldd.lego.com/en-us/download 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Você pode baixar e ver arquivos .lxf compartilhados em FLLTutorials.com e EV3Lessons.com e abrir utilizando este software</a:t>
            </a:r>
          </a:p>
        </p:txBody>
      </p:sp>
      <p:pic>
        <p:nvPicPr>
          <p:cNvPr id="105" name="Picture 5"/>
          <p:cNvPicPr/>
          <p:nvPr/>
        </p:nvPicPr>
        <p:blipFill>
          <a:blip r:embed="rId2"/>
          <a:stretch/>
        </p:blipFill>
        <p:spPr>
          <a:xfrm>
            <a:off x="4099320" y="1708560"/>
            <a:ext cx="4587120" cy="4337640"/>
          </a:xfrm>
          <a:prstGeom prst="rect">
            <a:avLst/>
          </a:prstGeom>
          <a:ln>
            <a:noFill/>
          </a:ln>
        </p:spPr>
      </p:pic>
      <p:sp>
        <p:nvSpPr>
          <p:cNvPr id="106" name="TextShape 3"/>
          <p:cNvSpPr txBox="1"/>
          <p:nvPr/>
        </p:nvSpPr>
        <p:spPr>
          <a:xfrm>
            <a:off x="581040" y="6388200"/>
            <a:ext cx="532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04/09/2018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Gerando guia de construção HTMLde arquivos .lxf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963000" y="1919160"/>
            <a:ext cx="2541960" cy="2728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Selecione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Building Guide Mode Icon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na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extrema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direita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Selecione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o HTML Icon Guide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na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extrema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direita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Siga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as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instruções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pic>
        <p:nvPicPr>
          <p:cNvPr id="109" name="Picture 8"/>
          <p:cNvPicPr/>
          <p:nvPr/>
        </p:nvPicPr>
        <p:blipFill>
          <a:blip r:embed="rId2"/>
          <a:stretch/>
        </p:blipFill>
        <p:spPr>
          <a:xfrm>
            <a:off x="363240" y="3013200"/>
            <a:ext cx="618480" cy="629280"/>
          </a:xfrm>
          <a:prstGeom prst="rect">
            <a:avLst/>
          </a:prstGeom>
          <a:ln>
            <a:noFill/>
          </a:ln>
        </p:spPr>
      </p:pic>
      <p:pic>
        <p:nvPicPr>
          <p:cNvPr id="110" name="Picture 13"/>
          <p:cNvPicPr/>
          <p:nvPr/>
        </p:nvPicPr>
        <p:blipFill>
          <a:blip r:embed="rId3"/>
          <a:stretch/>
        </p:blipFill>
        <p:spPr>
          <a:xfrm>
            <a:off x="344160" y="1911240"/>
            <a:ext cx="571320" cy="571320"/>
          </a:xfrm>
          <a:prstGeom prst="rect">
            <a:avLst/>
          </a:prstGeom>
          <a:ln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457200" y="4689360"/>
            <a:ext cx="32940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i="1" strike="noStrike" spc="-1">
                <a:solidFill>
                  <a:srgbClr val="FF0000"/>
                </a:solidFill>
                <a:latin typeface="Gill Sans MT"/>
              </a:rPr>
              <a:t>Nota: Manuais de Instrução criadas pelo LDD podem não fazer sentido e não podem ser customizados</a:t>
            </a:r>
            <a:endParaRPr lang="pt-BR" sz="1200" b="0" strike="noStrike" spc="-1">
              <a:latin typeface="Arial"/>
            </a:endParaRPr>
          </a:p>
        </p:txBody>
      </p:sp>
      <p:pic>
        <p:nvPicPr>
          <p:cNvPr id="112" name="Picture 4"/>
          <p:cNvPicPr/>
          <p:nvPr/>
        </p:nvPicPr>
        <p:blipFill>
          <a:blip r:embed="rId4"/>
          <a:stretch/>
        </p:blipFill>
        <p:spPr>
          <a:xfrm>
            <a:off x="3751560" y="1911240"/>
            <a:ext cx="4778280" cy="3174120"/>
          </a:xfrm>
          <a:prstGeom prst="rect">
            <a:avLst/>
          </a:prstGeom>
          <a:ln>
            <a:noFill/>
          </a:ln>
        </p:spPr>
      </p:pic>
      <p:sp>
        <p:nvSpPr>
          <p:cNvPr id="113" name="TextShape 4"/>
          <p:cNvSpPr txBox="1"/>
          <p:nvPr/>
        </p:nvSpPr>
        <p:spPr>
          <a:xfrm>
            <a:off x="581040" y="6388200"/>
            <a:ext cx="532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04/09/2018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Gerando a lista de peças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546200"/>
            <a:ext cx="8229240" cy="4579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A última página do manual de instruções tem uma lista de peças (HTML Building Guide mode)t</a:t>
            </a:r>
          </a:p>
        </p:txBody>
      </p:sp>
      <p:pic>
        <p:nvPicPr>
          <p:cNvPr id="116" name="Picture 8"/>
          <p:cNvPicPr/>
          <p:nvPr/>
        </p:nvPicPr>
        <p:blipFill>
          <a:blip r:embed="rId2"/>
          <a:srcRect l="53009" r="3052" b="6109"/>
          <a:stretch/>
        </p:blipFill>
        <p:spPr>
          <a:xfrm>
            <a:off x="6671880" y="4135680"/>
            <a:ext cx="1105560" cy="1418400"/>
          </a:xfrm>
          <a:prstGeom prst="rect">
            <a:avLst/>
          </a:prstGeom>
          <a:ln>
            <a:noFill/>
          </a:ln>
        </p:spPr>
      </p:pic>
      <p:pic>
        <p:nvPicPr>
          <p:cNvPr id="117" name="Picture 9"/>
          <p:cNvPicPr/>
          <p:nvPr/>
        </p:nvPicPr>
        <p:blipFill>
          <a:blip r:embed="rId3"/>
          <a:stretch/>
        </p:blipFill>
        <p:spPr>
          <a:xfrm>
            <a:off x="580320" y="2198520"/>
            <a:ext cx="5588280" cy="3584880"/>
          </a:xfrm>
          <a:prstGeom prst="rect">
            <a:avLst/>
          </a:prstGeom>
          <a:ln>
            <a:noFill/>
          </a:ln>
        </p:spPr>
      </p:pic>
      <p:sp>
        <p:nvSpPr>
          <p:cNvPr id="118" name="TextShape 3"/>
          <p:cNvSpPr txBox="1"/>
          <p:nvPr/>
        </p:nvSpPr>
        <p:spPr>
          <a:xfrm>
            <a:off x="581040" y="6388200"/>
            <a:ext cx="532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04/09/2018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 err="1">
                <a:solidFill>
                  <a:srgbClr val="FFFFFF"/>
                </a:solidFill>
                <a:latin typeface="Gill Sans MT"/>
              </a:rPr>
              <a:t>Usando</a:t>
            </a:r>
            <a:r>
              <a:rPr lang="en-US" sz="2400" b="0" strike="noStrike" cap="all" spc="-1" dirty="0">
                <a:solidFill>
                  <a:srgbClr val="FFFFFF"/>
                </a:solidFill>
                <a:latin typeface="Gill Sans MT"/>
              </a:rPr>
              <a:t> </a:t>
            </a:r>
            <a:r>
              <a:rPr lang="en-US" sz="2400" b="0" strike="noStrike" cap="all" spc="-1" dirty="0" err="1">
                <a:solidFill>
                  <a:srgbClr val="FFFFFF"/>
                </a:solidFill>
                <a:latin typeface="Gill Sans MT"/>
              </a:rPr>
              <a:t>ldd</a:t>
            </a:r>
            <a:r>
              <a:rPr lang="en-US" sz="2400" b="0" strike="noStrike" cap="all" spc="-1" dirty="0">
                <a:solidFill>
                  <a:srgbClr val="FFFFFF"/>
                </a:solidFill>
                <a:latin typeface="Gill Sans MT"/>
              </a:rPr>
              <a:t> para </a:t>
            </a:r>
            <a:r>
              <a:rPr lang="en-US" sz="2400" b="0" strike="noStrike" cap="all" spc="-1" dirty="0" err="1">
                <a:solidFill>
                  <a:srgbClr val="FFFFFF"/>
                </a:solidFill>
                <a:latin typeface="Gill Sans MT"/>
              </a:rPr>
              <a:t>criar</a:t>
            </a:r>
            <a:r>
              <a:rPr lang="en-US" sz="2400" b="0" strike="noStrike" cap="all" spc="-1" dirty="0">
                <a:solidFill>
                  <a:srgbClr val="FFFFFF"/>
                </a:solidFill>
                <a:latin typeface="Gill Sans MT"/>
              </a:rPr>
              <a:t> </a:t>
            </a:r>
            <a:r>
              <a:rPr lang="en-US" sz="2400" b="0" strike="noStrike" cap="all" spc="-1" dirty="0" err="1">
                <a:solidFill>
                  <a:srgbClr val="FFFFFF"/>
                </a:solidFill>
                <a:latin typeface="Gill Sans MT"/>
              </a:rPr>
              <a:t>modelos</a:t>
            </a:r>
            <a:r>
              <a:rPr lang="en-US" sz="2400" b="0" strike="noStrike" cap="all" spc="-1" dirty="0">
                <a:solidFill>
                  <a:srgbClr val="FFFFFF"/>
                </a:solidFill>
                <a:latin typeface="Gill Sans MT"/>
              </a:rPr>
              <a:t> </a:t>
            </a:r>
            <a:r>
              <a:rPr lang="en-US" sz="2400" b="0" strike="noStrike" cap="all" spc="-1" dirty="0" err="1">
                <a:solidFill>
                  <a:srgbClr val="FFFFFF"/>
                </a:solidFill>
                <a:latin typeface="Gill Sans MT"/>
              </a:rPr>
              <a:t>mindstorms</a:t>
            </a:r>
            <a:endParaRPr lang="en-US" sz="2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73400" y="1981080"/>
            <a:ext cx="3713040" cy="1104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Passo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1: File —&gt; View —&gt; New Themes Select MINDSTORMS</a:t>
            </a:r>
          </a:p>
        </p:txBody>
      </p:sp>
      <p:pic>
        <p:nvPicPr>
          <p:cNvPr id="121" name="Picture 5"/>
          <p:cNvPicPr/>
          <p:nvPr/>
        </p:nvPicPr>
        <p:blipFill>
          <a:blip r:embed="rId2"/>
          <a:stretch/>
        </p:blipFill>
        <p:spPr>
          <a:xfrm>
            <a:off x="694440" y="3309120"/>
            <a:ext cx="3492000" cy="1716840"/>
          </a:xfrm>
          <a:prstGeom prst="rect">
            <a:avLst/>
          </a:prstGeom>
          <a:ln>
            <a:noFill/>
          </a:ln>
        </p:spPr>
      </p:pic>
      <p:pic>
        <p:nvPicPr>
          <p:cNvPr id="122" name="Picture 6"/>
          <p:cNvPicPr/>
          <p:nvPr/>
        </p:nvPicPr>
        <p:blipFill>
          <a:blip r:embed="rId3"/>
          <a:stretch/>
        </p:blipFill>
        <p:spPr>
          <a:xfrm>
            <a:off x="4837320" y="3309120"/>
            <a:ext cx="3746160" cy="312552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4408200" y="1981080"/>
            <a:ext cx="4604400" cy="345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lang="pt-BR" sz="2000" b="0" strike="noStrike" spc="-1">
                <a:solidFill>
                  <a:srgbClr val="000000"/>
                </a:solidFill>
                <a:latin typeface="Gill Sans MT"/>
              </a:rPr>
              <a:t>Passo 2: Canto Esquerdo Inferior: Selecione “Filter Bricks by Boxes” e então qual kit MINDSTORMS kit you você quer usar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 flipV="1">
            <a:off x="2808360" y="4016520"/>
            <a:ext cx="1373400" cy="1954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5"/>
          <p:cNvSpPr/>
          <p:nvPr/>
        </p:nvSpPr>
        <p:spPr>
          <a:xfrm flipV="1">
            <a:off x="5475960" y="5547960"/>
            <a:ext cx="500040" cy="52812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473400" y="1551600"/>
            <a:ext cx="7999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DICA #1: Filtrar irá ajudar encontrar peças MINDSTORMS mais rapidamente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7" name="TextShape 7"/>
          <p:cNvSpPr txBox="1"/>
          <p:nvPr/>
        </p:nvSpPr>
        <p:spPr>
          <a:xfrm>
            <a:off x="581040" y="6388200"/>
            <a:ext cx="532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04/09/2018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 err="1">
                <a:solidFill>
                  <a:srgbClr val="FFFFFF"/>
                </a:solidFill>
                <a:latin typeface="Gill Sans MT"/>
              </a:rPr>
              <a:t>USando</a:t>
            </a:r>
            <a:r>
              <a:rPr lang="en-US" sz="2400" b="0" strike="noStrike" cap="all" spc="-1" dirty="0">
                <a:solidFill>
                  <a:srgbClr val="FFFFFF"/>
                </a:solidFill>
                <a:latin typeface="Gill Sans MT"/>
              </a:rPr>
              <a:t> LDD para </a:t>
            </a:r>
            <a:r>
              <a:rPr lang="en-US" sz="2400" b="0" strike="noStrike" cap="all" spc="-1" dirty="0" err="1">
                <a:solidFill>
                  <a:srgbClr val="FFFFFF"/>
                </a:solidFill>
                <a:latin typeface="Gill Sans MT"/>
              </a:rPr>
              <a:t>criar</a:t>
            </a:r>
            <a:r>
              <a:rPr lang="en-US" sz="2400" b="0" strike="noStrike" cap="all" spc="-1" dirty="0">
                <a:solidFill>
                  <a:srgbClr val="FFFFFF"/>
                </a:solidFill>
                <a:latin typeface="Gill Sans MT"/>
              </a:rPr>
              <a:t> designs </a:t>
            </a:r>
            <a:r>
              <a:rPr lang="en-US" sz="2400" b="0" strike="noStrike" cap="all" spc="-1" dirty="0" err="1">
                <a:solidFill>
                  <a:srgbClr val="FFFFFF"/>
                </a:solidFill>
                <a:latin typeface="Gill Sans MT"/>
              </a:rPr>
              <a:t>mindstorms</a:t>
            </a:r>
            <a:endParaRPr lang="en-US" sz="2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81040" y="6387840"/>
            <a:ext cx="48700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Last Edit 6/11/2018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506160" y="1453320"/>
            <a:ext cx="7999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DICA #2: Leia o Support Manual que pode ser baixado em http://ldd.lego.com/en-us/support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31" name="Picture 12"/>
          <p:cNvPicPr/>
          <p:nvPr/>
        </p:nvPicPr>
        <p:blipFill>
          <a:blip r:embed="rId2"/>
          <a:stretch/>
        </p:blipFill>
        <p:spPr>
          <a:xfrm>
            <a:off x="1394640" y="2295720"/>
            <a:ext cx="6222600" cy="3780720"/>
          </a:xfrm>
          <a:prstGeom prst="rect">
            <a:avLst/>
          </a:prstGeom>
          <a:ln>
            <a:noFill/>
          </a:ln>
        </p:spPr>
      </p:pic>
      <p:sp>
        <p:nvSpPr>
          <p:cNvPr id="132" name="CustomShape 4"/>
          <p:cNvSpPr/>
          <p:nvPr/>
        </p:nvSpPr>
        <p:spPr>
          <a:xfrm flipV="1">
            <a:off x="6055560" y="2425680"/>
            <a:ext cx="1561680" cy="10062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Dicas e truques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Virtual Robotics Toolkit Introduction:</a:t>
            </a:r>
          </a:p>
          <a:p>
            <a:pPr marL="630000" lvl="1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600" b="0" u="sng" strike="noStrike" spc="-1">
                <a:solidFill>
                  <a:srgbClr val="828282"/>
                </a:solidFill>
                <a:uFillTx/>
                <a:latin typeface="Gill Sans MT"/>
                <a:hlinkClick r:id="rId3"/>
              </a:rPr>
              <a:t>https://youtu.be/F0bunR-iBHU?list=PLH3wHnw9b170XP7HkZ6wc-FNl_7kxZOyo</a:t>
            </a:r>
            <a:endParaRPr lang="en-US" sz="1600" b="0" strike="noStrike" spc="-1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600" b="0" u="sng" strike="noStrike" spc="-1">
                <a:solidFill>
                  <a:srgbClr val="828282"/>
                </a:solidFill>
                <a:uFillTx/>
                <a:latin typeface="Gill Sans MT"/>
                <a:hlinkClick r:id="rId4"/>
              </a:rPr>
              <a:t>https://youtu.be/-IaTwfQXmY0?list=PLH3wHnw9b170XP7HkZ6wc-FNl_7kxZOyo</a:t>
            </a:r>
            <a:endParaRPr lang="en-US" sz="1600" b="0" strike="noStrike" spc="-1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endParaRPr lang="en-US" sz="1600" b="0" strike="noStrike" spc="-1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Isaac Lloyd Tips &amp; Tricks: </a:t>
            </a:r>
          </a:p>
          <a:p>
            <a:pPr marL="630000" lvl="1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600" b="0" u="sng" strike="noStrike" spc="-1">
                <a:solidFill>
                  <a:srgbClr val="828282"/>
                </a:solidFill>
                <a:uFillTx/>
                <a:latin typeface="Gill Sans MT"/>
                <a:hlinkClick r:id="rId5"/>
              </a:rPr>
              <a:t>https://youtu.be/X4c7Q0W4cDI</a:t>
            </a:r>
            <a:endParaRPr lang="en-US" sz="1600" b="0" strike="noStrike" spc="-1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600" b="0" u="sng" strike="noStrike" spc="-1">
                <a:solidFill>
                  <a:srgbClr val="828282"/>
                </a:solidFill>
                <a:uFillTx/>
                <a:latin typeface="Gill Sans MT"/>
                <a:hlinkClick r:id="rId6"/>
              </a:rPr>
              <a:t>https://youtu.be/p-UBj76eEGA</a:t>
            </a:r>
            <a:endParaRPr lang="en-US" sz="16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581040" y="6388200"/>
            <a:ext cx="532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04/09/2018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Limitações do LDD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514520"/>
            <a:ext cx="8245080" cy="4611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Manuais de instrução gerados pelo software parecem sem sentido e for a de ordem</a:t>
            </a: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Manual de instruções não pode ser customizado</a:t>
            </a: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Algumas construções feitas na vida real podem não ser aceitas no LDD, pois teoricamente estão “estressando” os elementos LEGO</a:t>
            </a: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Mangueiras pneumáticas, elásticos e outros elementos não podem ser conectados ou encaixados corretamente</a:t>
            </a:r>
          </a:p>
        </p:txBody>
      </p:sp>
      <p:sp>
        <p:nvSpPr>
          <p:cNvPr id="138" name="TextShape 3"/>
          <p:cNvSpPr txBox="1"/>
          <p:nvPr/>
        </p:nvSpPr>
        <p:spPr>
          <a:xfrm>
            <a:off x="581040" y="6388200"/>
            <a:ext cx="532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04/09/2018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14947</TotalTime>
  <Words>555</Words>
  <Application>Microsoft Macintosh PowerPoint</Application>
  <PresentationFormat>On-screen Show (4:3)</PresentationFormat>
  <Paragraphs>65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DejaVu Sans</vt:lpstr>
      <vt:lpstr>Gill Sans MT</vt:lpstr>
      <vt:lpstr>Helvetica Neue</vt:lpstr>
      <vt:lpstr>Symbol</vt:lpstr>
      <vt:lpstr>Times New Roman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subject/>
  <dc:creator>Sanjay Seshan</dc:creator>
  <dc:description/>
  <cp:lastModifiedBy>Sanjay Seshan</cp:lastModifiedBy>
  <cp:revision>198</cp:revision>
  <cp:lastPrinted>2016-08-04T16:20:00Z</cp:lastPrinted>
  <dcterms:created xsi:type="dcterms:W3CDTF">2014-10-28T21:59:38Z</dcterms:created>
  <dcterms:modified xsi:type="dcterms:W3CDTF">2018-10-01T12:14:22Z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