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Clique para mover o slide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9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9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9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C8F5A30-6BE8-4D77-99AD-F109C16957A6}" type="slidenum">
              <a:rPr lang="pt-BR" sz="1400" b="0" strike="noStrike" spc="-1">
                <a:latin typeface="Times New Roman"/>
              </a:rPr>
              <a:t>‹#›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5E391F1-D82D-4A20-887E-C764492C0C08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3539F76-0B36-47A4-B944-A0B7A5E11DA0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9F9404F-7EA4-40D9-90E0-C57A74388DB9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7229855-FC07-477C-BD94-98A909109F22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352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19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48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352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19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581040" y="687600"/>
            <a:ext cx="7989480" cy="276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23352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19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48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23352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019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581040" y="687600"/>
            <a:ext cx="7989480" cy="276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448200" y="441360"/>
            <a:ext cx="2719440" cy="10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5976000" y="441360"/>
            <a:ext cx="2710440" cy="107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216600" y="441360"/>
            <a:ext cx="2710440" cy="107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8200" y="563760"/>
            <a:ext cx="8239680" cy="56818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3936600"/>
            <a:ext cx="7989480" cy="10328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Gill Sans MT"/>
              </a:rPr>
              <a:t>title style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5559480" y="639216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A70F13B-362C-4032-879F-07974974AA9D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581040" y="6387840"/>
            <a:ext cx="487008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Last Edit 6/11/2018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7800480" y="6392160"/>
            <a:ext cx="7700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99D6259-3F6C-4454-80B3-B555FFC9F944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‹#›</a:t>
            </a:fld>
            <a:endParaRPr lang="pt-BR" sz="1800" b="0" strike="noStrike" spc="-1">
              <a:latin typeface="Times New Roman"/>
            </a:endParaRPr>
          </a:p>
        </p:txBody>
      </p:sp>
      <p:pic>
        <p:nvPicPr>
          <p:cNvPr id="8" name="Picture 7"/>
          <p:cNvPicPr/>
          <p:nvPr/>
        </p:nvPicPr>
        <p:blipFill>
          <a:blip r:embed="rId14"/>
          <a:stretch/>
        </p:blipFill>
        <p:spPr>
          <a:xfrm>
            <a:off x="335160" y="563760"/>
            <a:ext cx="8488440" cy="2915280"/>
          </a:xfrm>
          <a:prstGeom prst="rect">
            <a:avLst/>
          </a:prstGeom>
          <a:ln>
            <a:noFill/>
          </a:ln>
        </p:spPr>
      </p:pic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3D3D3D"/>
                </a:solidFill>
                <a:latin typeface="Gill Sans MT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D3D3D"/>
                </a:solidFill>
                <a:latin typeface="Gill Sans MT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3D3D3D"/>
                </a:solidFill>
                <a:latin typeface="Gill Sans MT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48200" y="441360"/>
            <a:ext cx="2719440" cy="10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5976000" y="441360"/>
            <a:ext cx="2710440" cy="107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CustomShape 3"/>
          <p:cNvSpPr/>
          <p:nvPr/>
        </p:nvSpPr>
        <p:spPr>
          <a:xfrm>
            <a:off x="3216600" y="441360"/>
            <a:ext cx="2710440" cy="107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448200" y="599760"/>
            <a:ext cx="8238240" cy="817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PlaceHolder 5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Click to edit Master title style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/>
          <a:lstStyle/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600" b="0" strike="noStrike" spc="-1">
                <a:solidFill>
                  <a:srgbClr val="3D3D3D"/>
                </a:solidFill>
                <a:latin typeface="Gill Sans MT"/>
              </a:rPr>
              <a:t>Edit Master text styles</a:t>
            </a: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3D3D3D"/>
                </a:solidFill>
                <a:latin typeface="Gill Sans MT"/>
              </a:rPr>
              <a:t>Second level</a:t>
            </a:r>
          </a:p>
          <a:p>
            <a:pPr marL="900000" lvl="2" indent="-269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Third level</a:t>
            </a:r>
          </a:p>
          <a:p>
            <a:pPr marL="1242000" lvl="3" indent="-233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Fourth level</a:t>
            </a:r>
          </a:p>
          <a:p>
            <a:pPr marL="1602000" lvl="4" indent="-233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Fifth level</a:t>
            </a:r>
          </a:p>
        </p:txBody>
      </p:sp>
      <p:sp>
        <p:nvSpPr>
          <p:cNvPr id="52" name="PlaceHolder 7"/>
          <p:cNvSpPr>
            <a:spLocks noGrp="1"/>
          </p:cNvSpPr>
          <p:nvPr>
            <p:ph type="dt"/>
          </p:nvPr>
        </p:nvSpPr>
        <p:spPr>
          <a:xfrm>
            <a:off x="5559480" y="639216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341DE85-A224-4DA7-A25E-FA868945DCD1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ftr"/>
          </p:nvPr>
        </p:nvSpPr>
        <p:spPr>
          <a:xfrm>
            <a:off x="581040" y="6387840"/>
            <a:ext cx="487008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Last Edit 6/11/2018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54" name="PlaceHolder 9"/>
          <p:cNvSpPr>
            <a:spLocks noGrp="1"/>
          </p:cNvSpPr>
          <p:nvPr>
            <p:ph type="sldNum"/>
          </p:nvPr>
        </p:nvSpPr>
        <p:spPr>
          <a:xfrm>
            <a:off x="7800480" y="6392160"/>
            <a:ext cx="7700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3615426-57F3-47FE-B7FE-D4DD69FF3246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‹#›</a:t>
            </a:fld>
            <a:endParaRPr lang="pt-BR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flltutorial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81040" y="3936600"/>
            <a:ext cx="7989480" cy="1032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Gill Sans MT"/>
              </a:rPr>
              <a:t>Básico da construção technic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81040" y="5175720"/>
            <a:ext cx="7989480" cy="59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lang="pt-BR" sz="1600" b="0" strike="noStrike" cap="all" spc="-1">
                <a:solidFill>
                  <a:srgbClr val="FFFFFF"/>
                </a:solidFill>
                <a:latin typeface="Gill Sans MT"/>
              </a:rPr>
              <a:t>Seshan Brothers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lang="pt-BR" sz="1600" b="0" strike="noStrike" cap="all" spc="-1">
                <a:solidFill>
                  <a:srgbClr val="FFFFFF"/>
                </a:solidFill>
                <a:latin typeface="Gill Sans MT"/>
              </a:rPr>
              <a:t>Traduzido por equipe sunrise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Trocando direções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66" name="Content Placeholder 5"/>
          <p:cNvPicPr/>
          <p:nvPr/>
        </p:nvPicPr>
        <p:blipFill>
          <a:blip r:embed="rId3"/>
          <a:stretch/>
        </p:blipFill>
        <p:spPr>
          <a:xfrm>
            <a:off x="4332240" y="2118240"/>
            <a:ext cx="3899520" cy="2724840"/>
          </a:xfrm>
          <a:prstGeom prst="rect">
            <a:avLst/>
          </a:prstGeom>
          <a:ln>
            <a:noFill/>
          </a:ln>
        </p:spPr>
      </p:pic>
      <p:sp>
        <p:nvSpPr>
          <p:cNvPr id="167" name="CustomShape 2"/>
          <p:cNvSpPr/>
          <p:nvPr/>
        </p:nvSpPr>
        <p:spPr>
          <a:xfrm>
            <a:off x="581040" y="1717200"/>
            <a:ext cx="3651480" cy="338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Gill Sans MT"/>
              </a:rPr>
              <a:t>Estes conectores podem ser utilizados para trocar direções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Gill Sans MT"/>
              </a:rPr>
              <a:t>Você pode as vezes ficar com ½ módulo de diferença. Estes conectores podem ajudar nisto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581040" y="6388560"/>
            <a:ext cx="5466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06/09/2018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EIxos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479520" y="1537560"/>
            <a:ext cx="4887720" cy="4097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Eixos vem em tamanhos de 2M-32M em várias cores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Sets MINDSTORMS geralmente são pretos, vermelhos e cinzas, mas Technic estão trocando por vermelho e amarelho</a:t>
            </a:r>
          </a:p>
          <a:p>
            <a:endParaRPr lang="en-US" sz="2400" b="0" strike="noStrike" spc="-1">
              <a:solidFill>
                <a:srgbClr val="3D3D3D"/>
              </a:solidFill>
              <a:latin typeface="Gill Sans MT"/>
            </a:endParaRPr>
          </a:p>
        </p:txBody>
      </p:sp>
      <p:pic>
        <p:nvPicPr>
          <p:cNvPr id="171" name="Picture 5"/>
          <p:cNvPicPr/>
          <p:nvPr/>
        </p:nvPicPr>
        <p:blipFill>
          <a:blip r:embed="rId3"/>
          <a:srcRect r="4154"/>
          <a:stretch/>
        </p:blipFill>
        <p:spPr>
          <a:xfrm rot="5400000">
            <a:off x="4515480" y="2818800"/>
            <a:ext cx="5155920" cy="264744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7676280" y="3383280"/>
            <a:ext cx="4492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100" b="0" strike="noStrike" spc="-1">
                <a:solidFill>
                  <a:srgbClr val="000000"/>
                </a:solidFill>
                <a:latin typeface="Gill Sans MT"/>
              </a:rPr>
              <a:t>16</a:t>
            </a:r>
            <a:endParaRPr lang="pt-BR" sz="1100" b="0" strike="noStrike" spc="-1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7854840" y="1537560"/>
            <a:ext cx="4492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100" b="0" strike="noStrike" spc="-1">
                <a:solidFill>
                  <a:srgbClr val="000000"/>
                </a:solidFill>
                <a:latin typeface="Gill Sans MT"/>
              </a:rPr>
              <a:t>32</a:t>
            </a:r>
            <a:endParaRPr lang="pt-BR" sz="1100" b="0" strike="noStrike" spc="-1"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7562520" y="3991680"/>
            <a:ext cx="4492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100" b="0" strike="noStrike" spc="-1">
                <a:solidFill>
                  <a:srgbClr val="000000"/>
                </a:solidFill>
                <a:latin typeface="Gill Sans MT"/>
              </a:rPr>
              <a:t>12</a:t>
            </a:r>
            <a:endParaRPr lang="pt-BR" sz="1100" b="0" strike="noStrike" spc="-1">
              <a:latin typeface="Arial"/>
            </a:endParaRPr>
          </a:p>
        </p:txBody>
      </p:sp>
      <p:sp>
        <p:nvSpPr>
          <p:cNvPr id="175" name="CustomShape 6"/>
          <p:cNvSpPr/>
          <p:nvPr/>
        </p:nvSpPr>
        <p:spPr>
          <a:xfrm>
            <a:off x="7268760" y="4311360"/>
            <a:ext cx="4492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100" b="0" strike="noStrike" spc="-1">
                <a:solidFill>
                  <a:srgbClr val="000000"/>
                </a:solidFill>
                <a:latin typeface="Gill Sans MT"/>
              </a:rPr>
              <a:t>10</a:t>
            </a:r>
            <a:endParaRPr lang="pt-BR" sz="1100" b="0" strike="noStrike" spc="-1">
              <a:latin typeface="Arial"/>
            </a:endParaRPr>
          </a:p>
        </p:txBody>
      </p:sp>
      <p:sp>
        <p:nvSpPr>
          <p:cNvPr id="176" name="CustomShape 7"/>
          <p:cNvSpPr/>
          <p:nvPr/>
        </p:nvSpPr>
        <p:spPr>
          <a:xfrm>
            <a:off x="7187040" y="4463640"/>
            <a:ext cx="4492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100" b="0" strike="noStrike" spc="-1">
                <a:solidFill>
                  <a:srgbClr val="000000"/>
                </a:solidFill>
                <a:latin typeface="Gill Sans MT"/>
              </a:rPr>
              <a:t>9</a:t>
            </a:r>
            <a:endParaRPr lang="pt-BR" sz="1100" b="0" strike="noStrike" spc="-1">
              <a:latin typeface="Arial"/>
            </a:endParaRPr>
          </a:p>
        </p:txBody>
      </p:sp>
      <p:sp>
        <p:nvSpPr>
          <p:cNvPr id="177" name="CustomShape 8"/>
          <p:cNvSpPr/>
          <p:nvPr/>
        </p:nvSpPr>
        <p:spPr>
          <a:xfrm>
            <a:off x="7049520" y="4605120"/>
            <a:ext cx="4492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100" b="0" strike="noStrike" spc="-1">
                <a:solidFill>
                  <a:srgbClr val="000000"/>
                </a:solidFill>
                <a:latin typeface="Gill Sans MT"/>
              </a:rPr>
              <a:t>8</a:t>
            </a:r>
            <a:endParaRPr lang="pt-BR" sz="1100" b="0" strike="noStrike" spc="-1">
              <a:latin typeface="Arial"/>
            </a:endParaRPr>
          </a:p>
        </p:txBody>
      </p:sp>
      <p:sp>
        <p:nvSpPr>
          <p:cNvPr id="178" name="CustomShape 9"/>
          <p:cNvSpPr/>
          <p:nvPr/>
        </p:nvSpPr>
        <p:spPr>
          <a:xfrm>
            <a:off x="6889680" y="4757400"/>
            <a:ext cx="4492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100" b="0" strike="noStrike" spc="-1">
                <a:solidFill>
                  <a:srgbClr val="000000"/>
                </a:solidFill>
                <a:latin typeface="Gill Sans MT"/>
              </a:rPr>
              <a:t>7</a:t>
            </a:r>
            <a:endParaRPr lang="pt-BR" sz="1100" b="0" strike="noStrike" spc="-1">
              <a:latin typeface="Arial"/>
            </a:endParaRPr>
          </a:p>
        </p:txBody>
      </p:sp>
      <p:sp>
        <p:nvSpPr>
          <p:cNvPr id="179" name="CustomShape 10"/>
          <p:cNvSpPr/>
          <p:nvPr/>
        </p:nvSpPr>
        <p:spPr>
          <a:xfrm>
            <a:off x="6729840" y="4887360"/>
            <a:ext cx="4492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100" b="0" strike="noStrike" spc="-1">
                <a:solidFill>
                  <a:srgbClr val="000000"/>
                </a:solidFill>
                <a:latin typeface="Gill Sans MT"/>
              </a:rPr>
              <a:t>6</a:t>
            </a:r>
            <a:endParaRPr lang="pt-BR" sz="1100" b="0" strike="noStrike" spc="-1">
              <a:latin typeface="Arial"/>
            </a:endParaRPr>
          </a:p>
        </p:txBody>
      </p:sp>
      <p:sp>
        <p:nvSpPr>
          <p:cNvPr id="180" name="CustomShape 11"/>
          <p:cNvSpPr/>
          <p:nvPr/>
        </p:nvSpPr>
        <p:spPr>
          <a:xfrm>
            <a:off x="6558840" y="5040000"/>
            <a:ext cx="4492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100" b="0" strike="noStrike" spc="-1">
                <a:solidFill>
                  <a:srgbClr val="000000"/>
                </a:solidFill>
                <a:latin typeface="Gill Sans MT"/>
              </a:rPr>
              <a:t>5</a:t>
            </a:r>
            <a:endParaRPr lang="pt-BR" sz="1100" b="0" strike="noStrike" spc="-1">
              <a:latin typeface="Arial"/>
            </a:endParaRPr>
          </a:p>
        </p:txBody>
      </p:sp>
      <p:sp>
        <p:nvSpPr>
          <p:cNvPr id="181" name="CustomShape 12"/>
          <p:cNvSpPr/>
          <p:nvPr/>
        </p:nvSpPr>
        <p:spPr>
          <a:xfrm>
            <a:off x="6443640" y="5158800"/>
            <a:ext cx="4492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100" b="0" strike="noStrike" spc="-1">
                <a:solidFill>
                  <a:srgbClr val="000000"/>
                </a:solidFill>
                <a:latin typeface="Gill Sans MT"/>
              </a:rPr>
              <a:t>4</a:t>
            </a:r>
            <a:endParaRPr lang="pt-BR" sz="1100" b="0" strike="noStrike" spc="-1">
              <a:latin typeface="Arial"/>
            </a:endParaRPr>
          </a:p>
        </p:txBody>
      </p:sp>
      <p:sp>
        <p:nvSpPr>
          <p:cNvPr id="182" name="CustomShape 13"/>
          <p:cNvSpPr/>
          <p:nvPr/>
        </p:nvSpPr>
        <p:spPr>
          <a:xfrm>
            <a:off x="6294960" y="5311080"/>
            <a:ext cx="4492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100" b="0" strike="noStrike" spc="-1">
                <a:solidFill>
                  <a:srgbClr val="000000"/>
                </a:solidFill>
                <a:latin typeface="Gill Sans MT"/>
              </a:rPr>
              <a:t>3</a:t>
            </a:r>
            <a:endParaRPr lang="pt-BR" sz="1100" b="0" strike="noStrike" spc="-1">
              <a:latin typeface="Arial"/>
            </a:endParaRPr>
          </a:p>
        </p:txBody>
      </p:sp>
      <p:sp>
        <p:nvSpPr>
          <p:cNvPr id="183" name="CustomShape 14"/>
          <p:cNvSpPr/>
          <p:nvPr/>
        </p:nvSpPr>
        <p:spPr>
          <a:xfrm>
            <a:off x="6157440" y="5463720"/>
            <a:ext cx="4492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100" b="0" strike="noStrike" spc="-1">
                <a:solidFill>
                  <a:srgbClr val="000000"/>
                </a:solidFill>
                <a:latin typeface="Gill Sans MT"/>
              </a:rPr>
              <a:t>2</a:t>
            </a:r>
            <a:endParaRPr lang="pt-BR" sz="1100" b="0" strike="noStrike" spc="-1">
              <a:latin typeface="Arial"/>
            </a:endParaRPr>
          </a:p>
        </p:txBody>
      </p:sp>
      <p:sp>
        <p:nvSpPr>
          <p:cNvPr id="184" name="TextShape 15"/>
          <p:cNvSpPr txBox="1"/>
          <p:nvPr/>
        </p:nvSpPr>
        <p:spPr>
          <a:xfrm>
            <a:off x="581040" y="6388560"/>
            <a:ext cx="5466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06/09/2018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Conectores de eixo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457200" y="1579320"/>
            <a:ext cx="8137800" cy="1847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Conectores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eixos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possuem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vários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ângulos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. 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Muitos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deles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possuem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o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número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escrito</a:t>
            </a:r>
            <a:endParaRPr lang="en-US" sz="28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Não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force LEGO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em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ângulos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que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não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deveriam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estar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.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Você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colocará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stress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nas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peças</a:t>
            </a:r>
            <a:endParaRPr lang="en-US" sz="2800" b="0" strike="noStrike" spc="-1" dirty="0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2261520" y="5089680"/>
            <a:ext cx="244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1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3015720" y="5089680"/>
            <a:ext cx="244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2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3736440" y="5089680"/>
            <a:ext cx="244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3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90" name="CustomShape 6"/>
          <p:cNvSpPr/>
          <p:nvPr/>
        </p:nvSpPr>
        <p:spPr>
          <a:xfrm>
            <a:off x="4569480" y="5089680"/>
            <a:ext cx="244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4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91" name="CustomShape 7"/>
          <p:cNvSpPr/>
          <p:nvPr/>
        </p:nvSpPr>
        <p:spPr>
          <a:xfrm>
            <a:off x="5366160" y="5089680"/>
            <a:ext cx="244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5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92" name="CustomShape 8"/>
          <p:cNvSpPr/>
          <p:nvPr/>
        </p:nvSpPr>
        <p:spPr>
          <a:xfrm>
            <a:off x="6520680" y="5089680"/>
            <a:ext cx="244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6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93" name="CustomShape 9"/>
          <p:cNvSpPr/>
          <p:nvPr/>
        </p:nvSpPr>
        <p:spPr>
          <a:xfrm>
            <a:off x="3609360" y="5388480"/>
            <a:ext cx="694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Gill Sans MT"/>
              </a:rPr>
              <a:t>22.5°</a:t>
            </a:r>
            <a:endParaRPr lang="pt-BR" sz="1600" b="0" strike="noStrike" spc="-1">
              <a:latin typeface="Arial"/>
            </a:endParaRPr>
          </a:p>
        </p:txBody>
      </p:sp>
      <p:pic>
        <p:nvPicPr>
          <p:cNvPr id="194" name="Picture 15"/>
          <p:cNvPicPr/>
          <p:nvPr/>
        </p:nvPicPr>
        <p:blipFill>
          <a:blip r:embed="rId2"/>
          <a:stretch/>
        </p:blipFill>
        <p:spPr>
          <a:xfrm>
            <a:off x="359280" y="3465000"/>
            <a:ext cx="8686440" cy="1482840"/>
          </a:xfrm>
          <a:prstGeom prst="rect">
            <a:avLst/>
          </a:prstGeom>
          <a:ln>
            <a:noFill/>
          </a:ln>
        </p:spPr>
      </p:pic>
      <p:sp>
        <p:nvSpPr>
          <p:cNvPr id="195" name="CustomShape 10"/>
          <p:cNvSpPr/>
          <p:nvPr/>
        </p:nvSpPr>
        <p:spPr>
          <a:xfrm>
            <a:off x="4449240" y="5388480"/>
            <a:ext cx="694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Gill Sans MT"/>
              </a:rPr>
              <a:t>45°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96" name="CustomShape 11"/>
          <p:cNvSpPr/>
          <p:nvPr/>
        </p:nvSpPr>
        <p:spPr>
          <a:xfrm>
            <a:off x="5203800" y="5388480"/>
            <a:ext cx="694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Gill Sans MT"/>
              </a:rPr>
              <a:t>67.5°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6390720" y="5388480"/>
            <a:ext cx="694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Gill Sans MT"/>
              </a:rPr>
              <a:t>90°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>
            <a:off x="1951560" y="3493800"/>
            <a:ext cx="5486040" cy="2410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TextShape 14"/>
          <p:cNvSpPr txBox="1"/>
          <p:nvPr/>
        </p:nvSpPr>
        <p:spPr>
          <a:xfrm>
            <a:off x="581040" y="6388560"/>
            <a:ext cx="5466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06/09/2018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Teste de eixo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525600" y="1384560"/>
            <a:ext cx="8245080" cy="437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Algumas vezes, eixos mais curtos com conectores são mais fortes que um eixo longo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Construa os exemplos abaixo. Tente dobrar elas. Qual é mais forte?</a:t>
            </a:r>
          </a:p>
        </p:txBody>
      </p:sp>
      <p:pic>
        <p:nvPicPr>
          <p:cNvPr id="202" name="Picture 5"/>
          <p:cNvPicPr/>
          <p:nvPr/>
        </p:nvPicPr>
        <p:blipFill>
          <a:blip r:embed="rId2"/>
          <a:stretch/>
        </p:blipFill>
        <p:spPr>
          <a:xfrm>
            <a:off x="740880" y="3512520"/>
            <a:ext cx="7716240" cy="2018160"/>
          </a:xfrm>
          <a:prstGeom prst="rect">
            <a:avLst/>
          </a:prstGeom>
          <a:ln>
            <a:noFill/>
          </a:ln>
        </p:spPr>
      </p:pic>
      <p:sp>
        <p:nvSpPr>
          <p:cNvPr id="203" name="CustomShape 3"/>
          <p:cNvSpPr/>
          <p:nvPr/>
        </p:nvSpPr>
        <p:spPr>
          <a:xfrm>
            <a:off x="880920" y="5288400"/>
            <a:ext cx="168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Eixo de 12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880920" y="3296880"/>
            <a:ext cx="491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Três eixos com conectores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05" name="TextShape 5"/>
          <p:cNvSpPr txBox="1"/>
          <p:nvPr/>
        </p:nvSpPr>
        <p:spPr>
          <a:xfrm>
            <a:off x="581040" y="6388560"/>
            <a:ext cx="5466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06/09/2018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BUchas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602280" y="1497240"/>
            <a:ext cx="4827960" cy="4048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Buchas podem ser muito úteis 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Podem ser usadas em eixos para separar espaços</a:t>
            </a:r>
          </a:p>
        </p:txBody>
      </p:sp>
      <p:pic>
        <p:nvPicPr>
          <p:cNvPr id="208" name="Picture 5"/>
          <p:cNvPicPr/>
          <p:nvPr/>
        </p:nvPicPr>
        <p:blipFill>
          <a:blip r:embed="rId2"/>
          <a:stretch/>
        </p:blipFill>
        <p:spPr>
          <a:xfrm>
            <a:off x="6058440" y="1547280"/>
            <a:ext cx="2228400" cy="161820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9" name="Picture 6"/>
          <p:cNvPicPr/>
          <p:nvPr/>
        </p:nvPicPr>
        <p:blipFill>
          <a:blip r:embed="rId3"/>
          <a:stretch/>
        </p:blipFill>
        <p:spPr>
          <a:xfrm>
            <a:off x="524520" y="3429000"/>
            <a:ext cx="3858840" cy="2658600"/>
          </a:xfrm>
          <a:prstGeom prst="rect">
            <a:avLst/>
          </a:prstGeom>
          <a:ln>
            <a:noFill/>
          </a:ln>
        </p:spPr>
      </p:pic>
      <p:sp>
        <p:nvSpPr>
          <p:cNvPr id="210" name="TextShape 3"/>
          <p:cNvSpPr txBox="1"/>
          <p:nvPr/>
        </p:nvSpPr>
        <p:spPr>
          <a:xfrm>
            <a:off x="581040" y="6388560"/>
            <a:ext cx="5466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06/09/2018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Créditos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448200" y="1505520"/>
            <a:ext cx="823824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3200" b="0" strike="noStrike" spc="-1">
                <a:solidFill>
                  <a:srgbClr val="3D3D3D"/>
                </a:solidFill>
                <a:latin typeface="Gill Sans MT"/>
              </a:rPr>
              <a:t>Essa lição foi criada por Sanjay Seshan e Arvind Seshan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3200" b="0" strike="noStrike" spc="-1">
                <a:solidFill>
                  <a:srgbClr val="3D3D3D"/>
                </a:solidFill>
                <a:latin typeface="Gill Sans MT"/>
              </a:rPr>
              <a:t>Mais lições em </a:t>
            </a:r>
            <a:r>
              <a:rPr lang="en-US" sz="3200" b="0" u="sng" strike="noStrike" spc="-1">
                <a:solidFill>
                  <a:srgbClr val="828282"/>
                </a:solidFill>
                <a:uFillTx/>
                <a:latin typeface="Gill Sans MT"/>
                <a:hlinkClick r:id="rId3"/>
              </a:rPr>
              <a:t>www.ev3lessons.com</a:t>
            </a:r>
            <a:r>
              <a:rPr lang="en-US" sz="3200" b="0" strike="noStrike" spc="-1">
                <a:solidFill>
                  <a:srgbClr val="3D3D3D"/>
                </a:solidFill>
                <a:latin typeface="Gill Sans MT"/>
              </a:rPr>
              <a:t> e </a:t>
            </a:r>
            <a:r>
              <a:rPr lang="en-US" sz="3200" b="0" strike="noStrike" spc="-1">
                <a:solidFill>
                  <a:srgbClr val="3D3D3D"/>
                </a:solidFill>
                <a:latin typeface="Gill Sans MT"/>
                <a:hlinkClick r:id="rId4"/>
              </a:rPr>
              <a:t>www.flltutorials.com</a:t>
            </a:r>
            <a:endParaRPr lang="en-US" sz="3200" b="0" strike="noStrike" spc="-1">
              <a:solidFill>
                <a:srgbClr val="3D3D3D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3200" b="0" strike="noStrike" spc="-1">
                <a:solidFill>
                  <a:srgbClr val="3D3D3D"/>
                </a:solidFill>
                <a:latin typeface="Gill Sans MT"/>
              </a:rPr>
              <a:t>Traduzido por Equipe Sunrise, de Santa Catarina, Brasil</a:t>
            </a:r>
          </a:p>
        </p:txBody>
      </p:sp>
      <p:sp>
        <p:nvSpPr>
          <p:cNvPr id="213" name="CustomShape 3"/>
          <p:cNvSpPr/>
          <p:nvPr/>
        </p:nvSpPr>
        <p:spPr>
          <a:xfrm>
            <a:off x="457200" y="5395680"/>
            <a:ext cx="7913160" cy="9154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4374B7"/>
                </a:solidFill>
                <a:latin typeface="Helvetica Neue"/>
              </a:rPr>
              <a:t>                         </a:t>
            </a:r>
            <a:br/>
            <a:r>
              <a:rPr lang="pt-BR" sz="2000" b="0" strike="noStrike" spc="-1">
                <a:solidFill>
                  <a:srgbClr val="000000"/>
                </a:solidFill>
                <a:latin typeface="Helvetica Neue"/>
              </a:rPr>
              <a:t>This work is licensed under a </a:t>
            </a:r>
            <a:r>
              <a:rPr lang="pt-BR" sz="2000" b="0" strike="noStrike" spc="-1">
                <a:solidFill>
                  <a:srgbClr val="828282"/>
                </a:solidFill>
                <a:latin typeface="Helvetica Neue"/>
                <a:hlinkClick r:id="rId5"/>
              </a:rPr>
              <a:t>Creative Commons Attribution-</a:t>
            </a:r>
            <a:r>
              <a:rPr lang="pt-BR" sz="2000" b="0" strike="noStrike" spc="-1">
                <a:solidFill>
                  <a:srgbClr val="828282"/>
                </a:solidFill>
                <a:latin typeface="Helvetica Neue"/>
                <a:hlinkClick r:id="rId5"/>
              </a:rPr>
              <a:t>NonCommercial</a:t>
            </a:r>
            <a:r>
              <a:rPr lang="pt-BR" sz="2000" b="0" strike="noStrike" spc="-1">
                <a:solidFill>
                  <a:srgbClr val="828282"/>
                </a:solidFill>
                <a:latin typeface="Helvetica Neue"/>
                <a:hlinkClick r:id="rId5"/>
              </a:rPr>
              <a:t>-</a:t>
            </a:r>
            <a:r>
              <a:rPr lang="pt-BR" sz="2000" b="0" strike="noStrike" spc="-1">
                <a:solidFill>
                  <a:srgbClr val="828282"/>
                </a:solidFill>
                <a:latin typeface="Helvetica Neue"/>
                <a:hlinkClick r:id="rId5"/>
              </a:rPr>
              <a:t>ShareAlike</a:t>
            </a:r>
            <a:r>
              <a:rPr lang="pt-BR" sz="2000" b="0" strike="noStrike" spc="-1">
                <a:solidFill>
                  <a:srgbClr val="828282"/>
                </a:solidFill>
                <a:latin typeface="Helvetica Neue"/>
                <a:hlinkClick r:id="rId5"/>
              </a:rPr>
              <a:t> 4.0 International License</a:t>
            </a:r>
            <a:r>
              <a:rPr lang="pt-BR" sz="2000" b="0" strike="noStrike" spc="-1">
                <a:solidFill>
                  <a:srgbClr val="000000"/>
                </a:solidFill>
                <a:latin typeface="Helvetica Neue"/>
              </a:rPr>
              <a:t>.</a:t>
            </a:r>
            <a:r>
              <a:rPr lang="pt-BR" sz="16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pt-BR" sz="1600" b="0" strike="noStrike" spc="-1">
              <a:latin typeface="Arial"/>
            </a:endParaRPr>
          </a:p>
        </p:txBody>
      </p:sp>
      <p:pic>
        <p:nvPicPr>
          <p:cNvPr id="214" name="Picture 2"/>
          <p:cNvPicPr/>
          <p:nvPr/>
        </p:nvPicPr>
        <p:blipFill>
          <a:blip r:embed="rId6"/>
          <a:stretch/>
        </p:blipFill>
        <p:spPr>
          <a:xfrm>
            <a:off x="3812400" y="4520520"/>
            <a:ext cx="2161080" cy="761040"/>
          </a:xfrm>
          <a:prstGeom prst="rect">
            <a:avLst/>
          </a:prstGeom>
          <a:ln>
            <a:noFill/>
          </a:ln>
        </p:spPr>
      </p:pic>
      <p:sp>
        <p:nvSpPr>
          <p:cNvPr id="215" name="TextShape 4"/>
          <p:cNvSpPr txBox="1"/>
          <p:nvPr/>
        </p:nvSpPr>
        <p:spPr>
          <a:xfrm>
            <a:off x="581040" y="6388560"/>
            <a:ext cx="5466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06/09/2018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Você é novo com o technic?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1524240"/>
            <a:ext cx="8245080" cy="437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Essa é uma lição introdutória para peças Technic comuns</a:t>
            </a: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Essa lição não cobre todas as peças Technic. É somente uma introdução para as peças mais comuns de MINDSTORMS</a:t>
            </a:r>
          </a:p>
        </p:txBody>
      </p:sp>
      <p:sp>
        <p:nvSpPr>
          <p:cNvPr id="101" name="TextShape 3"/>
          <p:cNvSpPr txBox="1"/>
          <p:nvPr/>
        </p:nvSpPr>
        <p:spPr>
          <a:xfrm>
            <a:off x="581040" y="6387840"/>
            <a:ext cx="5466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06/09/2018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vigas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57200" y="1451520"/>
            <a:ext cx="3974400" cy="437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Vigas possuem vários tamanhos (2M-15M)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Technic é medido em Módulos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O número de buracos corresponde a Módulos</a:t>
            </a:r>
          </a:p>
        </p:txBody>
      </p:sp>
      <p:pic>
        <p:nvPicPr>
          <p:cNvPr id="104" name="Picture 5"/>
          <p:cNvPicPr/>
          <p:nvPr/>
        </p:nvPicPr>
        <p:blipFill>
          <a:blip r:embed="rId2"/>
          <a:stretch/>
        </p:blipFill>
        <p:spPr>
          <a:xfrm>
            <a:off x="4326840" y="1565640"/>
            <a:ext cx="4381200" cy="3552480"/>
          </a:xfrm>
          <a:prstGeom prst="rect">
            <a:avLst/>
          </a:prstGeom>
          <a:ln>
            <a:noFill/>
          </a:ln>
        </p:spPr>
      </p:pic>
      <p:pic>
        <p:nvPicPr>
          <p:cNvPr id="105" name="Picture 7"/>
          <p:cNvPicPr/>
          <p:nvPr/>
        </p:nvPicPr>
        <p:blipFill>
          <a:blip r:embed="rId3"/>
          <a:stretch/>
        </p:blipFill>
        <p:spPr>
          <a:xfrm>
            <a:off x="696960" y="4170240"/>
            <a:ext cx="3512160" cy="912240"/>
          </a:xfrm>
          <a:prstGeom prst="rect">
            <a:avLst/>
          </a:prstGeom>
          <a:ln>
            <a:noFill/>
          </a:ln>
        </p:spPr>
      </p:pic>
      <p:sp>
        <p:nvSpPr>
          <p:cNvPr id="106" name="Line 3"/>
          <p:cNvSpPr/>
          <p:nvPr/>
        </p:nvSpPr>
        <p:spPr>
          <a:xfrm>
            <a:off x="1773000" y="4515480"/>
            <a:ext cx="11160" cy="59112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Line 4"/>
          <p:cNvSpPr/>
          <p:nvPr/>
        </p:nvSpPr>
        <p:spPr>
          <a:xfrm>
            <a:off x="2197080" y="4514760"/>
            <a:ext cx="11160" cy="59112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5"/>
          <p:cNvSpPr/>
          <p:nvPr/>
        </p:nvSpPr>
        <p:spPr>
          <a:xfrm>
            <a:off x="1739520" y="4941720"/>
            <a:ext cx="534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0000"/>
                </a:solidFill>
                <a:latin typeface="Gill Sans MT"/>
              </a:rPr>
              <a:t>1M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9" name="Line 6"/>
          <p:cNvSpPr/>
          <p:nvPr/>
        </p:nvSpPr>
        <p:spPr>
          <a:xfrm>
            <a:off x="2616480" y="4511880"/>
            <a:ext cx="11160" cy="59076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7"/>
          <p:cNvSpPr/>
          <p:nvPr/>
        </p:nvSpPr>
        <p:spPr>
          <a:xfrm>
            <a:off x="2169360" y="4940280"/>
            <a:ext cx="534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0000"/>
                </a:solidFill>
                <a:latin typeface="Gill Sans MT"/>
              </a:rPr>
              <a:t>1M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1" name="CustomShape 8"/>
          <p:cNvSpPr/>
          <p:nvPr/>
        </p:nvSpPr>
        <p:spPr>
          <a:xfrm>
            <a:off x="1048320" y="5550480"/>
            <a:ext cx="2586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0000"/>
                </a:solidFill>
                <a:latin typeface="Gill Sans MT"/>
              </a:rPr>
              <a:t>7 Módulos = 7M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2" name="CustomShape 9"/>
          <p:cNvSpPr/>
          <p:nvPr/>
        </p:nvSpPr>
        <p:spPr>
          <a:xfrm>
            <a:off x="4872960" y="4939920"/>
            <a:ext cx="702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2M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3" name="CustomShape 10"/>
          <p:cNvSpPr/>
          <p:nvPr/>
        </p:nvSpPr>
        <p:spPr>
          <a:xfrm>
            <a:off x="5414400" y="4696560"/>
            <a:ext cx="702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3M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4" name="CustomShape 11"/>
          <p:cNvSpPr/>
          <p:nvPr/>
        </p:nvSpPr>
        <p:spPr>
          <a:xfrm>
            <a:off x="6011640" y="4426920"/>
            <a:ext cx="702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5M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5" name="CustomShape 12"/>
          <p:cNvSpPr/>
          <p:nvPr/>
        </p:nvSpPr>
        <p:spPr>
          <a:xfrm>
            <a:off x="6517440" y="4213440"/>
            <a:ext cx="702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7M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6" name="CustomShape 13"/>
          <p:cNvSpPr/>
          <p:nvPr/>
        </p:nvSpPr>
        <p:spPr>
          <a:xfrm>
            <a:off x="7023600" y="4014360"/>
            <a:ext cx="702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9M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7" name="CustomShape 14"/>
          <p:cNvSpPr/>
          <p:nvPr/>
        </p:nvSpPr>
        <p:spPr>
          <a:xfrm>
            <a:off x="7358400" y="3756960"/>
            <a:ext cx="702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11M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8" name="CustomShape 15"/>
          <p:cNvSpPr/>
          <p:nvPr/>
        </p:nvSpPr>
        <p:spPr>
          <a:xfrm>
            <a:off x="7831440" y="3524400"/>
            <a:ext cx="702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13M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9" name="CustomShape 16"/>
          <p:cNvSpPr/>
          <p:nvPr/>
        </p:nvSpPr>
        <p:spPr>
          <a:xfrm>
            <a:off x="8267760" y="3330720"/>
            <a:ext cx="702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15M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20" name="CustomShape 17"/>
          <p:cNvSpPr/>
          <p:nvPr/>
        </p:nvSpPr>
        <p:spPr>
          <a:xfrm>
            <a:off x="780480" y="3824640"/>
            <a:ext cx="3428640" cy="2366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TextShape 18"/>
          <p:cNvSpPr txBox="1"/>
          <p:nvPr/>
        </p:nvSpPr>
        <p:spPr>
          <a:xfrm>
            <a:off x="581040" y="6388200"/>
            <a:ext cx="5466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06/09/2018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TESTe: tornando algo longo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47640" y="1866960"/>
            <a:ext cx="805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Gill Sans MT"/>
              </a:rPr>
              <a:t>Qual das abaixo é mais resistente?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124" name="Picture 10"/>
          <p:cNvPicPr/>
          <p:nvPr/>
        </p:nvPicPr>
        <p:blipFill>
          <a:blip r:embed="rId2"/>
          <a:stretch/>
        </p:blipFill>
        <p:spPr>
          <a:xfrm>
            <a:off x="939240" y="3242880"/>
            <a:ext cx="7281360" cy="2403720"/>
          </a:xfrm>
          <a:prstGeom prst="rect">
            <a:avLst/>
          </a:prstGeom>
          <a:ln>
            <a:noFill/>
          </a:ln>
        </p:spPr>
      </p:pic>
      <p:sp>
        <p:nvSpPr>
          <p:cNvPr id="125" name="TextShape 3"/>
          <p:cNvSpPr txBox="1"/>
          <p:nvPr/>
        </p:nvSpPr>
        <p:spPr>
          <a:xfrm>
            <a:off x="581040" y="6388200"/>
            <a:ext cx="5466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06/09/2018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81040" y="121644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LIFTARMS – ANGLES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550440" y="3547080"/>
            <a:ext cx="2728440" cy="1707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Não force ângulos. Você colocará stress nas peças</a:t>
            </a:r>
          </a:p>
        </p:txBody>
      </p:sp>
      <p:grpSp>
        <p:nvGrpSpPr>
          <p:cNvPr id="128" name="Group 3"/>
          <p:cNvGrpSpPr/>
          <p:nvPr/>
        </p:nvGrpSpPr>
        <p:grpSpPr>
          <a:xfrm>
            <a:off x="380520" y="1367280"/>
            <a:ext cx="8321760" cy="3069000"/>
            <a:chOff x="380520" y="1367280"/>
            <a:chExt cx="8321760" cy="3069000"/>
          </a:xfrm>
        </p:grpSpPr>
        <p:pic>
          <p:nvPicPr>
            <p:cNvPr id="129" name="Picture 6"/>
            <p:cNvPicPr/>
            <p:nvPr/>
          </p:nvPicPr>
          <p:blipFill>
            <a:blip r:embed="rId3"/>
            <a:stretch/>
          </p:blipFill>
          <p:spPr>
            <a:xfrm>
              <a:off x="457200" y="1367280"/>
              <a:ext cx="8245080" cy="2380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0" name="CustomShape 4"/>
            <p:cNvSpPr/>
            <p:nvPr/>
          </p:nvSpPr>
          <p:spPr>
            <a:xfrm>
              <a:off x="1176120" y="2652120"/>
              <a:ext cx="113724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pt-BR" sz="1400" b="0" strike="noStrike" spc="-1">
                  <a:solidFill>
                    <a:srgbClr val="000000"/>
                  </a:solidFill>
                  <a:latin typeface="Gill Sans MT"/>
                </a:rPr>
                <a:t>4X2</a:t>
              </a:r>
              <a:endParaRPr lang="pt-BR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pt-BR" sz="1400" b="0" strike="noStrike" spc="-1">
                  <a:solidFill>
                    <a:srgbClr val="000000"/>
                  </a:solidFill>
                  <a:latin typeface="Gill Sans MT"/>
                </a:rPr>
                <a:t>90 degrees</a:t>
              </a:r>
              <a:endParaRPr lang="pt-BR" sz="1400" b="0" strike="noStrike" spc="-1">
                <a:latin typeface="Arial"/>
              </a:endParaRPr>
            </a:p>
          </p:txBody>
        </p:sp>
        <p:sp>
          <p:nvSpPr>
            <p:cNvPr id="131" name="CustomShape 5"/>
            <p:cNvSpPr/>
            <p:nvPr/>
          </p:nvSpPr>
          <p:spPr>
            <a:xfrm>
              <a:off x="380520" y="2681640"/>
              <a:ext cx="80244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pt-BR" sz="1400" b="0" strike="noStrike" spc="-1">
                  <a:solidFill>
                    <a:srgbClr val="000000"/>
                  </a:solidFill>
                  <a:latin typeface="Gill Sans MT"/>
                </a:rPr>
                <a:t>T-beam</a:t>
              </a:r>
              <a:endParaRPr lang="pt-BR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pt-BR" sz="1400" b="0" strike="noStrike" spc="-1">
                  <a:solidFill>
                    <a:srgbClr val="000000"/>
                  </a:solidFill>
                  <a:latin typeface="Gill Sans MT"/>
                </a:rPr>
                <a:t>3X3</a:t>
              </a:r>
              <a:endParaRPr lang="pt-BR" sz="1400" b="0" strike="noStrike" spc="-1">
                <a:latin typeface="Arial"/>
              </a:endParaRPr>
            </a:p>
          </p:txBody>
        </p:sp>
        <p:sp>
          <p:nvSpPr>
            <p:cNvPr id="132" name="CustomShape 6"/>
            <p:cNvSpPr/>
            <p:nvPr/>
          </p:nvSpPr>
          <p:spPr>
            <a:xfrm>
              <a:off x="2291040" y="2666880"/>
              <a:ext cx="113724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pt-BR" sz="1400" b="0" strike="noStrike" spc="-1">
                  <a:solidFill>
                    <a:srgbClr val="000000"/>
                  </a:solidFill>
                  <a:latin typeface="Gill Sans MT"/>
                </a:rPr>
                <a:t>4X3</a:t>
              </a:r>
              <a:endParaRPr lang="pt-BR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pt-BR" sz="1400" b="0" strike="noStrike" spc="-1">
                  <a:solidFill>
                    <a:srgbClr val="000000"/>
                  </a:solidFill>
                  <a:latin typeface="Gill Sans MT"/>
                </a:rPr>
                <a:t>90 degrees</a:t>
              </a:r>
              <a:endParaRPr lang="pt-BR" sz="1400" b="0" strike="noStrike" spc="-1">
                <a:latin typeface="Arial"/>
              </a:endParaRPr>
            </a:p>
          </p:txBody>
        </p:sp>
        <p:sp>
          <p:nvSpPr>
            <p:cNvPr id="133" name="CustomShape 7"/>
            <p:cNvSpPr/>
            <p:nvPr/>
          </p:nvSpPr>
          <p:spPr>
            <a:xfrm>
              <a:off x="3719160" y="3175200"/>
              <a:ext cx="113724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pt-BR" sz="1400" b="0" strike="noStrike" spc="-1">
                  <a:solidFill>
                    <a:srgbClr val="000000"/>
                  </a:solidFill>
                  <a:latin typeface="Gill Sans MT"/>
                </a:rPr>
                <a:t>Angle</a:t>
              </a:r>
              <a:endParaRPr lang="pt-BR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pt-BR" sz="1400" b="0" strike="noStrike" spc="-1">
                  <a:solidFill>
                    <a:srgbClr val="000000"/>
                  </a:solidFill>
                  <a:latin typeface="Gill Sans MT"/>
                </a:rPr>
                <a:t>4X4</a:t>
              </a:r>
              <a:endParaRPr lang="pt-BR" sz="1400" b="0" strike="noStrike" spc="-1">
                <a:latin typeface="Arial"/>
              </a:endParaRPr>
            </a:p>
          </p:txBody>
        </p:sp>
        <p:sp>
          <p:nvSpPr>
            <p:cNvPr id="134" name="CustomShape 8"/>
            <p:cNvSpPr/>
            <p:nvPr/>
          </p:nvSpPr>
          <p:spPr>
            <a:xfrm>
              <a:off x="4774680" y="3273120"/>
              <a:ext cx="113724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pt-BR" sz="1400" b="0" strike="noStrike" spc="-1">
                  <a:solidFill>
                    <a:srgbClr val="000000"/>
                  </a:solidFill>
                  <a:latin typeface="Gill Sans MT"/>
                </a:rPr>
                <a:t>Angle</a:t>
              </a:r>
              <a:endParaRPr lang="pt-BR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pt-BR" sz="1400" b="0" strike="noStrike" spc="-1">
                  <a:solidFill>
                    <a:srgbClr val="000000"/>
                  </a:solidFill>
                  <a:latin typeface="Gill Sans MT"/>
                </a:rPr>
                <a:t>4X2</a:t>
              </a:r>
              <a:endParaRPr lang="pt-BR" sz="1400" b="0" strike="noStrike" spc="-1">
                <a:latin typeface="Arial"/>
              </a:endParaRPr>
            </a:p>
          </p:txBody>
        </p:sp>
        <p:sp>
          <p:nvSpPr>
            <p:cNvPr id="135" name="CustomShape 9"/>
            <p:cNvSpPr/>
            <p:nvPr/>
          </p:nvSpPr>
          <p:spPr>
            <a:xfrm>
              <a:off x="6042960" y="3277080"/>
              <a:ext cx="113724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pt-BR" sz="1400" b="0" strike="noStrike" spc="-1">
                  <a:solidFill>
                    <a:srgbClr val="000000"/>
                  </a:solidFill>
                  <a:latin typeface="Gill Sans MT"/>
                </a:rPr>
                <a:t>Angle</a:t>
              </a:r>
              <a:endParaRPr lang="pt-BR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pt-BR" sz="1400" b="0" strike="noStrike" spc="-1">
                  <a:solidFill>
                    <a:srgbClr val="000000"/>
                  </a:solidFill>
                  <a:latin typeface="Gill Sans MT"/>
                </a:rPr>
                <a:t>3X7</a:t>
              </a:r>
              <a:endParaRPr lang="pt-BR" sz="1400" b="0" strike="noStrike" spc="-1">
                <a:latin typeface="Arial"/>
              </a:endParaRPr>
            </a:p>
          </p:txBody>
        </p:sp>
        <p:sp>
          <p:nvSpPr>
            <p:cNvPr id="136" name="CustomShape 10"/>
            <p:cNvSpPr/>
            <p:nvPr/>
          </p:nvSpPr>
          <p:spPr>
            <a:xfrm>
              <a:off x="7429680" y="3706560"/>
              <a:ext cx="1137240" cy="729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pt-BR" sz="1400" b="0" strike="noStrike" spc="-1">
                  <a:solidFill>
                    <a:srgbClr val="000000"/>
                  </a:solidFill>
                  <a:latin typeface="Gill Sans MT"/>
                </a:rPr>
                <a:t>Double Angle</a:t>
              </a:r>
              <a:endParaRPr lang="pt-BR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pt-BR" sz="1400" b="0" strike="noStrike" spc="-1">
                  <a:solidFill>
                    <a:srgbClr val="000000"/>
                  </a:solidFill>
                  <a:latin typeface="Gill Sans MT"/>
                </a:rPr>
                <a:t>3X7</a:t>
              </a:r>
              <a:endParaRPr lang="pt-BR" sz="1400" b="0" strike="noStrike" spc="-1">
                <a:latin typeface="Arial"/>
              </a:endParaRPr>
            </a:p>
          </p:txBody>
        </p:sp>
      </p:grpSp>
      <p:pic>
        <p:nvPicPr>
          <p:cNvPr id="137" name="Picture 14"/>
          <p:cNvPicPr/>
          <p:nvPr/>
        </p:nvPicPr>
        <p:blipFill>
          <a:blip r:embed="rId4"/>
          <a:stretch/>
        </p:blipFill>
        <p:spPr>
          <a:xfrm>
            <a:off x="4206960" y="4476240"/>
            <a:ext cx="2456280" cy="1690920"/>
          </a:xfrm>
          <a:prstGeom prst="rect">
            <a:avLst/>
          </a:prstGeom>
          <a:ln>
            <a:noFill/>
          </a:ln>
        </p:spPr>
      </p:pic>
      <p:sp>
        <p:nvSpPr>
          <p:cNvPr id="138" name="CustomShape 11"/>
          <p:cNvSpPr/>
          <p:nvPr/>
        </p:nvSpPr>
        <p:spPr>
          <a:xfrm>
            <a:off x="3715200" y="3780000"/>
            <a:ext cx="197820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These beams all have a 53.1° angle. This angle makes 3:4:5 right triangles like this one.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39" name="CustomShape 12"/>
          <p:cNvSpPr/>
          <p:nvPr/>
        </p:nvSpPr>
        <p:spPr>
          <a:xfrm>
            <a:off x="3536640" y="1559880"/>
            <a:ext cx="3544200" cy="48160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TextShape 13"/>
          <p:cNvSpPr txBox="1"/>
          <p:nvPr/>
        </p:nvSpPr>
        <p:spPr>
          <a:xfrm>
            <a:off x="581040" y="6388200"/>
            <a:ext cx="5466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06/09/2018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Conectores technic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57200" y="1836000"/>
            <a:ext cx="4971600" cy="4373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A LEGO faz dois tipos de conectores: Com Fricção e Sem Fricção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Um erro comum é usar qualquer uma delas nas construções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However, which peg you use does matter!</a:t>
            </a: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lang="en-US" sz="2400" b="0" strike="noStrike" spc="-1">
              <a:solidFill>
                <a:srgbClr val="3D3D3D"/>
              </a:solidFill>
              <a:latin typeface="Gill Sans MT"/>
            </a:endParaRPr>
          </a:p>
        </p:txBody>
      </p:sp>
      <p:pic>
        <p:nvPicPr>
          <p:cNvPr id="143" name="Picture 5"/>
          <p:cNvPicPr/>
          <p:nvPr/>
        </p:nvPicPr>
        <p:blipFill>
          <a:blip r:embed="rId2"/>
          <a:stretch/>
        </p:blipFill>
        <p:spPr>
          <a:xfrm>
            <a:off x="5113440" y="1968480"/>
            <a:ext cx="3580920" cy="2838240"/>
          </a:xfrm>
          <a:prstGeom prst="rect">
            <a:avLst/>
          </a:prstGeom>
          <a:ln>
            <a:noFill/>
          </a:ln>
        </p:spPr>
      </p:pic>
      <p:sp>
        <p:nvSpPr>
          <p:cNvPr id="144" name="CustomShape 3"/>
          <p:cNvSpPr/>
          <p:nvPr/>
        </p:nvSpPr>
        <p:spPr>
          <a:xfrm>
            <a:off x="5429160" y="5303520"/>
            <a:ext cx="27014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CF – Com Fricção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SF- Sem Fricção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5416200" y="4539600"/>
            <a:ext cx="1109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CF   SF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7095600" y="4554000"/>
            <a:ext cx="1204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CF   SF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47" name="CustomShape 6"/>
          <p:cNvSpPr/>
          <p:nvPr/>
        </p:nvSpPr>
        <p:spPr>
          <a:xfrm>
            <a:off x="5822280" y="1737720"/>
            <a:ext cx="1154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CF   SF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48" name="CustomShape 7"/>
          <p:cNvSpPr/>
          <p:nvPr/>
        </p:nvSpPr>
        <p:spPr>
          <a:xfrm>
            <a:off x="7700040" y="2147400"/>
            <a:ext cx="1042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SL   SF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49" name="CustomShape 8"/>
          <p:cNvSpPr/>
          <p:nvPr/>
        </p:nvSpPr>
        <p:spPr>
          <a:xfrm>
            <a:off x="6961680" y="1962720"/>
            <a:ext cx="604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SF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50" name="TextShape 9"/>
          <p:cNvSpPr txBox="1"/>
          <p:nvPr/>
        </p:nvSpPr>
        <p:spPr>
          <a:xfrm>
            <a:off x="581040" y="6388200"/>
            <a:ext cx="5466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06/09/2018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Teste de conectores TECHNIC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568800" y="1644120"/>
            <a:ext cx="4971600" cy="437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Construa ambos modelos. Um usa um conector preto com fricção, e outro cinza sem fricção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O que muda?</a:t>
            </a:r>
          </a:p>
        </p:txBody>
      </p:sp>
      <p:pic>
        <p:nvPicPr>
          <p:cNvPr id="153" name="Picture 5"/>
          <p:cNvPicPr/>
          <p:nvPr/>
        </p:nvPicPr>
        <p:blipFill>
          <a:blip r:embed="rId2"/>
          <a:stretch/>
        </p:blipFill>
        <p:spPr>
          <a:xfrm>
            <a:off x="6298560" y="1744560"/>
            <a:ext cx="1659960" cy="1852200"/>
          </a:xfrm>
          <a:prstGeom prst="rect">
            <a:avLst/>
          </a:prstGeom>
          <a:ln>
            <a:noFill/>
          </a:ln>
        </p:spPr>
      </p:pic>
      <p:sp>
        <p:nvSpPr>
          <p:cNvPr id="154" name="CustomShape 3"/>
          <p:cNvSpPr/>
          <p:nvPr/>
        </p:nvSpPr>
        <p:spPr>
          <a:xfrm>
            <a:off x="6679440" y="1644120"/>
            <a:ext cx="1279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WF      FL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55" name="Picture 7"/>
          <p:cNvPicPr/>
          <p:nvPr/>
        </p:nvPicPr>
        <p:blipFill>
          <a:blip r:embed="rId3"/>
          <a:stretch/>
        </p:blipFill>
        <p:spPr>
          <a:xfrm>
            <a:off x="568800" y="3445560"/>
            <a:ext cx="7687440" cy="2863800"/>
          </a:xfrm>
          <a:prstGeom prst="rect">
            <a:avLst/>
          </a:prstGeom>
          <a:ln>
            <a:noFill/>
          </a:ln>
        </p:spPr>
      </p:pic>
      <p:sp>
        <p:nvSpPr>
          <p:cNvPr id="156" name="TextShape 4"/>
          <p:cNvSpPr txBox="1"/>
          <p:nvPr/>
        </p:nvSpPr>
        <p:spPr>
          <a:xfrm>
            <a:off x="581040" y="6388560"/>
            <a:ext cx="5466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06/09/2018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FRAMES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57200" y="1752480"/>
            <a:ext cx="3714480" cy="437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Frames abertos e em H podem fortificar as estruturas sem pesar muito</a:t>
            </a:r>
          </a:p>
        </p:txBody>
      </p:sp>
      <p:pic>
        <p:nvPicPr>
          <p:cNvPr id="159" name="Picture 5"/>
          <p:cNvPicPr/>
          <p:nvPr/>
        </p:nvPicPr>
        <p:blipFill>
          <a:blip r:embed="rId2"/>
          <a:stretch/>
        </p:blipFill>
        <p:spPr>
          <a:xfrm>
            <a:off x="4036680" y="1938600"/>
            <a:ext cx="4665600" cy="3558960"/>
          </a:xfrm>
          <a:prstGeom prst="rect">
            <a:avLst/>
          </a:prstGeom>
          <a:ln>
            <a:noFill/>
          </a:ln>
        </p:spPr>
      </p:pic>
      <p:sp>
        <p:nvSpPr>
          <p:cNvPr id="160" name="TextShape 3"/>
          <p:cNvSpPr txBox="1"/>
          <p:nvPr/>
        </p:nvSpPr>
        <p:spPr>
          <a:xfrm>
            <a:off x="581040" y="6388560"/>
            <a:ext cx="5466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06/09/2018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Teste FRAMES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457200" y="1752480"/>
            <a:ext cx="3311640" cy="3866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Construa cada um destes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Compare eles com peso e força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Tente separar as peças. Qual permanece montado?</a:t>
            </a:r>
          </a:p>
        </p:txBody>
      </p:sp>
      <p:pic>
        <p:nvPicPr>
          <p:cNvPr id="163" name="Picture 5"/>
          <p:cNvPicPr/>
          <p:nvPr/>
        </p:nvPicPr>
        <p:blipFill>
          <a:blip r:embed="rId2"/>
          <a:stretch/>
        </p:blipFill>
        <p:spPr>
          <a:xfrm>
            <a:off x="3349080" y="1752480"/>
            <a:ext cx="5337360" cy="3911400"/>
          </a:xfrm>
          <a:prstGeom prst="rect">
            <a:avLst/>
          </a:prstGeom>
          <a:ln>
            <a:noFill/>
          </a:ln>
        </p:spPr>
      </p:pic>
      <p:sp>
        <p:nvSpPr>
          <p:cNvPr id="164" name="TextShape 3"/>
          <p:cNvSpPr txBox="1"/>
          <p:nvPr/>
        </p:nvSpPr>
        <p:spPr>
          <a:xfrm>
            <a:off x="581040" y="6388560"/>
            <a:ext cx="5466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06/09/2018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14644</TotalTime>
  <Words>594</Words>
  <Application>Microsoft Macintosh PowerPoint</Application>
  <PresentationFormat>On-screen Show (4:3)</PresentationFormat>
  <Paragraphs>124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DejaVu Sans</vt:lpstr>
      <vt:lpstr>Gill Sans MT</vt:lpstr>
      <vt:lpstr>Helvetica Neue</vt:lpstr>
      <vt:lpstr>Symbol</vt:lpstr>
      <vt:lpstr>Times New Roman</vt:lpstr>
      <vt:lpstr>Wingdings</vt:lpstr>
      <vt:lpstr>Wingdings 2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subject/>
  <dc:creator>Sanjay Seshan</dc:creator>
  <dc:description/>
  <cp:lastModifiedBy>Sanjay Seshan</cp:lastModifiedBy>
  <cp:revision>180</cp:revision>
  <cp:lastPrinted>2016-08-04T16:20:00Z</cp:lastPrinted>
  <dcterms:created xsi:type="dcterms:W3CDTF">2014-10-28T21:59:38Z</dcterms:created>
  <dcterms:modified xsi:type="dcterms:W3CDTF">2018-10-01T12:24:04Z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