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6"/>
  </p:notesMasterIdLst>
  <p:handoutMasterIdLst>
    <p:handoutMasterId r:id="rId17"/>
  </p:handoutMasterIdLst>
  <p:sldIdLst>
    <p:sldId id="289" r:id="rId8"/>
    <p:sldId id="301" r:id="rId9"/>
    <p:sldId id="290" r:id="rId10"/>
    <p:sldId id="302" r:id="rId11"/>
    <p:sldId id="276" r:id="rId12"/>
    <p:sldId id="298" r:id="rId13"/>
    <p:sldId id="29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613"/>
  </p:normalViewPr>
  <p:slideViewPr>
    <p:cSldViewPr snapToGrid="0" snapToObjects="1">
      <p:cViewPr varScale="1">
        <p:scale>
          <a:sx n="84" d="100"/>
          <a:sy n="84" d="100"/>
        </p:scale>
        <p:origin x="96"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2BF0C2-983C-4B29-9F14-B14567104B7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E345DB-01B3-49FB-862D-AEA4AAC0F18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D0E95-A77C-40D7-8086-B7186A8818F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C023DF-A295-4037-B609-1BC6C0AD82F0}"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037DF-EA4D-49E6-985A-E3F1F6B158A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554E7F5-27B0-4452-93DA-83F10E39F965}"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B25CB-3B10-49F4-BCA7-D76ED3EA59C5}"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320B9-6645-40BB-A1A4-8F89005E7686}"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904DB-AC8E-4E1D-994A-CE8E5497BA00}"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84CB4-DB8D-4F2D-82D8-299D4386CAE2}"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0F5C5-5EAF-4D3B-950A-29D65837796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B0D67-DC75-4B23-A065-3094BAFB5709}"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E2CE31-CB6A-4A4B-9D86-B10299DCA848}"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7DAB0-487A-4CAE-A12F-3163D1FED300}"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4BF36-D16A-407A-8069-85BDF536F79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0247C2-445A-4066-9D57-522480AB5D2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01C903-FFD1-4595-883B-CFE19B916F1A}"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AAF73-4577-4F7E-9FC7-2BE5506C8047}"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7679E5-0220-4418-A24A-DA272915467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80F1CB-1F32-438A-BD7A-4D61AB6D7D9A}"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6496A6-CAF1-4914-8FBF-1A0296C1862A}"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B05A1-C7DD-4116-BF47-D22B46A17FB1}"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27E20DE-955C-4579-8CE5-2F40D555C1A0}"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6A3BC-694D-4801-A24D-A477BEC39FFA}"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E95F5-5F0B-4712-B0B4-7F655EA033C5}"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BA00A-85A5-463E-A4E5-F224C223B26C}"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C2CD51-FB81-453D-B543-EBE52BADFCA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C195DC-3CC5-4F9A-9755-028E6F3C8F6E}"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E4CB0-7CF5-4C42-82C7-01F486A302D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4ABA092-D8E5-4075-B6DF-F9B628E66904}" type="datetime1">
              <a:rPr lang="en-US" smtClean="0"/>
              <a:t>6/11/18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8D6DE-3F66-4E03-8A9D-23E09DAA05BC}"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272B-61CA-49DD-8798-C7D0AC5036FB}"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CE989-0CA9-4C29-99FC-2D16E135FBB6}"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EE74478-E715-4C6D-A689-D5E6B157804B}"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75327-D51C-416D-8364-B1E80C6D73B1}"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28DEC-B996-4C63-95C9-6C10C0A356B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BF22-91DE-4C95-8221-6E629596F66D}"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E378-869D-43CD-814B-722D09B2B12D}"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5B4C0-86BB-4254-B025-01BC11DCFE8A}"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43207-7CF7-4147-9876-9C093BEC3E11}" type="datetime1">
              <a:rPr lang="en-US" smtClean="0"/>
              <a:t>6/11/18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2018, FLL Tutorials, Last Edit 6/11/2018</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184891"/>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A53D-298F-4AA6-8E13-F9DF1003C6C4}"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381FAA4-B525-4C13-9ADC-F2F35A9F6937}" type="datetime1">
              <a:rPr lang="en-US" smtClean="0"/>
              <a:t>6/11/18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2018, FLL Tutorials, Last Edit 6/11/2018</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0E135-3737-404D-9015-72C85F03CA0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52528-7FF0-49C8-B22C-2C88C330E8BC}"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B7E9C-FE61-401E-ADF1-E437BDD7A5FB}"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06EF7-0AE3-4F54-ADD0-6196865E8B35}"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C59ED-C8F0-4771-924D-03FBD29510A5}"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4F4604-7033-4677-BB91-CF66BFAEB38E}"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22D46-83CB-4FB8-B2F5-C4F7DEA85956}"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91ED1B-73F7-4D63-BDAE-5A2C3A784198}"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D7011D-52F7-4023-8B6B-5220E4BAD453}"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D1064B-6A18-4238-B4B0-BA82E95B3CAD}"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F5C8-6977-4DEC-8ABC-52534AAA8E80}"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58375-74EA-4E61-ACDB-8097A4E3EBB3}"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983D1-BF86-449C-B7F9-32FE70B4DEE4}"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707D7E-0512-471B-B6E2-D935BABC110B}"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0E180F-0B9E-4C37-BC53-19DB9A38B958}" type="datetime1">
              <a:rPr lang="en-US" smtClean="0"/>
              <a:t>6/11/18</a:t>
            </a:fld>
            <a:endParaRPr lang="en-US"/>
          </a:p>
        </p:txBody>
      </p:sp>
      <p:sp>
        <p:nvSpPr>
          <p:cNvPr id="8" name="Footer Placeholder 7"/>
          <p:cNvSpPr>
            <a:spLocks noGrp="1"/>
          </p:cNvSpPr>
          <p:nvPr>
            <p:ph type="ftr" sz="quarter" idx="11"/>
          </p:nvPr>
        </p:nvSpPr>
        <p:spPr/>
        <p:txBody>
          <a:bodyPr/>
          <a:lstStyle/>
          <a:p>
            <a:r>
              <a:rPr lang="en-US"/>
              <a:t>© 2018, FLL Tutorials, Last Edit 6/11/2018</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A3990-AF00-437A-94FF-AB10702B56E8}" type="datetime1">
              <a:rPr lang="en-US" smtClean="0"/>
              <a:t>6/11/18</a:t>
            </a:fld>
            <a:endParaRPr lang="en-US"/>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06595-58D7-440E-885A-36BCD998784A}"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A33BED-A313-4842-A3CA-8B763C82A939}"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9242C-D018-4738-968E-B85653D145B3}"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C6AA1E-6DEF-42F4-A93B-C6C8C47ADE91}"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784B8-7530-41F7-8ACD-FB8C09F03DAF}" type="datetime1">
              <a:rPr lang="en-US" smtClean="0"/>
              <a:t>6/11/18</a:t>
            </a:fld>
            <a:endParaRPr lang="en-US"/>
          </a:p>
        </p:txBody>
      </p:sp>
      <p:sp>
        <p:nvSpPr>
          <p:cNvPr id="5" name="Footer Placeholder 4"/>
          <p:cNvSpPr>
            <a:spLocks noGrp="1"/>
          </p:cNvSpPr>
          <p:nvPr>
            <p:ph type="ftr" sz="quarter" idx="11"/>
          </p:nvPr>
        </p:nvSpPr>
        <p:spPr/>
        <p:txBody>
          <a:bodyPr/>
          <a:lstStyle/>
          <a:p>
            <a:r>
              <a:rPr lang="en-US"/>
              <a:t>© 2018, FLL Tutorials, Last Edit 6/11/2018</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E7643207-7CF7-4147-9876-9C093BEC3E11}" type="datetime1">
              <a:rPr lang="en-US" smtClean="0"/>
              <a:t>6/11/18</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1769208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63E0A53D-298F-4AA6-8E13-F9DF1003C6C4}" type="datetime1">
              <a:rPr lang="en-US" smtClean="0"/>
              <a:t>6/11/18</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762986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6/11/18</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5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15A3D-8A88-4A12-AD9C-0A016B1E3F1C}" type="datetime1">
              <a:rPr lang="en-US" smtClean="0"/>
              <a:t>6/11/18</a:t>
            </a:fld>
            <a:endParaRPr lang="en-US"/>
          </a:p>
        </p:txBody>
      </p:sp>
      <p:sp>
        <p:nvSpPr>
          <p:cNvPr id="3" name="Footer Placeholder 2"/>
          <p:cNvSpPr>
            <a:spLocks noGrp="1"/>
          </p:cNvSpPr>
          <p:nvPr>
            <p:ph type="ftr" sz="quarter" idx="11"/>
          </p:nvPr>
        </p:nvSpPr>
        <p:spPr/>
        <p:txBody>
          <a:bodyPr/>
          <a:lstStyle/>
          <a:p>
            <a:r>
              <a:rPr lang="en-US"/>
              <a:t>© 2018, FLL Tutorials, Last Edit 6/11/2018</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540E135-3737-404D-9015-72C85F03CA09}"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697983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91052528-7FF0-49C8-B22C-2C88C330E8BC}" type="datetime1">
              <a:rPr lang="en-US" smtClean="0"/>
              <a:t>6/11/18</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961142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6306EF7-0AE3-4F54-ADD0-6196865E8B35}" type="datetime1">
              <a:rPr lang="en-US" smtClean="0"/>
              <a:t>6/11/18</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42815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1C1C59ED-C8F0-4771-924D-03FBD29510A5}" type="datetime1">
              <a:rPr lang="en-US" smtClean="0"/>
              <a:t>6/11/18</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006731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B04F4604-7033-4677-BB91-CF66BFAEB38E}"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0131351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F122D46-83CB-4FB8-B2F5-C4F7DEA85956}" type="datetime1">
              <a:rPr lang="en-US" smtClean="0"/>
              <a:t>6/11/18</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6961699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4A91ED1B-73F7-4D63-BDAE-5A2C3A784198}" type="datetime1">
              <a:rPr lang="en-US" smtClean="0"/>
              <a:t>6/11/18</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54150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27D7011D-52F7-4023-8B6B-5220E4BAD453}" type="datetime1">
              <a:rPr lang="en-US" smtClean="0"/>
              <a:t>6/11/18</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177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3D568-1D2F-4DD9-9160-0DF45602DE04}"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FFEEA4-3729-4E9A-B292-3EFB071C0976}" type="datetime1">
              <a:rPr lang="en-US" smtClean="0"/>
              <a:t>6/11/18</a:t>
            </a:fld>
            <a:endParaRPr lang="en-US"/>
          </a:p>
        </p:txBody>
      </p:sp>
      <p:sp>
        <p:nvSpPr>
          <p:cNvPr id="6" name="Footer Placeholder 5"/>
          <p:cNvSpPr>
            <a:spLocks noGrp="1"/>
          </p:cNvSpPr>
          <p:nvPr>
            <p:ph type="ftr" sz="quarter" idx="11"/>
          </p:nvPr>
        </p:nvSpPr>
        <p:spPr/>
        <p:txBody>
          <a:bodyPr/>
          <a:lstStyle/>
          <a:p>
            <a:r>
              <a:rPr lang="en-US"/>
              <a:t>© 2018, FLL Tutorials, Last Edit 6/11/2018</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AB87264-29EA-4AFA-B938-D48B40A8AE01}"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2A0F731-C666-44B8-9A47-D47185E1694B}"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538E-8C39-44B9-A1A0-D2D25F1F318B}"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DBDACD6-394F-4292-B47C-2F8270AE138A}"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72F0CC6-F7BB-4ABA-A8ED-AB16E737A846}" type="datetime1">
              <a:rPr lang="en-US" smtClean="0"/>
              <a:t>6/11/18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2018, FLL Tutorials, Last Edit 6/11/2018</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6388A-4E02-4C6F-8DA9-9E25328FE79A}" type="datetime1">
              <a:rPr lang="en-US" smtClean="0"/>
              <a:t>6/11/18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2018, FLL Tutorials, Last Edit 6/11/2018</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AB87264-29EA-4AFA-B938-D48B40A8AE01}" type="datetime1">
              <a:rPr lang="en-US" smtClean="0"/>
              <a:t>6/11/18</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98832409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8.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16.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Color sensor positioning &amp; shielding</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normAutofit fontScale="90000"/>
          </a:bodyPr>
          <a:lstStyle/>
          <a:p>
            <a:r>
              <a:rPr lang="en-US" dirty="0"/>
              <a:t>WHERE SHOULD THE COLOR SENSOR BE PLACED?</a:t>
            </a:r>
          </a:p>
        </p:txBody>
      </p:sp>
      <p:sp>
        <p:nvSpPr>
          <p:cNvPr id="3" name="Content Placeholder 2"/>
          <p:cNvSpPr>
            <a:spLocks noGrp="1"/>
          </p:cNvSpPr>
          <p:nvPr>
            <p:ph idx="1"/>
          </p:nvPr>
        </p:nvSpPr>
        <p:spPr>
          <a:xfrm>
            <a:off x="457199" y="1752600"/>
            <a:ext cx="4783135" cy="4623857"/>
          </a:xfrm>
        </p:spPr>
        <p:txBody>
          <a:bodyPr>
            <a:normAutofit fontScale="70000" lnSpcReduction="20000"/>
          </a:bodyPr>
          <a:lstStyle/>
          <a:p>
            <a:pPr marL="342900" indent="-342900">
              <a:buFont typeface="Arial" charset="0"/>
              <a:buChar char="•"/>
            </a:pPr>
            <a:r>
              <a:rPr lang="en-US" dirty="0"/>
              <a:t>According to EV3 documentation, Color Sensors work best between 4-12mm (1/2 - 1 1/2 studs) off the surface you are detecting</a:t>
            </a:r>
          </a:p>
          <a:p>
            <a:pPr marL="342900" indent="-342900">
              <a:buFont typeface="Arial" charset="0"/>
              <a:buChar char="•"/>
            </a:pPr>
            <a:r>
              <a:rPr lang="en-US" dirty="0"/>
              <a:t>Note: Readings from the Color Sensor may be affected by marks, dirt, folds, bumps, and other wear and tear on the surface the robot runs on. Consider different strategies to accommodate for these situations.</a:t>
            </a:r>
          </a:p>
        </p:txBody>
      </p:sp>
      <p:sp>
        <p:nvSpPr>
          <p:cNvPr id="4" name="Footer Placeholder 3"/>
          <p:cNvSpPr>
            <a:spLocks noGrp="1"/>
          </p:cNvSpPr>
          <p:nvPr>
            <p:ph type="ftr" sz="quarter" idx="11"/>
          </p:nvPr>
        </p:nvSpPr>
        <p:spPr/>
        <p:txBody>
          <a:bodyPr/>
          <a:lstStyle/>
          <a:p>
            <a:r>
              <a:rPr lang="en-US"/>
              <a:t>© 2018, FLL Tutorials, Last Edit 6/11/2018</a:t>
            </a:r>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What, Why &amp; How of Shielding</a:t>
            </a:r>
          </a:p>
        </p:txBody>
      </p:sp>
      <p:sp>
        <p:nvSpPr>
          <p:cNvPr id="3" name="Content Placeholder 2"/>
          <p:cNvSpPr>
            <a:spLocks noGrp="1"/>
          </p:cNvSpPr>
          <p:nvPr>
            <p:ph idx="1"/>
          </p:nvPr>
        </p:nvSpPr>
        <p:spPr>
          <a:xfrm>
            <a:off x="457199" y="1752600"/>
            <a:ext cx="4857751" cy="4373563"/>
          </a:xfrm>
        </p:spPr>
        <p:txBody>
          <a:bodyPr>
            <a:normAutofit fontScale="62500" lnSpcReduction="20000"/>
          </a:bodyPr>
          <a:lstStyle/>
          <a:p>
            <a:pPr marL="342900" indent="-342900">
              <a:buFont typeface="Arial" charset="0"/>
              <a:buChar char="•"/>
            </a:pPr>
            <a:r>
              <a:rPr lang="en-US" dirty="0">
                <a:solidFill>
                  <a:srgbClr val="FF0000"/>
                </a:solidFill>
              </a:rPr>
              <a:t>What? </a:t>
            </a:r>
            <a:r>
              <a:rPr lang="en-US" dirty="0"/>
              <a:t>Shielding refers to surrounding your Color Sensors with beams to prevent ambient light from interfering with the color sensor’s readings </a:t>
            </a:r>
          </a:p>
          <a:p>
            <a:pPr marL="342900" indent="-342900">
              <a:buFont typeface="Arial" charset="0"/>
              <a:buChar char="•"/>
            </a:pPr>
            <a:r>
              <a:rPr lang="en-US" dirty="0">
                <a:solidFill>
                  <a:srgbClr val="FF0000"/>
                </a:solidFill>
              </a:rPr>
              <a:t>Why? </a:t>
            </a:r>
            <a:r>
              <a:rPr lang="en-US" dirty="0"/>
              <a:t>Shielding may improve repeatability and consistency for your robot. Shielding may be valuable if you run your robot in drastically different light settings (very sunny room, very dark room)</a:t>
            </a:r>
          </a:p>
          <a:p>
            <a:pPr marL="342900" indent="-342900">
              <a:buFont typeface="Arial" charset="0"/>
              <a:buChar char="•"/>
            </a:pPr>
            <a:r>
              <a:rPr lang="en-US" dirty="0">
                <a:solidFill>
                  <a:srgbClr val="FF0000"/>
                </a:solidFill>
              </a:rPr>
              <a:t>How? </a:t>
            </a:r>
            <a:r>
              <a:rPr lang="en-US" dirty="0"/>
              <a:t>Surround the Color Sensor with beams to block external light</a:t>
            </a:r>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you really need to shield your EV3 sensors?</a:t>
            </a:r>
          </a:p>
        </p:txBody>
      </p:sp>
      <p:sp>
        <p:nvSpPr>
          <p:cNvPr id="3" name="Content Placeholder 2"/>
          <p:cNvSpPr>
            <a:spLocks noGrp="1"/>
          </p:cNvSpPr>
          <p:nvPr>
            <p:ph idx="1"/>
          </p:nvPr>
        </p:nvSpPr>
        <p:spPr>
          <a:xfrm>
            <a:off x="457200" y="1446250"/>
            <a:ext cx="5321300" cy="4976089"/>
          </a:xfrm>
        </p:spPr>
        <p:txBody>
          <a:bodyPr>
            <a:normAutofit/>
          </a:bodyPr>
          <a:lstStyle/>
          <a:p>
            <a:r>
              <a:rPr lang="en-US" sz="1800" dirty="0"/>
              <a:t>We conducted a test of the EV3 Color Sensor to see if shielding mattered</a:t>
            </a:r>
          </a:p>
          <a:p>
            <a:r>
              <a:rPr lang="en-US" sz="1800" dirty="0"/>
              <a:t>We connected one shielded sensor and one unshielded to the same brick</a:t>
            </a:r>
          </a:p>
          <a:p>
            <a:r>
              <a:rPr lang="en-US" sz="1800" dirty="0"/>
              <a:t>We compared the reflected light and color readings and noticed not much of a difference</a:t>
            </a:r>
          </a:p>
          <a:p>
            <a:r>
              <a:rPr lang="en-US" sz="1800" dirty="0"/>
              <a:t>We tried this experiment with a flashlight shining as well as sunlight streaming from a window.</a:t>
            </a:r>
          </a:p>
          <a:p>
            <a:r>
              <a:rPr lang="en-US" sz="1800" dirty="0"/>
              <a:t>The shielding does seem to effect the reading </a:t>
            </a:r>
            <a:r>
              <a:rPr lang="en-US" sz="1800" u="sng" dirty="0"/>
              <a:t>slightly</a:t>
            </a:r>
            <a:r>
              <a:rPr lang="en-US" sz="1800" dirty="0"/>
              <a:t>. This is probably not much of a variation and you could do without shielding and still be reliable in most situations. </a:t>
            </a:r>
            <a:r>
              <a:rPr lang="en-US" sz="1800" i="1" dirty="0"/>
              <a:t>However, shielding your EV3 sensor will do no harm.</a:t>
            </a:r>
            <a:endParaRPr lang="en-US" sz="1800" dirty="0"/>
          </a:p>
          <a:p>
            <a:r>
              <a:rPr lang="en-US" sz="1800" dirty="0">
                <a:solidFill>
                  <a:srgbClr val="FF0000"/>
                </a:solidFill>
              </a:rPr>
              <a:t>We recommend that you conduct your own tests with the EV3 Color Sensor</a:t>
            </a:r>
          </a:p>
        </p:txBody>
      </p:sp>
      <p:sp>
        <p:nvSpPr>
          <p:cNvPr id="4" name="Footer Placeholder 3"/>
          <p:cNvSpPr>
            <a:spLocks noGrp="1"/>
          </p:cNvSpPr>
          <p:nvPr>
            <p:ph type="ftr" sz="quarter" idx="11"/>
          </p:nvPr>
        </p:nvSpPr>
        <p:spPr/>
        <p:txBody>
          <a:bodyPr/>
          <a:lstStyle/>
          <a:p>
            <a:r>
              <a:rPr lang="en-US"/>
              <a:t>© 2018, FLL Tutorials, Last Edit 6/11/2018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Modules</a:t>
            </a:r>
          </a:p>
        </p:txBody>
      </p:sp>
      <p:sp>
        <p:nvSpPr>
          <p:cNvPr id="9" name="Content Placeholder 8"/>
          <p:cNvSpPr>
            <a:spLocks noGrp="1"/>
          </p:cNvSpPr>
          <p:nvPr>
            <p:ph idx="1"/>
          </p:nvPr>
        </p:nvSpPr>
        <p:spPr>
          <a:xfrm>
            <a:off x="457200" y="1543049"/>
            <a:ext cx="4003432" cy="2123457"/>
          </a:xfrm>
        </p:spPr>
        <p:txBody>
          <a:bodyPr>
            <a:normAutofit fontScale="55000" lnSpcReduction="20000"/>
          </a:bodyPr>
          <a:lstStyle/>
          <a:p>
            <a:r>
              <a:rPr lang="en-US" dirty="0"/>
              <a:t>You could create shielding modules around one or both of your color sensors like in the images on this page</a:t>
            </a:r>
            <a:endParaRPr lang="en-US" b="0" dirty="0"/>
          </a:p>
          <a:p>
            <a:r>
              <a:rPr lang="en-US" dirty="0"/>
              <a:t>You do not need to cover the entire sensor – only the bottom is important</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a:t>Note: These images are with the NXT Color and </a:t>
            </a:r>
            <a:r>
              <a:rPr lang="en-US"/>
              <a:t>Light Sensors</a:t>
            </a:r>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Adding smooth plates</a:t>
            </a:r>
          </a:p>
        </p:txBody>
      </p:sp>
      <p:sp>
        <p:nvSpPr>
          <p:cNvPr id="8" name="Content Placeholder 8"/>
          <p:cNvSpPr>
            <a:spLocks noGrp="1"/>
          </p:cNvSpPr>
          <p:nvPr>
            <p:ph idx="1"/>
          </p:nvPr>
        </p:nvSpPr>
        <p:spPr>
          <a:xfrm>
            <a:off x="457200" y="1495629"/>
            <a:ext cx="8000183" cy="894045"/>
          </a:xfrm>
        </p:spPr>
        <p:txBody>
          <a:bodyPr>
            <a:normAutofit fontScale="85000" lnSpcReduction="20000"/>
          </a:bodyPr>
          <a:lstStyle/>
          <a:p>
            <a:r>
              <a:rPr lang="en-US" dirty="0"/>
              <a:t>If the shielding is low to the ground, make sure that you are not scraping the ground.</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601032"/>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601032"/>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different parts</a:t>
            </a:r>
          </a:p>
        </p:txBody>
      </p:sp>
      <p:sp>
        <p:nvSpPr>
          <p:cNvPr id="9" name="Content Placeholder 8"/>
          <p:cNvSpPr>
            <a:spLocks noGrp="1"/>
          </p:cNvSpPr>
          <p:nvPr>
            <p:ph idx="1"/>
          </p:nvPr>
        </p:nvSpPr>
        <p:spPr>
          <a:xfrm>
            <a:off x="457201" y="1524317"/>
            <a:ext cx="1574800" cy="2703149"/>
          </a:xfrm>
        </p:spPr>
        <p:txBody>
          <a:bodyPr>
            <a:normAutofit/>
          </a:bodyPr>
          <a:lstStyle/>
          <a:p>
            <a:r>
              <a:rPr lang="en-US" sz="1800" dirty="0"/>
              <a:t>Experiment with different LEGO elements when you build your shield</a:t>
            </a:r>
          </a:p>
        </p:txBody>
      </p:sp>
      <p:sp>
        <p:nvSpPr>
          <p:cNvPr id="2" name="Footer Placeholder 1"/>
          <p:cNvSpPr>
            <a:spLocks noGrp="1"/>
          </p:cNvSpPr>
          <p:nvPr>
            <p:ph type="ftr" sz="quarter" idx="11"/>
          </p:nvPr>
        </p:nvSpPr>
        <p:spPr/>
        <p:txBody>
          <a:bodyPr/>
          <a:lstStyle/>
          <a:p>
            <a:r>
              <a:rPr lang="en-US"/>
              <a:t>© 2018, FLL Tutorials, Last Edit 6/11/2018</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400" dirty="0"/>
              <a:t>This tutorial was created by Sanjay </a:t>
            </a:r>
            <a:r>
              <a:rPr lang="en-US" sz="2400" dirty="0" err="1"/>
              <a:t>Seshan</a:t>
            </a:r>
            <a:r>
              <a:rPr lang="en-US" sz="2400" dirty="0"/>
              <a:t> and Arvind </a:t>
            </a:r>
            <a:r>
              <a:rPr lang="en-US" sz="2400" dirty="0" err="1"/>
              <a:t>Seshan</a:t>
            </a:r>
            <a:endParaRPr lang="en-US" sz="2400" dirty="0"/>
          </a:p>
          <a:p>
            <a:pPr marL="342900" indent="-342900">
              <a:buFont typeface="Arial" charset="0"/>
              <a:buChar char="•"/>
            </a:pPr>
            <a:r>
              <a:rPr lang="en-US" sz="2400" dirty="0"/>
              <a:t>Images of shielded sensors provided by FTC Team 8393 The Giant </a:t>
            </a:r>
            <a:r>
              <a:rPr lang="en-US" sz="2400" dirty="0" err="1"/>
              <a:t>Dienciphalic</a:t>
            </a:r>
            <a:r>
              <a:rPr lang="en-US" sz="2400" dirty="0"/>
              <a:t> </a:t>
            </a:r>
            <a:r>
              <a:rPr lang="en-US" sz="2400" dirty="0" err="1"/>
              <a:t>BrainSTEM</a:t>
            </a:r>
            <a:r>
              <a:rPr lang="en-US" sz="2400" dirty="0"/>
              <a:t> Robotics Team</a:t>
            </a:r>
          </a:p>
          <a:p>
            <a:pPr marL="342900" indent="-342900">
              <a:buFont typeface="Arial" charset="0"/>
              <a:buChar char="•"/>
            </a:pPr>
            <a:r>
              <a:rPr lang="en-US" sz="2400" dirty="0"/>
              <a:t>More lessons at </a:t>
            </a:r>
            <a:r>
              <a:rPr lang="en-US" sz="2400" dirty="0">
                <a:hlinkClick r:id="rId3"/>
              </a:rPr>
              <a:t>www.ev3lessons.com</a:t>
            </a:r>
            <a:r>
              <a:rPr lang="en-US" sz="2400" dirty="0"/>
              <a:t> and </a:t>
            </a:r>
            <a:r>
              <a:rPr lang="en-US" sz="2400" dirty="0">
                <a:hlinkClick r:id="rId4"/>
              </a:rPr>
              <a:t>www.flltutorials.com</a:t>
            </a:r>
            <a:endParaRPr lang="en-US" sz="2400" dirty="0"/>
          </a:p>
          <a:p>
            <a:pPr marL="342900" indent="-342900">
              <a:buFont typeface="Arial" charset="0"/>
              <a:buChar char="•"/>
            </a:pPr>
            <a:endParaRPr lang="en-US" sz="2400" dirty="0"/>
          </a:p>
        </p:txBody>
      </p:sp>
      <p:sp>
        <p:nvSpPr>
          <p:cNvPr id="4" name="Footer Placeholder 3"/>
          <p:cNvSpPr>
            <a:spLocks noGrp="1"/>
          </p:cNvSpPr>
          <p:nvPr>
            <p:ph type="ftr" sz="quarter" idx="11"/>
          </p:nvPr>
        </p:nvSpPr>
        <p:spPr/>
        <p:txBody>
          <a:bodyPr/>
          <a:lstStyle/>
          <a:p>
            <a:r>
              <a:rPr lang="en-US"/>
              <a:t>© 2018, FLL Tutorials, Last Edit 6/11/2018</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3453</TotalTime>
  <Words>470</Words>
  <Application>Microsoft Office PowerPoint</Application>
  <PresentationFormat>On-screen Show (4:3)</PresentationFormat>
  <Paragraphs>38</Paragraphs>
  <Slides>8</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8</vt:i4>
      </vt:variant>
    </vt:vector>
  </HeadingPairs>
  <TitlesOfParts>
    <vt:vector size="22"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Color sensor positioning &amp; shielding</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86</cp:revision>
  <cp:lastPrinted>2016-07-13T21:35:05Z</cp:lastPrinted>
  <dcterms:created xsi:type="dcterms:W3CDTF">2014-10-28T21:59:38Z</dcterms:created>
  <dcterms:modified xsi:type="dcterms:W3CDTF">2018-06-11T14:30:18Z</dcterms:modified>
</cp:coreProperties>
</file>