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7.jpeg" ContentType="image/jpeg"/>
  <Override PartName="/ppt/media/image1.png" ContentType="image/png"/>
  <Override PartName="/ppt/media/image8.png" ContentType="image/png"/>
  <Override PartName="/ppt/media/image6.tif" ContentType="image/tiff"/>
  <Override PartName="/ppt/media/image2.jpeg" ContentType="image/jpeg"/>
  <Override PartName="/ppt/media/image3.tif" ContentType="image/tiff"/>
  <Override PartName="/ppt/media/image4.jpeg" ContentType="image/jpeg"/>
  <Override PartName="/ppt/media/image11.png" ContentType="image/png"/>
  <Override PartName="/ppt/media/image5.jpeg" ContentType="image/jpeg"/>
  <Override PartName="/ppt/media/image10.jpeg" ContentType="image/jpeg"/>
  <Override PartName="/ppt/media/image12.tif" ContentType="image/tiff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C9B1C2B-783A-4CC3-9FEC-5F5996747237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8E15BF6-E905-467F-B19F-EFB29CE05C9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273360"/>
            <a:ext cx="9143280" cy="6516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448200" y="563760"/>
            <a:ext cx="8239320" cy="568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" name="Picture 7" descr=""/>
          <p:cNvPicPr/>
          <p:nvPr/>
        </p:nvPicPr>
        <p:blipFill>
          <a:blip r:embed="rId2"/>
          <a:stretch/>
        </p:blipFill>
        <p:spPr>
          <a:xfrm>
            <a:off x="335160" y="563760"/>
            <a:ext cx="8488080" cy="2914920"/>
          </a:xfrm>
          <a:prstGeom prst="rect">
            <a:avLst/>
          </a:prstGeom>
          <a:ln>
            <a:noFill/>
          </a:ln>
        </p:spPr>
      </p:pic>
      <p:sp>
        <p:nvSpPr>
          <p:cNvPr id="6" name="CustomShape 6"/>
          <p:cNvSpPr/>
          <p:nvPr/>
        </p:nvSpPr>
        <p:spPr>
          <a:xfrm>
            <a:off x="-2520" y="6272640"/>
            <a:ext cx="9140760" cy="6336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596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0" y="6273360"/>
            <a:ext cx="9143280" cy="6516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448200" y="599760"/>
            <a:ext cx="8237880" cy="817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tif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www.ev3lesssons.com/" TargetMode="External"/><Relationship Id="rId2" Type="http://schemas.openxmlformats.org/officeDocument/2006/relationships/hyperlink" Target="http://www.flltutorials.com/" TargetMode="External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tif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firstinspires.org/robotics/fll/global-innovation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ti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81040" y="3936600"/>
            <a:ext cx="7989120" cy="10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pt-BR" sz="3600" spc="-1" strike="noStrike" cap="all">
                <a:solidFill>
                  <a:srgbClr val="ffffff"/>
                </a:solidFill>
                <a:latin typeface="Gill Sans MT"/>
              </a:rPr>
              <a:t>PRÊMIO DE INOVAÇÃO GLOBAL (GIA)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81040" y="5175720"/>
            <a:ext cx="7989120" cy="5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pt-BR" sz="1600" spc="-1" strike="noStrike" cap="all">
                <a:solidFill>
                  <a:srgbClr val="ffffff"/>
                </a:solidFill>
                <a:latin typeface="Gill Sans MT"/>
              </a:rPr>
              <a:t>FEITO POR 3659 N</a:t>
            </a:r>
            <a:r>
              <a:rPr b="0" lang="pt-BR" sz="1600" spc="-1" strike="noStrike">
                <a:solidFill>
                  <a:srgbClr val="ffffff"/>
                </a:solidFill>
                <a:latin typeface="Gill Sans MT"/>
              </a:rPr>
              <a:t>e</a:t>
            </a:r>
            <a:r>
              <a:rPr b="0" lang="pt-BR" sz="1600" spc="-1" strike="noStrike" cap="all">
                <a:solidFill>
                  <a:srgbClr val="ffffff"/>
                </a:solidFill>
                <a:latin typeface="Gill Sans MT"/>
              </a:rPr>
              <a:t>Xt Gen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pt-BR" sz="1600" spc="-1" strike="noStrike" cap="all">
                <a:solidFill>
                  <a:srgbClr val="ffffff"/>
                </a:solidFill>
                <a:latin typeface="Gill Sans MT"/>
              </a:rPr>
              <a:t>TRADUZIDO PELA Equipe sunrise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Entendendo a rubrica gia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298800" y="1585800"/>
            <a:ext cx="4939200" cy="45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5280">
              <a:lnSpc>
                <a:spcPct val="15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pt-BR" sz="3600" spc="-1" strike="noStrike">
                <a:solidFill>
                  <a:srgbClr val="7030a0"/>
                </a:solidFill>
                <a:latin typeface="Gill Sans MT"/>
              </a:rPr>
              <a:t>Implementação: </a:t>
            </a: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TA equipe precisa saber o custo da solução, como manufaturariam, o custo da manufatura e qual o plano de </a:t>
            </a:r>
            <a:r>
              <a:rPr b="0" i="1" lang="pt-BR" sz="1600" spc="-1" strike="noStrike">
                <a:solidFill>
                  <a:srgbClr val="3d3d3d"/>
                </a:solidFill>
                <a:latin typeface="Gill Sans MT"/>
              </a:rPr>
              <a:t>marketing. </a:t>
            </a: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Aqui que as patentes entram em cena, a equipe tem uma patente provisória? Estão considerando uma patente “completa”?</a:t>
            </a:r>
            <a:endParaRPr b="0" lang="pt-BR" sz="16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pt-BR" sz="3600" spc="-1" strike="noStrike">
                <a:solidFill>
                  <a:srgbClr val="ffc000"/>
                </a:solidFill>
                <a:latin typeface="Gill Sans MT"/>
              </a:rPr>
              <a:t>Motivação para Implementar: </a:t>
            </a: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TA equipe precisa se comprometer em seguir com o plano de </a:t>
            </a:r>
            <a:r>
              <a:rPr b="0" i="1" lang="pt-BR" sz="1600" spc="-1" strike="noStrike">
                <a:solidFill>
                  <a:srgbClr val="3d3d3d"/>
                </a:solidFill>
                <a:latin typeface="Gill Sans MT"/>
              </a:rPr>
              <a:t>marketing </a:t>
            </a: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e a continuação do projeto por, possivelmente, anos. Pesquisar sobre </a:t>
            </a:r>
            <a:r>
              <a:rPr b="0" i="1" lang="pt-BR" sz="1600" spc="-1" strike="noStrike">
                <a:solidFill>
                  <a:srgbClr val="3d3d3d"/>
                </a:solidFill>
                <a:latin typeface="Gill Sans MT"/>
              </a:rPr>
              <a:t>marketing, </a:t>
            </a: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patentes provisórias e patentes. Debatam o quão longe a equipe quer ir com o projeto.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61"/>
              </a:spcBef>
              <a:spcAft>
                <a:spcPts val="601"/>
              </a:spcAf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AF13206-9E70-40DD-9416-BEE99B1E1F11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61" name="Picture 5" descr=""/>
          <p:cNvPicPr/>
          <p:nvPr/>
        </p:nvPicPr>
        <p:blipFill>
          <a:blip r:embed="rId1"/>
          <a:stretch/>
        </p:blipFill>
        <p:spPr>
          <a:xfrm>
            <a:off x="5430600" y="1873440"/>
            <a:ext cx="3082680" cy="39949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62" name="CustomShape 4"/>
          <p:cNvSpPr/>
          <p:nvPr/>
        </p:nvSpPr>
        <p:spPr>
          <a:xfrm>
            <a:off x="5602320" y="2963160"/>
            <a:ext cx="624240" cy="1612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5"/>
          <p:cNvSpPr/>
          <p:nvPr/>
        </p:nvSpPr>
        <p:spPr>
          <a:xfrm>
            <a:off x="5604120" y="3173400"/>
            <a:ext cx="624240" cy="13824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5605920" y="3499560"/>
            <a:ext cx="624240" cy="149760"/>
          </a:xfrm>
          <a:prstGeom prst="rect">
            <a:avLst/>
          </a:prstGeom>
          <a:noFill/>
          <a:ln w="2844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7"/>
          <p:cNvSpPr/>
          <p:nvPr/>
        </p:nvSpPr>
        <p:spPr>
          <a:xfrm>
            <a:off x="5584680" y="3836880"/>
            <a:ext cx="624240" cy="161280"/>
          </a:xfrm>
          <a:prstGeom prst="rect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8"/>
          <p:cNvSpPr/>
          <p:nvPr/>
        </p:nvSpPr>
        <p:spPr>
          <a:xfrm>
            <a:off x="5586840" y="4197600"/>
            <a:ext cx="624240" cy="238320"/>
          </a:xfrm>
          <a:prstGeom prst="rect">
            <a:avLst/>
          </a:prstGeom>
          <a:noFill/>
          <a:ln w="284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9"/>
          <p:cNvSpPr/>
          <p:nvPr/>
        </p:nvSpPr>
        <p:spPr>
          <a:xfrm>
            <a:off x="581040" y="638928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O que acontece como semifinalista?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81960" y="1390320"/>
            <a:ext cx="517320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5280">
              <a:lnSpc>
                <a:spcPct val="15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2000" spc="-1" strike="noStrike">
                <a:solidFill>
                  <a:srgbClr val="3d3d3d"/>
                </a:solidFill>
                <a:latin typeface="Gill Sans MT"/>
              </a:rPr>
              <a:t>É convida para participar do Prêmio Global em Inovação em Washington, D.C. </a:t>
            </a:r>
            <a:endParaRPr b="0" lang="pt-BR" sz="20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2000" spc="-1" strike="noStrike">
                <a:solidFill>
                  <a:srgbClr val="3d3d3d"/>
                </a:solidFill>
                <a:latin typeface="Gill Sans MT"/>
              </a:rPr>
              <a:t>A equipe precisa criar uma apresentação de 5 minutos para os juízes. A avaliação durará 15  minutos. Os juízes tem 10 minutos para perguntas.</a:t>
            </a:r>
            <a:endParaRPr b="0" lang="pt-BR" sz="20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2000" spc="-1" strike="noStrike">
                <a:solidFill>
                  <a:srgbClr val="3d3d3d"/>
                </a:solidFill>
                <a:latin typeface="Gill Sans MT"/>
              </a:rPr>
              <a:t>Você tem que preencher um </a:t>
            </a:r>
            <a:r>
              <a:rPr b="0" i="1" lang="pt-BR" sz="2000" spc="-1" strike="noStrike">
                <a:solidFill>
                  <a:srgbClr val="3d3d3d"/>
                </a:solidFill>
                <a:latin typeface="Gill Sans MT"/>
              </a:rPr>
              <a:t>Engineering Change Notice</a:t>
            </a:r>
            <a:r>
              <a:rPr b="0" lang="pt-BR" sz="2000" spc="-1" strike="noStrike">
                <a:solidFill>
                  <a:srgbClr val="3d3d3d"/>
                </a:solidFill>
                <a:latin typeface="Gill Sans MT"/>
              </a:rPr>
              <a:t>.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D263D92-3D50-499C-8288-24097EA150ED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71" name="Picture 5" descr=""/>
          <p:cNvPicPr/>
          <p:nvPr/>
        </p:nvPicPr>
        <p:blipFill>
          <a:blip r:embed="rId1"/>
          <a:srcRect l="0" t="0" r="28546" b="0"/>
          <a:stretch/>
        </p:blipFill>
        <p:spPr>
          <a:xfrm>
            <a:off x="5731560" y="1686960"/>
            <a:ext cx="2983680" cy="2362320"/>
          </a:xfrm>
          <a:prstGeom prst="rect">
            <a:avLst/>
          </a:prstGeom>
          <a:ln>
            <a:noFill/>
          </a:ln>
        </p:spPr>
      </p:pic>
      <p:sp>
        <p:nvSpPr>
          <p:cNvPr id="172" name="CustomShape 4"/>
          <p:cNvSpPr/>
          <p:nvPr/>
        </p:nvSpPr>
        <p:spPr>
          <a:xfrm>
            <a:off x="5798880" y="4128120"/>
            <a:ext cx="291600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Gill Sans MT"/>
                <a:ea typeface="DejaVu Sans"/>
              </a:rPr>
              <a:t>É recomendado para um semifinalista que a equipe consiga uma patente provisória da sua solução, já que as informações da solução da equipe estarão listadas no site da GIA.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581040" y="638928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Apresentação da avaliação GIA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97440" y="1565280"/>
            <a:ext cx="5053320" cy="43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Nós recomendamos que a equipe cria uma apresentação nova para o GIA.</a:t>
            </a:r>
            <a:endParaRPr b="0" lang="pt-BR" sz="16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Nós recomendamos escrever o roteiro com base na rubrica GIA. Faça a sua apresentação criativa e única, e tenha certeza que toda a equipe participa.</a:t>
            </a:r>
            <a:endParaRPr b="0" lang="pt-BR" sz="16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Se a equipe tem um protótipo, é necessário que levem! Levem um modelo menor se necessário.If</a:t>
            </a:r>
            <a:endParaRPr b="0" lang="pt-BR" sz="16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Se você é um semifinalista, a FIRST também recomenda que tenham uma patente provisória.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11F45311-943E-4ADB-AF10-F2CE8E9A9084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77" name="Picture 5" descr=""/>
          <p:cNvPicPr/>
          <p:nvPr/>
        </p:nvPicPr>
        <p:blipFill>
          <a:blip r:embed="rId1"/>
          <a:stretch/>
        </p:blipFill>
        <p:spPr>
          <a:xfrm>
            <a:off x="5474160" y="1792440"/>
            <a:ext cx="1436400" cy="18619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78" name="Picture 6" descr=""/>
          <p:cNvPicPr/>
          <p:nvPr/>
        </p:nvPicPr>
        <p:blipFill>
          <a:blip r:embed="rId2"/>
          <a:srcRect l="22336" t="0" r="14918" b="0"/>
          <a:stretch/>
        </p:blipFill>
        <p:spPr>
          <a:xfrm>
            <a:off x="7013160" y="2019240"/>
            <a:ext cx="1807560" cy="1408680"/>
          </a:xfrm>
          <a:prstGeom prst="rect">
            <a:avLst/>
          </a:prstGeom>
          <a:ln>
            <a:noFill/>
          </a:ln>
        </p:spPr>
      </p:pic>
      <p:sp>
        <p:nvSpPr>
          <p:cNvPr id="179" name="CustomShape 4"/>
          <p:cNvSpPr/>
          <p:nvPr/>
        </p:nvSpPr>
        <p:spPr>
          <a:xfrm>
            <a:off x="6911280" y="3428640"/>
            <a:ext cx="25408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Gill Sans MT"/>
                <a:ea typeface="DejaVu Sans"/>
              </a:rPr>
              <a:t>Image credit: USPTO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80" name="Picture 8" descr=""/>
          <p:cNvPicPr/>
          <p:nvPr/>
        </p:nvPicPr>
        <p:blipFill>
          <a:blip r:embed="rId3"/>
          <a:srcRect l="0" t="31432" r="0" b="22676"/>
          <a:stretch/>
        </p:blipFill>
        <p:spPr>
          <a:xfrm>
            <a:off x="5393520" y="4222440"/>
            <a:ext cx="3565080" cy="1226880"/>
          </a:xfrm>
          <a:prstGeom prst="rect">
            <a:avLst/>
          </a:prstGeom>
          <a:ln>
            <a:noFill/>
          </a:ln>
        </p:spPr>
      </p:pic>
      <p:sp>
        <p:nvSpPr>
          <p:cNvPr id="181" name="CustomShape 5"/>
          <p:cNvSpPr/>
          <p:nvPr/>
        </p:nvSpPr>
        <p:spPr>
          <a:xfrm>
            <a:off x="581040" y="638964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Dicas para a avaliação – parte 1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58920" y="1568160"/>
            <a:ext cx="5685120" cy="45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06000" indent="-3052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800" spc="-1" strike="noStrike">
                <a:solidFill>
                  <a:srgbClr val="3d3d3d"/>
                </a:solidFill>
                <a:latin typeface="Gill Sans MT"/>
              </a:rPr>
              <a:t>Recomendamos que tenham um capitão, que ajude a direcionar perguntas e que todo munda responda.</a:t>
            </a:r>
            <a:endParaRPr b="0" lang="pt-BR" sz="18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800" spc="-1" strike="noStrike">
                <a:solidFill>
                  <a:srgbClr val="3d3d3d"/>
                </a:solidFill>
                <a:latin typeface="Gill Sans MT"/>
              </a:rPr>
              <a:t>O capitão precisa saber com o que cada um se sente confortável em falar, inclusive o próprio capitão!</a:t>
            </a:r>
            <a:endParaRPr b="0" lang="pt-BR" sz="18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800" spc="-1" strike="noStrike">
                <a:solidFill>
                  <a:srgbClr val="3d3d3d"/>
                </a:solidFill>
                <a:latin typeface="Gill Sans MT"/>
              </a:rPr>
              <a:t>Não é porque tem um capitão  para a avaliação, tem um capitão para tudo.</a:t>
            </a:r>
            <a:endParaRPr b="0" lang="pt-BR" sz="18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800" spc="-1" strike="noStrike">
                <a:solidFill>
                  <a:srgbClr val="3d3d3d"/>
                </a:solidFill>
                <a:latin typeface="Gill Sans MT"/>
              </a:rPr>
              <a:t>Se os juízes não tem perguntas, vocês podem apresentar informações adicionais.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6A3F1DF-DAF9-4AAC-A325-58319CB69E87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85" name="Picture 5" descr=""/>
          <p:cNvPicPr/>
          <p:nvPr/>
        </p:nvPicPr>
        <p:blipFill>
          <a:blip r:embed="rId1"/>
          <a:srcRect l="0" t="0" r="0" b="6268"/>
          <a:stretch/>
        </p:blipFill>
        <p:spPr>
          <a:xfrm>
            <a:off x="6273360" y="2328120"/>
            <a:ext cx="2510640" cy="3138120"/>
          </a:xfrm>
          <a:prstGeom prst="rect">
            <a:avLst/>
          </a:prstGeom>
          <a:ln>
            <a:noFill/>
          </a:ln>
        </p:spPr>
      </p:pic>
      <p:sp>
        <p:nvSpPr>
          <p:cNvPr id="186" name="CustomShape 4"/>
          <p:cNvSpPr/>
          <p:nvPr/>
        </p:nvSpPr>
        <p:spPr>
          <a:xfrm>
            <a:off x="581040" y="638964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Dicas para a avaliação – parte 2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241560" y="1452240"/>
            <a:ext cx="5301720" cy="47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200" spc="-1" strike="noStrike">
                <a:solidFill>
                  <a:srgbClr val="3d3d3d"/>
                </a:solidFill>
                <a:latin typeface="Gill Sans MT"/>
              </a:rPr>
              <a:t> </a:t>
            </a: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Djuízes “adicionais” podem ir para o pit fazer perguntas sobre o projeto da equipe.</a:t>
            </a:r>
            <a:endParaRPr b="0" lang="pt-BR" sz="16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 </a:t>
            </a: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Todos da equipe devem estar no pit durante a avaliação e todos devem responder.</a:t>
            </a:r>
            <a:endParaRPr b="0" lang="pt-BR" sz="16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 </a:t>
            </a: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É bom ter um </a:t>
            </a:r>
            <a:r>
              <a:rPr b="0" i="1" lang="pt-BR" sz="1600" spc="-1" strike="noStrike">
                <a:solidFill>
                  <a:srgbClr val="3d3d3d"/>
                </a:solidFill>
                <a:latin typeface="Gill Sans MT"/>
              </a:rPr>
              <a:t>banner </a:t>
            </a: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que resuma o projeto da equipe.</a:t>
            </a:r>
            <a:endParaRPr b="0" lang="pt-BR" sz="16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 </a:t>
            </a: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Mostrem aos juízes o protótipo ou modelol.</a:t>
            </a:r>
            <a:endParaRPr b="0" lang="pt-BR" sz="16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 </a:t>
            </a: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Não deixem que os juízes saiam sem saber sobre tudo do projeto da equipe.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3D3F552-70C8-43BD-AF87-0CD62F90F63C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90" name="Picture 6" descr=""/>
          <p:cNvPicPr/>
          <p:nvPr/>
        </p:nvPicPr>
        <p:blipFill>
          <a:blip r:embed="rId1"/>
          <a:srcRect l="10597" t="26924" r="24530" b="2859"/>
          <a:stretch/>
        </p:blipFill>
        <p:spPr>
          <a:xfrm>
            <a:off x="5544360" y="1971720"/>
            <a:ext cx="3210840" cy="2606400"/>
          </a:xfrm>
          <a:prstGeom prst="rect">
            <a:avLst/>
          </a:prstGeom>
          <a:ln>
            <a:noFill/>
          </a:ln>
        </p:spPr>
      </p:pic>
      <p:sp>
        <p:nvSpPr>
          <p:cNvPr id="191" name="CustomShape 4"/>
          <p:cNvSpPr/>
          <p:nvPr/>
        </p:nvSpPr>
        <p:spPr>
          <a:xfrm>
            <a:off x="581040" y="638964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687600"/>
            <a:ext cx="820260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Formulário </a:t>
            </a:r>
            <a:r>
              <a:rPr b="0" i="1" lang="pt-BR" sz="2800" spc="-1" strike="noStrike" cap="all">
                <a:solidFill>
                  <a:srgbClr val="ffffff"/>
                </a:solidFill>
                <a:latin typeface="Gill Sans MT"/>
              </a:rPr>
              <a:t>Engineering Change Notice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72240" y="1548720"/>
            <a:ext cx="4720680" cy="44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5280">
              <a:lnSpc>
                <a:spcPct val="15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1400" spc="-1" strike="noStrike">
                <a:solidFill>
                  <a:srgbClr val="3d3d3d"/>
                </a:solidFill>
                <a:latin typeface="Gill Sans MT"/>
              </a:rPr>
              <a:t>A equipe tem que listar todas as mudanças feitas no projeto. Pode-se incluir mudanças do primeiro dia de treinos ou até no dia do campeonato.</a:t>
            </a:r>
            <a:endParaRPr b="0" lang="pt-BR" sz="14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1400" spc="-1" strike="noStrike">
                <a:solidFill>
                  <a:srgbClr val="3d3d3d"/>
                </a:solidFill>
                <a:latin typeface="Gill Sans MT"/>
              </a:rPr>
              <a:t>Inclua diversos desenhos da solução da equipe. Descreva as mudanças e como melhoraram a solução.</a:t>
            </a:r>
            <a:endParaRPr b="0" lang="pt-BR" sz="14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1400" spc="-1" strike="noStrike">
                <a:solidFill>
                  <a:srgbClr val="3d3d3d"/>
                </a:solidFill>
                <a:latin typeface="Gill Sans MT"/>
              </a:rPr>
              <a:t>O formulário Engineering Change Notice é sobre o desenvolvimento da solução. Pensem em cada mudança que foi feita, por isso que é importante que se acompanhe as mudanças durante o desenvolvimento da soluçõa. Expliquem o porque dessas mudanças.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86EF802D-A0C9-4C81-AF99-4B3042E2A1F3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95" name="Picture 5" descr=""/>
          <p:cNvPicPr/>
          <p:nvPr/>
        </p:nvPicPr>
        <p:blipFill>
          <a:blip r:embed="rId1"/>
          <a:srcRect l="0" t="27317" r="0" b="0"/>
          <a:stretch/>
        </p:blipFill>
        <p:spPr>
          <a:xfrm>
            <a:off x="5224320" y="2144520"/>
            <a:ext cx="3583800" cy="1953360"/>
          </a:xfrm>
          <a:prstGeom prst="rect">
            <a:avLst/>
          </a:prstGeom>
          <a:ln>
            <a:noFill/>
          </a:ln>
        </p:spPr>
      </p:pic>
      <p:sp>
        <p:nvSpPr>
          <p:cNvPr id="196" name="CustomShape 4"/>
          <p:cNvSpPr/>
          <p:nvPr/>
        </p:nvSpPr>
        <p:spPr>
          <a:xfrm>
            <a:off x="581040" y="638964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Créditos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48200" y="1505520"/>
            <a:ext cx="8237880" cy="43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5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2000" spc="-1" strike="noStrike">
                <a:solidFill>
                  <a:srgbClr val="3d3d3d"/>
                </a:solidFill>
                <a:latin typeface="Gill Sans MT"/>
              </a:rPr>
              <a:t>Essa lição foi escrita pelo Team 3659 NeXT GEN, com edições dos Seshan Brothers</a:t>
            </a:r>
            <a:endParaRPr b="0" lang="pt-BR" sz="20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2000" spc="-1" strike="noStrike">
                <a:solidFill>
                  <a:srgbClr val="3d3d3d"/>
                </a:solidFill>
                <a:latin typeface="Gill Sans MT"/>
              </a:rPr>
              <a:t>Você pode contatar o Team 3659 NeXT GEN através da página do Facebook: Garrett County FIRST LEGO League Team 3659. </a:t>
            </a:r>
            <a:endParaRPr b="0" lang="pt-BR" sz="20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2000" spc="-1" strike="noStrike">
                <a:solidFill>
                  <a:srgbClr val="3d3d3d"/>
                </a:solidFill>
                <a:latin typeface="Gill Sans MT"/>
              </a:rPr>
              <a:t>Mais lições disponíveis no </a:t>
            </a:r>
            <a:r>
              <a:rPr b="0" lang="pt-BR" sz="2000" spc="-1" strike="noStrike" u="sng">
                <a:solidFill>
                  <a:srgbClr val="0000ff"/>
                </a:solidFill>
                <a:uFillTx/>
                <a:latin typeface="Gill Sans MT"/>
                <a:hlinkClick r:id="rId1"/>
              </a:rPr>
              <a:t>www.ev3lesssons.com</a:t>
            </a:r>
            <a:r>
              <a:rPr b="0" lang="pt-BR" sz="2000" spc="-1" strike="noStrike">
                <a:solidFill>
                  <a:srgbClr val="3d3d3d"/>
                </a:solidFill>
                <a:latin typeface="Gill Sans MT"/>
              </a:rPr>
              <a:t> e </a:t>
            </a:r>
            <a:r>
              <a:rPr b="0" lang="pt-BR" sz="2000" spc="-1" strike="noStrike" u="sng">
                <a:solidFill>
                  <a:srgbClr val="0000ff"/>
                </a:solidFill>
                <a:uFillTx/>
                <a:latin typeface="Gill Sans MT"/>
                <a:hlinkClick r:id="rId2"/>
              </a:rPr>
              <a:t>www.flltutorials.com</a:t>
            </a:r>
            <a:endParaRPr b="0" lang="pt-BR" sz="20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2000" spc="-1" strike="noStrike">
                <a:solidFill>
                  <a:srgbClr val="3d3d3d"/>
                </a:solidFill>
                <a:latin typeface="Gill Sans MT"/>
              </a:rPr>
              <a:t>Tradução feita pela Equipe Sunrise, de Santa Catarina, Brasil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E569CCA-D20B-48CE-9F32-9ABDD6AC07B2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200" name="Picture 5" descr=""/>
          <p:cNvPicPr/>
          <p:nvPr/>
        </p:nvPicPr>
        <p:blipFill>
          <a:blip r:embed="rId3"/>
          <a:srcRect l="9379" t="11605" r="9182" b="11466"/>
          <a:stretch/>
        </p:blipFill>
        <p:spPr>
          <a:xfrm>
            <a:off x="241560" y="4105440"/>
            <a:ext cx="8619120" cy="2086200"/>
          </a:xfrm>
          <a:prstGeom prst="rect">
            <a:avLst/>
          </a:prstGeom>
          <a:ln>
            <a:noFill/>
          </a:ln>
        </p:spPr>
      </p:pic>
      <p:sp>
        <p:nvSpPr>
          <p:cNvPr id="201" name="CustomShape 4"/>
          <p:cNvSpPr/>
          <p:nvPr/>
        </p:nvSpPr>
        <p:spPr>
          <a:xfrm>
            <a:off x="581040" y="638964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Sobre nós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65320" y="1499760"/>
            <a:ext cx="4330800" cy="44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 </a:t>
            </a: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Equipe de Ensino Médio do Garrett County, Maryland</a:t>
            </a:r>
            <a:endParaRPr b="0" lang="pt-BR" sz="16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 </a:t>
            </a: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13 anos de FIRST LEGO League (incluindo torneios internacionais)</a:t>
            </a:r>
            <a:endParaRPr b="0" lang="pt-BR" sz="16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 </a:t>
            </a: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Primeiro lugar em 2013 Global Innovation Award pelo Gramma Jamma</a:t>
            </a:r>
            <a:endParaRPr b="0" lang="pt-BR" sz="16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 </a:t>
            </a: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Top 20 GIA Semifinalista em 2017 por solução inovadora, BeeHaven</a:t>
            </a:r>
            <a:endParaRPr b="0" lang="pt-BR" sz="16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 </a:t>
            </a: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Primeiro Lugar em Solução Inovadora no Mountain State Invitational em 2017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81040" y="638784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6886420C-99A5-4DBF-B7B0-A5010E1E7E94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00" name="Picture 9" descr=""/>
          <p:cNvPicPr/>
          <p:nvPr/>
        </p:nvPicPr>
        <p:blipFill>
          <a:blip r:embed="rId1"/>
          <a:srcRect l="10787" t="10394" r="4617" b="33745"/>
          <a:stretch/>
        </p:blipFill>
        <p:spPr>
          <a:xfrm>
            <a:off x="4564080" y="4403160"/>
            <a:ext cx="4304880" cy="1599840"/>
          </a:xfrm>
          <a:prstGeom prst="rect">
            <a:avLst/>
          </a:prstGeom>
          <a:ln>
            <a:noFill/>
          </a:ln>
        </p:spPr>
      </p:pic>
      <p:pic>
        <p:nvPicPr>
          <p:cNvPr id="101" name="Picture 7" descr=""/>
          <p:cNvPicPr/>
          <p:nvPr/>
        </p:nvPicPr>
        <p:blipFill>
          <a:blip r:embed="rId2"/>
          <a:srcRect l="0" t="355723" r="0" b="39157"/>
          <a:stretch/>
        </p:blipFill>
        <p:spPr>
          <a:xfrm>
            <a:off x="4596120" y="1780920"/>
            <a:ext cx="4347000" cy="253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330800" y="2073960"/>
            <a:ext cx="4444200" cy="3741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Nomeação &amp; processo de aplicação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241560" y="1905120"/>
            <a:ext cx="3910320" cy="42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52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b="0" lang="pt-BR" sz="1800" spc="-1" strike="noStrike">
                <a:solidFill>
                  <a:srgbClr val="3d3d3d"/>
                </a:solidFill>
                <a:latin typeface="Gill Sans MT"/>
              </a:rPr>
              <a:t>A maioria das regiões nomeiam as equipes melhores ranqueadas para o Prêmio de Solução Inovadora de seu campeonato regional. </a:t>
            </a:r>
            <a:endParaRPr b="0" lang="pt-BR" sz="18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b="0" lang="pt-BR" sz="1800" spc="-1" strike="noStrike">
                <a:solidFill>
                  <a:srgbClr val="3d3d3d"/>
                </a:solidFill>
                <a:latin typeface="Gill Sans MT"/>
              </a:rPr>
              <a:t>Uma vez nomeado, você terá que preencher uma aplicação (em torno do final de março)</a:t>
            </a:r>
            <a:endParaRPr b="0" lang="pt-BR" sz="18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1800" spc="-1" strike="noStrike">
                <a:solidFill>
                  <a:srgbClr val="3d3d3d"/>
                </a:solidFill>
                <a:latin typeface="Gill Sans MT"/>
              </a:rPr>
              <a:t> </a:t>
            </a:r>
            <a:r>
              <a:rPr b="0" lang="pt-BR" sz="1800" spc="-1" strike="noStrike">
                <a:solidFill>
                  <a:srgbClr val="3d3d3d"/>
                </a:solidFill>
                <a:latin typeface="Gill Sans MT"/>
              </a:rPr>
              <a:t>Baseado na aplicação, as 20 equipes melhores ranquadas são convidadas para Prêmio Global em Inovação, em Washington, D.C. em junho. </a:t>
            </a:r>
            <a:endParaRPr b="0" lang="pt-BR" sz="18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b="0" lang="pt-BR" sz="1800" spc="-1" strike="noStrike">
                <a:solidFill>
                  <a:srgbClr val="3d3d3d"/>
                </a:solidFill>
                <a:latin typeface="Gill Sans MT"/>
              </a:rPr>
              <a:t>Para mais informações sobre o GIA e a nomeação, visite: 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Gill Sans MT"/>
                <a:hlinkClick r:id="rId1"/>
              </a:rPr>
              <a:t>https://www.firstinspires.org/robotics/fll/global-innovation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B5F767D-A147-4022-834E-3EEC0DC5CE8A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4514760" y="2820600"/>
            <a:ext cx="2001600" cy="58968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Indentificação do Problema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4514760" y="3576240"/>
            <a:ext cx="2001600" cy="58968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Inovação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6652080" y="2823480"/>
            <a:ext cx="2001600" cy="58968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Desenvolvimento da Solução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6652080" y="3578760"/>
            <a:ext cx="2001600" cy="58968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Implementação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CustomShape 9"/>
          <p:cNvSpPr/>
          <p:nvPr/>
        </p:nvSpPr>
        <p:spPr>
          <a:xfrm>
            <a:off x="5068440" y="2212920"/>
            <a:ext cx="2946600" cy="66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pt-BR" sz="1800" spc="-1" strike="noStrike" u="sng">
                <a:solidFill>
                  <a:srgbClr val="404040"/>
                </a:solidFill>
                <a:uFillTx/>
                <a:latin typeface="Gill Sans MT"/>
                <a:ea typeface="DejaVu Sans"/>
              </a:rPr>
              <a:t>Requerimentos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1" name="CustomShape 10"/>
          <p:cNvSpPr/>
          <p:nvPr/>
        </p:nvSpPr>
        <p:spPr>
          <a:xfrm>
            <a:off x="5153400" y="4266000"/>
            <a:ext cx="2946600" cy="66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algn="ctr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pt-BR" sz="1800" spc="-1" strike="noStrike" u="sng">
                <a:solidFill>
                  <a:srgbClr val="404040"/>
                </a:solidFill>
                <a:uFillTx/>
                <a:latin typeface="Gill Sans MT"/>
                <a:ea typeface="DejaVu Sans"/>
              </a:rPr>
              <a:t>“</a:t>
            </a:r>
            <a:r>
              <a:rPr b="1" lang="pt-BR" sz="1800" spc="-1" strike="noStrike" u="sng">
                <a:solidFill>
                  <a:srgbClr val="404040"/>
                </a:solidFill>
                <a:uFillTx/>
                <a:latin typeface="Gill Sans MT"/>
                <a:ea typeface="DejaVu Sans"/>
              </a:rPr>
              <a:t>Publicidade”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CustomShape 11"/>
          <p:cNvSpPr/>
          <p:nvPr/>
        </p:nvSpPr>
        <p:spPr>
          <a:xfrm>
            <a:off x="4478040" y="4881960"/>
            <a:ext cx="2001600" cy="589680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Descrição da Equipe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CustomShape 12"/>
          <p:cNvSpPr/>
          <p:nvPr/>
        </p:nvSpPr>
        <p:spPr>
          <a:xfrm>
            <a:off x="6638040" y="4881960"/>
            <a:ext cx="2001600" cy="589680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Solução Inovadora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CustomShape 13"/>
          <p:cNvSpPr/>
          <p:nvPr/>
        </p:nvSpPr>
        <p:spPr>
          <a:xfrm>
            <a:off x="581040" y="638820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br/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setor: </a:t>
            </a:r>
            <a:r>
              <a:rPr b="0" lang="pt-BR" sz="3100" spc="-1" strike="noStrike" cap="all">
                <a:solidFill>
                  <a:srgbClr val="ffffff"/>
                </a:solidFill>
                <a:latin typeface="Gill Sans MT"/>
              </a:rPr>
              <a:t>Identificação do problema</a:t>
            </a:r>
            <a:endParaRPr b="0" lang="pt-BR" sz="31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77640" y="1562040"/>
            <a:ext cx="61084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pt-BR" sz="1600" spc="-1" strike="noStrike">
                <a:solidFill>
                  <a:srgbClr val="ff0000"/>
                </a:solidFill>
                <a:latin typeface="Gill Sans MT"/>
              </a:rPr>
              <a:t>Visão Geral: </a:t>
            </a: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Descreva o problema e o motivo de vocês estarem tentando resolvê-lo (200 palavras no máximo)</a:t>
            </a:r>
            <a:endParaRPr b="0" lang="pt-BR" sz="1600" spc="-1" strike="noStrike">
              <a:latin typeface="Arial"/>
            </a:endParaRPr>
          </a:p>
          <a:p>
            <a:pPr marL="201240">
              <a:lnSpc>
                <a:spcPct val="150000"/>
              </a:lnSpc>
              <a:spcBef>
                <a:spcPts val="281"/>
              </a:spcBef>
              <a:spcAft>
                <a:spcPts val="601"/>
              </a:spcAft>
            </a:pPr>
            <a:r>
              <a:rPr b="0" lang="pt-BR" sz="1400" spc="-1" strike="noStrike">
                <a:solidFill>
                  <a:srgbClr val="3d3d3d"/>
                </a:solidFill>
                <a:latin typeface="Gill Sans MT"/>
              </a:rPr>
              <a:t>Descreva claramente o problema que vocês estão tentando resolver, o motivo da equipe estar tentando resolver este problema e porque isso se relaciona com o time. Isso não inclui informações sobre a solução.</a:t>
            </a:r>
            <a:endParaRPr b="0" lang="pt-BR" sz="14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pt-BR" sz="1600" spc="-1" strike="noStrike">
                <a:solidFill>
                  <a:srgbClr val="ff0000"/>
                </a:solidFill>
                <a:latin typeface="Gill Sans MT"/>
              </a:rPr>
              <a:t>Descrição Detalhada: </a:t>
            </a: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Descreva a solução, como funciona e como resolverá o problema (300 palavras no máximo)</a:t>
            </a:r>
            <a:endParaRPr b="0" lang="pt-BR" sz="1600" spc="-1" strike="noStrike">
              <a:latin typeface="Arial"/>
            </a:endParaRPr>
          </a:p>
          <a:p>
            <a:pPr marL="201240">
              <a:lnSpc>
                <a:spcPct val="150000"/>
              </a:lnSpc>
              <a:spcBef>
                <a:spcPts val="281"/>
              </a:spcBef>
              <a:spcAft>
                <a:spcPts val="601"/>
              </a:spcAft>
            </a:pPr>
            <a:r>
              <a:rPr b="0" lang="pt-BR" sz="1400" spc="-1" strike="noStrike">
                <a:solidFill>
                  <a:srgbClr val="3d3d3d"/>
                </a:solidFill>
                <a:latin typeface="Gill Sans MT"/>
              </a:rPr>
              <a:t>A equipe precisa explicar o que a sua solução é, e os juízes devem entender facilmente. Não é muito técncio pois possui um máximo de 300 palavras. Faça cada palavra valer. Essa é uma das descrições mais dificéis. Olhe para o que a equipe tem que incluir e evite colocar as informações que não são necessárias nesta descrição e sim em outros locais da aplicação.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913672C0-2A4E-426C-BDEB-3143F85DD26E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007040" y="5585400"/>
            <a:ext cx="2001600" cy="58968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Identicação do Problema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9" name="Picture 6" descr=""/>
          <p:cNvPicPr/>
          <p:nvPr/>
        </p:nvPicPr>
        <p:blipFill>
          <a:blip r:embed="rId1"/>
          <a:srcRect l="9697" t="2620" r="1263" b="6772"/>
          <a:stretch/>
        </p:blipFill>
        <p:spPr>
          <a:xfrm>
            <a:off x="6603840" y="2062440"/>
            <a:ext cx="2260440" cy="1531080"/>
          </a:xfrm>
          <a:prstGeom prst="rect">
            <a:avLst/>
          </a:prstGeom>
          <a:ln>
            <a:noFill/>
          </a:ln>
        </p:spPr>
      </p:pic>
      <p:sp>
        <p:nvSpPr>
          <p:cNvPr id="120" name="CustomShape 5"/>
          <p:cNvSpPr/>
          <p:nvPr/>
        </p:nvSpPr>
        <p:spPr>
          <a:xfrm>
            <a:off x="581040" y="638820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Seção: inovação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41720" y="1590480"/>
            <a:ext cx="544716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A equipe tem 500 palavras para explicar como a sua solução resolveu o problema de uma nova forma e/ou melhorou uma solução já existente significamente. </a:t>
            </a:r>
            <a:endParaRPr b="0" lang="pt-BR" sz="1600" spc="-1" strike="noStrike">
              <a:latin typeface="Arial"/>
            </a:endParaRPr>
          </a:p>
          <a:p>
            <a:pPr lvl="1" marL="630000" indent="-305280">
              <a:lnSpc>
                <a:spcPct val="15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1400" spc="-1" strike="noStrike">
                <a:solidFill>
                  <a:srgbClr val="3d3d3d"/>
                </a:solidFill>
                <a:latin typeface="Gill Sans MT"/>
              </a:rPr>
              <a:t>Inclua soluções existentes e porque elas não funcionam, porque a solução da equipe funciona, o que faz ela funcionar, o que faz a solução ser inovadora e quem a solução beneficia.</a:t>
            </a:r>
            <a:endParaRPr b="0" lang="pt-BR" sz="1400" spc="-1" strike="noStrike">
              <a:latin typeface="Arial"/>
            </a:endParaRPr>
          </a:p>
          <a:p>
            <a:pPr lvl="1" marL="630000" indent="-305280">
              <a:lnSpc>
                <a:spcPct val="15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1400" spc="-1" strike="noStrike">
                <a:solidFill>
                  <a:srgbClr val="3d3d3d"/>
                </a:solidFill>
                <a:latin typeface="Gill Sans MT"/>
              </a:rPr>
              <a:t>Aqui que se deve listar pelo menos três funções inovadoras de sua solução. Por funções inovadores nós queremos dizer, o que faz a solução da equipe ser </a:t>
            </a:r>
            <a:r>
              <a:rPr b="1" lang="pt-BR" sz="1400" spc="-1" strike="noStrike">
                <a:solidFill>
                  <a:srgbClr val="3d3d3d"/>
                </a:solidFill>
                <a:latin typeface="Gill Sans MT"/>
              </a:rPr>
              <a:t>da equipe? </a:t>
            </a:r>
            <a:r>
              <a:rPr b="0" lang="pt-BR" sz="1400" spc="-1" strike="noStrike">
                <a:solidFill>
                  <a:srgbClr val="3d3d3d"/>
                </a:solidFill>
                <a:latin typeface="Gill Sans MT"/>
              </a:rPr>
              <a:t>Como ela é diferente de outras soluções?</a:t>
            </a:r>
            <a:endParaRPr b="0" lang="pt-BR" sz="1400" spc="-1" strike="noStrike">
              <a:latin typeface="Arial"/>
            </a:endParaRPr>
          </a:p>
          <a:p>
            <a:pPr lvl="1" marL="630000" indent="-305280">
              <a:lnSpc>
                <a:spcPct val="15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1400" spc="-1" strike="noStrike">
                <a:solidFill>
                  <a:srgbClr val="3d3d3d"/>
                </a:solidFill>
                <a:latin typeface="Gill Sans MT"/>
              </a:rPr>
              <a:t>Uma vez que a equipe tiver suas inovações listadas, use estas na sua descrição. Então a equipe pode transformar esta lista em parágrafos. Nós também recomendamos que utilizem o método científico. Incluindo as hipóteses usadas e os testes.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C1887CF4-A1F8-44BE-9D56-0CDF793928EA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7049880" y="5613840"/>
            <a:ext cx="2001600" cy="58968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Inovação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5" name="Picture 6" descr=""/>
          <p:cNvPicPr/>
          <p:nvPr/>
        </p:nvPicPr>
        <p:blipFill>
          <a:blip r:embed="rId1"/>
          <a:stretch/>
        </p:blipFill>
        <p:spPr>
          <a:xfrm>
            <a:off x="5820840" y="1988280"/>
            <a:ext cx="2950200" cy="2212200"/>
          </a:xfrm>
          <a:prstGeom prst="rect">
            <a:avLst/>
          </a:prstGeom>
          <a:ln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581040" y="638820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Seção: desenvolvimento da solução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28400" y="1448280"/>
            <a:ext cx="837828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5280">
              <a:lnSpc>
                <a:spcPct val="15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400" spc="-1" strike="noStrike">
                <a:solidFill>
                  <a:srgbClr val="3d3d3d"/>
                </a:solidFill>
                <a:latin typeface="Gill Sans MT"/>
              </a:rPr>
              <a:t>A equipe tem 500 palavras no máximo para descrever como ela desenvolveu a solução, as ferramentas utilizadas para melhoria, avaliar e verificar a solução; e como a solução foi melhorada após receber </a:t>
            </a:r>
            <a:r>
              <a:rPr b="0" i="1" lang="pt-BR" sz="1400" spc="-1" strike="noStrike">
                <a:solidFill>
                  <a:srgbClr val="3d3d3d"/>
                </a:solidFill>
                <a:latin typeface="Gill Sans MT"/>
              </a:rPr>
              <a:t>feedback </a:t>
            </a:r>
            <a:r>
              <a:rPr b="0" lang="pt-BR" sz="1400" spc="-1" strike="noStrike">
                <a:solidFill>
                  <a:srgbClr val="3d3d3d"/>
                </a:solidFill>
                <a:latin typeface="Gill Sans MT"/>
              </a:rPr>
              <a:t>de profissionais. Aqui recomendamos o uso do método científico para detalhar a descrição. Como exemplificado a seguir:</a:t>
            </a:r>
            <a:endParaRPr b="0" lang="pt-BR" sz="1400" spc="-1" strike="noStrike">
              <a:latin typeface="Arial"/>
            </a:endParaRPr>
          </a:p>
          <a:p>
            <a:pPr lvl="1" marL="521280" indent="-227880">
              <a:lnSpc>
                <a:spcPct val="15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b="0" lang="pt-BR" sz="1200" spc="-1" strike="noStrike">
                <a:solidFill>
                  <a:srgbClr val="3d3d3d"/>
                </a:solidFill>
                <a:latin typeface="Gill Sans MT"/>
              </a:rPr>
              <a:t>O problema</a:t>
            </a:r>
            <a:r>
              <a:rPr b="0" lang="pt-BR" sz="1200" spc="-1" strike="noStrike">
                <a:solidFill>
                  <a:srgbClr val="3d3d3d"/>
                </a:solidFill>
                <a:latin typeface="Gill Sans MT"/>
              </a:rPr>
              <a:t>	</a:t>
            </a:r>
            <a:r>
              <a:rPr b="0" lang="pt-BR" sz="1200" spc="-1" strike="noStrike">
                <a:solidFill>
                  <a:srgbClr val="3d3d3d"/>
                </a:solidFill>
                <a:latin typeface="Gill Sans MT"/>
              </a:rPr>
              <a:t>	</a:t>
            </a:r>
            <a:r>
              <a:rPr b="0" lang="pt-BR" sz="1200" spc="-1" strike="noStrike">
                <a:solidFill>
                  <a:srgbClr val="3d3d3d"/>
                </a:solidFill>
                <a:latin typeface="Gill Sans MT"/>
              </a:rPr>
              <a:t>	</a:t>
            </a:r>
            <a:r>
              <a:rPr b="0" lang="pt-BR" sz="1200" spc="-1" strike="noStrike">
                <a:solidFill>
                  <a:srgbClr val="3d3d3d"/>
                </a:solidFill>
                <a:latin typeface="Gill Sans MT"/>
              </a:rPr>
              <a:t>	</a:t>
            </a:r>
            <a:r>
              <a:rPr b="0" lang="pt-BR" sz="1200" spc="-1" strike="noStrike">
                <a:solidFill>
                  <a:srgbClr val="3d3d3d"/>
                </a:solidFill>
                <a:latin typeface="Gill Sans MT"/>
              </a:rPr>
              <a:t>	</a:t>
            </a:r>
            <a:r>
              <a:rPr b="0" lang="pt-BR" sz="1200" spc="-1" strike="noStrike">
                <a:solidFill>
                  <a:srgbClr val="3d3d3d"/>
                </a:solidFill>
                <a:latin typeface="Gill Sans MT"/>
              </a:rPr>
              <a:t>	</a:t>
            </a:r>
            <a:endParaRPr b="0" lang="pt-BR" sz="1200" spc="-1" strike="noStrike">
              <a:latin typeface="Arial"/>
            </a:endParaRPr>
          </a:p>
          <a:p>
            <a:pPr lvl="1" marL="521280" indent="-227880">
              <a:lnSpc>
                <a:spcPct val="15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b="0" lang="pt-BR" sz="1200" spc="-1" strike="noStrike">
                <a:solidFill>
                  <a:srgbClr val="3d3d3d"/>
                </a:solidFill>
                <a:latin typeface="Gill Sans MT"/>
              </a:rPr>
              <a:t>Como a equipe pesquisou o problema e soluções existentes</a:t>
            </a:r>
            <a:endParaRPr b="0" lang="pt-BR" sz="1200" spc="-1" strike="noStrike">
              <a:latin typeface="Arial"/>
            </a:endParaRPr>
          </a:p>
          <a:p>
            <a:pPr lvl="1" marL="521280" indent="-227880">
              <a:lnSpc>
                <a:spcPct val="15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b="0" lang="pt-BR" sz="1200" spc="-1" strike="noStrike">
                <a:solidFill>
                  <a:srgbClr val="3d3d3d"/>
                </a:solidFill>
                <a:latin typeface="Gill Sans MT"/>
              </a:rPr>
              <a:t>A hipótese</a:t>
            </a:r>
            <a:endParaRPr b="0" lang="pt-BR" sz="1200" spc="-1" strike="noStrike">
              <a:latin typeface="Arial"/>
            </a:endParaRPr>
          </a:p>
          <a:p>
            <a:pPr lvl="1" marL="521280" indent="-227880">
              <a:lnSpc>
                <a:spcPct val="15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b="0" lang="pt-BR" sz="1200" spc="-1" strike="noStrike">
                <a:solidFill>
                  <a:srgbClr val="3d3d3d"/>
                </a:solidFill>
                <a:latin typeface="Gill Sans MT"/>
              </a:rPr>
              <a:t>Como a equipe construiu e modificou os protótipos</a:t>
            </a:r>
            <a:endParaRPr b="0" lang="pt-BR" sz="1200" spc="-1" strike="noStrike">
              <a:latin typeface="Arial"/>
            </a:endParaRPr>
          </a:p>
          <a:p>
            <a:pPr lvl="1" marL="521280" indent="-227880">
              <a:lnSpc>
                <a:spcPct val="15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b="0" lang="pt-BR" sz="1200" spc="-1" strike="noStrike">
                <a:solidFill>
                  <a:srgbClr val="3d3d3d"/>
                </a:solidFill>
                <a:latin typeface="Gill Sans MT"/>
              </a:rPr>
              <a:t>Como a equipe testou os protótipos e as hipóteses</a:t>
            </a:r>
            <a:endParaRPr b="0" lang="pt-BR" sz="1200" spc="-1" strike="noStrike">
              <a:latin typeface="Arial"/>
            </a:endParaRPr>
          </a:p>
          <a:p>
            <a:pPr lvl="1" marL="521280" indent="-227880">
              <a:lnSpc>
                <a:spcPct val="15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b="0" lang="pt-BR" sz="1200" spc="-1" strike="noStrike">
                <a:solidFill>
                  <a:srgbClr val="3d3d3d"/>
                </a:solidFill>
                <a:latin typeface="Gill Sans MT"/>
              </a:rPr>
              <a:t>O que a equipe ainda planeja para melhorar a solução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41"/>
              </a:spcBef>
              <a:spcAft>
                <a:spcPts val="601"/>
              </a:spcAft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204E176-79B4-4C3C-9FF4-6FE1EC081AB7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30" name="Picture 5" descr=""/>
          <p:cNvPicPr/>
          <p:nvPr/>
        </p:nvPicPr>
        <p:blipFill>
          <a:blip r:embed="rId1"/>
          <a:stretch/>
        </p:blipFill>
        <p:spPr>
          <a:xfrm>
            <a:off x="6063480" y="3104640"/>
            <a:ext cx="2847240" cy="213552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428400" y="5907240"/>
            <a:ext cx="87148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Gill Sans MT"/>
                <a:ea typeface="DejaVu Sans"/>
              </a:rPr>
              <a:t>Image Credit: https://garrettcountyschools.org/public-information/news/2017/05/local-youth-recognized-for-innovation-as-first-lego-league-global-innovation-award-presented-by-xprize-semi-finalist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7018920" y="5335560"/>
            <a:ext cx="2001600" cy="58968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Desenvolvimento da Solução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581040" y="638820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Seção: implementação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62600" y="1528920"/>
            <a:ext cx="8680680" cy="461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50000"/>
              </a:lnSpc>
              <a:spcBef>
                <a:spcPts val="340"/>
              </a:spcBef>
              <a:spcAft>
                <a:spcPts val="601"/>
              </a:spcAft>
            </a:pPr>
            <a:r>
              <a:rPr b="0" lang="pt-BR" sz="1700" spc="-1" strike="noStrike">
                <a:solidFill>
                  <a:srgbClr val="3d3d3d"/>
                </a:solidFill>
                <a:latin typeface="Gill Sans MT"/>
              </a:rPr>
              <a:t>A equipe tem 500 palavras no máximo para descrever como a solução será implementada, quais fatores foram considerados (custo, materiais, manufatura, pesquisa de mercado), como que foi determinada a viabilidade, o plano de </a:t>
            </a:r>
            <a:r>
              <a:rPr b="0" i="1" lang="pt-BR" sz="1700" spc="-1" strike="noStrike">
                <a:solidFill>
                  <a:srgbClr val="3d3d3d"/>
                </a:solidFill>
                <a:latin typeface="Gill Sans MT"/>
              </a:rPr>
              <a:t>marketing, </a:t>
            </a:r>
            <a:r>
              <a:rPr b="0" lang="pt-BR" sz="1700" spc="-1" strike="noStrike">
                <a:solidFill>
                  <a:srgbClr val="3d3d3d"/>
                </a:solidFill>
                <a:latin typeface="Gill Sans MT"/>
              </a:rPr>
              <a:t>se a equipe terá patente provisória e se considera conseguir uma patente “completa” para a solução.</a:t>
            </a:r>
            <a:endParaRPr b="0" lang="pt-BR" sz="1700" spc="-1" strike="noStrike">
              <a:latin typeface="Arial"/>
            </a:endParaRPr>
          </a:p>
          <a:p>
            <a:pPr lvl="1" marL="578520" indent="-285120">
              <a:lnSpc>
                <a:spcPct val="150000"/>
              </a:lnSpc>
              <a:spcBef>
                <a:spcPts val="3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b="0" lang="pt-BR" sz="1500" spc="-1" strike="noStrike">
                <a:solidFill>
                  <a:srgbClr val="3d3d3d"/>
                </a:solidFill>
                <a:latin typeface="Gill Sans MT"/>
              </a:rPr>
              <a:t>Nós recomendamos, assim que a equipe determinar o custo da solução, perguntar para profissionais que podem usar a solução, qual seria o seu preço, se é muito caro ou eles mesmos comprariam.</a:t>
            </a:r>
            <a:endParaRPr b="0" lang="pt-BR" sz="1500" spc="-1" strike="noStrike">
              <a:latin typeface="Arial"/>
            </a:endParaRPr>
          </a:p>
          <a:p>
            <a:pPr lvl="1" marL="578520" indent="-285120">
              <a:lnSpc>
                <a:spcPct val="150000"/>
              </a:lnSpc>
              <a:spcBef>
                <a:spcPts val="3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b="0" lang="pt-BR" sz="1500" spc="-1" strike="noStrike">
                <a:solidFill>
                  <a:srgbClr val="3d3d3d"/>
                </a:solidFill>
                <a:latin typeface="Gill Sans MT"/>
              </a:rPr>
              <a:t>Discuta como equipe qual será o público alvo e pesquisem.</a:t>
            </a:r>
            <a:endParaRPr b="0" lang="pt-BR" sz="1500" spc="-1" strike="noStrike">
              <a:latin typeface="Arial"/>
            </a:endParaRPr>
          </a:p>
          <a:p>
            <a:pPr lvl="1" marL="578520" indent="-285120">
              <a:lnSpc>
                <a:spcPct val="150000"/>
              </a:lnSpc>
              <a:spcBef>
                <a:spcPts val="3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b="0" lang="pt-BR" sz="1500" spc="-1" strike="noStrike">
                <a:solidFill>
                  <a:srgbClr val="3d3d3d"/>
                </a:solidFill>
                <a:latin typeface="Gill Sans MT"/>
              </a:rPr>
              <a:t>Pesquisem e/ou falem com profissionais em manufatura, </a:t>
            </a:r>
            <a:r>
              <a:rPr b="0" i="1" lang="pt-BR" sz="1500" spc="-1" strike="noStrike">
                <a:solidFill>
                  <a:srgbClr val="3d3d3d"/>
                </a:solidFill>
                <a:latin typeface="Gill Sans MT"/>
              </a:rPr>
              <a:t>marketing </a:t>
            </a:r>
            <a:r>
              <a:rPr b="0" lang="pt-BR" sz="1500" spc="-1" strike="noStrike">
                <a:solidFill>
                  <a:srgbClr val="3d3d3d"/>
                </a:solidFill>
                <a:latin typeface="Gill Sans MT"/>
              </a:rPr>
              <a:t>e patentes.</a:t>
            </a:r>
            <a:endParaRPr b="0" lang="pt-BR" sz="1500" spc="-1" strike="noStrike">
              <a:latin typeface="Arial"/>
            </a:endParaRPr>
          </a:p>
          <a:p>
            <a:pPr lvl="1" marL="578520" indent="-285120">
              <a:lnSpc>
                <a:spcPct val="150000"/>
              </a:lnSpc>
              <a:spcBef>
                <a:spcPts val="3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b="0" lang="pt-BR" sz="1500" spc="-1" strike="noStrike">
                <a:solidFill>
                  <a:srgbClr val="3d3d3d"/>
                </a:solidFill>
                <a:latin typeface="Gill Sans MT"/>
              </a:rPr>
              <a:t>Pesquisem a diferença entre patente provisória e patente.</a:t>
            </a:r>
            <a:endParaRPr b="0" lang="pt-BR" sz="1500" spc="-1" strike="noStrike">
              <a:latin typeface="Arial"/>
            </a:endParaRPr>
          </a:p>
          <a:p>
            <a:pPr lvl="1" marL="578520" indent="-285120">
              <a:lnSpc>
                <a:spcPct val="150000"/>
              </a:lnSpc>
              <a:spcBef>
                <a:spcPts val="3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b="0" lang="pt-BR" sz="1500" spc="-1" strike="noStrike">
                <a:solidFill>
                  <a:srgbClr val="3d3d3d"/>
                </a:solidFill>
                <a:latin typeface="Gill Sans MT"/>
              </a:rPr>
              <a:t>Aprendam como se aplicar para patentes provisórias e patentes.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b="0" lang="pt-BR" sz="15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662ECAB-8EC8-4B1A-BCB2-9C89C8ED1C6C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7035480" y="5580360"/>
            <a:ext cx="2001600" cy="58968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Implementação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581040" y="638820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Seção: site público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48840" y="1463400"/>
            <a:ext cx="5521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Como parte da aplicação, as equipes criam descrições que não serão avaliadas pelos juízes. A descrição dos 20 semifinalists são publicadas no site do Prêmio Global de Inovação da FIRST LEGO League.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D777685-F564-48A7-830B-96116F71F893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42" name="Picture 5" descr=""/>
          <p:cNvPicPr/>
          <p:nvPr/>
        </p:nvPicPr>
        <p:blipFill>
          <a:blip r:embed="rId1"/>
          <a:stretch/>
        </p:blipFill>
        <p:spPr>
          <a:xfrm>
            <a:off x="5969160" y="1639800"/>
            <a:ext cx="2911680" cy="1637640"/>
          </a:xfrm>
          <a:prstGeom prst="rect">
            <a:avLst/>
          </a:prstGeom>
          <a:ln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348840" y="3332160"/>
            <a:ext cx="8680680" cy="24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pt-BR" sz="1600" spc="-1" strike="noStrike">
                <a:solidFill>
                  <a:srgbClr val="ff0000"/>
                </a:solidFill>
                <a:latin typeface="Gill Sans MT"/>
                <a:ea typeface="DejaVu Sans"/>
              </a:rPr>
              <a:t>Descrição da Equipe: </a:t>
            </a:r>
            <a:r>
              <a:rPr b="0" lang="pt-BR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Descrição breve da equipe, sem informações pessoais (500 palavras no máximo)</a:t>
            </a:r>
            <a:endParaRPr b="0" lang="pt-BR" sz="1600" spc="-1" strike="noStrike">
              <a:latin typeface="Arial"/>
            </a:endParaRPr>
          </a:p>
          <a:p>
            <a:pPr marL="201240">
              <a:lnSpc>
                <a:spcPct val="15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Escreva uma descrição da equipe, de onde são, o que fizeram como equipe nesta temporada, o que gostam na FLL, realmente qualquer coisa sobre a equipe que queira ser compartilhado.</a:t>
            </a:r>
            <a:endParaRPr b="0" lang="pt-BR" sz="1400" spc="-1" strike="noStrike">
              <a:latin typeface="Arial"/>
            </a:endParaRPr>
          </a:p>
          <a:p>
            <a:pPr marL="201240">
              <a:lnSpc>
                <a:spcPct val="150000"/>
              </a:lnSpc>
            </a:pPr>
            <a:r>
              <a:rPr b="1" lang="pt-BR" sz="1600" spc="-1" strike="noStrike">
                <a:solidFill>
                  <a:srgbClr val="ff0000"/>
                </a:solidFill>
                <a:latin typeface="Gill Sans MT"/>
                <a:ea typeface="DejaVu Sans"/>
              </a:rPr>
              <a:t>Solução Inovadora Pública: </a:t>
            </a:r>
            <a:r>
              <a:rPr b="0" lang="pt-BR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Descrição do problema e como a sua solução inovadora o resolve (300 palavras no máximo)</a:t>
            </a:r>
            <a:endParaRPr b="0" lang="pt-BR" sz="1600" spc="-1" strike="noStrike">
              <a:latin typeface="Arial"/>
            </a:endParaRPr>
          </a:p>
          <a:p>
            <a:pPr marL="201240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863600" y="5580360"/>
            <a:ext cx="2001600" cy="589680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Descrição da Equipe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6981840" y="5580360"/>
            <a:ext cx="2001600" cy="589680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Solução inovadora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581040" y="638856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176400" y="5491080"/>
            <a:ext cx="4791240" cy="9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01600">
              <a:lnSpc>
                <a:spcPct val="15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Gill Sans MT"/>
              </a:rPr>
              <a:t>Descreva brevemente o problema, porque foi escolhido, qual a solução e como resolve o problema.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Entendendo a rubrica gia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41640" y="1487880"/>
            <a:ext cx="4873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06000" indent="-3052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pt-BR" sz="1800" spc="-1" strike="noStrike">
                <a:solidFill>
                  <a:srgbClr val="ff0000"/>
                </a:solidFill>
                <a:latin typeface="Gill Sans MT"/>
              </a:rPr>
              <a:t>Identificação do Problema: </a:t>
            </a:r>
            <a:r>
              <a:rPr b="0" lang="pt-BR" sz="1400" spc="-1" strike="noStrike">
                <a:solidFill>
                  <a:srgbClr val="3d3d3d"/>
                </a:solidFill>
                <a:latin typeface="Gill Sans MT"/>
              </a:rPr>
              <a:t>A equipe tem que explicar o problema escolhido, tendo que ser o detalhado suficiente para entender porque é um problema.</a:t>
            </a:r>
            <a:endParaRPr b="0" lang="pt-BR" sz="14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pt-BR" sz="1800" spc="-1" strike="noStrike">
                <a:solidFill>
                  <a:srgbClr val="00b050"/>
                </a:solidFill>
                <a:latin typeface="Gill Sans MT"/>
              </a:rPr>
              <a:t>Inovação:</a:t>
            </a:r>
            <a:r>
              <a:rPr b="1" lang="pt-BR" sz="1800" spc="-1" strike="noStrike">
                <a:solidFill>
                  <a:srgbClr val="ff0000"/>
                </a:solidFill>
                <a:latin typeface="Gill Sans MT"/>
              </a:rPr>
              <a:t> </a:t>
            </a:r>
            <a:r>
              <a:rPr b="0" lang="pt-BR" sz="1400" spc="-1" strike="noStrike">
                <a:solidFill>
                  <a:srgbClr val="3d3d3d"/>
                </a:solidFill>
                <a:latin typeface="Gill Sans MT"/>
              </a:rPr>
              <a:t>A equipe tem que explicar porque a solução é original, inovadora e terá mais impacto para outros.</a:t>
            </a:r>
            <a:endParaRPr b="0" lang="pt-BR" sz="1400" spc="-1" strike="noStrike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4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pt-BR" sz="1700" spc="-1" strike="noStrike">
                <a:solidFill>
                  <a:srgbClr val="0070c0"/>
                </a:solidFill>
                <a:latin typeface="Gill Sans MT"/>
              </a:rPr>
              <a:t>Desenvolvimento da Solução: </a:t>
            </a:r>
            <a:r>
              <a:rPr b="0" lang="pt-BR" sz="1300" spc="-1" strike="noStrike">
                <a:solidFill>
                  <a:srgbClr val="3d3d3d"/>
                </a:solidFill>
                <a:latin typeface="Gill Sans MT"/>
              </a:rPr>
              <a:t>A equipe precisa saber de todo o processo de como a solução foi desenvolvida, como que levaram em consideração o </a:t>
            </a:r>
            <a:r>
              <a:rPr b="0" i="1" lang="pt-BR" sz="1300" spc="-1" strike="noStrike">
                <a:solidFill>
                  <a:srgbClr val="3d3d3d"/>
                </a:solidFill>
                <a:latin typeface="Gill Sans MT"/>
              </a:rPr>
              <a:t>feedback </a:t>
            </a:r>
            <a:r>
              <a:rPr b="0" lang="pt-BR" sz="1300" spc="-1" strike="noStrike">
                <a:solidFill>
                  <a:srgbClr val="3d3d3d"/>
                </a:solidFill>
                <a:latin typeface="Gill Sans MT"/>
              </a:rPr>
              <a:t>de profissionais e usaram para melhoria, como testaram a solução e porque é melhor do que as outras, se é mais cara, e se for mais cara, porque valeria o custo.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  <a:spcAft>
                <a:spcPts val="601"/>
              </a:spcAft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9A2B349F-D052-4377-A94D-49E21B68BD49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51" name="Picture 7" descr=""/>
          <p:cNvPicPr/>
          <p:nvPr/>
        </p:nvPicPr>
        <p:blipFill>
          <a:blip r:embed="rId1"/>
          <a:stretch/>
        </p:blipFill>
        <p:spPr>
          <a:xfrm>
            <a:off x="5430600" y="1873440"/>
            <a:ext cx="3082680" cy="39949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52" name="CustomShape 4"/>
          <p:cNvSpPr/>
          <p:nvPr/>
        </p:nvSpPr>
        <p:spPr>
          <a:xfrm>
            <a:off x="5602320" y="2963160"/>
            <a:ext cx="624240" cy="1612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5"/>
          <p:cNvSpPr/>
          <p:nvPr/>
        </p:nvSpPr>
        <p:spPr>
          <a:xfrm>
            <a:off x="5604120" y="3173400"/>
            <a:ext cx="624240" cy="13824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6"/>
          <p:cNvSpPr/>
          <p:nvPr/>
        </p:nvSpPr>
        <p:spPr>
          <a:xfrm>
            <a:off x="5605920" y="3499560"/>
            <a:ext cx="624240" cy="149760"/>
          </a:xfrm>
          <a:prstGeom prst="rect">
            <a:avLst/>
          </a:prstGeom>
          <a:noFill/>
          <a:ln w="2844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7"/>
          <p:cNvSpPr/>
          <p:nvPr/>
        </p:nvSpPr>
        <p:spPr>
          <a:xfrm>
            <a:off x="5584680" y="3836880"/>
            <a:ext cx="624240" cy="161280"/>
          </a:xfrm>
          <a:prstGeom prst="rect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8"/>
          <p:cNvSpPr/>
          <p:nvPr/>
        </p:nvSpPr>
        <p:spPr>
          <a:xfrm>
            <a:off x="5586840" y="4197600"/>
            <a:ext cx="624240" cy="238320"/>
          </a:xfrm>
          <a:prstGeom prst="rect">
            <a:avLst/>
          </a:prstGeom>
          <a:noFill/>
          <a:ln w="284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9"/>
          <p:cNvSpPr/>
          <p:nvPr/>
        </p:nvSpPr>
        <p:spPr>
          <a:xfrm>
            <a:off x="581040" y="638892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28792</TotalTime>
  <Application>LibreOffice/6.0.2.1$Windows_X86_64 LibreOffice_project/f7f06a8f319e4b62f9bc5095aa112a65d2f3ac89</Application>
  <Words>1797</Words>
  <Paragraphs>128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2017-08-13T17:46:18Z</dcterms:created>
  <dc:creator>Sanjay Seshan</dc:creator>
  <dc:description/>
  <dc:language>pt-BR</dc:language>
  <cp:lastModifiedBy/>
  <cp:lastPrinted>2017-08-25T20:33:50Z</cp:lastPrinted>
  <dcterms:modified xsi:type="dcterms:W3CDTF">2018-08-27T16:53:45Z</dcterms:modified>
  <cp:revision>173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