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9.png" ContentType="image/png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7.png" ContentType="image/png"/>
  <Override PartName="/ppt/media/image5.jpeg" ContentType="image/jpeg"/>
  <Override PartName="/ppt/media/image8.jpeg" ContentType="image/jpeg"/>
  <Override PartName="/ppt/media/image6.png" ContentType="image/png"/>
  <Override PartName="/ppt/media/image10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Clique para mover o slide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EA4F425-2822-4CC3-ABE6-07C28A59EEE8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0476A29-2162-42D4-B880-B3C7BB83A56E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3520" y="150552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19200" y="150552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48200" y="377928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3520" y="377928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19200" y="377928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581040" y="687600"/>
            <a:ext cx="7989480" cy="276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233520" y="150552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19200" y="150552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48200" y="377928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233520" y="377928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6019200" y="3779280"/>
            <a:ext cx="265248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581040" y="687600"/>
            <a:ext cx="7989480" cy="276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8200" y="441360"/>
            <a:ext cx="2719440" cy="10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5976000" y="441360"/>
            <a:ext cx="2710440" cy="107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216600" y="441360"/>
            <a:ext cx="2710440" cy="107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6273360"/>
            <a:ext cx="9143640" cy="65520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448200" y="563760"/>
            <a:ext cx="8239680" cy="56818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581040" y="3936600"/>
            <a:ext cx="7989480" cy="1032840"/>
          </a:xfrm>
          <a:prstGeom prst="rect">
            <a:avLst/>
          </a:prstGeom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Gill Sans MT"/>
              </a:rPr>
              <a:t>title style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5559480" y="6392160"/>
            <a:ext cx="213336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AAF20608-83D8-4E3D-B61F-A4257EFF9119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31/08/2018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581040" y="6387840"/>
            <a:ext cx="487008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© 2018, FLL Tutorials (Last Edit 6/11/2018)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7800480" y="6392160"/>
            <a:ext cx="77004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CD7C8FA-C372-4CF9-9440-53A0F34EB74A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&lt;número&gt;</a:t>
            </a:fld>
            <a:endParaRPr b="0" lang="pt-BR" sz="1800" spc="-1" strike="noStrike">
              <a:latin typeface="Times New Roman"/>
            </a:endParaRPr>
          </a:p>
        </p:txBody>
      </p:sp>
      <p:pic>
        <p:nvPicPr>
          <p:cNvPr id="9" name="Picture 7" descr=""/>
          <p:cNvPicPr/>
          <p:nvPr/>
        </p:nvPicPr>
        <p:blipFill>
          <a:blip r:embed="rId2"/>
          <a:stretch/>
        </p:blipFill>
        <p:spPr>
          <a:xfrm>
            <a:off x="335160" y="563760"/>
            <a:ext cx="8488440" cy="2915280"/>
          </a:xfrm>
          <a:prstGeom prst="rect">
            <a:avLst/>
          </a:prstGeom>
          <a:ln>
            <a:noFill/>
          </a:ln>
        </p:spPr>
      </p:pic>
      <p:sp>
        <p:nvSpPr>
          <p:cNvPr id="10" name="CustomShape 10"/>
          <p:cNvSpPr/>
          <p:nvPr/>
        </p:nvSpPr>
        <p:spPr>
          <a:xfrm>
            <a:off x="-2520" y="6272640"/>
            <a:ext cx="9141120" cy="63720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Clique para editar o formato do texto da estrutura de tópicos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3d3d3d"/>
                </a:solidFill>
                <a:latin typeface="Gill Sans MT"/>
              </a:rPr>
              <a:t>2.º nível da estrutura de tópicos</a:t>
            </a:r>
            <a:endParaRPr b="0" lang="en-US" sz="1400" spc="-1" strike="noStrike">
              <a:solidFill>
                <a:srgbClr val="3d3d3d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3d3d3d"/>
                </a:solidFill>
                <a:latin typeface="Gill Sans MT"/>
              </a:rPr>
              <a:t>3.º nível da estrutura de tópicos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3d3d3d"/>
                </a:solidFill>
                <a:latin typeface="Gill Sans MT"/>
              </a:rPr>
              <a:t>4.º nível da estrutura de tópicos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5.º nível da estrutura de tópicos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6.º nível da estrutura de tópicos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7.º nível da estrutura de tópicos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48200" y="441360"/>
            <a:ext cx="2719440" cy="10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5976000" y="441360"/>
            <a:ext cx="2710440" cy="107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3216600" y="441360"/>
            <a:ext cx="2710440" cy="107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0" y="6273360"/>
            <a:ext cx="9143640" cy="65520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448200" y="599760"/>
            <a:ext cx="8238240" cy="817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4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3" name="PlaceHolder 6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/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Edit Master text styles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Second level</a:t>
            </a: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  <a:p>
            <a:pPr lvl="2" marL="900000" indent="-269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Third level</a:t>
            </a: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  <a:p>
            <a:pPr lvl="3" marL="1242000" indent="-233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</a:rPr>
              <a:t>Fourth level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  <a:p>
            <a:pPr lvl="4" marL="1602000" indent="-233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</a:rPr>
              <a:t>Fifth level</a:t>
            </a:r>
            <a:endParaRPr b="0" lang="en-US" sz="24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dt"/>
          </p:nvPr>
        </p:nvSpPr>
        <p:spPr>
          <a:xfrm>
            <a:off x="5559480" y="6392160"/>
            <a:ext cx="213336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EF0B90CC-F80F-4EF4-BA18-5EAC085887D0}" type="datetime1">
              <a:rPr b="0" lang="pt-BR" sz="1800" spc="-1" strike="noStrike">
                <a:solidFill>
                  <a:srgbClr val="537ed0"/>
                </a:solidFill>
                <a:latin typeface="Gill Sans MT"/>
              </a:rPr>
              <a:t>31/08/2018</a:t>
            </a:fld>
            <a:endParaRPr b="0" lang="pt-BR" sz="1800" spc="-1" strike="noStrike">
              <a:latin typeface="Times New Roman"/>
            </a:endParaRPr>
          </a:p>
        </p:txBody>
      </p:sp>
      <p:sp>
        <p:nvSpPr>
          <p:cNvPr id="56" name="PlaceHolder 9"/>
          <p:cNvSpPr>
            <a:spLocks noGrp="1"/>
          </p:cNvSpPr>
          <p:nvPr>
            <p:ph type="ftr"/>
          </p:nvPr>
        </p:nvSpPr>
        <p:spPr>
          <a:xfrm>
            <a:off x="581040" y="6387840"/>
            <a:ext cx="487008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© 2018, FLL Tutorials (Last Edit 6/11/2018)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57" name="PlaceHolder 10"/>
          <p:cNvSpPr>
            <a:spLocks noGrp="1"/>
          </p:cNvSpPr>
          <p:nvPr>
            <p:ph type="sldNum"/>
          </p:nvPr>
        </p:nvSpPr>
        <p:spPr>
          <a:xfrm>
            <a:off x="7800480" y="6392160"/>
            <a:ext cx="77004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2A7D1604-E955-400E-8283-2C29418766DF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&lt;número&gt;</a:t>
            </a:fld>
            <a:endParaRPr b="0" lang="pt-BR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www.ev3lessons.com/" TargetMode="External"/><Relationship Id="rId2" Type="http://schemas.openxmlformats.org/officeDocument/2006/relationships/hyperlink" Target="http://www.flltutorials.com/" TargetMode="External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81040" y="3936600"/>
            <a:ext cx="7989480" cy="1032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Gill Sans MT"/>
              </a:rPr>
              <a:t>Identificando o Problema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81040" y="5175720"/>
            <a:ext cx="7989480" cy="590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b="0" lang="pt-BR" sz="1600" spc="-1" strike="noStrike" cap="all">
                <a:solidFill>
                  <a:srgbClr val="ffffff"/>
                </a:solidFill>
                <a:latin typeface="Gill Sans MT"/>
              </a:rPr>
              <a:t>Seshan brothers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b="0" lang="pt-BR" sz="1600" spc="-1" strike="noStrike" cap="all">
                <a:solidFill>
                  <a:srgbClr val="ffffff"/>
                </a:solidFill>
                <a:latin typeface="Gill Sans MT"/>
              </a:rPr>
              <a:t>Traduzido por equipe sunrise</a:t>
            </a:r>
            <a:endParaRPr b="0" lang="pt-BR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Sobre os autores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136800" y="1489680"/>
            <a:ext cx="469728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lvl="1" marL="630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Seshan Brothers estavam na equipe Not the Droids You Are Looking For 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Nossa pesquisa para a Trash Trek foi semifinalista no Global Innovation Award (Top 20 de 30,0000 times)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Para o projeto de pesquisa da Nature’s Fury ganhou o Innovative Solution pela FIRST LEGO League International Open em Toronto.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Nosso projeto de pesquisa no World Class foi o EV3Lessons.com! ;-)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Somos Champion’s award do World Festival 2018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581040" y="6387840"/>
            <a:ext cx="5682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© 2018, FLL Tutorials (Última edição 30/08/2018)</a:t>
            </a:r>
            <a:endParaRPr b="0" lang="pt-BR" sz="1800" spc="-1" strike="noStrike">
              <a:latin typeface="Times New Roman"/>
            </a:endParaRPr>
          </a:p>
        </p:txBody>
      </p:sp>
      <p:sp>
        <p:nvSpPr>
          <p:cNvPr id="105" name="TextShape 4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3543CD4-D9B6-478B-A94D-E1621BE4D4E2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&lt;número&gt;</a:t>
            </a:fld>
            <a:endParaRPr b="0" lang="pt-BR" sz="1800" spc="-1" strike="noStrike">
              <a:latin typeface="Times New Roman"/>
            </a:endParaRPr>
          </a:p>
        </p:txBody>
      </p:sp>
      <p:pic>
        <p:nvPicPr>
          <p:cNvPr id="106" name="Picture 6" descr=""/>
          <p:cNvPicPr/>
          <p:nvPr/>
        </p:nvPicPr>
        <p:blipFill>
          <a:blip r:embed="rId1"/>
          <a:stretch/>
        </p:blipFill>
        <p:spPr>
          <a:xfrm>
            <a:off x="5201640" y="1928880"/>
            <a:ext cx="3368880" cy="336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Se adiantando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47120" y="1692720"/>
            <a:ext cx="3687480" cy="3854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06000" indent="-305640">
              <a:lnSpc>
                <a:spcPct val="100000"/>
              </a:lnSpc>
              <a:buClr>
                <a:srgbClr val="3d3d3d"/>
              </a:buClr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Usualmente a FIRST LEGO League lança o tema da temporada do próximo ano por volta de Dezembro da temporada atual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buClr>
                <a:srgbClr val="3d3d3d"/>
              </a:buClr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A FIRST também lança um vídeo no seu canal do YouTube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buClr>
                <a:srgbClr val="3d3d3d"/>
              </a:buClr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Você pode começar a pensar na introdução bastante cedo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DFA90A81-F746-44A2-858F-93B31D5B1070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&lt;número&gt;</a:t>
            </a:fld>
            <a:endParaRPr b="0" lang="pt-BR" sz="1800" spc="-1" strike="noStrike">
              <a:latin typeface="Times New Roman"/>
            </a:endParaRPr>
          </a:p>
        </p:txBody>
      </p:sp>
      <p:pic>
        <p:nvPicPr>
          <p:cNvPr id="110" name="Picture 6" descr=""/>
          <p:cNvPicPr/>
          <p:nvPr/>
        </p:nvPicPr>
        <p:blipFill>
          <a:blip r:embed="rId1"/>
          <a:stretch/>
        </p:blipFill>
        <p:spPr>
          <a:xfrm>
            <a:off x="4228200" y="1497600"/>
            <a:ext cx="3571920" cy="2338200"/>
          </a:xfrm>
          <a:prstGeom prst="rect">
            <a:avLst/>
          </a:prstGeom>
          <a:ln>
            <a:noFill/>
          </a:ln>
        </p:spPr>
      </p:pic>
      <p:pic>
        <p:nvPicPr>
          <p:cNvPr id="111" name="Picture 8" descr=""/>
          <p:cNvPicPr/>
          <p:nvPr/>
        </p:nvPicPr>
        <p:blipFill>
          <a:blip r:embed="rId2"/>
          <a:stretch/>
        </p:blipFill>
        <p:spPr>
          <a:xfrm>
            <a:off x="4345920" y="3767040"/>
            <a:ext cx="4224600" cy="2262240"/>
          </a:xfrm>
          <a:prstGeom prst="rect">
            <a:avLst/>
          </a:prstGeom>
          <a:ln>
            <a:noFill/>
          </a:ln>
        </p:spPr>
      </p:pic>
      <p:sp>
        <p:nvSpPr>
          <p:cNvPr id="112" name="TextShape 4"/>
          <p:cNvSpPr txBox="1"/>
          <p:nvPr/>
        </p:nvSpPr>
        <p:spPr>
          <a:xfrm>
            <a:off x="581040" y="6388200"/>
            <a:ext cx="5682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© 2018, FLL Tutorials (Última edição 30/08/2018)</a:t>
            </a:r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Adiante as ideias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241920" y="1845720"/>
            <a:ext cx="3662640" cy="4023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Faça viagens de campo, para ter ideias para o projeto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Na Animal Allies, muitas equipes visitaram zoológicos e locais de aquarismo</a:t>
            </a: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Faça pesquisas premilinares do tópico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A sua meta não é finalizar o projeto, mas tenha ideias para possíveis projetos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32A3C14B-9863-43C9-BDDF-153009730383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&lt;número&gt;</a:t>
            </a:fld>
            <a:endParaRPr b="0" lang="pt-BR" sz="1800" spc="-1" strike="noStrike">
              <a:latin typeface="Times New Roman"/>
            </a:endParaRPr>
          </a:p>
        </p:txBody>
      </p:sp>
      <p:pic>
        <p:nvPicPr>
          <p:cNvPr id="116" name="Picture 6" descr=""/>
          <p:cNvPicPr/>
          <p:nvPr/>
        </p:nvPicPr>
        <p:blipFill>
          <a:blip r:embed="rId1"/>
          <a:stretch/>
        </p:blipFill>
        <p:spPr>
          <a:xfrm>
            <a:off x="4287960" y="2170800"/>
            <a:ext cx="4497480" cy="3373200"/>
          </a:xfrm>
          <a:prstGeom prst="rect">
            <a:avLst/>
          </a:prstGeom>
          <a:ln>
            <a:noFill/>
          </a:ln>
        </p:spPr>
      </p:pic>
      <p:sp>
        <p:nvSpPr>
          <p:cNvPr id="117" name="TextShape 4"/>
          <p:cNvSpPr txBox="1"/>
          <p:nvPr/>
        </p:nvSpPr>
        <p:spPr>
          <a:xfrm>
            <a:off x="581040" y="6388200"/>
            <a:ext cx="5682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© 2018, FLL Tutorials (Última edição 30/08/2018)</a:t>
            </a:r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Leia os guias do desafio cuidadosamente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403200" y="1573920"/>
            <a:ext cx="8167320" cy="4023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06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Algumas vezes, você deve seguir certos sub-tópicos (como na Nature’s Fury, que listava quais desastres naturais eram permitidos)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Algumas vezes, deve-se seguir algo específico (como na Senior Solution, que requeria ou Parceiro Sênior para cada equipe)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0FA9E2DF-2467-4AFA-B5CF-304F642CB2F6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&lt;número&gt;</a:t>
            </a:fld>
            <a:endParaRPr b="0" lang="pt-BR" sz="1800" spc="-1" strike="noStrike">
              <a:latin typeface="Times New Roman"/>
            </a:endParaRPr>
          </a:p>
        </p:txBody>
      </p:sp>
      <p:pic>
        <p:nvPicPr>
          <p:cNvPr id="121" name="Picture 5" descr=""/>
          <p:cNvPicPr/>
          <p:nvPr/>
        </p:nvPicPr>
        <p:blipFill>
          <a:blip r:embed="rId1"/>
          <a:stretch/>
        </p:blipFill>
        <p:spPr>
          <a:xfrm>
            <a:off x="2210040" y="2318400"/>
            <a:ext cx="5075280" cy="131580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pic>
        <p:nvPicPr>
          <p:cNvPr id="122" name="Picture 6" descr=""/>
          <p:cNvPicPr/>
          <p:nvPr/>
        </p:nvPicPr>
        <p:blipFill>
          <a:blip r:embed="rId2"/>
          <a:stretch/>
        </p:blipFill>
        <p:spPr>
          <a:xfrm>
            <a:off x="1114200" y="4905360"/>
            <a:ext cx="6802560" cy="107172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sp>
        <p:nvSpPr>
          <p:cNvPr id="123" name="TextShape 4"/>
          <p:cNvSpPr txBox="1"/>
          <p:nvPr/>
        </p:nvSpPr>
        <p:spPr>
          <a:xfrm>
            <a:off x="581040" y="6388560"/>
            <a:ext cx="5682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© 2018, FLL Tutorials (Última edição 30/08/2018)</a:t>
            </a:r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4000" y="687600"/>
            <a:ext cx="856800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Escolham algo que todos concordem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241560" y="1845720"/>
            <a:ext cx="3810960" cy="4023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Todos trabalham no projeto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Escolham um tópico que todos os membros concordem ou se interessem</a:t>
            </a: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600" spc="-1" strike="noStrike">
                <a:solidFill>
                  <a:srgbClr val="3d3d3d"/>
                </a:solidFill>
                <a:latin typeface="Gill Sans MT"/>
              </a:rPr>
              <a:t>Uma ideia que todos os membros façam um pouco de pesquisa em seu tópico favorito e que apresentem ele </a:t>
            </a:r>
            <a:endParaRPr b="0" lang="en-US" sz="36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Quando a equipe decidir que tópico que eles estão mais interessados em fazer no seu projeto de pesquisa</a:t>
            </a: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Depois, a equipe identifica um porblema específico para este tópico</a:t>
            </a: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115697BF-B0CE-4C03-B073-E0121B42F421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&lt;número&gt;</a:t>
            </a:fld>
            <a:endParaRPr b="0" lang="pt-BR" sz="1800" spc="-1" strike="noStrike">
              <a:latin typeface="Times New Roman"/>
            </a:endParaRPr>
          </a:p>
        </p:txBody>
      </p:sp>
      <p:pic>
        <p:nvPicPr>
          <p:cNvPr id="127" name="Picture 5" descr=""/>
          <p:cNvPicPr/>
          <p:nvPr/>
        </p:nvPicPr>
        <p:blipFill>
          <a:blip r:embed="rId1"/>
          <a:stretch/>
        </p:blipFill>
        <p:spPr>
          <a:xfrm>
            <a:off x="4551120" y="2137680"/>
            <a:ext cx="4283280" cy="3212280"/>
          </a:xfrm>
          <a:prstGeom prst="rect">
            <a:avLst/>
          </a:prstGeom>
          <a:ln>
            <a:noFill/>
          </a:ln>
        </p:spPr>
      </p:pic>
      <p:sp>
        <p:nvSpPr>
          <p:cNvPr id="128" name="TextShape 4"/>
          <p:cNvSpPr txBox="1"/>
          <p:nvPr/>
        </p:nvSpPr>
        <p:spPr>
          <a:xfrm>
            <a:off x="581040" y="6388560"/>
            <a:ext cx="5682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© 2018, FLL Tutorials (Última edição 30/08/2018)</a:t>
            </a:r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Identificando o problema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D99AAF4E-011E-47C3-8060-74E04140E7D3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&lt;número&gt;</a:t>
            </a:fld>
            <a:endParaRPr b="0" lang="pt-BR" sz="1800" spc="-1" strike="noStrike">
              <a:latin typeface="Times New Roman"/>
            </a:endParaRPr>
          </a:p>
        </p:txBody>
      </p:sp>
      <p:grpSp>
        <p:nvGrpSpPr>
          <p:cNvPr id="131" name="Group 3"/>
          <p:cNvGrpSpPr/>
          <p:nvPr/>
        </p:nvGrpSpPr>
        <p:grpSpPr>
          <a:xfrm>
            <a:off x="7182720" y="3096000"/>
            <a:ext cx="1827000" cy="1751760"/>
            <a:chOff x="7182720" y="3096000"/>
            <a:chExt cx="1827000" cy="1751760"/>
          </a:xfrm>
        </p:grpSpPr>
        <p:sp>
          <p:nvSpPr>
            <p:cNvPr id="132" name="CustomShape 4"/>
            <p:cNvSpPr/>
            <p:nvPr/>
          </p:nvSpPr>
          <p:spPr>
            <a:xfrm>
              <a:off x="7182720" y="3096000"/>
              <a:ext cx="1827000" cy="1751760"/>
            </a:xfrm>
            <a:prstGeom prst="roundRect">
              <a:avLst>
                <a:gd name="adj" fmla="val 10000"/>
              </a:avLst>
            </a:prstGeom>
            <a:ln>
              <a:noFill/>
            </a:ln>
            <a:effectLst>
              <a:outerShdw blurRad="38100" dir="5400000" dist="25400" rotWithShape="0">
                <a:srgbClr val="000000">
                  <a:alpha val="55000"/>
                </a:srgb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33" name="CustomShape 5"/>
            <p:cNvSpPr/>
            <p:nvPr/>
          </p:nvSpPr>
          <p:spPr>
            <a:xfrm>
              <a:off x="7215120" y="3147120"/>
              <a:ext cx="1762920" cy="1648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lang="pt-BR" sz="1800" spc="-1" strike="noStrike">
                  <a:solidFill>
                    <a:srgbClr val="ffffff"/>
                  </a:solidFill>
                  <a:latin typeface="Gill Sans MT"/>
                </a:rPr>
                <a:t>Como reduzir as mortes de morcegos causadas pelo vento de turbinas</a:t>
              </a:r>
              <a:endParaRPr b="0" lang="pt-BR" sz="1800" spc="-1" strike="noStrike">
                <a:latin typeface="Arial"/>
              </a:endParaRPr>
            </a:p>
          </p:txBody>
        </p:sp>
      </p:grpSp>
      <p:grpSp>
        <p:nvGrpSpPr>
          <p:cNvPr id="134" name="Group 6"/>
          <p:cNvGrpSpPr/>
          <p:nvPr/>
        </p:nvGrpSpPr>
        <p:grpSpPr>
          <a:xfrm>
            <a:off x="3588840" y="3592080"/>
            <a:ext cx="458640" cy="536760"/>
            <a:chOff x="3588840" y="3592080"/>
            <a:chExt cx="458640" cy="536760"/>
          </a:xfrm>
        </p:grpSpPr>
        <p:sp>
          <p:nvSpPr>
            <p:cNvPr id="135" name="CustomShape 7"/>
            <p:cNvSpPr/>
            <p:nvPr/>
          </p:nvSpPr>
          <p:spPr>
            <a:xfrm>
              <a:off x="3588840" y="3592080"/>
              <a:ext cx="458640" cy="536760"/>
            </a:xfrm>
            <a:prstGeom prst="rightArrow">
              <a:avLst>
                <a:gd name="adj1" fmla="val 60000"/>
                <a:gd name="adj2" fmla="val 50000"/>
              </a:avLst>
            </a:prstGeom>
            <a:ln>
              <a:noFill/>
            </a:ln>
            <a:effectLst>
              <a:outerShdw blurRad="38100" dir="5400000" dist="25400" rotWithShape="0">
                <a:srgbClr val="000000">
                  <a:alpha val="55000"/>
                </a:srgbClr>
              </a:outerShdw>
            </a:effectLst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36" name="CustomShape 8"/>
            <p:cNvSpPr/>
            <p:nvPr/>
          </p:nvSpPr>
          <p:spPr>
            <a:xfrm>
              <a:off x="3588840" y="3699360"/>
              <a:ext cx="321120" cy="321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7" name="Group 9"/>
          <p:cNvGrpSpPr/>
          <p:nvPr/>
        </p:nvGrpSpPr>
        <p:grpSpPr>
          <a:xfrm>
            <a:off x="4259160" y="3973320"/>
            <a:ext cx="2164680" cy="1570680"/>
            <a:chOff x="4259160" y="3973320"/>
            <a:chExt cx="2164680" cy="1570680"/>
          </a:xfrm>
        </p:grpSpPr>
        <p:sp>
          <p:nvSpPr>
            <p:cNvPr id="138" name="CustomShape 10"/>
            <p:cNvSpPr/>
            <p:nvPr/>
          </p:nvSpPr>
          <p:spPr>
            <a:xfrm>
              <a:off x="4259160" y="3973320"/>
              <a:ext cx="2164680" cy="1570680"/>
            </a:xfrm>
            <a:prstGeom prst="roundRect">
              <a:avLst>
                <a:gd name="adj" fmla="val 10000"/>
              </a:avLst>
            </a:prstGeom>
            <a:ln>
              <a:noFill/>
            </a:ln>
            <a:effectLst>
              <a:outerShdw blurRad="38100" dir="5400000" dist="25400" rotWithShape="0">
                <a:srgbClr val="000000">
                  <a:alpha val="55000"/>
                </a:srgb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39" name="CustomShape 11"/>
            <p:cNvSpPr/>
            <p:nvPr/>
          </p:nvSpPr>
          <p:spPr>
            <a:xfrm>
              <a:off x="4296960" y="4019400"/>
              <a:ext cx="2088720" cy="1478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lang="pt-BR" sz="1800" spc="-1" strike="noStrike">
                  <a:solidFill>
                    <a:srgbClr val="ffffff"/>
                  </a:solidFill>
                  <a:latin typeface="Gill Sans MT"/>
                </a:rPr>
                <a:t>Morcegos são mortos pela síndrome do Nariz Branco que humanos espalham</a:t>
              </a:r>
              <a:endParaRPr b="0" lang="pt-BR" sz="1800" spc="-1" strike="noStrike">
                <a:latin typeface="Arial"/>
              </a:endParaRPr>
            </a:p>
          </p:txBody>
        </p:sp>
      </p:grpSp>
      <p:grpSp>
        <p:nvGrpSpPr>
          <p:cNvPr id="140" name="Group 12"/>
          <p:cNvGrpSpPr/>
          <p:nvPr/>
        </p:nvGrpSpPr>
        <p:grpSpPr>
          <a:xfrm>
            <a:off x="6635520" y="3630240"/>
            <a:ext cx="458640" cy="536760"/>
            <a:chOff x="6635520" y="3630240"/>
            <a:chExt cx="458640" cy="536760"/>
          </a:xfrm>
        </p:grpSpPr>
        <p:sp>
          <p:nvSpPr>
            <p:cNvPr id="141" name="CustomShape 13"/>
            <p:cNvSpPr/>
            <p:nvPr/>
          </p:nvSpPr>
          <p:spPr>
            <a:xfrm>
              <a:off x="6635520" y="3630240"/>
              <a:ext cx="458640" cy="536760"/>
            </a:xfrm>
            <a:prstGeom prst="rightArrow">
              <a:avLst>
                <a:gd name="adj1" fmla="val 60000"/>
                <a:gd name="adj2" fmla="val 50000"/>
              </a:avLst>
            </a:prstGeom>
            <a:ln>
              <a:noFill/>
            </a:ln>
            <a:effectLst>
              <a:outerShdw blurRad="38100" dir="5400000" dist="25400" rotWithShape="0">
                <a:srgbClr val="000000">
                  <a:alpha val="55000"/>
                </a:srgbClr>
              </a:outerShdw>
            </a:effectLst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42" name="CustomShape 14"/>
            <p:cNvSpPr/>
            <p:nvPr/>
          </p:nvSpPr>
          <p:spPr>
            <a:xfrm>
              <a:off x="6635520" y="3737520"/>
              <a:ext cx="321120" cy="321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3" name="Group 15"/>
          <p:cNvGrpSpPr/>
          <p:nvPr/>
        </p:nvGrpSpPr>
        <p:grpSpPr>
          <a:xfrm>
            <a:off x="4221000" y="2458800"/>
            <a:ext cx="2164680" cy="1298880"/>
            <a:chOff x="4221000" y="2458800"/>
            <a:chExt cx="2164680" cy="1298880"/>
          </a:xfrm>
        </p:grpSpPr>
        <p:sp>
          <p:nvSpPr>
            <p:cNvPr id="144" name="CustomShape 16"/>
            <p:cNvSpPr/>
            <p:nvPr/>
          </p:nvSpPr>
          <p:spPr>
            <a:xfrm>
              <a:off x="4221000" y="2458800"/>
              <a:ext cx="2164680" cy="1298880"/>
            </a:xfrm>
            <a:prstGeom prst="roundRect">
              <a:avLst>
                <a:gd name="adj" fmla="val 10000"/>
              </a:avLst>
            </a:prstGeom>
            <a:ln>
              <a:noFill/>
            </a:ln>
            <a:effectLst>
              <a:outerShdw blurRad="38100" dir="5400000" dist="25400" rotWithShape="0">
                <a:srgbClr val="000000">
                  <a:alpha val="55000"/>
                </a:srgb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45" name="CustomShape 17"/>
            <p:cNvSpPr/>
            <p:nvPr/>
          </p:nvSpPr>
          <p:spPr>
            <a:xfrm>
              <a:off x="4259160" y="2496960"/>
              <a:ext cx="2088720" cy="1222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lang="pt-BR" sz="1800" spc="-1" strike="noStrike">
                  <a:solidFill>
                    <a:srgbClr val="ffffff"/>
                  </a:solidFill>
                  <a:latin typeface="Gill Sans MT"/>
                </a:rPr>
                <a:t>Morcegos são mortos pelos ventos de turbinas que humanos fazem</a:t>
              </a:r>
              <a:endParaRPr b="0" lang="pt-BR" sz="1800" spc="-1" strike="noStrike">
                <a:latin typeface="Arial"/>
              </a:endParaRPr>
            </a:p>
          </p:txBody>
        </p:sp>
      </p:grpSp>
      <p:grpSp>
        <p:nvGrpSpPr>
          <p:cNvPr id="146" name="Group 18"/>
          <p:cNvGrpSpPr/>
          <p:nvPr/>
        </p:nvGrpSpPr>
        <p:grpSpPr>
          <a:xfrm>
            <a:off x="2196000" y="3456000"/>
            <a:ext cx="1316160" cy="884520"/>
            <a:chOff x="2196000" y="3456000"/>
            <a:chExt cx="1316160" cy="884520"/>
          </a:xfrm>
        </p:grpSpPr>
        <p:sp>
          <p:nvSpPr>
            <p:cNvPr id="147" name="CustomShape 19"/>
            <p:cNvSpPr/>
            <p:nvPr/>
          </p:nvSpPr>
          <p:spPr>
            <a:xfrm>
              <a:off x="2196000" y="3456000"/>
              <a:ext cx="1316160" cy="884520"/>
            </a:xfrm>
            <a:prstGeom prst="roundRect">
              <a:avLst>
                <a:gd name="adj" fmla="val 10000"/>
              </a:avLst>
            </a:prstGeom>
            <a:ln>
              <a:noFill/>
            </a:ln>
            <a:effectLst>
              <a:outerShdw blurRad="38100" dir="5400000" dist="25400" rotWithShape="0">
                <a:srgbClr val="000000">
                  <a:alpha val="55000"/>
                </a:srgb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48" name="CustomShape 20"/>
            <p:cNvSpPr/>
            <p:nvPr/>
          </p:nvSpPr>
          <p:spPr>
            <a:xfrm>
              <a:off x="2219400" y="3481920"/>
              <a:ext cx="1270080" cy="832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lang="pt-BR" sz="1800" spc="-1" strike="noStrike">
                  <a:solidFill>
                    <a:srgbClr val="ffffff"/>
                  </a:solidFill>
                  <a:latin typeface="Gill Sans MT"/>
                </a:rPr>
                <a:t>Morcegos</a:t>
              </a:r>
              <a:endParaRPr b="0" lang="pt-BR" sz="1800" spc="-1" strike="noStrike">
                <a:latin typeface="Arial"/>
              </a:endParaRPr>
            </a:p>
          </p:txBody>
        </p:sp>
      </p:grpSp>
      <p:sp>
        <p:nvSpPr>
          <p:cNvPr id="149" name="CustomShape 21"/>
          <p:cNvSpPr/>
          <p:nvPr/>
        </p:nvSpPr>
        <p:spPr>
          <a:xfrm>
            <a:off x="408600" y="1645200"/>
            <a:ext cx="1889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800" spc="-1" strike="noStrike" u="sng">
                <a:solidFill>
                  <a:srgbClr val="ff0000"/>
                </a:solidFill>
                <a:uFillTx/>
                <a:latin typeface="Gill Sans MT"/>
              </a:rPr>
              <a:t>Selecione um Animal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0" name="CustomShape 22"/>
          <p:cNvSpPr/>
          <p:nvPr/>
        </p:nvSpPr>
        <p:spPr>
          <a:xfrm>
            <a:off x="3017160" y="1645200"/>
            <a:ext cx="32245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800" spc="-1" strike="noStrike" u="sng">
                <a:solidFill>
                  <a:srgbClr val="ff0000"/>
                </a:solidFill>
                <a:uFillTx/>
                <a:latin typeface="Gill Sans MT"/>
              </a:rPr>
              <a:t>Identificar a Interação Humana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1" name="CustomShape 23"/>
          <p:cNvSpPr/>
          <p:nvPr/>
        </p:nvSpPr>
        <p:spPr>
          <a:xfrm>
            <a:off x="6836760" y="1645200"/>
            <a:ext cx="18496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800" spc="-1" strike="noStrike" u="sng">
                <a:solidFill>
                  <a:srgbClr val="ff0000"/>
                </a:solidFill>
                <a:uFillTx/>
                <a:latin typeface="Gill Sans MT"/>
              </a:rPr>
              <a:t>Problema Selecionado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2" name="CustomShape 24"/>
          <p:cNvSpPr/>
          <p:nvPr/>
        </p:nvSpPr>
        <p:spPr>
          <a:xfrm>
            <a:off x="137160" y="5928840"/>
            <a:ext cx="82717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Gill Sans MT"/>
              </a:rPr>
              <a:t>Sample based on team that participated in FIRST LEGO League Animal Allies</a:t>
            </a:r>
            <a:endParaRPr b="0" lang="pt-BR" sz="1400" spc="-1" strike="noStrike">
              <a:latin typeface="Arial"/>
            </a:endParaRPr>
          </a:p>
        </p:txBody>
      </p:sp>
      <p:grpSp>
        <p:nvGrpSpPr>
          <p:cNvPr id="153" name="Group 25"/>
          <p:cNvGrpSpPr/>
          <p:nvPr/>
        </p:nvGrpSpPr>
        <p:grpSpPr>
          <a:xfrm>
            <a:off x="322200" y="2372760"/>
            <a:ext cx="1261800" cy="884520"/>
            <a:chOff x="322200" y="2372760"/>
            <a:chExt cx="1261800" cy="884520"/>
          </a:xfrm>
        </p:grpSpPr>
        <p:sp>
          <p:nvSpPr>
            <p:cNvPr id="154" name="CustomShape 26"/>
            <p:cNvSpPr/>
            <p:nvPr/>
          </p:nvSpPr>
          <p:spPr>
            <a:xfrm>
              <a:off x="322200" y="2372760"/>
              <a:ext cx="1261800" cy="884520"/>
            </a:xfrm>
            <a:prstGeom prst="roundRect">
              <a:avLst>
                <a:gd name="adj" fmla="val 10000"/>
              </a:avLst>
            </a:prstGeom>
            <a:ln>
              <a:noFill/>
            </a:ln>
            <a:effectLst>
              <a:outerShdw blurRad="38100" dir="5400000" dist="25400" rotWithShape="0">
                <a:srgbClr val="000000">
                  <a:alpha val="55000"/>
                </a:srgb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55" name="CustomShape 27"/>
            <p:cNvSpPr/>
            <p:nvPr/>
          </p:nvSpPr>
          <p:spPr>
            <a:xfrm>
              <a:off x="344520" y="2398680"/>
              <a:ext cx="1217520" cy="832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lang="pt-BR" sz="1800" spc="-1" strike="noStrike">
                  <a:solidFill>
                    <a:srgbClr val="ffffff"/>
                  </a:solidFill>
                  <a:latin typeface="Gill Sans MT"/>
                </a:rPr>
                <a:t>Golfinhos</a:t>
              </a:r>
              <a:endParaRPr b="0" lang="pt-BR" sz="1800" spc="-1" strike="noStrike">
                <a:latin typeface="Arial"/>
              </a:endParaRPr>
            </a:p>
          </p:txBody>
        </p:sp>
      </p:grpSp>
      <p:grpSp>
        <p:nvGrpSpPr>
          <p:cNvPr id="156" name="Group 28"/>
          <p:cNvGrpSpPr/>
          <p:nvPr/>
        </p:nvGrpSpPr>
        <p:grpSpPr>
          <a:xfrm>
            <a:off x="342360" y="3423240"/>
            <a:ext cx="1143000" cy="884520"/>
            <a:chOff x="342360" y="3423240"/>
            <a:chExt cx="1143000" cy="884520"/>
          </a:xfrm>
        </p:grpSpPr>
        <p:sp>
          <p:nvSpPr>
            <p:cNvPr id="157" name="CustomShape 29"/>
            <p:cNvSpPr/>
            <p:nvPr/>
          </p:nvSpPr>
          <p:spPr>
            <a:xfrm>
              <a:off x="342360" y="3423240"/>
              <a:ext cx="1143000" cy="884520"/>
            </a:xfrm>
            <a:prstGeom prst="roundRect">
              <a:avLst>
                <a:gd name="adj" fmla="val 10000"/>
              </a:avLst>
            </a:prstGeom>
            <a:ln>
              <a:noFill/>
            </a:ln>
            <a:effectLst>
              <a:outerShdw blurRad="38100" dir="5400000" dist="25400" rotWithShape="0">
                <a:srgbClr val="000000">
                  <a:alpha val="55000"/>
                </a:srgb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58" name="CustomShape 30"/>
            <p:cNvSpPr/>
            <p:nvPr/>
          </p:nvSpPr>
          <p:spPr>
            <a:xfrm>
              <a:off x="362520" y="3449160"/>
              <a:ext cx="1103040" cy="832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lang="pt-BR" sz="1800" spc="-1" strike="noStrike">
                  <a:solidFill>
                    <a:srgbClr val="ffffff"/>
                  </a:solidFill>
                  <a:latin typeface="Gill Sans MT"/>
                </a:rPr>
                <a:t>K-9</a:t>
              </a:r>
              <a:endParaRPr b="0" lang="pt-BR" sz="1800" spc="-1" strike="noStrike">
                <a:latin typeface="Arial"/>
              </a:endParaRPr>
            </a:p>
          </p:txBody>
        </p:sp>
      </p:grpSp>
      <p:grpSp>
        <p:nvGrpSpPr>
          <p:cNvPr id="159" name="Group 31"/>
          <p:cNvGrpSpPr/>
          <p:nvPr/>
        </p:nvGrpSpPr>
        <p:grpSpPr>
          <a:xfrm>
            <a:off x="320400" y="4554000"/>
            <a:ext cx="1241640" cy="884520"/>
            <a:chOff x="320400" y="4554000"/>
            <a:chExt cx="1241640" cy="884520"/>
          </a:xfrm>
        </p:grpSpPr>
        <p:sp>
          <p:nvSpPr>
            <p:cNvPr id="160" name="CustomShape 32"/>
            <p:cNvSpPr/>
            <p:nvPr/>
          </p:nvSpPr>
          <p:spPr>
            <a:xfrm>
              <a:off x="320400" y="4554000"/>
              <a:ext cx="1241640" cy="884520"/>
            </a:xfrm>
            <a:prstGeom prst="roundRect">
              <a:avLst>
                <a:gd name="adj" fmla="val 10000"/>
              </a:avLst>
            </a:prstGeom>
            <a:ln>
              <a:noFill/>
            </a:ln>
            <a:effectLst>
              <a:outerShdw blurRad="38100" dir="5400000" dist="25400" rotWithShape="0">
                <a:srgbClr val="000000">
                  <a:alpha val="55000"/>
                </a:srgb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61" name="CustomShape 33"/>
            <p:cNvSpPr/>
            <p:nvPr/>
          </p:nvSpPr>
          <p:spPr>
            <a:xfrm>
              <a:off x="342000" y="4579920"/>
              <a:ext cx="1198080" cy="832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lang="pt-BR" sz="1800" spc="-1" strike="noStrike">
                  <a:solidFill>
                    <a:srgbClr val="ffffff"/>
                  </a:solidFill>
                  <a:latin typeface="Gill Sans MT"/>
                </a:rPr>
                <a:t>Morcegos</a:t>
              </a:r>
              <a:endParaRPr b="0" lang="pt-BR" sz="1800" spc="-1" strike="noStrike">
                <a:latin typeface="Arial"/>
              </a:endParaRPr>
            </a:p>
          </p:txBody>
        </p:sp>
      </p:grpSp>
      <p:grpSp>
        <p:nvGrpSpPr>
          <p:cNvPr id="162" name="Group 34"/>
          <p:cNvGrpSpPr/>
          <p:nvPr/>
        </p:nvGrpSpPr>
        <p:grpSpPr>
          <a:xfrm>
            <a:off x="1666080" y="3610440"/>
            <a:ext cx="458640" cy="536760"/>
            <a:chOff x="1666080" y="3610440"/>
            <a:chExt cx="458640" cy="536760"/>
          </a:xfrm>
        </p:grpSpPr>
        <p:sp>
          <p:nvSpPr>
            <p:cNvPr id="163" name="CustomShape 35"/>
            <p:cNvSpPr/>
            <p:nvPr/>
          </p:nvSpPr>
          <p:spPr>
            <a:xfrm>
              <a:off x="1666080" y="3610440"/>
              <a:ext cx="458640" cy="536760"/>
            </a:xfrm>
            <a:prstGeom prst="rightArrow">
              <a:avLst>
                <a:gd name="adj1" fmla="val 60000"/>
                <a:gd name="adj2" fmla="val 50000"/>
              </a:avLst>
            </a:prstGeom>
            <a:ln>
              <a:noFill/>
            </a:ln>
            <a:effectLst>
              <a:outerShdw blurRad="38100" dir="5400000" dist="25400" rotWithShape="0">
                <a:srgbClr val="000000">
                  <a:alpha val="55000"/>
                </a:srgbClr>
              </a:outerShdw>
            </a:effectLst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64" name="CustomShape 36"/>
            <p:cNvSpPr/>
            <p:nvPr/>
          </p:nvSpPr>
          <p:spPr>
            <a:xfrm>
              <a:off x="1666080" y="3717720"/>
              <a:ext cx="321120" cy="321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5" name="TextShape 37"/>
          <p:cNvSpPr txBox="1"/>
          <p:nvPr/>
        </p:nvSpPr>
        <p:spPr>
          <a:xfrm>
            <a:off x="581040" y="6388920"/>
            <a:ext cx="5682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© 2018, FLL Tutorials (Última edição 30/08/2018)</a:t>
            </a:r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Tópicos na Animal Allies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241560" y="1845720"/>
            <a:ext cx="4638960" cy="4023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lvl="1" marL="630000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Chimney Swifts perdendo suas casas</a:t>
            </a: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Treinando cachorros de terapia</a:t>
            </a: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Cachorros K-9 ajudando a polícia</a:t>
            </a: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Monitorar colméias de abelhas para mantê-las saudáveis</a:t>
            </a: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Ursos indo em latas de lixo</a:t>
            </a: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Achar cachorros perdidos</a:t>
            </a: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Prevenir lima de carrapatos de veados</a:t>
            </a: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Ajudar tartarugas filhotes para achar seu caminho para o oceano</a:t>
            </a: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Marcação de vacas</a:t>
            </a: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Animais bebendo água poluídas</a:t>
            </a: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Manter cavalos hidratados (Vencedor da Global Innovation award 2017)</a:t>
            </a:r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  <a:p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  <a:p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  <a:p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  <a:p>
            <a:endParaRPr b="0" lang="en-US" sz="32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F1D07182-3391-4623-920D-EBA2C42D4AAC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&lt;número&gt;</a:t>
            </a:fld>
            <a:endParaRPr b="0" lang="pt-BR" sz="1800" spc="-1" strike="noStrike">
              <a:latin typeface="Times New Roman"/>
            </a:endParaRPr>
          </a:p>
        </p:txBody>
      </p:sp>
      <p:pic>
        <p:nvPicPr>
          <p:cNvPr id="169" name="Picture 6" descr=""/>
          <p:cNvPicPr/>
          <p:nvPr/>
        </p:nvPicPr>
        <p:blipFill>
          <a:blip r:embed="rId1"/>
          <a:stretch/>
        </p:blipFill>
        <p:spPr>
          <a:xfrm>
            <a:off x="4880880" y="1950840"/>
            <a:ext cx="3974760" cy="3288960"/>
          </a:xfrm>
          <a:prstGeom prst="rect">
            <a:avLst/>
          </a:prstGeom>
          <a:ln>
            <a:noFill/>
          </a:ln>
        </p:spPr>
      </p:pic>
      <p:sp>
        <p:nvSpPr>
          <p:cNvPr id="170" name="CustomShape 4"/>
          <p:cNvSpPr/>
          <p:nvPr/>
        </p:nvSpPr>
        <p:spPr>
          <a:xfrm>
            <a:off x="137160" y="5928840"/>
            <a:ext cx="82717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Gill Sans MT"/>
              </a:rPr>
              <a:t>Tópicos de equipe que participaram da FIRST LEGO League Animal Allies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1" name="TextShape 5"/>
          <p:cNvSpPr txBox="1"/>
          <p:nvPr/>
        </p:nvSpPr>
        <p:spPr>
          <a:xfrm>
            <a:off x="581040" y="6388920"/>
            <a:ext cx="5682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© 2018, FLL Tutorials (Última edição 30/08/2018)</a:t>
            </a:r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Créditos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448200" y="1505520"/>
            <a:ext cx="823824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06000" indent="-305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Essa lição foi escrita por Sanjay e Arvind Seshan</a:t>
            </a: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Mais lições disponíveis em </a:t>
            </a:r>
            <a:r>
              <a:rPr b="0" lang="en-US" sz="2800" spc="-1" strike="noStrike" u="sng">
                <a:solidFill>
                  <a:srgbClr val="828282"/>
                </a:solidFill>
                <a:uFillTx/>
                <a:latin typeface="Gill Sans MT"/>
                <a:hlinkClick r:id="rId1"/>
              </a:rPr>
              <a:t>www.ev3lessons.com</a:t>
            </a:r>
            <a:r>
              <a:rPr b="0" lang="en-US" sz="2800" spc="-1" strike="noStrike">
                <a:solidFill>
                  <a:srgbClr val="3d3d3d"/>
                </a:solidFill>
                <a:latin typeface="Gill Sans MT"/>
              </a:rPr>
              <a:t> e </a:t>
            </a:r>
            <a:r>
              <a:rPr b="0" lang="en-US" sz="2800" spc="-1" strike="noStrike" u="sng">
                <a:solidFill>
                  <a:srgbClr val="828282"/>
                </a:solidFill>
                <a:uFillTx/>
                <a:latin typeface="Gill Sans MT"/>
                <a:hlinkClick r:id="rId2"/>
              </a:rPr>
              <a:t>www.flltutorials.com</a:t>
            </a: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Traduzido por Equipe Sunrise, de Santa Catarina, Brasil</a:t>
            </a: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</a:pPr>
            <a:endParaRPr b="0" lang="en-US" sz="2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2D0FFF49-F77C-4E8B-93EE-23A9D9522AAA}" type="slidenum">
              <a:rPr b="0" lang="pt-BR" sz="1800" spc="-1" strike="noStrike">
                <a:solidFill>
                  <a:srgbClr val="537ed0"/>
                </a:solidFill>
                <a:latin typeface="Gill Sans MT"/>
              </a:rPr>
              <a:t>&lt;número&gt;</a:t>
            </a:fld>
            <a:endParaRPr b="0" lang="pt-BR" sz="1800" spc="-1" strike="noStrike">
              <a:latin typeface="Times New Roman"/>
            </a:endParaRPr>
          </a:p>
        </p:txBody>
      </p:sp>
      <p:pic>
        <p:nvPicPr>
          <p:cNvPr id="175" name="Picture 5" descr=""/>
          <p:cNvPicPr/>
          <p:nvPr/>
        </p:nvPicPr>
        <p:blipFill>
          <a:blip r:embed="rId3"/>
          <a:srcRect l="9379" t="11605" r="9182" b="11466"/>
          <a:stretch/>
        </p:blipFill>
        <p:spPr>
          <a:xfrm>
            <a:off x="901080" y="4316400"/>
            <a:ext cx="7450920" cy="1803600"/>
          </a:xfrm>
          <a:prstGeom prst="rect">
            <a:avLst/>
          </a:prstGeom>
          <a:ln>
            <a:noFill/>
          </a:ln>
        </p:spPr>
      </p:pic>
      <p:sp>
        <p:nvSpPr>
          <p:cNvPr id="176" name="TextShape 4"/>
          <p:cNvSpPr txBox="1"/>
          <p:nvPr/>
        </p:nvSpPr>
        <p:spPr>
          <a:xfrm>
            <a:off x="581040" y="6388920"/>
            <a:ext cx="56829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537ed0"/>
                </a:solidFill>
                <a:latin typeface="Gill Sans MT"/>
              </a:rPr>
              <a:t>© 2018, FLL Tutorials (Última edição 30/08/2018)</a:t>
            </a:r>
            <a:endParaRPr b="0" lang="pt-BR" sz="1800" spc="-1" strike="noStrike"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FLLTutorialsTemplate</Template>
  <TotalTime>1201</TotalTime>
  <Application>LibreOffice/6.0.2.1$Windows_X86_64 LibreOffice_project/f7f06a8f319e4b62f9bc5095aa112a65d2f3ac89</Application>
  <Words>574</Words>
  <Paragraphs>79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2017-08-13T17:46:18Z</dcterms:created>
  <dc:creator>Sanjay Seshan</dc:creator>
  <dc:description/>
  <dc:language>pt-BR</dc:language>
  <cp:lastModifiedBy/>
  <dcterms:modified xsi:type="dcterms:W3CDTF">2018-08-31T14:04:16Z</dcterms:modified>
  <cp:revision>25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