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jpeg" ContentType="image/jpeg"/>
  <Override PartName="/ppt/media/image3.jpeg" ContentType="image/jpeg"/>
  <Override PartName="/ppt/media/image4.tif" ContentType="image/tiff"/>
  <Override PartName="/ppt/media/image7.png" ContentType="image/png"/>
  <Override PartName="/ppt/media/image5.tif" ContentType="image/tiff"/>
  <Override PartName="/ppt/media/image6.jpeg" ContentType="image/jpeg"/>
  <Override PartName="/ppt/media/image8.tif" ContentType="image/tiff"/>
  <Override PartName="/ppt/media/image9.tif" ContentType="image/tiff"/>
  <Override PartName="/ppt/media/image10.tif" ContentType="image/tiff"/>
  <Override PartName="/ppt/media/image1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Clique para mover o slide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8920A16-D088-4F5B-BCAE-727E3639CD21}" type="slidenum">
              <a:rPr b="0" lang="pt-BR" sz="1400" spc="-1" strike="noStrike"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C53EA41-6E05-4DAA-8226-34E5D0CB7DE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6F8B855-FDF4-4A4A-8BAF-FD58D8F250D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273360"/>
            <a:ext cx="9143640" cy="6552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448200" y="563760"/>
            <a:ext cx="8239680" cy="568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81040" y="3936600"/>
            <a:ext cx="7989480" cy="103284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title style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EB7A6EF-B93F-411A-A9D9-B9E343845674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(Last Edit 6/11/2018)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C7CC876-97AF-487E-8A26-253195779132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9" name="Picture 7" descr=""/>
          <p:cNvPicPr/>
          <p:nvPr/>
        </p:nvPicPr>
        <p:blipFill>
          <a:blip r:embed="rId2"/>
          <a:stretch/>
        </p:blipFill>
        <p:spPr>
          <a:xfrm>
            <a:off x="335160" y="563760"/>
            <a:ext cx="8488440" cy="2915280"/>
          </a:xfrm>
          <a:prstGeom prst="rect">
            <a:avLst/>
          </a:prstGeom>
          <a:ln>
            <a:noFill/>
          </a:ln>
        </p:spPr>
      </p:pic>
      <p:sp>
        <p:nvSpPr>
          <p:cNvPr id="10" name="CustomShape 10"/>
          <p:cNvSpPr/>
          <p:nvPr/>
        </p:nvSpPr>
        <p:spPr>
          <a:xfrm>
            <a:off x="-2520" y="6272640"/>
            <a:ext cx="9141120" cy="6372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Clique para editar o formato do texto da estrutura de tópicos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2.º nível da estrutura de tópicos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3.º nível da estrutura de tópicos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4.º nível da estrutura de tópicos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5.º nível da estrutura de tópicos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6.º nível da estrutura de tópicos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7.º nível da estrutura de tópicos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0" y="6273360"/>
            <a:ext cx="9143640" cy="6552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448200" y="599760"/>
            <a:ext cx="8238240" cy="817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Edit Master text styles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Second level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Third level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lvl="3" marL="1242000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Fourth level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lvl="4" marL="1602000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Fifth level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40013D9-20CE-4425-966C-EFED2732033D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(Last Edit 6/11/2018)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FD5693F-4196-4D73-AEB7-4E5A53ADB013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tif"/><Relationship Id="rId2" Type="http://schemas.openxmlformats.org/officeDocument/2006/relationships/image" Target="../media/image9.tif"/><Relationship Id="rId3" Type="http://schemas.openxmlformats.org/officeDocument/2006/relationships/image" Target="../media/image10.tif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www.ev3lessons.com/" TargetMode="External"/><Relationship Id="rId2" Type="http://schemas.openxmlformats.org/officeDocument/2006/relationships/hyperlink" Target="http://www.flltutorials.com/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81040" y="3936600"/>
            <a:ext cx="7989480" cy="1032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Visão geral do projeto de pesquisa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81040" y="5175720"/>
            <a:ext cx="7989480" cy="59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pt-BR" sz="1600" spc="-1" strike="noStrike" cap="all">
                <a:solidFill>
                  <a:srgbClr val="ffffff"/>
                </a:solidFill>
                <a:latin typeface="Gill Sans MT"/>
              </a:rPr>
              <a:t>Seshan Brothers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pt-BR" sz="1600" spc="-1" strike="noStrike" cap="all">
                <a:solidFill>
                  <a:srgbClr val="ffffff"/>
                </a:solidFill>
                <a:latin typeface="Gill Sans MT"/>
              </a:rPr>
              <a:t>Traduzido por equipe sunrise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Sobre o autor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48200" y="1505520"/>
            <a:ext cx="469728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630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Seshan Brothers eram da equipe Not the Droids You Are Looking For 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Nosso projeto de pesquisa na Trash Trek foi um dos semifinalistas no Global Innovation Award (Top 20 de 30,0000 equipes).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Nosso projeto de pesquisa na Nature’s Fury ganhou o Innovative Solution na FIRST LEGO League International Open em Toronto.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Nosso projeto de pesquisa na World Class foi o EV3Lessons.com! ;-)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Nós somos os ganhadores do Champion’s award do World Festival 2018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581040" y="6387840"/>
            <a:ext cx="5826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31/08/2018)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05" name="TextShape 4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DB70048-9EAF-4FE1-9C7C-4C6B875AB47F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06" name="Picture 6" descr=""/>
          <p:cNvPicPr/>
          <p:nvPr/>
        </p:nvPicPr>
        <p:blipFill>
          <a:blip r:embed="rId1"/>
          <a:stretch/>
        </p:blipFill>
        <p:spPr>
          <a:xfrm>
            <a:off x="5326560" y="1928880"/>
            <a:ext cx="3368880" cy="336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O que é o projeto de pesquisa?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Uma pesquisa em grupo relacionado ao tema da temporada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Criar uma solução inovadora para um problema da vida real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en-US" sz="3600" spc="-1" strike="noStrike" u="sng">
                <a:solidFill>
                  <a:srgbClr val="3d3d3d"/>
                </a:solidFill>
                <a:uFillTx/>
                <a:latin typeface="Gill Sans MT"/>
              </a:rPr>
              <a:t>Temas: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2011: Food Factor (segurança alimentar)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2012: Senior Solutions (cidadãos sêniors)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2013: Nature’s Fury (desastres naturais)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2014: World Class (educação)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2015: Trash Trek (lixo)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2016: Animal Allies (animais)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2017: Hydro Dynamics (água)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2018: INTO ORBIT (espaço)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3BC569A-46E6-4827-BF9D-880CBB376E4F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10" name="Picture 4" descr=""/>
          <p:cNvPicPr/>
          <p:nvPr/>
        </p:nvPicPr>
        <p:blipFill>
          <a:blip r:embed="rId1"/>
          <a:stretch/>
        </p:blipFill>
        <p:spPr>
          <a:xfrm>
            <a:off x="4991400" y="4560480"/>
            <a:ext cx="1651680" cy="1126080"/>
          </a:xfrm>
          <a:prstGeom prst="rect">
            <a:avLst/>
          </a:prstGeom>
          <a:ln>
            <a:noFill/>
          </a:ln>
        </p:spPr>
      </p:pic>
      <p:pic>
        <p:nvPicPr>
          <p:cNvPr id="111" name="Picture 6" descr=""/>
          <p:cNvPicPr/>
          <p:nvPr/>
        </p:nvPicPr>
        <p:blipFill>
          <a:blip r:embed="rId2"/>
          <a:stretch/>
        </p:blipFill>
        <p:spPr>
          <a:xfrm>
            <a:off x="5228640" y="3446280"/>
            <a:ext cx="1414440" cy="711720"/>
          </a:xfrm>
          <a:prstGeom prst="rect">
            <a:avLst/>
          </a:prstGeom>
          <a:ln>
            <a:noFill/>
          </a:ln>
        </p:spPr>
      </p:pic>
      <p:pic>
        <p:nvPicPr>
          <p:cNvPr id="112" name="Picture 7" descr=""/>
          <p:cNvPicPr/>
          <p:nvPr/>
        </p:nvPicPr>
        <p:blipFill>
          <a:blip r:embed="rId3"/>
          <a:stretch/>
        </p:blipFill>
        <p:spPr>
          <a:xfrm>
            <a:off x="6918120" y="3382920"/>
            <a:ext cx="1493640" cy="724320"/>
          </a:xfrm>
          <a:prstGeom prst="rect">
            <a:avLst/>
          </a:prstGeom>
          <a:ln>
            <a:noFill/>
          </a:ln>
        </p:spPr>
      </p:pic>
      <p:pic>
        <p:nvPicPr>
          <p:cNvPr id="113" name="Picture 2" descr=""/>
          <p:cNvPicPr/>
          <p:nvPr/>
        </p:nvPicPr>
        <p:blipFill>
          <a:blip r:embed="rId4"/>
          <a:stretch/>
        </p:blipFill>
        <p:spPr>
          <a:xfrm>
            <a:off x="6759360" y="4218120"/>
            <a:ext cx="1811160" cy="1811160"/>
          </a:xfrm>
          <a:prstGeom prst="rect">
            <a:avLst/>
          </a:prstGeom>
          <a:ln>
            <a:noFill/>
          </a:ln>
        </p:spPr>
      </p:pic>
      <p:sp>
        <p:nvSpPr>
          <p:cNvPr id="114" name="TextShape 4"/>
          <p:cNvSpPr txBox="1"/>
          <p:nvPr/>
        </p:nvSpPr>
        <p:spPr>
          <a:xfrm>
            <a:off x="581040" y="6388200"/>
            <a:ext cx="5826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31/08/2018)</a:t>
            </a:r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Novas rubricas para 2017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8999BE6-4E4D-44BE-9228-154B6A4D4663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17" name="Picture Placeholder 11" descr=""/>
          <p:cNvPicPr/>
          <p:nvPr/>
        </p:nvPicPr>
        <p:blipFill>
          <a:blip r:embed="rId1"/>
          <a:stretch/>
        </p:blipFill>
        <p:spPr>
          <a:xfrm>
            <a:off x="482400" y="1977840"/>
            <a:ext cx="3125520" cy="419544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18" name="CustomShape 3"/>
          <p:cNvSpPr/>
          <p:nvPr/>
        </p:nvSpPr>
        <p:spPr>
          <a:xfrm>
            <a:off x="4046040" y="2023560"/>
            <a:ext cx="4603320" cy="41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9144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a3260"/>
              </a:buClr>
              <a:buFont typeface="Wingdings" charset="2"/>
              <a:buChar char=""/>
            </a:pPr>
            <a:r>
              <a:rPr b="1" lang="pt-BR" sz="2000" spc="-1" strike="noStrike" u="sng">
                <a:solidFill>
                  <a:srgbClr val="000000"/>
                </a:solidFill>
                <a:uFillTx/>
                <a:latin typeface="Gill Sans MT"/>
              </a:rPr>
              <a:t>Pesquisa</a:t>
            </a:r>
            <a:endParaRPr b="0" lang="pt-BR" sz="2000" spc="-1" strike="noStrike">
              <a:latin typeface="Arial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a3260"/>
              </a:buClr>
              <a:buFont typeface="Wingdings" charset="2"/>
              <a:buChar char=""/>
            </a:pPr>
            <a:r>
              <a:rPr b="0" lang="pt-BR" sz="2000" spc="-1" strike="noStrike">
                <a:solidFill>
                  <a:srgbClr val="404040"/>
                </a:solidFill>
                <a:latin typeface="Gill Sans MT"/>
              </a:rPr>
              <a:t>Identifique o problema e analise as soluções existentes</a:t>
            </a:r>
            <a:endParaRPr b="0" lang="pt-BR" sz="2000" spc="-1" strike="noStrike">
              <a:latin typeface="Arial"/>
            </a:endParaRPr>
          </a:p>
          <a:p>
            <a:pPr marL="9144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a3260"/>
              </a:buClr>
              <a:buFont typeface="Wingdings" charset="2"/>
              <a:buChar char=""/>
            </a:pPr>
            <a:r>
              <a:rPr b="1" lang="pt-BR" sz="2000" spc="-1" strike="noStrike" u="sng">
                <a:solidFill>
                  <a:srgbClr val="000000"/>
                </a:solidFill>
                <a:uFillTx/>
                <a:latin typeface="Gill Sans MT"/>
              </a:rPr>
              <a:t>Solução Inovadora</a:t>
            </a:r>
            <a:endParaRPr b="0" lang="pt-BR" sz="2000" spc="-1" strike="noStrike">
              <a:latin typeface="Arial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a326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404040"/>
                </a:solidFill>
                <a:latin typeface="Gill Sans MT"/>
              </a:rPr>
              <a:t>Desenvolva uma solução para o seu problema e entenda o que precisa para implementar a ideia.</a:t>
            </a:r>
            <a:endParaRPr b="0" lang="pt-BR" sz="1800" spc="-1" strike="noStrike">
              <a:latin typeface="Arial"/>
            </a:endParaRPr>
          </a:p>
          <a:p>
            <a:pPr marL="9144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a3260"/>
              </a:buClr>
              <a:buFont typeface="Wingdings" charset="2"/>
              <a:buChar char=""/>
            </a:pPr>
            <a:r>
              <a:rPr b="1" lang="pt-BR" sz="2000" spc="-1" strike="noStrike" u="sng">
                <a:solidFill>
                  <a:srgbClr val="000000"/>
                </a:solidFill>
                <a:uFillTx/>
                <a:latin typeface="Gill Sans MT"/>
              </a:rPr>
              <a:t>Apresentação</a:t>
            </a:r>
            <a:endParaRPr b="0" lang="pt-BR" sz="2000" spc="-1" strike="noStrike">
              <a:latin typeface="Arial"/>
            </a:endParaRPr>
          </a:p>
          <a:p>
            <a:pPr lvl="1" marL="5652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a326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404040"/>
                </a:solidFill>
                <a:latin typeface="Gill Sans MT"/>
              </a:rPr>
              <a:t>Compartilhe seu projeto com pessoas e organizações</a:t>
            </a:r>
            <a:endParaRPr b="0" lang="pt-BR" sz="1800" spc="-1" strike="noStrike">
              <a:latin typeface="Arial"/>
            </a:endParaRPr>
          </a:p>
          <a:p>
            <a:pPr lvl="1" marL="5652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a326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Crie uma apresentação eficiente para os juízes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9" name="TextShape 4"/>
          <p:cNvSpPr txBox="1"/>
          <p:nvPr/>
        </p:nvSpPr>
        <p:spPr>
          <a:xfrm>
            <a:off x="581040" y="6388200"/>
            <a:ext cx="5826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31/08/2018)</a:t>
            </a:r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Processo do projeto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F6DE483-71DF-4EC5-B189-08C194D4B3F7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91600" y="2222280"/>
            <a:ext cx="3060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Gill Sans MT"/>
              </a:rPr>
              <a:t>Pesquisa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3726360" y="2222280"/>
            <a:ext cx="3060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Gill Sans MT"/>
              </a:rPr>
              <a:t>Solução Inovadora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6787080" y="2222280"/>
            <a:ext cx="2060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Gill Sans MT"/>
              </a:rPr>
              <a:t>Compartilhamento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25" name="Group 6"/>
          <p:cNvGrpSpPr/>
          <p:nvPr/>
        </p:nvGrpSpPr>
        <p:grpSpPr>
          <a:xfrm>
            <a:off x="216000" y="2586960"/>
            <a:ext cx="8767440" cy="924840"/>
            <a:chOff x="216000" y="2586960"/>
            <a:chExt cx="8767440" cy="924840"/>
          </a:xfrm>
        </p:grpSpPr>
        <p:sp>
          <p:nvSpPr>
            <p:cNvPr id="126" name="CustomShape 7"/>
            <p:cNvSpPr/>
            <p:nvPr/>
          </p:nvSpPr>
          <p:spPr>
            <a:xfrm>
              <a:off x="216000" y="2586960"/>
              <a:ext cx="1328040" cy="9248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tint val="98000"/>
                    <a:lumMod val="110000"/>
                  </a:schemeClr>
                </a:gs>
                <a:gs pos="84000">
                  <a:schemeClr val="accent1">
                    <a:hueOff val="0"/>
                    <a:satOff val="0"/>
                    <a:lumOff val="0"/>
                    <a:alphaOff val="0"/>
                    <a:shade val="90000"/>
                    <a:lumMod val="88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87840" rIns="64800" tIns="87840" bIns="88200" anchor="ctr"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b="0" lang="pt-BR" sz="1700" spc="-1" strike="noStrike">
                  <a:solidFill>
                    <a:srgbClr val="ffffff"/>
                  </a:solidFill>
                  <a:latin typeface="Gill Sans MT"/>
                </a:rPr>
                <a:t>Identifique o Problema</a:t>
              </a:r>
              <a:endParaRPr b="0" lang="pt-BR" sz="1700" spc="-1" strike="noStrike">
                <a:latin typeface="Arial"/>
              </a:endParaRPr>
            </a:p>
          </p:txBody>
        </p:sp>
        <p:sp>
          <p:nvSpPr>
            <p:cNvPr id="127" name="CustomShape 8"/>
            <p:cNvSpPr/>
            <p:nvPr/>
          </p:nvSpPr>
          <p:spPr>
            <a:xfrm>
              <a:off x="1677240" y="2858040"/>
              <a:ext cx="281160" cy="382680"/>
            </a:xfrm>
            <a:prstGeom prst="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chemeClr val="accent1">
                    <a:tint val="60000"/>
                    <a:hueOff val="0"/>
                    <a:satOff val="0"/>
                    <a:lumOff val="0"/>
                    <a:alphaOff val="0"/>
                    <a:tint val="98000"/>
                    <a:lumMod val="110000"/>
                  </a:schemeClr>
                </a:gs>
                <a:gs pos="84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90000"/>
                    <a:lumMod val="88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2075760" y="2586960"/>
              <a:ext cx="1328040" cy="9248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tint val="98000"/>
                    <a:lumMod val="110000"/>
                  </a:schemeClr>
                </a:gs>
                <a:gs pos="84000">
                  <a:schemeClr val="accent1">
                    <a:hueOff val="0"/>
                    <a:satOff val="0"/>
                    <a:lumOff val="0"/>
                    <a:alphaOff val="0"/>
                    <a:shade val="90000"/>
                    <a:lumMod val="88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87840" rIns="64800" tIns="87840" bIns="88200" anchor="ctr"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b="0" lang="pt-BR" sz="1700" spc="-1" strike="noStrike">
                  <a:solidFill>
                    <a:srgbClr val="ffffff"/>
                  </a:solidFill>
                  <a:latin typeface="Gill Sans MT"/>
                </a:rPr>
                <a:t>Fontes de I nformação</a:t>
              </a:r>
              <a:endParaRPr b="0" lang="pt-BR" sz="1700" spc="-1" strike="noStrike">
                <a:latin typeface="Arial"/>
              </a:endParaRPr>
            </a:p>
          </p:txBody>
        </p:sp>
        <p:sp>
          <p:nvSpPr>
            <p:cNvPr id="129" name="CustomShape 10"/>
            <p:cNvSpPr/>
            <p:nvPr/>
          </p:nvSpPr>
          <p:spPr>
            <a:xfrm>
              <a:off x="3537360" y="2858040"/>
              <a:ext cx="281160" cy="382680"/>
            </a:xfrm>
            <a:prstGeom prst="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chemeClr val="accent1">
                    <a:tint val="60000"/>
                    <a:hueOff val="0"/>
                    <a:satOff val="0"/>
                    <a:lumOff val="0"/>
                    <a:alphaOff val="0"/>
                    <a:tint val="98000"/>
                    <a:lumMod val="110000"/>
                  </a:schemeClr>
                </a:gs>
                <a:gs pos="84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90000"/>
                    <a:lumMod val="88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3935880" y="2586960"/>
              <a:ext cx="1327680" cy="9248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tint val="98000"/>
                    <a:lumMod val="110000"/>
                  </a:schemeClr>
                </a:gs>
                <a:gs pos="84000">
                  <a:schemeClr val="accent1">
                    <a:hueOff val="0"/>
                    <a:satOff val="0"/>
                    <a:lumOff val="0"/>
                    <a:alphaOff val="0"/>
                    <a:shade val="90000"/>
                    <a:lumMod val="88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87840" rIns="64800" tIns="87840" bIns="88200" anchor="ctr"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b="0" lang="pt-BR" sz="1700" spc="-1" strike="noStrike">
                  <a:solidFill>
                    <a:srgbClr val="ffffff"/>
                  </a:solidFill>
                  <a:latin typeface="Gill Sans MT"/>
                </a:rPr>
                <a:t>Solução Inovadora</a:t>
              </a:r>
              <a:endParaRPr b="0" lang="pt-BR" sz="1700" spc="-1" strike="noStrike">
                <a:latin typeface="Arial"/>
              </a:endParaRPr>
            </a:p>
          </p:txBody>
        </p:sp>
        <p:sp>
          <p:nvSpPr>
            <p:cNvPr id="131" name="CustomShape 12"/>
            <p:cNvSpPr/>
            <p:nvPr/>
          </p:nvSpPr>
          <p:spPr>
            <a:xfrm>
              <a:off x="5396760" y="2858040"/>
              <a:ext cx="281520" cy="382680"/>
            </a:xfrm>
            <a:prstGeom prst="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chemeClr val="accent1">
                    <a:tint val="60000"/>
                    <a:hueOff val="0"/>
                    <a:satOff val="0"/>
                    <a:lumOff val="0"/>
                    <a:alphaOff val="0"/>
                    <a:tint val="98000"/>
                    <a:lumMod val="110000"/>
                  </a:schemeClr>
                </a:gs>
                <a:gs pos="84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90000"/>
                    <a:lumMod val="88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32" name="CustomShape 13"/>
            <p:cNvSpPr/>
            <p:nvPr/>
          </p:nvSpPr>
          <p:spPr>
            <a:xfrm>
              <a:off x="5795280" y="2586960"/>
              <a:ext cx="1328040" cy="9248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tint val="98000"/>
                    <a:lumMod val="110000"/>
                  </a:schemeClr>
                </a:gs>
                <a:gs pos="84000">
                  <a:schemeClr val="accent1">
                    <a:hueOff val="0"/>
                    <a:satOff val="0"/>
                    <a:lumOff val="0"/>
                    <a:alphaOff val="0"/>
                    <a:shade val="90000"/>
                    <a:lumMod val="88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87840" rIns="64800" tIns="87840" bIns="88200" anchor="ctr"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b="0" lang="pt-BR" sz="1700" spc="-1" strike="noStrike">
                  <a:solidFill>
                    <a:srgbClr val="ffffff"/>
                  </a:solidFill>
                  <a:latin typeface="Gill Sans MT"/>
                </a:rPr>
                <a:t>Teste a Ideia</a:t>
              </a:r>
              <a:endParaRPr b="0" lang="pt-BR" sz="1700" spc="-1" strike="noStrike">
                <a:latin typeface="Arial"/>
              </a:endParaRPr>
            </a:p>
          </p:txBody>
        </p:sp>
        <p:sp>
          <p:nvSpPr>
            <p:cNvPr id="133" name="CustomShape 14"/>
            <p:cNvSpPr/>
            <p:nvPr/>
          </p:nvSpPr>
          <p:spPr>
            <a:xfrm>
              <a:off x="7256880" y="2858040"/>
              <a:ext cx="281520" cy="382680"/>
            </a:xfrm>
            <a:prstGeom prst="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chemeClr val="accent1">
                    <a:tint val="60000"/>
                    <a:hueOff val="0"/>
                    <a:satOff val="0"/>
                    <a:lumOff val="0"/>
                    <a:alphaOff val="0"/>
                    <a:tint val="98000"/>
                    <a:lumMod val="110000"/>
                  </a:schemeClr>
                </a:gs>
                <a:gs pos="84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90000"/>
                    <a:lumMod val="88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7655400" y="2586960"/>
              <a:ext cx="1328040" cy="9248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tint val="98000"/>
                    <a:lumMod val="110000"/>
                  </a:schemeClr>
                </a:gs>
                <a:gs pos="84000">
                  <a:schemeClr val="accent1">
                    <a:hueOff val="0"/>
                    <a:satOff val="0"/>
                    <a:lumOff val="0"/>
                    <a:alphaOff val="0"/>
                    <a:shade val="90000"/>
                    <a:lumMod val="88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87840" rIns="64800" tIns="87840" bIns="88200" anchor="ctr"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b="0" lang="pt-BR" sz="1700" spc="-1" strike="noStrike">
                  <a:solidFill>
                    <a:srgbClr val="ffffff"/>
                  </a:solidFill>
                  <a:latin typeface="Gill Sans MT"/>
                </a:rPr>
                <a:t>Compartilhamento/Apresentação</a:t>
              </a:r>
              <a:endParaRPr b="0" lang="pt-BR" sz="1700" spc="-1" strike="noStrike">
                <a:latin typeface="Arial"/>
              </a:endParaRPr>
            </a:p>
          </p:txBody>
        </p:sp>
      </p:grpSp>
      <p:grpSp>
        <p:nvGrpSpPr>
          <p:cNvPr id="135" name="Group 1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36" name="CustomShape 17"/>
          <p:cNvSpPr/>
          <p:nvPr/>
        </p:nvSpPr>
        <p:spPr>
          <a:xfrm>
            <a:off x="291600" y="4519440"/>
            <a:ext cx="8155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Procurse por estas lições no flltutorials.com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TextShape 18"/>
          <p:cNvSpPr txBox="1"/>
          <p:nvPr/>
        </p:nvSpPr>
        <p:spPr>
          <a:xfrm>
            <a:off x="581040" y="6388200"/>
            <a:ext cx="5826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31/08/2018)</a:t>
            </a:r>
            <a:endParaRPr b="0" lang="pt-BR" sz="1800" spc="-1" strike="noStrike">
              <a:latin typeface="Times New Roman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Exemplos de projetos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en-US" sz="1600" spc="-1" strike="noStrike">
                <a:solidFill>
                  <a:srgbClr val="3d3d3d"/>
                </a:solidFill>
                <a:latin typeface="Gill Sans MT"/>
              </a:rPr>
              <a:t>2011: Food Factor (segurança alimentar)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Detectando leite azedo/vencido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en-US" sz="1600" spc="-1" strike="noStrike">
                <a:solidFill>
                  <a:srgbClr val="3d3d3d"/>
                </a:solidFill>
                <a:latin typeface="Gill Sans MT"/>
              </a:rPr>
              <a:t>2012: Senior Solutions (cidadãos sêniors)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Ajudar sêniors a lembrarem aonde deixaram suas coisas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en-US" sz="1600" spc="-1" strike="noStrike">
                <a:solidFill>
                  <a:srgbClr val="3d3d3d"/>
                </a:solidFill>
                <a:latin typeface="Gill Sans MT"/>
              </a:rPr>
              <a:t>2013: Nature’s Fury (desastres naturais)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Detecção de cinzas nos aviões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en-US" sz="1600" spc="-1" strike="noStrike">
                <a:solidFill>
                  <a:srgbClr val="3d3d3d"/>
                </a:solidFill>
                <a:latin typeface="Gill Sans MT"/>
              </a:rPr>
              <a:t>2014: World Class (educação)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Uma melhor maneira de aprender a programação do EV3 (EV3Lessons.com)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en-US" sz="1600" spc="-1" strike="noStrike">
                <a:solidFill>
                  <a:srgbClr val="3d3d3d"/>
                </a:solidFill>
                <a:latin typeface="Gill Sans MT"/>
              </a:rPr>
              <a:t>2015: Trash Trek (lixo)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Maneira mais eficiente de reciclar baterias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en-US" sz="1600" spc="-1" strike="noStrike">
                <a:solidFill>
                  <a:srgbClr val="3d3d3d"/>
                </a:solidFill>
                <a:latin typeface="Gill Sans MT"/>
              </a:rPr>
              <a:t>2016: Animal Allies (animais)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Morecegos sendo mortos por turbinas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en-US" sz="1600" spc="-1" strike="noStrike">
                <a:solidFill>
                  <a:srgbClr val="3d3d3d"/>
                </a:solidFill>
                <a:latin typeface="Gill Sans MT"/>
              </a:rPr>
              <a:t>2017:Hydro Dynamics (água)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Detectando vazamentos em tubulações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1D6E242-7442-4F2F-8C70-D8637F322CD5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41" name="Picture 4" descr=""/>
          <p:cNvPicPr/>
          <p:nvPr/>
        </p:nvPicPr>
        <p:blipFill>
          <a:blip r:embed="rId1"/>
          <a:stretch/>
        </p:blipFill>
        <p:spPr>
          <a:xfrm>
            <a:off x="6381720" y="1619640"/>
            <a:ext cx="2132280" cy="1570680"/>
          </a:xfrm>
          <a:prstGeom prst="rect">
            <a:avLst/>
          </a:prstGeom>
          <a:ln>
            <a:noFill/>
          </a:ln>
        </p:spPr>
      </p:pic>
      <p:pic>
        <p:nvPicPr>
          <p:cNvPr id="142" name="Picture 6" descr=""/>
          <p:cNvPicPr/>
          <p:nvPr/>
        </p:nvPicPr>
        <p:blipFill>
          <a:blip r:embed="rId2"/>
          <a:stretch/>
        </p:blipFill>
        <p:spPr>
          <a:xfrm>
            <a:off x="6540480" y="3205800"/>
            <a:ext cx="1769040" cy="1560960"/>
          </a:xfrm>
          <a:prstGeom prst="rect">
            <a:avLst/>
          </a:prstGeom>
          <a:ln>
            <a:noFill/>
          </a:ln>
        </p:spPr>
      </p:pic>
      <p:pic>
        <p:nvPicPr>
          <p:cNvPr id="143" name="Picture 7" descr=""/>
          <p:cNvPicPr/>
          <p:nvPr/>
        </p:nvPicPr>
        <p:blipFill>
          <a:blip r:embed="rId3"/>
          <a:stretch/>
        </p:blipFill>
        <p:spPr>
          <a:xfrm>
            <a:off x="6617520" y="4939920"/>
            <a:ext cx="1896480" cy="1118520"/>
          </a:xfrm>
          <a:prstGeom prst="rect">
            <a:avLst/>
          </a:prstGeom>
          <a:ln>
            <a:noFill/>
          </a:ln>
        </p:spPr>
      </p:pic>
      <p:sp>
        <p:nvSpPr>
          <p:cNvPr id="144" name="TextShape 4"/>
          <p:cNvSpPr txBox="1"/>
          <p:nvPr/>
        </p:nvSpPr>
        <p:spPr>
          <a:xfrm>
            <a:off x="581040" y="6388560"/>
            <a:ext cx="5826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31/08/2018)</a:t>
            </a:r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Créditos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Essa lição foi escrita por Sanjay e Arvind Seshan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Mais lições disponíveis em </a:t>
            </a:r>
            <a:r>
              <a:rPr b="0" lang="en-US" sz="2800" spc="-1" strike="noStrike" u="sng">
                <a:solidFill>
                  <a:srgbClr val="828282"/>
                </a:solidFill>
                <a:uFillTx/>
                <a:latin typeface="Gill Sans MT"/>
                <a:hlinkClick r:id="rId1"/>
              </a:rPr>
              <a:t>www.ev3lessons.com</a:t>
            </a: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 e </a:t>
            </a:r>
            <a:r>
              <a:rPr b="0" lang="en-US" sz="2800" spc="-1" strike="noStrike" u="sng">
                <a:solidFill>
                  <a:srgbClr val="828282"/>
                </a:solidFill>
                <a:uFillTx/>
                <a:latin typeface="Gill Sans MT"/>
                <a:hlinkClick r:id="rId2"/>
              </a:rPr>
              <a:t>www.flltutorials.com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Traduzido por Equipe Sunrise, de Santa Catarina, Brasil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581040" y="6387840"/>
            <a:ext cx="48700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(Last Edit 6/11/2018)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B5E91C8-C95C-40C5-AB8A-F606F3D3990D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49" name="Picture 5" descr=""/>
          <p:cNvPicPr/>
          <p:nvPr/>
        </p:nvPicPr>
        <p:blipFill>
          <a:blip r:embed="rId3"/>
          <a:srcRect l="9379" t="11605" r="9182" b="11466"/>
          <a:stretch/>
        </p:blipFill>
        <p:spPr>
          <a:xfrm>
            <a:off x="847800" y="4329360"/>
            <a:ext cx="7450920" cy="180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113</TotalTime>
  <Application>LibreOffice/6.0.2.1$Windows_X86_64 LibreOffice_project/f7f06a8f319e4b62f9bc5095aa112a65d2f3ac89</Application>
  <Words>438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2017-08-13T17:46:18Z</dcterms:created>
  <dc:creator>Sanjay Seshan</dc:creator>
  <dc:description/>
  <dc:language>pt-BR</dc:language>
  <cp:lastModifiedBy/>
  <dcterms:modified xsi:type="dcterms:W3CDTF">2018-08-31T14:37:52Z</dcterms:modified>
  <cp:revision>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