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6.xml" ContentType="application/vnd.openxmlformats-officedocument.presentationml.notesSlide+xml"/>
  <Override PartName="/ppt/notesSlides/_rels/notesSlide6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7.jpeg" ContentType="image/jpeg"/>
  <Override PartName="/ppt/media/image1.png" ContentType="image/png"/>
  <Override PartName="/ppt/media/image2.png" ContentType="image/png"/>
  <Override PartName="/ppt/media/image4.jpeg" ContentType="image/jpeg"/>
  <Override PartName="/ppt/media/image3.jpeg" ContentType="image/jpeg"/>
  <Override PartName="/ppt/media/image5.jpeg" ContentType="image/jpeg"/>
  <Override PartName="/ppt/media/image8.jpeg" ContentType="image/jpeg"/>
  <Override PartName="/ppt/media/image6.png" ContentType="image/png"/>
  <Override PartName="/ppt/media/image9.jpeg" ContentType="image/jpeg"/>
  <Override PartName="/ppt/media/image10.jpeg" ContentType="image/jpeg"/>
  <Override PartName="/ppt/media/image11.jpeg" ContentType="image/jpeg"/>
  <Override PartName="/ppt/media/image12.tif" ContentType="image/tiff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Clique para mover o slide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C4C0B1F-73BA-494D-B435-6F2315999E70}" type="slidenum">
              <a:rPr b="0" lang="pt-BR" sz="1400" spc="-1" strike="noStrike">
                <a:latin typeface="Times New Roman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Have examples for each?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Animate that teamwork is judged by teamwork activity, other parts are judged using poster/presentation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7BC52A4-E0C5-4FB2-B18D-40A771B23E9B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3520" y="150552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19200" y="150552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48200" y="377928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3520" y="377928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19200" y="377928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581040" y="687600"/>
            <a:ext cx="7989480" cy="276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233520" y="150552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19200" y="150552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48200" y="377928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233520" y="377928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019200" y="377928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581040" y="687600"/>
            <a:ext cx="7989480" cy="276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8200" y="441360"/>
            <a:ext cx="2719440" cy="10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5976000" y="441360"/>
            <a:ext cx="2710440" cy="107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216600" y="441360"/>
            <a:ext cx="2710440" cy="107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8200" y="563760"/>
            <a:ext cx="8239680" cy="56818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3936600"/>
            <a:ext cx="7989480" cy="1032840"/>
          </a:xfrm>
          <a:prstGeom prst="rect">
            <a:avLst/>
          </a:prstGeom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Gill Sans MT"/>
              </a:rPr>
              <a:t>title style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5559480" y="6392160"/>
            <a:ext cx="213336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Last Edit: </a:t>
            </a:r>
            <a:fld id="{15E40FF6-AF59-4D3B-BAC7-A6116EDFD9EE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31/08/2018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581040" y="6387840"/>
            <a:ext cx="487008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800480" y="6392160"/>
            <a:ext cx="77004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1E0B487A-C7D4-4559-A751-D08CDA480360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8" name="Picture 7" descr=""/>
          <p:cNvPicPr/>
          <p:nvPr/>
        </p:nvPicPr>
        <p:blipFill>
          <a:blip r:embed="rId2"/>
          <a:stretch/>
        </p:blipFill>
        <p:spPr>
          <a:xfrm>
            <a:off x="335160" y="563760"/>
            <a:ext cx="8488440" cy="2915280"/>
          </a:xfrm>
          <a:prstGeom prst="rect">
            <a:avLst/>
          </a:prstGeom>
          <a:ln>
            <a:noFill/>
          </a:ln>
        </p:spPr>
      </p:pic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Clique para editar o formato do texto da estrutura de tópicos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3d3d3d"/>
                </a:solidFill>
                <a:latin typeface="Gill Sans MT"/>
              </a:rPr>
              <a:t>2.º nível da estrutura de tópicos</a:t>
            </a:r>
            <a:endParaRPr b="0" lang="en-US" sz="1400" spc="-1" strike="noStrike">
              <a:solidFill>
                <a:srgbClr val="3d3d3d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3.º nível da estrutura de tópicos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4.º nível da estrutura de tópicos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5.º nível da estrutura de tópicos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6.º nível da estrutura de tópicos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7.º nível da estrutura de tópicos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48200" y="441360"/>
            <a:ext cx="2719440" cy="10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5976000" y="441360"/>
            <a:ext cx="2710440" cy="107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CustomShape 3"/>
          <p:cNvSpPr/>
          <p:nvPr/>
        </p:nvSpPr>
        <p:spPr>
          <a:xfrm>
            <a:off x="3216600" y="441360"/>
            <a:ext cx="2710440" cy="107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448200" y="599760"/>
            <a:ext cx="8238240" cy="817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PlaceHolder 5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/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Edit Master text styles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Second level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pPr lvl="2" marL="900000" indent="-269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Third level</a:t>
            </a: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 lvl="3" marL="1242000" indent="-233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Fourth level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  <a:p>
            <a:pPr lvl="4" marL="1602000" indent="-233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Fifth level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dt"/>
          </p:nvPr>
        </p:nvSpPr>
        <p:spPr>
          <a:xfrm>
            <a:off x="5559480" y="6392160"/>
            <a:ext cx="213336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Last Edit: </a:t>
            </a:r>
            <a:fld id="{431FA8BC-6315-4386-BD16-0EFEF10FF59D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31/08/2018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ftr"/>
          </p:nvPr>
        </p:nvSpPr>
        <p:spPr>
          <a:xfrm>
            <a:off x="581040" y="6387840"/>
            <a:ext cx="487008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54" name="PlaceHolder 9"/>
          <p:cNvSpPr>
            <a:spLocks noGrp="1"/>
          </p:cNvSpPr>
          <p:nvPr>
            <p:ph type="sldNum"/>
          </p:nvPr>
        </p:nvSpPr>
        <p:spPr>
          <a:xfrm>
            <a:off x="7800480" y="6392160"/>
            <a:ext cx="77004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9FA738D9-2DB6-4397-8E22-6509281EA5C9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://www.flltutorials.com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2.tif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81040" y="3936600"/>
            <a:ext cx="7989480" cy="1032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Gill Sans MT"/>
              </a:rPr>
              <a:t>Introdução aos </a:t>
            </a:r>
            <a:r>
              <a:rPr b="0" i="1" lang="en-US" sz="3600" spc="-1" strike="noStrike" cap="all">
                <a:solidFill>
                  <a:srgbClr val="ffffff"/>
                </a:solidFill>
                <a:latin typeface="Gill Sans MT"/>
              </a:rPr>
              <a:t>core values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81040" y="5160960"/>
            <a:ext cx="7989480" cy="590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b="0" lang="pt-BR" sz="1600" spc="-1" strike="noStrike" cap="all">
                <a:solidFill>
                  <a:srgbClr val="ffffff"/>
                </a:solidFill>
                <a:latin typeface="Gill Sans MT"/>
              </a:rPr>
              <a:t>Vicky Zhai, FTC 9873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b="0" lang="pt-BR" sz="1600" spc="-1" strike="noStrike" cap="all">
                <a:solidFill>
                  <a:srgbClr val="ffffff"/>
                </a:solidFill>
                <a:latin typeface="Gill Sans MT"/>
              </a:rPr>
              <a:t>Traduzido por equipe</a:t>
            </a:r>
            <a:endParaRPr b="0" lang="pt-BR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48000" y="84348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Mais importante: embrace os core values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448200" y="1505520"/>
            <a:ext cx="388188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Core Values não é somente algo que você faz </a:t>
            </a: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É uma forma, um </a:t>
            </a:r>
            <a:r>
              <a:rPr b="0" i="1" lang="en-US" sz="2800" spc="-1" strike="noStrike">
                <a:solidFill>
                  <a:srgbClr val="3d3d3d"/>
                </a:solidFill>
                <a:latin typeface="Gill Sans MT"/>
              </a:rPr>
              <a:t>método </a:t>
            </a: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de fazer coisas que construam caráter e nos guia por toda a experiência!</a:t>
            </a: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4320000" y="6392160"/>
            <a:ext cx="3372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2B6188DE-42C6-433B-95A0-1AA7B3425B0C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31/08/2018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51" name="TextShape 4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35BDD2AF-BD90-4A09-8D40-037303D43373}" type="slidenum">
              <a:rPr b="0" lang="pt-BR" sz="1800" spc="-1" strike="noStrike">
                <a:solidFill>
                  <a:srgbClr val="2f5aac"/>
                </a:solidFill>
                <a:latin typeface="Gill Sans MT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pic>
        <p:nvPicPr>
          <p:cNvPr id="153" name="Picture 5" descr=""/>
          <p:cNvPicPr/>
          <p:nvPr/>
        </p:nvPicPr>
        <p:blipFill>
          <a:blip r:embed="rId1"/>
          <a:stretch/>
        </p:blipFill>
        <p:spPr>
          <a:xfrm>
            <a:off x="4635720" y="2189160"/>
            <a:ext cx="3981240" cy="298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CRéDIToS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448200" y="1505520"/>
            <a:ext cx="823824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O autor primário dessa lição é Vicky Zhai da FTC 9873. Informação adicional de Christopher Haines e Chris Baker foi incorporada a esta lição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Mais lições de FIRST LEGO League disponíveis em </a:t>
            </a:r>
            <a:r>
              <a:rPr b="0" lang="en-US" sz="2400" spc="-1" strike="noStrike" u="sng">
                <a:solidFill>
                  <a:srgbClr val="828282"/>
                </a:solidFill>
                <a:uFillTx/>
                <a:latin typeface="Gill Sans MT"/>
                <a:hlinkClick r:id="rId1"/>
              </a:rPr>
              <a:t>www.flltutorials.com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Traduzido por Equipe Sunrise, de Santa Catarina, Brasil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4320000" y="6392160"/>
            <a:ext cx="3372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BA758170-65FE-467A-A5BA-11986072712D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31/08/2018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57" name="TextShape 4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158" name="TextShape 5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538B431C-5432-4BB8-B0C0-7DFD8193227E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576000" y="5475240"/>
            <a:ext cx="79894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2400" spc="-1" strike="noStrike" u="sng">
                <a:solidFill>
                  <a:srgbClr val="828282"/>
                </a:solidFill>
                <a:uFillTx/>
                <a:latin typeface="Gill Sans MT"/>
                <a:hlinkClick r:id="rId2"/>
              </a:rPr>
              <a:t>Creative Commons Attribution-NonCommercial-ShareAlike 4.0 International License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60" name="Picture 10" descr=""/>
          <p:cNvPicPr/>
          <p:nvPr/>
        </p:nvPicPr>
        <p:blipFill>
          <a:blip r:embed="rId3"/>
          <a:stretch/>
        </p:blipFill>
        <p:spPr>
          <a:xfrm>
            <a:off x="3490200" y="4464000"/>
            <a:ext cx="2552400" cy="88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Core values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6840" y="4663080"/>
            <a:ext cx="8238240" cy="1160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O Desafio do Robô e Projeto são o que as equipes fazem</a:t>
            </a: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Os Core </a:t>
            </a: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Values são </a:t>
            </a:r>
            <a:r>
              <a:rPr b="0" i="1" lang="en-US" sz="2800" spc="-1" strike="noStrike">
                <a:solidFill>
                  <a:srgbClr val="3d3d3d"/>
                </a:solidFill>
                <a:latin typeface="Gill Sans MT"/>
              </a:rPr>
              <a:t>como </a:t>
            </a: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elas fazem</a:t>
            </a: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.</a:t>
            </a: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4392000" y="6392160"/>
            <a:ext cx="3300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38A694CF-4832-43FD-AFFF-5902179A2D26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31/08/2018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02" name="TextShape 4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103" name="TextShape 5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566A9465-F3A4-4488-AF81-A5C70545E81B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104" name="Picture 7" descr=""/>
          <p:cNvPicPr/>
          <p:nvPr/>
        </p:nvPicPr>
        <p:blipFill>
          <a:blip r:embed="rId1"/>
          <a:stretch/>
        </p:blipFill>
        <p:spPr>
          <a:xfrm>
            <a:off x="914400" y="1771560"/>
            <a:ext cx="7184160" cy="282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os FIRST Core Values são o guia da equipe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90592D3-FFBD-41A1-9203-D762AA6713F9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4464000" y="6392160"/>
            <a:ext cx="3228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D8D0546C-74B7-4A63-9853-8197B2484B18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31/08/2018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08" name="TextShape 4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pic>
        <p:nvPicPr>
          <p:cNvPr id="109" name="Picture 7" descr=""/>
          <p:cNvPicPr/>
          <p:nvPr/>
        </p:nvPicPr>
        <p:blipFill>
          <a:blip r:embed="rId1"/>
          <a:stretch/>
        </p:blipFill>
        <p:spPr>
          <a:xfrm>
            <a:off x="2788920" y="1588680"/>
            <a:ext cx="5900040" cy="4755240"/>
          </a:xfrm>
          <a:prstGeom prst="rect">
            <a:avLst/>
          </a:prstGeom>
          <a:ln>
            <a:noFill/>
          </a:ln>
        </p:spPr>
      </p:pic>
      <p:sp>
        <p:nvSpPr>
          <p:cNvPr id="110" name="CustomShape 5"/>
          <p:cNvSpPr/>
          <p:nvPr/>
        </p:nvSpPr>
        <p:spPr>
          <a:xfrm>
            <a:off x="404640" y="1711440"/>
            <a:ext cx="2243160" cy="31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Os Core Values foram atualizados em 2018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Esses Core Values são consistentes através todos os quato programas da FIRST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Gracious professionalism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697200" y="2578320"/>
            <a:ext cx="4933800" cy="2510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“</a:t>
            </a: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Aprendam e compitam como loucos, mas tratem uns aos outros com respeito e gentileza” 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pPr algn="ctr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</a:pPr>
            <a:r>
              <a:rPr b="0" lang="en-US" sz="1400" spc="-1" strike="noStrike">
                <a:solidFill>
                  <a:srgbClr val="3d3d3d"/>
                </a:solidFill>
                <a:latin typeface="Gill Sans MT"/>
              </a:rPr>
              <a:t>Dr. Woodie Flowers,  FIRST Distinguished Advisor</a:t>
            </a:r>
            <a:endParaRPr b="0" lang="en-US" sz="14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4392000" y="6392160"/>
            <a:ext cx="3300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690CCDA8-6C06-4281-805E-36EF3BDD017D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31/08/2018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14" name="TextShape 4"/>
          <p:cNvSpPr txBox="1"/>
          <p:nvPr/>
        </p:nvSpPr>
        <p:spPr>
          <a:xfrm>
            <a:off x="581040" y="6387840"/>
            <a:ext cx="3666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115" name="TextShape 5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022F1D9-50A8-4C73-8681-750A953D0947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116" name="Picture 7" descr=""/>
          <p:cNvPicPr/>
          <p:nvPr/>
        </p:nvPicPr>
        <p:blipFill>
          <a:blip r:embed="rId1"/>
          <a:stretch/>
        </p:blipFill>
        <p:spPr>
          <a:xfrm>
            <a:off x="483120" y="2156040"/>
            <a:ext cx="3114000" cy="320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Coopertition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019760" y="2396160"/>
            <a:ext cx="4623480" cy="2626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r>
              <a:rPr b="0" lang="en-US" sz="3600" spc="-1" strike="noStrike">
                <a:solidFill>
                  <a:srgbClr val="000000"/>
                </a:solidFill>
                <a:latin typeface="Gill Sans MT"/>
              </a:rPr>
              <a:t> </a:t>
            </a: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 “</a:t>
            </a: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Equipes podem e devem ajudar e cooperar entre si, assim como competem”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pPr algn="ctr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Dr. Woodie Flowers, FIRST Distinguished Advisor</a:t>
            </a:r>
            <a:endParaRPr b="0" lang="en-US" sz="14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4320000" y="6392160"/>
            <a:ext cx="3372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E8394549-85AE-4BE1-B427-1563E85F1474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31/08/2018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20" name="TextShape 4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121" name="TextShape 5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237653DE-F3D8-4C50-A4D0-EF84B73088AF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122" name="Picture 7" descr=""/>
          <p:cNvPicPr/>
          <p:nvPr/>
        </p:nvPicPr>
        <p:blipFill>
          <a:blip r:embed="rId1"/>
          <a:stretch/>
        </p:blipFill>
        <p:spPr>
          <a:xfrm>
            <a:off x="448200" y="2083680"/>
            <a:ext cx="3467520" cy="319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81040" y="7920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TERMoS UsaDos na rubrica de CORE VALUES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4179240" y="1613880"/>
            <a:ext cx="4383360" cy="4881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06000" indent="-305640">
              <a:lnSpc>
                <a:spcPct val="100000"/>
              </a:lnSpc>
              <a:spcAft>
                <a:spcPts val="601"/>
              </a:spcAft>
              <a:buClr>
                <a:srgbClr val="9e3611"/>
              </a:buClr>
              <a:buSzPct val="92000"/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Rockwell"/>
              </a:rPr>
              <a:t>Observem atentamente as rubricas e entendam o significado de cada termo: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Aft>
                <a:spcPts val="601"/>
              </a:spcAft>
              <a:buClr>
                <a:srgbClr val="9e3611"/>
              </a:buClr>
              <a:buSzPct val="92000"/>
              <a:buFont typeface="Noto Sans Symbols"/>
              <a:buChar char="▪"/>
            </a:pPr>
            <a:r>
              <a:rPr b="0" lang="en-US" sz="2000" spc="-1" strike="noStrike">
                <a:solidFill>
                  <a:srgbClr val="ff0000"/>
                </a:solidFill>
                <a:latin typeface="Gill Sans MT"/>
                <a:ea typeface="Rockwell"/>
              </a:rPr>
              <a:t>Descoberta: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Rockwell"/>
              </a:rPr>
              <a:t> Distribuição de tempo igualitária entre todas as partes da FIRST LEGO League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9e3611"/>
              </a:buClr>
              <a:buSzPct val="92000"/>
              <a:buFont typeface="Noto Sans Symbols"/>
              <a:buChar char="▪"/>
            </a:pPr>
            <a:r>
              <a:rPr b="0" lang="en-US" sz="2000" spc="-1" strike="noStrike">
                <a:solidFill>
                  <a:srgbClr val="ff0000"/>
                </a:solidFill>
                <a:latin typeface="Gill Sans MT"/>
                <a:ea typeface="Rockwell"/>
              </a:rPr>
              <a:t>Espírito de Equipe: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Rockwell"/>
              </a:rPr>
              <a:t>Ter sua própria identidade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9e3611"/>
              </a:buClr>
              <a:buSzPct val="92000"/>
              <a:buFont typeface="Noto Sans Symbols"/>
              <a:buChar char="▪"/>
            </a:pPr>
            <a:r>
              <a:rPr b="0" lang="en-US" sz="2000" spc="-1" strike="noStrike">
                <a:solidFill>
                  <a:srgbClr val="ff0000"/>
                </a:solidFill>
                <a:latin typeface="Gill Sans MT"/>
                <a:ea typeface="Rockwell"/>
              </a:rPr>
              <a:t>Integração: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Rockwell"/>
              </a:rPr>
              <a:t>Usando o que você aprendeu fora da FIRST LEGO League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9e3611"/>
              </a:buClr>
              <a:buSzPct val="92000"/>
              <a:buFont typeface="Noto Sans Symbols"/>
              <a:buChar char="▪"/>
            </a:pPr>
            <a:r>
              <a:rPr b="0" lang="en-US" sz="2000" spc="-1" strike="noStrike">
                <a:solidFill>
                  <a:srgbClr val="ff0000"/>
                </a:solidFill>
                <a:latin typeface="Gill Sans MT"/>
                <a:ea typeface="Rockwell"/>
              </a:rPr>
              <a:t>Trabalho em Equipe: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Rockwell"/>
              </a:rPr>
              <a:t>Ser capaz de trabalhar em conjunto com eficiência, sem auxílio do técnico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9e3611"/>
              </a:buClr>
              <a:buSzPct val="92000"/>
              <a:buFont typeface="Noto Sans Symbols"/>
              <a:buChar char="▪"/>
            </a:pPr>
            <a:r>
              <a:rPr b="0" lang="en-US" sz="2000" spc="-1" strike="noStrike">
                <a:solidFill>
                  <a:srgbClr val="ff0000"/>
                </a:solidFill>
                <a:latin typeface="Gill Sans MT"/>
                <a:ea typeface="Rockwell"/>
              </a:rPr>
              <a:t>Inclusão: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Rockwell"/>
              </a:rPr>
              <a:t>Tenham certeza que todos os membros da equipe estão incluídos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9e3611"/>
              </a:buClr>
              <a:buSzPct val="92000"/>
              <a:buFont typeface="Noto Sans Symbols"/>
              <a:buChar char="▪"/>
            </a:pPr>
            <a:r>
              <a:rPr b="0" lang="en-US" sz="2000" spc="-1" strike="noStrike">
                <a:solidFill>
                  <a:srgbClr val="ff0000"/>
                </a:solidFill>
                <a:latin typeface="Gill Sans MT"/>
                <a:ea typeface="Rockwell"/>
              </a:rPr>
              <a:t>Respeito: 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Rockwell"/>
              </a:rPr>
              <a:t>Dar valor para cada membro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9e3611"/>
              </a:buClr>
              <a:buSzPct val="92000"/>
              <a:buFont typeface="Noto Sans Symbols"/>
              <a:buChar char="▪"/>
            </a:pPr>
            <a:r>
              <a:rPr b="0" lang="en-US" sz="2000" spc="-1" strike="noStrike">
                <a:solidFill>
                  <a:srgbClr val="ff0000"/>
                </a:solidFill>
                <a:latin typeface="Gill Sans MT"/>
                <a:ea typeface="Rockwell"/>
              </a:rPr>
              <a:t>Coopertition: </a:t>
            </a:r>
            <a:r>
              <a:rPr b="0" lang="en-US" sz="2000" spc="-1" strike="noStrike">
                <a:solidFill>
                  <a:srgbClr val="3d3d3d"/>
                </a:solidFill>
                <a:latin typeface="Gill Sans MT"/>
                <a:ea typeface="Rockwell"/>
              </a:rPr>
              <a:t>Ajudar outros e aceitar ajuda de outros, trabalhando com outras equipes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27A70081-4DE9-4132-9B70-4C9CDA337EF6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126" name="Picture 6" descr=""/>
          <p:cNvPicPr/>
          <p:nvPr/>
        </p:nvPicPr>
        <p:blipFill>
          <a:blip r:embed="rId1"/>
          <a:srcRect l="0" t="-653" r="0" b="0"/>
          <a:stretch/>
        </p:blipFill>
        <p:spPr>
          <a:xfrm>
            <a:off x="581040" y="1613880"/>
            <a:ext cx="3388320" cy="455652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sp>
        <p:nvSpPr>
          <p:cNvPr id="127" name="TextShape 4"/>
          <p:cNvSpPr txBox="1"/>
          <p:nvPr/>
        </p:nvSpPr>
        <p:spPr>
          <a:xfrm>
            <a:off x="4320000" y="6392160"/>
            <a:ext cx="3372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62D2AE96-38CD-4B22-AFA1-2F5F4A1BF615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31/08/2018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28" name="TextShape 5"/>
          <p:cNvSpPr txBox="1"/>
          <p:nvPr/>
        </p:nvSpPr>
        <p:spPr>
          <a:xfrm>
            <a:off x="581040" y="6387840"/>
            <a:ext cx="3666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81040" y="7920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Demonstrar COOPERTITION é importante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2EB50E05-2C7E-44D4-9934-3F2B132DBA9E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457560" y="1640880"/>
            <a:ext cx="4204800" cy="444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06000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pt-BR" sz="1600" spc="-1" strike="noStrike">
                <a:solidFill>
                  <a:srgbClr val="3d3d3d"/>
                </a:solidFill>
                <a:latin typeface="Gill Sans MT"/>
              </a:rPr>
              <a:t>Porque é importante?</a:t>
            </a:r>
            <a:endParaRPr b="0" lang="pt-BR" sz="1600" spc="-1" strike="noStrike">
              <a:latin typeface="Arial"/>
            </a:endParaRPr>
          </a:p>
          <a:p>
            <a:pPr lvl="2" marL="763200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pt-BR" sz="1600" spc="-1" strike="noStrike">
                <a:solidFill>
                  <a:srgbClr val="3d3d3d"/>
                </a:solidFill>
                <a:latin typeface="Gill Sans MT"/>
              </a:rPr>
              <a:t>Encoraja o aprendizado de seus amigos, competidores e mentores</a:t>
            </a:r>
            <a:endParaRPr b="0" lang="pt-BR" sz="1600" spc="-1" strike="noStrike">
              <a:latin typeface="Arial"/>
            </a:endParaRPr>
          </a:p>
          <a:p>
            <a:pPr lvl="2" marL="763200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pt-BR" sz="1600" spc="-1" strike="noStrike">
                <a:solidFill>
                  <a:srgbClr val="3d3d3d"/>
                </a:solidFill>
                <a:latin typeface="Gill Sans MT"/>
              </a:rPr>
              <a:t>É o que torna a FIRST diferente</a:t>
            </a:r>
            <a:endParaRPr b="0" lang="pt-BR" sz="1600" spc="-1" strike="noStrike">
              <a:latin typeface="Arial"/>
            </a:endParaRPr>
          </a:p>
          <a:p>
            <a:pPr marL="306000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pt-BR" sz="1600" spc="-1" strike="noStrike">
                <a:solidFill>
                  <a:srgbClr val="3d3d3d"/>
                </a:solidFill>
                <a:latin typeface="Gill Sans MT"/>
              </a:rPr>
              <a:t>Maneiras de demonstrar Coopertition:</a:t>
            </a:r>
            <a:endParaRPr b="0" lang="pt-BR" sz="1600" spc="-1" strike="noStrike">
              <a:latin typeface="Arial"/>
            </a:endParaRPr>
          </a:p>
          <a:p>
            <a:pPr lvl="2" marL="763200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pt-BR" sz="1600" spc="-1" strike="noStrike">
                <a:solidFill>
                  <a:srgbClr val="3d3d3d"/>
                </a:solidFill>
                <a:latin typeface="Gill Sans MT"/>
              </a:rPr>
              <a:t>Emprestar para uma equipe uma peça que ela precise, mesmo se ajude ela a obter uma pontuação maior</a:t>
            </a:r>
            <a:endParaRPr b="0" lang="pt-BR" sz="1600" spc="-1" strike="noStrike">
              <a:latin typeface="Arial"/>
            </a:endParaRPr>
          </a:p>
          <a:p>
            <a:pPr lvl="2" marL="763200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pt-BR" sz="1600" spc="-1" strike="noStrike">
                <a:solidFill>
                  <a:srgbClr val="3d3d3d"/>
                </a:solidFill>
                <a:latin typeface="Gill Sans MT"/>
              </a:rPr>
              <a:t>Convidar equipes para seu local de treino, para compartilhar conhecimento</a:t>
            </a:r>
            <a:endParaRPr b="0" lang="pt-BR" sz="1600" spc="-1" strike="noStrike">
              <a:latin typeface="Arial"/>
            </a:endParaRPr>
          </a:p>
          <a:p>
            <a:pPr lvl="2" marL="763200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pt-BR" sz="1600" spc="-1" strike="noStrike">
                <a:solidFill>
                  <a:srgbClr val="3d3d3d"/>
                </a:solidFill>
                <a:latin typeface="Gill Sans MT"/>
              </a:rPr>
              <a:t>Você não tem que resolver o desafio ou desenvolver a solução por eles, você deve inspirá-los!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32" name="TextShape 4"/>
          <p:cNvSpPr txBox="1"/>
          <p:nvPr/>
        </p:nvSpPr>
        <p:spPr>
          <a:xfrm>
            <a:off x="4464000" y="6392160"/>
            <a:ext cx="3228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9E5A9909-AB60-45E5-A039-7FDCAE882A6A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31/08/2018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33" name="TextShape 5"/>
          <p:cNvSpPr txBox="1"/>
          <p:nvPr/>
        </p:nvSpPr>
        <p:spPr>
          <a:xfrm>
            <a:off x="581040" y="6387840"/>
            <a:ext cx="3666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pic>
        <p:nvPicPr>
          <p:cNvPr id="134" name="Picture 8" descr=""/>
          <p:cNvPicPr/>
          <p:nvPr/>
        </p:nvPicPr>
        <p:blipFill>
          <a:blip r:embed="rId1"/>
          <a:stretch/>
        </p:blipFill>
        <p:spPr>
          <a:xfrm>
            <a:off x="4662720" y="2198520"/>
            <a:ext cx="4094280" cy="307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81040" y="91548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Por que fazer atividades de extensão?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66840" y="1711080"/>
            <a:ext cx="4023360" cy="435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Fornecer conhecimento para a comunidade  </a:t>
            </a: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Compartilhar sua paixão pela FIRST</a:t>
            </a: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Encoraje outros estudantes e adultos a participarem da FIRST</a:t>
            </a: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 marL="324000">
              <a:lnSpc>
                <a:spcPct val="100000"/>
              </a:lnSpc>
              <a:spcAft>
                <a:spcPts val="601"/>
              </a:spcAft>
            </a:pP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 marL="324000">
              <a:lnSpc>
                <a:spcPct val="100000"/>
              </a:lnSpc>
              <a:spcAft>
                <a:spcPts val="601"/>
              </a:spcAft>
            </a:pP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16D74503-49A7-4F11-8EF2-CCDBC3709F2D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38" name="TextShape 4"/>
          <p:cNvSpPr txBox="1"/>
          <p:nvPr/>
        </p:nvSpPr>
        <p:spPr>
          <a:xfrm>
            <a:off x="4320000" y="6392160"/>
            <a:ext cx="3372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653D7AC8-59D8-45DF-A7D2-414478B74222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31/08/2018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39" name="TextShape 5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pic>
        <p:nvPicPr>
          <p:cNvPr id="140" name="Picture 8" descr=""/>
          <p:cNvPicPr/>
          <p:nvPr/>
        </p:nvPicPr>
        <p:blipFill>
          <a:blip r:embed="rId1"/>
          <a:stretch/>
        </p:blipFill>
        <p:spPr>
          <a:xfrm>
            <a:off x="4390560" y="2132640"/>
            <a:ext cx="4242960" cy="318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Avaliação de cORE VALUES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48200" y="1505520"/>
            <a:ext cx="492876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Juízes mostram uma dinâmica de grupo</a:t>
            </a: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A equipe então pode apresentar o pôster de Core Values</a:t>
            </a: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Juízes farão perguntas de acompanhamento sobre o que estava sendo apresentado no pôster, e perguntas adicionais sobre aplicar os Core Values for a da FIRST LEGO League</a:t>
            </a: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4320000" y="6392160"/>
            <a:ext cx="3372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7FEAC791-05B1-4B1B-BAA0-626A23E4DAE9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31/08/2018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44" name="TextShape 4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2A3D166E-1830-4EF1-99B5-4FA283258CE1}" type="slidenum">
              <a:rPr b="0" lang="pt-BR" sz="1800" spc="-1" strike="noStrike">
                <a:solidFill>
                  <a:srgbClr val="2f5aac"/>
                </a:solidFill>
                <a:latin typeface="Gill Sans MT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pic>
        <p:nvPicPr>
          <p:cNvPr id="146" name="Picture 9" descr=""/>
          <p:cNvPicPr/>
          <p:nvPr/>
        </p:nvPicPr>
        <p:blipFill>
          <a:blip r:embed="rId1"/>
          <a:stretch/>
        </p:blipFill>
        <p:spPr>
          <a:xfrm>
            <a:off x="5795280" y="4071600"/>
            <a:ext cx="2764440" cy="1836720"/>
          </a:xfrm>
          <a:prstGeom prst="rect">
            <a:avLst/>
          </a:prstGeom>
          <a:ln>
            <a:noFill/>
          </a:ln>
        </p:spPr>
      </p:pic>
      <p:pic>
        <p:nvPicPr>
          <p:cNvPr id="147" name="Picture 10" descr=""/>
          <p:cNvPicPr/>
          <p:nvPr/>
        </p:nvPicPr>
        <p:blipFill>
          <a:blip r:embed="rId2"/>
          <a:stretch/>
        </p:blipFill>
        <p:spPr>
          <a:xfrm>
            <a:off x="5795280" y="1686960"/>
            <a:ext cx="2772000" cy="207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4517</TotalTime>
  <Application>LibreOffice/6.0.2.1$Windows_X86_64 LibreOffice_project/f7f06a8f319e4b62f9bc5095aa112a65d2f3ac89</Application>
  <Words>585</Words>
  <Paragraphs>86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2018-06-09T21:02:33Z</dcterms:created>
  <dc:creator>Sanjay Seshan</dc:creator>
  <dc:description/>
  <dc:language>pt-BR</dc:language>
  <cp:lastModifiedBy/>
  <dcterms:modified xsi:type="dcterms:W3CDTF">2018-08-31T16:39:10Z</dcterms:modified>
  <cp:revision>44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16.0015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