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1.tif" ContentType="image/tiff"/>
  <Override PartName="/ppt/media/image7.jpeg" ContentType="image/jpeg"/>
  <Override PartName="/ppt/media/image1.png" ContentType="image/png"/>
  <Override PartName="/ppt/media/image2.jpeg" ContentType="image/jpeg"/>
  <Override PartName="/ppt/media/image3.jpeg" ContentType="image/jpeg"/>
  <Override PartName="/ppt/media/image6.jpeg" ContentType="image/jpeg"/>
  <Override PartName="/ppt/media/image4.png" ContentType="image/png"/>
  <Override PartName="/ppt/media/image5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Clique para mover o slide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0DDAF78-C179-491F-A60A-C458FAE821A5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Mostly the rubric items that are not part of the teamwork exercise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CA3E94A-24CE-454E-9A7A-94F1E3A8DFA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title 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Last Edit: </a:t>
            </a:r>
            <a:fld id="{5C8EAEFB-755E-409E-AE0D-23CF5010821F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098FD0B-D0B0-4561-95B8-25FFCEE65E49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8" name="Picture 7" descr=""/>
          <p:cNvPicPr/>
          <p:nvPr/>
        </p:nvPicPr>
        <p:blipFill>
          <a:blip r:embed="rId2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2.º nível da estrutura de tópicos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3.º nível da estrutura de tópicos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4.º nível da estrutura de tópicos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5.º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6.º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7.º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Edit Master text styles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Second level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Third level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Fourth level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Fifth level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Last Edit: </a:t>
            </a:r>
            <a:fld id="{709CB22B-487A-4371-8CE7-E1A03CD0997E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0AEAA39-B9F0-4614-A753-466DEFF14BA1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flltutorials.com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1.tif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Pôster de CORE VALUES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81040" y="516096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BY PENNSYLVANIA’s FINEST ROBOTICS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Conheça a equipe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48200" y="1505520"/>
            <a:ext cx="369612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6 membros, 5</a:t>
            </a:r>
            <a:r>
              <a:rPr b="0" lang="en-US" sz="1800" spc="-1" strike="noStrike" baseline="30000">
                <a:solidFill>
                  <a:srgbClr val="3d3d3d"/>
                </a:solidFill>
                <a:latin typeface="Gill Sans MT"/>
              </a:rPr>
              <a:t>ºano</a:t>
            </a: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 – 8</a:t>
            </a:r>
            <a:r>
              <a:rPr b="0" lang="en-US" sz="1800" spc="-1" strike="noStrike" baseline="30000">
                <a:solidFill>
                  <a:srgbClr val="3d3d3d"/>
                </a:solidFill>
                <a:latin typeface="Gill Sans MT"/>
              </a:rPr>
              <a:t>ºano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1</a:t>
            </a:r>
            <a:r>
              <a:rPr b="0" lang="en-US" sz="1800" spc="-1" strike="noStrike" baseline="30000">
                <a:solidFill>
                  <a:srgbClr val="3d3d3d"/>
                </a:solidFill>
                <a:latin typeface="Gill Sans MT"/>
              </a:rPr>
              <a:t>º</a:t>
            </a: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 lugar no Champion’s 2016 Central PA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1</a:t>
            </a:r>
            <a:r>
              <a:rPr b="0" lang="en-US" sz="1800" spc="-1" strike="noStrike" baseline="30000">
                <a:solidFill>
                  <a:srgbClr val="3d3d3d"/>
                </a:solidFill>
                <a:latin typeface="Gill Sans MT"/>
              </a:rPr>
              <a:t>º</a:t>
            </a: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 lugar Champion’s 2017 Southeast PA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1</a:t>
            </a:r>
            <a:r>
              <a:rPr b="0" lang="en-US" sz="1800" spc="-1" strike="noStrike" baseline="30000">
                <a:solidFill>
                  <a:srgbClr val="3d3d3d"/>
                </a:solidFill>
                <a:latin typeface="Gill Sans MT"/>
              </a:rPr>
              <a:t>º</a:t>
            </a: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 lugar Champion’s 2018 East PA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3</a:t>
            </a:r>
            <a:r>
              <a:rPr b="0" lang="en-US" sz="1800" spc="-1" strike="noStrike" baseline="30000">
                <a:solidFill>
                  <a:srgbClr val="3d3d3d"/>
                </a:solidFill>
                <a:latin typeface="Gill Sans MT"/>
              </a:rPr>
              <a:t>º</a:t>
            </a: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 lugar em Trabalho em Equipe no World Festival 2017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Nosso </a:t>
            </a:r>
            <a:r>
              <a:rPr b="0" i="1" lang="en-US" sz="1800" spc="-1" strike="noStrike">
                <a:solidFill>
                  <a:srgbClr val="3d3d3d"/>
                </a:solidFill>
                <a:latin typeface="Gill Sans MT"/>
              </a:rPr>
              <a:t>Core Values </a:t>
            </a: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favorito é “Nós somos uma equipe” e “Nós nos divertimos”</a:t>
            </a: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!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FF3E348-8E4C-40FE-90E8-04862350E24A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02" name="Picture 7" descr=""/>
          <p:cNvPicPr/>
          <p:nvPr/>
        </p:nvPicPr>
        <p:blipFill>
          <a:blip r:embed="rId1"/>
          <a:stretch/>
        </p:blipFill>
        <p:spPr>
          <a:xfrm>
            <a:off x="4358160" y="1745640"/>
            <a:ext cx="4405320" cy="2127960"/>
          </a:xfrm>
          <a:prstGeom prst="rect">
            <a:avLst/>
          </a:prstGeom>
          <a:ln>
            <a:noFill/>
          </a:ln>
        </p:spPr>
      </p:pic>
      <p:pic>
        <p:nvPicPr>
          <p:cNvPr id="103" name="Picture 9" descr=""/>
          <p:cNvPicPr/>
          <p:nvPr/>
        </p:nvPicPr>
        <p:blipFill>
          <a:blip r:embed="rId2"/>
          <a:stretch/>
        </p:blipFill>
        <p:spPr>
          <a:xfrm>
            <a:off x="4349520" y="4202280"/>
            <a:ext cx="4413960" cy="20635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81040" y="8640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Por que um pôster de </a:t>
            </a:r>
            <a:r>
              <a:rPr b="0" i="1" lang="en-US" sz="2800" spc="-1" strike="noStrike" cap="all">
                <a:solidFill>
                  <a:srgbClr val="ffffff"/>
                </a:solidFill>
                <a:latin typeface="Gill Sans MT"/>
              </a:rPr>
              <a:t>core values </a:t>
            </a: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é utilizado?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57760" y="1523880"/>
            <a:ext cx="8418240" cy="4647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Compartilhe a história da sua equipe!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É uma longa competição, então mostre o que vocês conquistaram nas competições e eventos de divulgação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A jornada de cada equipe é única, e os juízes querem saber o que torna ela especial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Tempo é limitado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Durante as avaliações, você tem pouco tempo para compartilhar sua história. O pôster mostra os detalhes que podem ser cobertos quando conversando com os juízes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Podem servir como ponto de referência quando falando com juízes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Nem sempre exigido, mas recomendado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Algumas regiões nçao exigem um pôster de </a:t>
            </a:r>
            <a:r>
              <a:rPr b="0" i="1" lang="en-US" sz="2000" spc="-1" strike="noStrike">
                <a:solidFill>
                  <a:srgbClr val="3d3d3d"/>
                </a:solidFill>
                <a:latin typeface="Gill Sans MT"/>
              </a:rPr>
              <a:t>Core Values.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D9B6BFC-ECAB-46AA-A803-255268B9AFAF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AC297123-8EC5-4615-B4D5-954D43748B8D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08" name="TextShape 5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81040" y="86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TERMoS USaDos no pôster de CORE VALUES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45960" y="2130120"/>
            <a:ext cx="3877920" cy="3218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b="0" lang="en-US" sz="4300" spc="-1" strike="noStrike">
                <a:solidFill>
                  <a:srgbClr val="ff0000"/>
                </a:solidFill>
                <a:latin typeface="Gill Sans MT"/>
                <a:ea typeface="Rockwell"/>
              </a:rPr>
              <a:t>Descoberta: </a:t>
            </a:r>
            <a:r>
              <a:rPr b="0" lang="en-US" sz="4300" spc="-1" strike="noStrike">
                <a:solidFill>
                  <a:srgbClr val="000000"/>
                </a:solidFill>
                <a:latin typeface="Gill Sans MT"/>
                <a:ea typeface="Rockwell"/>
              </a:rPr>
              <a:t>O que a equipe descobriu na temporada e como equilibrou as três partes da FLL </a:t>
            </a:r>
            <a:endParaRPr b="0" lang="en-US" sz="43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b="0" lang="en-US" sz="4300" spc="-1" strike="noStrike">
                <a:solidFill>
                  <a:srgbClr val="ff0000"/>
                </a:solidFill>
                <a:latin typeface="Gill Sans MT"/>
                <a:ea typeface="Rockwell"/>
              </a:rPr>
              <a:t>Integração:</a:t>
            </a:r>
            <a:r>
              <a:rPr b="0" lang="en-US" sz="4300" spc="-1" strike="noStrike">
                <a:solidFill>
                  <a:srgbClr val="000000"/>
                </a:solidFill>
                <a:latin typeface="Gill Sans MT"/>
                <a:ea typeface="Rockwell"/>
              </a:rPr>
              <a:t> Como você incorporou as habilidades e ideias aprendidas na FLL para o dia a dia for a do torneio</a:t>
            </a:r>
            <a:endParaRPr b="0" lang="en-US" sz="43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859"/>
              </a:spcBef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b="0" lang="en-US" sz="4300" spc="-1" strike="noStrike">
                <a:solidFill>
                  <a:srgbClr val="ff0000"/>
                </a:solidFill>
                <a:latin typeface="Gill Sans MT"/>
                <a:ea typeface="Rockwell"/>
              </a:rPr>
              <a:t>Inclusão:</a:t>
            </a:r>
            <a:r>
              <a:rPr b="0" lang="en-US" sz="4300" spc="-1" strike="noStrike">
                <a:solidFill>
                  <a:srgbClr val="000000"/>
                </a:solidFill>
                <a:latin typeface="Gill Sans MT"/>
                <a:ea typeface="Rockwell"/>
              </a:rPr>
              <a:t> Como vocês consideraram as ideias de todos e fizeram que se sentissem valorizados</a:t>
            </a:r>
            <a:endParaRPr b="0" lang="en-US" sz="43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859"/>
              </a:spcBef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b="0" lang="en-US" sz="4300" spc="-1" strike="noStrike">
                <a:solidFill>
                  <a:srgbClr val="ff0000"/>
                </a:solidFill>
                <a:latin typeface="Gill Sans MT"/>
                <a:ea typeface="Rockwell"/>
              </a:rPr>
              <a:t>Coopertition: </a:t>
            </a:r>
            <a:r>
              <a:rPr b="0" lang="en-US" sz="4300" spc="-1" strike="noStrike">
                <a:solidFill>
                  <a:srgbClr val="000000"/>
                </a:solidFill>
                <a:latin typeface="Gill Sans MT"/>
                <a:ea typeface="Rockwell"/>
              </a:rPr>
              <a:t>Como vocês honraram o espírito de competição amigável e ajudaram outras equipes?</a:t>
            </a:r>
            <a:endParaRPr b="0" lang="en-US" sz="43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859"/>
              </a:spcBef>
              <a:spcAft>
                <a:spcPts val="601"/>
              </a:spcAft>
              <a:buClr>
                <a:srgbClr val="9e3611"/>
              </a:buClr>
              <a:buSzPct val="92000"/>
              <a:buFont typeface="Noto Sans Symbols"/>
              <a:buChar char="▪"/>
            </a:pPr>
            <a:r>
              <a:rPr b="0" lang="en-US" sz="4300" spc="-1" strike="noStrike">
                <a:solidFill>
                  <a:srgbClr val="ff0000"/>
                </a:solidFill>
                <a:latin typeface="Gill Sans MT"/>
                <a:ea typeface="Rockwell"/>
              </a:rPr>
              <a:t>Outro: </a:t>
            </a:r>
            <a:r>
              <a:rPr b="0" lang="en-US" sz="4300" spc="-1" strike="noStrike">
                <a:solidFill>
                  <a:srgbClr val="000000"/>
                </a:solidFill>
                <a:latin typeface="Gill Sans MT"/>
                <a:ea typeface="Rockwell"/>
              </a:rPr>
              <a:t>Qualquer outro </a:t>
            </a:r>
            <a:r>
              <a:rPr b="0" i="1" lang="en-US" sz="4300" spc="-1" strike="noStrike">
                <a:solidFill>
                  <a:srgbClr val="000000"/>
                </a:solidFill>
                <a:latin typeface="Gill Sans MT"/>
                <a:ea typeface="Rockwell"/>
              </a:rPr>
              <a:t>core values</a:t>
            </a:r>
            <a:r>
              <a:rPr b="0" lang="en-US" sz="4300" spc="-1" strike="noStrike">
                <a:solidFill>
                  <a:srgbClr val="000000"/>
                </a:solidFill>
                <a:latin typeface="Gill Sans MT"/>
                <a:ea typeface="Rockwell"/>
              </a:rPr>
              <a:t> que vocês querem destacar</a:t>
            </a:r>
            <a:endParaRPr b="0" lang="en-US" sz="43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en-US" sz="43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9548136-01AB-4F13-BB11-0FC2CB52DA8D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FA62E9D0-2339-4A89-A245-9D703072FA87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13" name="TextShape 5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387360" y="1533960"/>
            <a:ext cx="8377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2000" spc="-1" strike="noStrike">
                <a:solidFill>
                  <a:srgbClr val="ff0000"/>
                </a:solidFill>
                <a:latin typeface="Gill Sans MT"/>
              </a:rPr>
              <a:t>O pôster de Core Values tem seções que se encontram com a rubrica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15" name="Picture 8" descr=""/>
          <p:cNvPicPr/>
          <p:nvPr/>
        </p:nvPicPr>
        <p:blipFill>
          <a:blip r:embed="rId1"/>
          <a:stretch/>
        </p:blipFill>
        <p:spPr>
          <a:xfrm>
            <a:off x="4218840" y="1934640"/>
            <a:ext cx="4617000" cy="3495600"/>
          </a:xfrm>
          <a:prstGeom prst="rect">
            <a:avLst/>
          </a:prstGeom>
          <a:ln>
            <a:noFill/>
          </a:ln>
        </p:spPr>
      </p:pic>
      <p:sp>
        <p:nvSpPr>
          <p:cNvPr id="116" name="CustomShape 7"/>
          <p:cNvSpPr/>
          <p:nvPr/>
        </p:nvSpPr>
        <p:spPr>
          <a:xfrm>
            <a:off x="680760" y="5606640"/>
            <a:ext cx="808380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Gill Sans MT"/>
              </a:rPr>
              <a:t>Algumas equipes fazem o pôster manualmente. Algumas imprimem e colam. Algumas fazem simples e colorido. Algumas fazem menores. Algumas enrolam, etc. Vários exemplos estarão nesta apresentação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O que você pode colocar no pôster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Qualquer coisa que destaque os </a:t>
            </a:r>
            <a:r>
              <a:rPr b="0" i="1" lang="en-US" sz="3600" spc="-1" strike="noStrike">
                <a:solidFill>
                  <a:srgbClr val="3d3d3d"/>
                </a:solidFill>
                <a:latin typeface="Gill Sans MT"/>
              </a:rPr>
              <a:t>core values </a:t>
            </a: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que a sua equipe demonstrou durante a temporada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Descreva o que a equipe fez, mas como dizem, “uma palavra vale 1000 palavras”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As fotos da equipe devem refletir as áreas chave da Descoberta, Integração, Inclusão e Coopertition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Fotos de um evento de divulgação, a equipe trabalhando junta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4192F23E-9B81-4869-9953-C52A26A9CB6A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21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20B0E18-9B06-4570-8D68-8BF34AA75357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Design do pôster conectado ao projeto da equipe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257760" y="1545120"/>
            <a:ext cx="3782160" cy="4647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A Seaford Sea Lions fez seu pôster para parecer camadas de solo e água, do aquífero de Long Island, NY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Eles conectaram o pôster de Core ao tema da temporada/projeto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8BA593C-EC40-4AAC-8048-17019AE52C6D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25" name="Picture 4" descr=""/>
          <p:cNvPicPr/>
          <p:nvPr/>
        </p:nvPicPr>
        <p:blipFill>
          <a:blip r:embed="rId1"/>
          <a:stretch/>
        </p:blipFill>
        <p:spPr>
          <a:xfrm>
            <a:off x="4051800" y="1750680"/>
            <a:ext cx="4519080" cy="4374000"/>
          </a:xfrm>
          <a:prstGeom prst="rect">
            <a:avLst/>
          </a:prstGeom>
          <a:ln>
            <a:noFill/>
          </a:ln>
        </p:spPr>
      </p:pic>
      <p:sp>
        <p:nvSpPr>
          <p:cNvPr id="126" name="TextShape 4"/>
          <p:cNvSpPr txBox="1"/>
          <p:nvPr/>
        </p:nvSpPr>
        <p:spPr>
          <a:xfrm>
            <a:off x="4536000" y="6392160"/>
            <a:ext cx="3156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7EEDE7E5-8B01-41D2-B43E-F24BE05213BE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27" name="TextShape 5"/>
          <p:cNvSpPr txBox="1"/>
          <p:nvPr/>
        </p:nvSpPr>
        <p:spPr>
          <a:xfrm>
            <a:off x="581040" y="6387840"/>
            <a:ext cx="3666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81040" y="86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Design do pôster conectado ao nome da equipe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29" name="Content Placeholder 7" descr=""/>
          <p:cNvPicPr/>
          <p:nvPr/>
        </p:nvPicPr>
        <p:blipFill>
          <a:blip r:embed="rId1"/>
          <a:stretch/>
        </p:blipFill>
        <p:spPr>
          <a:xfrm>
            <a:off x="762120" y="1555920"/>
            <a:ext cx="3631320" cy="2432520"/>
          </a:xfrm>
          <a:prstGeom prst="rect">
            <a:avLst/>
          </a:prstGeom>
          <a:ln>
            <a:noFill/>
          </a:ln>
        </p:spPr>
      </p:pic>
      <p:sp>
        <p:nvSpPr>
          <p:cNvPr id="130" name="TextShape 2"/>
          <p:cNvSpPr txBox="1"/>
          <p:nvPr/>
        </p:nvSpPr>
        <p:spPr>
          <a:xfrm>
            <a:off x="4464000" y="6392160"/>
            <a:ext cx="3228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C7079B74-226F-489E-8587-6A621853299B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1A703AB-229E-4F46-92E6-629DA82FB06C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33" name="Picture 8" descr=""/>
          <p:cNvPicPr/>
          <p:nvPr/>
        </p:nvPicPr>
        <p:blipFill>
          <a:blip r:embed="rId2"/>
          <a:stretch/>
        </p:blipFill>
        <p:spPr>
          <a:xfrm>
            <a:off x="2959560" y="4021920"/>
            <a:ext cx="3232440" cy="2424240"/>
          </a:xfrm>
          <a:prstGeom prst="rect">
            <a:avLst/>
          </a:prstGeom>
          <a:ln>
            <a:noFill/>
          </a:ln>
        </p:spPr>
      </p:pic>
      <p:pic>
        <p:nvPicPr>
          <p:cNvPr id="134" name="Picture 10" descr=""/>
          <p:cNvPicPr/>
          <p:nvPr/>
        </p:nvPicPr>
        <p:blipFill>
          <a:blip r:embed="rId3"/>
          <a:stretch/>
        </p:blipFill>
        <p:spPr>
          <a:xfrm>
            <a:off x="4704840" y="1555920"/>
            <a:ext cx="3793320" cy="2432520"/>
          </a:xfrm>
          <a:prstGeom prst="rect">
            <a:avLst/>
          </a:prstGeom>
          <a:ln>
            <a:noFill/>
          </a:ln>
        </p:spPr>
      </p:pic>
      <p:sp>
        <p:nvSpPr>
          <p:cNvPr id="135" name="CustomShape 5"/>
          <p:cNvSpPr/>
          <p:nvPr/>
        </p:nvSpPr>
        <p:spPr>
          <a:xfrm>
            <a:off x="762120" y="3998160"/>
            <a:ext cx="1253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fonetiks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6315840" y="5989680"/>
            <a:ext cx="1253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Tacobots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7142760" y="3985920"/>
            <a:ext cx="1355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Brick Dawgs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Pôsters coloridos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39" name="Content Placeholder 7" descr=""/>
          <p:cNvPicPr/>
          <p:nvPr/>
        </p:nvPicPr>
        <p:blipFill>
          <a:blip r:embed="rId1"/>
          <a:stretch/>
        </p:blipFill>
        <p:spPr>
          <a:xfrm>
            <a:off x="489240" y="1730880"/>
            <a:ext cx="4272480" cy="4002120"/>
          </a:xfrm>
          <a:prstGeom prst="rect">
            <a:avLst/>
          </a:prstGeom>
          <a:ln>
            <a:noFill/>
          </a:ln>
        </p:spPr>
      </p:pic>
      <p:sp>
        <p:nvSpPr>
          <p:cNvPr id="140" name="TextShape 2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65C17192-D043-44B4-803C-0FF40DE116FF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CA68E0C-4E0C-41DB-A7A9-72FA2F440EAA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43" name="Picture 9" descr=""/>
          <p:cNvPicPr/>
          <p:nvPr/>
        </p:nvPicPr>
        <p:blipFill>
          <a:blip r:embed="rId2"/>
          <a:stretch/>
        </p:blipFill>
        <p:spPr>
          <a:xfrm>
            <a:off x="4825080" y="1730880"/>
            <a:ext cx="3985200" cy="2988720"/>
          </a:xfrm>
          <a:prstGeom prst="rect">
            <a:avLst/>
          </a:prstGeom>
          <a:ln>
            <a:noFill/>
          </a:ln>
        </p:spPr>
      </p:pic>
      <p:sp>
        <p:nvSpPr>
          <p:cNvPr id="144" name="CustomShape 5"/>
          <p:cNvSpPr/>
          <p:nvPr/>
        </p:nvSpPr>
        <p:spPr>
          <a:xfrm>
            <a:off x="4825080" y="5009040"/>
            <a:ext cx="3985200" cy="456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Gill Sans MT"/>
              </a:rPr>
              <a:t>Divirtam-se com os pôsters!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CRéDIToS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Essa lição foi escrita por PA’s Finest Robotics Team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Mais lições de FIRST LEGO League disponíveis em </a:t>
            </a:r>
            <a:r>
              <a:rPr b="0" lang="en-US" sz="2800" spc="-1" strike="noStrike" u="sng">
                <a:solidFill>
                  <a:srgbClr val="828282"/>
                </a:solidFill>
                <a:uFillTx/>
                <a:latin typeface="Gill Sans MT"/>
                <a:hlinkClick r:id="rId1"/>
              </a:rPr>
              <a:t>www.flltutorials.com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464000" y="6392160"/>
            <a:ext cx="3228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10DFB93B-7165-477D-B87F-0BA2F8D83EE7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03/09/2018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581040" y="6387840"/>
            <a:ext cx="3666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027E6FA-3D5A-4270-BA40-12218A8B8F98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572400" y="5047200"/>
            <a:ext cx="7989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 u="sng">
                <a:solidFill>
                  <a:srgbClr val="828282"/>
                </a:solidFill>
                <a:uFillTx/>
                <a:latin typeface="Gill Sans MT"/>
                <a:hlinkClick r:id="rId2"/>
              </a:rPr>
              <a:t>Creative Commons Attribution-NonCommercial-ShareAlike 4.0 International License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51" name="Picture 10" descr=""/>
          <p:cNvPicPr/>
          <p:nvPr/>
        </p:nvPicPr>
        <p:blipFill>
          <a:blip r:embed="rId3"/>
          <a:stretch/>
        </p:blipFill>
        <p:spPr>
          <a:xfrm>
            <a:off x="3486600" y="4035960"/>
            <a:ext cx="2552400" cy="88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Application>LibreOffice/6.0.2.1$Windows_X86_64 LibreOffice_project/f7f06a8f319e4b62f9bc5095aa112a65d2f3ac89</Application>
  <Words>588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2018-06-09T21:02:33Z</dcterms:created>
  <dc:creator>Sanjay Seshan</dc:creator>
  <dc:description/>
  <dc:language>pt-BR</dc:language>
  <cp:lastModifiedBy/>
  <dcterms:modified xsi:type="dcterms:W3CDTF">2018-09-03T17:00:15Z</dcterms:modified>
  <cp:revision>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