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9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463F0E6-19F1-4B5F-AB28-53A0EDD638C5}" type="slidenum">
              <a:rPr lang="pt-BR" sz="1400" b="0" strike="noStrike" spc="-1">
                <a:latin typeface="Times New Roman"/>
              </a:r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454793E-B8E9-4DB7-834E-DD9CFC3A8EB5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045739-46F6-4A7E-8246-77F61DF07C41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448200" y="441360"/>
            <a:ext cx="2719080" cy="107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5976000" y="441360"/>
            <a:ext cx="2710080" cy="107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16600" y="441360"/>
            <a:ext cx="2710080" cy="1072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273360"/>
            <a:ext cx="9143280" cy="6516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448200" y="563760"/>
            <a:ext cx="8239320" cy="568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" name="Picture 7"/>
          <p:cNvPicPr/>
          <p:nvPr/>
        </p:nvPicPr>
        <p:blipFill>
          <a:blip r:embed="rId14"/>
          <a:stretch/>
        </p:blipFill>
        <p:spPr>
          <a:xfrm>
            <a:off x="335160" y="563760"/>
            <a:ext cx="8488080" cy="2914920"/>
          </a:xfrm>
          <a:prstGeom prst="rect">
            <a:avLst/>
          </a:prstGeom>
          <a:ln>
            <a:noFill/>
          </a:ln>
        </p:spPr>
      </p:pic>
      <p:sp>
        <p:nvSpPr>
          <p:cNvPr id="6" name="CustomShape 6"/>
          <p:cNvSpPr/>
          <p:nvPr/>
        </p:nvSpPr>
        <p:spPr>
          <a:xfrm>
            <a:off x="-2520" y="6272640"/>
            <a:ext cx="9140760" cy="6336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120" cy="596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48200" y="441360"/>
            <a:ext cx="2719080" cy="107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5976000" y="441360"/>
            <a:ext cx="2710080" cy="107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3216600" y="441360"/>
            <a:ext cx="2710080" cy="1072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0" y="6273360"/>
            <a:ext cx="9143280" cy="6516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5"/>
          <p:cNvSpPr/>
          <p:nvPr/>
        </p:nvSpPr>
        <p:spPr>
          <a:xfrm>
            <a:off x="448200" y="599760"/>
            <a:ext cx="8237880" cy="817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81040" y="3936600"/>
            <a:ext cx="7989120" cy="103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t-BR" sz="3600" b="0" strike="noStrike" cap="all" spc="-1">
                <a:solidFill>
                  <a:srgbClr val="FFFFFF"/>
                </a:solidFill>
                <a:latin typeface="Gill Sans MT"/>
              </a:rPr>
              <a:t>Compartilhando seu projeto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81040" y="5175720"/>
            <a:ext cx="7989120" cy="58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pt-BR" sz="2400" b="0" strike="noStrike" cap="all" spc="-1">
                <a:solidFill>
                  <a:srgbClr val="FFFFFF"/>
                </a:solidFill>
                <a:latin typeface="Gill Sans MT"/>
              </a:rPr>
              <a:t>Team 3659 N</a:t>
            </a:r>
            <a:r>
              <a:rPr lang="pt-BR" sz="2400" b="0" strike="noStrike" spc="-1">
                <a:solidFill>
                  <a:srgbClr val="FFFFFF"/>
                </a:solidFill>
                <a:latin typeface="Gill Sans MT"/>
              </a:rPr>
              <a:t>e</a:t>
            </a:r>
            <a:r>
              <a:rPr lang="pt-BR" sz="2400" b="0" strike="noStrike" cap="all" spc="-1">
                <a:solidFill>
                  <a:srgbClr val="FFFFFF"/>
                </a:solidFill>
                <a:latin typeface="Gill Sans MT"/>
              </a:rPr>
              <a:t>Xt Gen &amp; Seshan Brothers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lang="pt-BR" sz="2400" b="0" strike="noStrike" cap="all" spc="-1">
                <a:solidFill>
                  <a:srgbClr val="FFFFFF"/>
                </a:solidFill>
                <a:latin typeface="Gill Sans MT"/>
              </a:rPr>
              <a:t>Traduzido por equipe sunrise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800" b="0" strike="noStrike" cap="all" spc="-1">
                <a:solidFill>
                  <a:srgbClr val="FFFFFF"/>
                </a:solidFill>
                <a:latin typeface="Gill Sans MT"/>
              </a:rPr>
              <a:t>Sobre os autores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572000" y="1737360"/>
            <a:ext cx="4116960" cy="432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52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600" b="0" strike="noStrike" spc="-1">
                <a:solidFill>
                  <a:srgbClr val="3D3D3D"/>
                </a:solidFill>
                <a:latin typeface="Gill Sans MT"/>
              </a:rPr>
              <a:t>Seshan Brothers eram da equipe Not the Droids You Are Looking For</a:t>
            </a:r>
            <a:endParaRPr lang="pt-BR" sz="1600" b="0" strike="noStrike" spc="-1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600" b="0" strike="noStrike" spc="-1">
                <a:solidFill>
                  <a:srgbClr val="3D3D3D"/>
                </a:solidFill>
                <a:latin typeface="Gill Sans MT"/>
              </a:rPr>
              <a:t>Foram semifinalistas no GIA pelo seu projeto na Trash-Trek. EV3Lessons.com foi o seu projeto vencedor no World Class. Também ganharam em primeiro no Internacional Aberto de Solução Inovadora em Toronto.</a:t>
            </a:r>
            <a:endParaRPr lang="pt-BR" sz="1600" b="0" strike="noStrike" spc="-1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600" b="0" strike="noStrike" spc="-1">
                <a:solidFill>
                  <a:srgbClr val="3D3D3D"/>
                </a:solidFill>
                <a:latin typeface="Gill Sans MT"/>
              </a:rPr>
              <a:t>A equipe Champion’s Team from World Festival 2018.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CD46180-C932-4C95-A2DE-DB25B716407C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2</a:t>
            </a:fld>
            <a:endParaRPr lang="pt-BR" sz="1800" b="0" strike="noStrike" spc="-1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360360" y="1737360"/>
            <a:ext cx="4304880" cy="273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320"/>
              </a:spcBef>
              <a:spcAft>
                <a:spcPts val="601"/>
              </a:spcAft>
            </a:pPr>
            <a:r>
              <a:rPr lang="pt-BR" sz="1600" b="0" strike="noStrike" spc="-1">
                <a:solidFill>
                  <a:srgbClr val="3D3D3D"/>
                </a:solidFill>
                <a:latin typeface="Gill Sans MT"/>
                <a:ea typeface="DejaVu Sans"/>
              </a:rPr>
              <a:t>NeXT Gen é uma equipe de ensino médio da Garrett County, Maryland, com 13 anos de FIRST LEGO League</a:t>
            </a:r>
            <a:endParaRPr lang="pt-BR" sz="1600" b="0" strike="noStrike" spc="-1">
              <a:latin typeface="Arial"/>
            </a:endParaRPr>
          </a:p>
          <a:p>
            <a:pPr marL="306000" indent="-305280">
              <a:lnSpc>
                <a:spcPct val="9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600" b="0" strike="noStrike" spc="-1">
                <a:solidFill>
                  <a:srgbClr val="3D3D3D"/>
                </a:solidFill>
                <a:latin typeface="Gill Sans MT"/>
                <a:ea typeface="DejaVu Sans"/>
              </a:rPr>
              <a:t>Ganharam em primeiro lugar, em 2013, o Prêmio de Inovação Global (GIA). Também ganharam o Top 20 GIA Semi-Finalist em 2017 por solução inovadora, o BeeHaven.</a:t>
            </a:r>
            <a:endParaRPr lang="pt-BR" sz="1600" b="0" strike="noStrike" spc="-1">
              <a:latin typeface="Arial"/>
            </a:endParaRPr>
          </a:p>
          <a:p>
            <a:pPr marL="306000" indent="-305280">
              <a:lnSpc>
                <a:spcPct val="90000"/>
              </a:lnSpc>
              <a:spcBef>
                <a:spcPts val="3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600" b="0" strike="noStrike" spc="-1">
                <a:solidFill>
                  <a:srgbClr val="3D3D3D"/>
                </a:solidFill>
                <a:latin typeface="Gill Sans MT"/>
                <a:ea typeface="DejaVu Sans"/>
              </a:rPr>
              <a:t>Além disso, ganharam em primeiro lugar o Innovative Solution do Mountain State Invitational em 2017.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100" name="Picture 8"/>
          <p:cNvPicPr/>
          <p:nvPr/>
        </p:nvPicPr>
        <p:blipFill>
          <a:blip r:embed="rId2"/>
          <a:stretch/>
        </p:blipFill>
        <p:spPr>
          <a:xfrm>
            <a:off x="839520" y="4702320"/>
            <a:ext cx="3309480" cy="1229760"/>
          </a:xfrm>
          <a:prstGeom prst="rect">
            <a:avLst/>
          </a:prstGeom>
          <a:ln>
            <a:noFill/>
          </a:ln>
        </p:spPr>
      </p:pic>
      <p:pic>
        <p:nvPicPr>
          <p:cNvPr id="101" name="Picture 2"/>
          <p:cNvPicPr/>
          <p:nvPr/>
        </p:nvPicPr>
        <p:blipFill>
          <a:blip r:embed="rId3"/>
          <a:stretch/>
        </p:blipFill>
        <p:spPr>
          <a:xfrm>
            <a:off x="6926400" y="4517640"/>
            <a:ext cx="1599840" cy="1599840"/>
          </a:xfrm>
          <a:prstGeom prst="rect">
            <a:avLst/>
          </a:prstGeom>
          <a:ln>
            <a:noFill/>
          </a:ln>
        </p:spPr>
      </p:pic>
      <p:sp>
        <p:nvSpPr>
          <p:cNvPr id="102" name="CustomShape 5"/>
          <p:cNvSpPr/>
          <p:nvPr/>
        </p:nvSpPr>
        <p:spPr>
          <a:xfrm>
            <a:off x="581040" y="6387840"/>
            <a:ext cx="56091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  <a:ea typeface="DejaVu Sans"/>
              </a:rPr>
              <a:t>© 2018, FLL Tutorials (Última edição em 28/08/2018)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800" b="0" strike="noStrike" cap="all" spc="-1">
                <a:solidFill>
                  <a:srgbClr val="FFFFFF"/>
                </a:solidFill>
                <a:latin typeface="Gill Sans MT"/>
              </a:rPr>
              <a:t>Por que compartilhar?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48200" y="1505520"/>
            <a:ext cx="8237880" cy="435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2400" b="0" strike="noStrike" spc="-1">
                <a:solidFill>
                  <a:srgbClr val="3D3D3D"/>
                </a:solidFill>
                <a:latin typeface="Gill Sans MT"/>
              </a:rPr>
              <a:t>Na FIRST LEGO League, compartilhar o seu projeto é muito importante.</a:t>
            </a:r>
            <a:endParaRPr lang="pt-BR" sz="2400" b="0" strike="noStrike" spc="-1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2400" b="0" strike="noStrike" spc="-1">
                <a:solidFill>
                  <a:srgbClr val="3D3D3D"/>
                </a:solidFill>
                <a:latin typeface="Gill Sans MT"/>
              </a:rPr>
              <a:t>Compartilhar seu projeto envolve a apresentação aos juízes (que está na lição Apresentações), e compartilhando com o público.</a:t>
            </a:r>
            <a:endParaRPr lang="pt-BR" sz="2400" b="0" strike="noStrike" spc="-1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2400" b="0" strike="noStrike" spc="-1">
                <a:solidFill>
                  <a:srgbClr val="3D3D3D"/>
                </a:solidFill>
                <a:latin typeface="Gill Sans MT"/>
              </a:rPr>
              <a:t>Não só é bom a sua equipe praticar compartilhar o projeto, como também é uma peça chave na FIRST LEGO League.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6F93796-1965-4434-8782-46A5FB8FBAD2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3</a:t>
            </a:fld>
            <a:endParaRPr lang="pt-BR" sz="18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581040" y="6387840"/>
            <a:ext cx="56091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  <a:ea typeface="DejaVu Sans"/>
              </a:rPr>
              <a:t>© 2018, FLL Tutorials (Última edição em 28/08/2018)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800" b="0" strike="noStrike" cap="all" spc="-1">
                <a:solidFill>
                  <a:srgbClr val="FFFFFF"/>
                </a:solidFill>
                <a:latin typeface="Gill Sans MT"/>
              </a:rPr>
              <a:t>Com quem se deve compartilhar?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26960" y="1635480"/>
            <a:ext cx="438804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2400" b="0" strike="noStrike" spc="-1">
                <a:solidFill>
                  <a:srgbClr val="3D3D3D"/>
                </a:solidFill>
                <a:latin typeface="Gill Sans MT"/>
              </a:rPr>
              <a:t>Comece com amigos e familiares</a:t>
            </a:r>
            <a:endParaRPr lang="pt-BR" sz="2400" b="0" strike="noStrike" spc="-1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2400" b="0" strike="noStrike" spc="-1">
                <a:solidFill>
                  <a:srgbClr val="3D3D3D"/>
                </a:solidFill>
                <a:latin typeface="Gill Sans MT"/>
              </a:rPr>
              <a:t>Compartilhe com professores de escolas e colegas de sala</a:t>
            </a:r>
            <a:endParaRPr lang="pt-BR" sz="2400" b="0" strike="noStrike" spc="-1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2400" b="0" i="1" strike="noStrike" spc="-1">
                <a:solidFill>
                  <a:srgbClr val="FF0000"/>
                </a:solidFill>
                <a:latin typeface="Gill Sans MT"/>
              </a:rPr>
              <a:t>E principalmente com quem pode usar a sua solução inovadora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0EC0E7EF-0821-494D-83AD-2F1067661F10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4</a:t>
            </a:fld>
            <a:endParaRPr lang="pt-BR" sz="1800" b="0" strike="noStrike" spc="-1">
              <a:latin typeface="Arial"/>
            </a:endParaRPr>
          </a:p>
        </p:txBody>
      </p:sp>
      <p:pic>
        <p:nvPicPr>
          <p:cNvPr id="110" name="Picture 5"/>
          <p:cNvPicPr/>
          <p:nvPr/>
        </p:nvPicPr>
        <p:blipFill>
          <a:blip r:embed="rId2"/>
          <a:stretch/>
        </p:blipFill>
        <p:spPr>
          <a:xfrm>
            <a:off x="4980240" y="1969560"/>
            <a:ext cx="3829680" cy="2959560"/>
          </a:xfrm>
          <a:prstGeom prst="rect">
            <a:avLst/>
          </a:prstGeom>
          <a:ln>
            <a:noFill/>
          </a:ln>
        </p:spPr>
      </p:pic>
      <p:sp>
        <p:nvSpPr>
          <p:cNvPr id="111" name="CustomShape 4"/>
          <p:cNvSpPr/>
          <p:nvPr/>
        </p:nvSpPr>
        <p:spPr>
          <a:xfrm>
            <a:off x="581040" y="6387840"/>
            <a:ext cx="56091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  <a:ea typeface="DejaVu Sans"/>
              </a:rPr>
              <a:t>© 2018, FLL Tutorials (Última edição em 28/08/2018)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800" b="0" strike="noStrike" cap="all" spc="-1">
                <a:solidFill>
                  <a:srgbClr val="FFFFFF"/>
                </a:solidFill>
                <a:latin typeface="Gill Sans MT"/>
              </a:rPr>
              <a:t>Exemplo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02040" y="1627920"/>
            <a:ext cx="49474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06000" indent="-3052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600" b="1" strike="noStrike" spc="-1" dirty="0">
                <a:solidFill>
                  <a:srgbClr val="3D3D3D"/>
                </a:solidFill>
                <a:latin typeface="Gill Sans MT"/>
              </a:rPr>
              <a:t>Projeto: </a:t>
            </a:r>
            <a:r>
              <a:rPr lang="pt-BR" sz="1600" b="0" strike="noStrike" spc="-1" dirty="0">
                <a:solidFill>
                  <a:srgbClr val="3D3D3D"/>
                </a:solidFill>
                <a:latin typeface="Gill Sans MT"/>
              </a:rPr>
              <a:t>Morcegos mortos por turbinas</a:t>
            </a:r>
            <a:endParaRPr lang="pt-BR" sz="1600" b="0" strike="noStrike" spc="-1" dirty="0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600" b="1" strike="noStrike" spc="-1" dirty="0">
                <a:solidFill>
                  <a:srgbClr val="3D3D3D"/>
                </a:solidFill>
                <a:latin typeface="Gill Sans MT"/>
              </a:rPr>
              <a:t>Compartilhamento: </a:t>
            </a:r>
            <a:r>
              <a:rPr lang="pt-BR" sz="1600" b="0" strike="noStrike" spc="-1" dirty="0">
                <a:solidFill>
                  <a:srgbClr val="3D3D3D"/>
                </a:solidFill>
                <a:latin typeface="Gill Sans MT"/>
              </a:rPr>
              <a:t>Operadores de turbinas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lang="pt-BR" sz="1600" b="0" strike="noStrike" spc="-1" dirty="0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600" b="1" strike="noStrike" spc="-1" dirty="0">
                <a:solidFill>
                  <a:srgbClr val="3D3D3D"/>
                </a:solidFill>
                <a:latin typeface="Gill Sans MT"/>
              </a:rPr>
              <a:t>Projeto: </a:t>
            </a:r>
            <a:r>
              <a:rPr lang="pt-BR" sz="1600" b="0" strike="noStrike" spc="-1" dirty="0">
                <a:solidFill>
                  <a:srgbClr val="3D3D3D"/>
                </a:solidFill>
                <a:latin typeface="Gill Sans MT"/>
              </a:rPr>
              <a:t>Cinzas das nuvens causando danos aos motores</a:t>
            </a:r>
            <a:endParaRPr lang="pt-BR" sz="1600" b="0" strike="noStrike" spc="-1" dirty="0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600" b="1" strike="noStrike" spc="-1" dirty="0">
                <a:solidFill>
                  <a:srgbClr val="3D3D3D"/>
                </a:solidFill>
                <a:latin typeface="Gill Sans MT"/>
              </a:rPr>
              <a:t>Compartilhamento:</a:t>
            </a:r>
            <a:r>
              <a:rPr lang="pt-BR" sz="1600" b="0" strike="noStrike" spc="-1" dirty="0">
                <a:solidFill>
                  <a:srgbClr val="3D3D3D"/>
                </a:solidFill>
                <a:latin typeface="Gill Sans MT"/>
              </a:rPr>
              <a:t> Operadores de linhas áreas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lang="pt-BR" sz="1600" b="0" strike="noStrike" spc="-1" dirty="0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600" b="1" strike="noStrike" spc="-1" dirty="0">
                <a:solidFill>
                  <a:srgbClr val="3D3D3D"/>
                </a:solidFill>
                <a:latin typeface="Gill Sans MT"/>
              </a:rPr>
              <a:t>Projeto: </a:t>
            </a:r>
            <a:r>
              <a:rPr lang="pt-BR" sz="1600" b="0" strike="noStrike" spc="-1" dirty="0">
                <a:solidFill>
                  <a:srgbClr val="3D3D3D"/>
                </a:solidFill>
                <a:latin typeface="Gill Sans MT"/>
              </a:rPr>
              <a:t>Cidadãos idosos que precisam de lembretes</a:t>
            </a:r>
            <a:endParaRPr lang="pt-BR" sz="1600" b="0" strike="noStrike" spc="-1" dirty="0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1600" b="1" strike="noStrike" spc="-1" dirty="0">
                <a:solidFill>
                  <a:srgbClr val="3D3D3D"/>
                </a:solidFill>
                <a:latin typeface="Gill Sans MT"/>
              </a:rPr>
              <a:t>Compartilhamento: </a:t>
            </a:r>
            <a:r>
              <a:rPr lang="pt-BR" sz="1600" b="0" strike="noStrike" spc="-1" dirty="0">
                <a:solidFill>
                  <a:srgbClr val="3D3D3D"/>
                </a:solidFill>
                <a:latin typeface="Gill Sans MT"/>
              </a:rPr>
              <a:t>Seus próprios avós e lares de idosos 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F1E8FC2A-FD17-44D1-9AD1-DE62AFEB2572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5</a:t>
            </a:fld>
            <a:endParaRPr lang="pt-BR" sz="1800" b="0" strike="noStrike" spc="-1">
              <a:latin typeface="Arial"/>
            </a:endParaRPr>
          </a:p>
        </p:txBody>
      </p:sp>
      <p:pic>
        <p:nvPicPr>
          <p:cNvPr id="115" name="Picture 5"/>
          <p:cNvPicPr/>
          <p:nvPr/>
        </p:nvPicPr>
        <p:blipFill>
          <a:blip r:embed="rId2"/>
          <a:stretch/>
        </p:blipFill>
        <p:spPr>
          <a:xfrm>
            <a:off x="5088960" y="2100600"/>
            <a:ext cx="3621960" cy="2716200"/>
          </a:xfrm>
          <a:prstGeom prst="rect">
            <a:avLst/>
          </a:prstGeom>
          <a:ln>
            <a:noFill/>
          </a:ln>
        </p:spPr>
      </p:pic>
      <p:sp>
        <p:nvSpPr>
          <p:cNvPr id="116" name="CustomShape 4"/>
          <p:cNvSpPr/>
          <p:nvPr/>
        </p:nvSpPr>
        <p:spPr>
          <a:xfrm>
            <a:off x="581040" y="6387840"/>
            <a:ext cx="56091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  <a:ea typeface="DejaVu Sans"/>
              </a:rPr>
              <a:t>© 2018, FLL Tutorials (Última edição em 28/08/2018)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800" b="0" strike="noStrike" cap="all" spc="-1">
                <a:solidFill>
                  <a:srgbClr val="FFFFFF"/>
                </a:solidFill>
                <a:latin typeface="Gill Sans MT"/>
              </a:rPr>
              <a:t>Como compartilhar seu projeto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98520" y="1542960"/>
            <a:ext cx="8680680" cy="442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5280">
              <a:lnSpc>
                <a:spcPct val="100000"/>
              </a:lnSpc>
              <a:spcBef>
                <a:spcPts val="5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2900" b="0" strike="noStrike" spc="-1">
                <a:solidFill>
                  <a:srgbClr val="3D3D3D"/>
                </a:solidFill>
                <a:latin typeface="Gill Sans MT"/>
              </a:rPr>
              <a:t>Quando uma equipe estiver compartilhando o seu projeto</a:t>
            </a:r>
            <a:endParaRPr lang="pt-BR" sz="2900" b="0" strike="noStrike" spc="-1">
              <a:latin typeface="Arial"/>
            </a:endParaRPr>
          </a:p>
          <a:p>
            <a:pPr marL="543960" lvl="1" indent="-34236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Gill Sans MT"/>
              <a:buAutoNum type="arabicPeriod"/>
            </a:pPr>
            <a:r>
              <a:rPr lang="pt-BR" sz="1400" b="0" strike="noStrike" spc="-1">
                <a:solidFill>
                  <a:srgbClr val="3D3D3D"/>
                </a:solidFill>
                <a:latin typeface="Gill Sans MT"/>
              </a:rPr>
              <a:t>Apresente a equipe com entusiasmo </a:t>
            </a:r>
            <a:endParaRPr lang="pt-BR" sz="1400" b="0" strike="noStrike" spc="-1">
              <a:latin typeface="Arial"/>
            </a:endParaRPr>
          </a:p>
          <a:p>
            <a:pPr marL="543960" lvl="1" indent="-34236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Gill Sans MT"/>
              <a:buAutoNum type="arabicPeriod"/>
            </a:pPr>
            <a:r>
              <a:rPr lang="pt-BR" sz="1400" b="0" strike="noStrike" spc="-1">
                <a:solidFill>
                  <a:srgbClr val="3D3D3D"/>
                </a:solidFill>
                <a:latin typeface="Gill Sans MT"/>
              </a:rPr>
              <a:t>Expliquem a FIRST LEGO League</a:t>
            </a:r>
            <a:endParaRPr lang="pt-BR" sz="1400" b="0" strike="noStrike" spc="-1">
              <a:latin typeface="Arial"/>
            </a:endParaRPr>
          </a:p>
          <a:p>
            <a:pPr marL="543960" lvl="1" indent="-34236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Gill Sans MT"/>
              <a:buAutoNum type="arabicPeriod"/>
            </a:pPr>
            <a:r>
              <a:rPr lang="pt-BR" sz="1400" b="0" strike="noStrike" spc="-1">
                <a:solidFill>
                  <a:srgbClr val="3D3D3D"/>
                </a:solidFill>
                <a:latin typeface="Gill Sans MT"/>
              </a:rPr>
              <a:t>Expliquem o tema da temporada</a:t>
            </a:r>
            <a:endParaRPr lang="pt-BR" sz="1400" b="0" strike="noStrike" spc="-1">
              <a:latin typeface="Arial"/>
            </a:endParaRPr>
          </a:p>
          <a:p>
            <a:pPr marL="543960" lvl="1" indent="-34236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Gill Sans MT"/>
              <a:buAutoNum type="arabicPeriod"/>
            </a:pPr>
            <a:r>
              <a:rPr lang="pt-BR" sz="1400" b="0" strike="noStrike" spc="-1">
                <a:solidFill>
                  <a:srgbClr val="3D3D3D"/>
                </a:solidFill>
                <a:latin typeface="Gill Sans MT"/>
              </a:rPr>
              <a:t>Defina o problema</a:t>
            </a:r>
            <a:endParaRPr lang="pt-BR" sz="1400" b="0" strike="noStrike" spc="-1">
              <a:latin typeface="Arial"/>
            </a:endParaRPr>
          </a:p>
          <a:p>
            <a:pPr marL="543960" lvl="1" indent="-34236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Gill Sans MT"/>
              <a:buAutoNum type="arabicPeriod"/>
            </a:pPr>
            <a:r>
              <a:rPr lang="pt-BR" sz="1400" b="0" strike="noStrike" spc="-1">
                <a:solidFill>
                  <a:srgbClr val="3D3D3D"/>
                </a:solidFill>
                <a:latin typeface="Gill Sans MT"/>
              </a:rPr>
              <a:t>Expliquem as soluções existentes</a:t>
            </a:r>
            <a:endParaRPr lang="pt-BR" sz="1400" b="0" strike="noStrike" spc="-1">
              <a:latin typeface="Arial"/>
            </a:endParaRPr>
          </a:p>
          <a:p>
            <a:pPr marL="543960" lvl="1" indent="-34236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Gill Sans MT"/>
              <a:buAutoNum type="arabicPeriod"/>
            </a:pPr>
            <a:r>
              <a:rPr lang="pt-BR" sz="1400" b="0" strike="noStrike" spc="-1">
                <a:solidFill>
                  <a:srgbClr val="3D3D3D"/>
                </a:solidFill>
                <a:latin typeface="Gill Sans MT"/>
              </a:rPr>
              <a:t>Expliquem a solução</a:t>
            </a:r>
            <a:endParaRPr lang="pt-BR" sz="1400" b="0" strike="noStrike" spc="-1">
              <a:latin typeface="Arial"/>
            </a:endParaRPr>
          </a:p>
          <a:p>
            <a:pPr marL="543960" lvl="1" indent="-34236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Gill Sans MT"/>
              <a:buAutoNum type="arabicPeriod"/>
            </a:pPr>
            <a:r>
              <a:rPr lang="pt-BR" sz="1400" b="0" strike="noStrike" spc="-1">
                <a:solidFill>
                  <a:srgbClr val="3D3D3D"/>
                </a:solidFill>
                <a:latin typeface="Gill Sans MT"/>
              </a:rPr>
              <a:t>Expliquem porque a solução é inovadora</a:t>
            </a:r>
            <a:endParaRPr lang="pt-BR" sz="1400" b="0" strike="noStrike" spc="-1">
              <a:latin typeface="Arial"/>
            </a:endParaRPr>
          </a:p>
          <a:p>
            <a:pPr marL="543960" lvl="1" indent="-34236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Gill Sans MT"/>
              <a:buAutoNum type="arabicPeriod"/>
            </a:pPr>
            <a:r>
              <a:rPr lang="pt-BR" sz="1400" b="0" strike="noStrike" spc="-1">
                <a:solidFill>
                  <a:srgbClr val="3D3D3D"/>
                </a:solidFill>
                <a:latin typeface="Gill Sans MT"/>
              </a:rPr>
              <a:t>Se a equipe testou a solução e fez protótipos, expliquem os dados recolhidos e falem sobre os protótipos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lang="pt-BR" sz="1600" b="1" strike="noStrike" spc="-1">
                <a:solidFill>
                  <a:srgbClr val="FF0000"/>
                </a:solidFill>
                <a:latin typeface="Gill Sans MT"/>
              </a:rPr>
              <a:t>Dica: </a:t>
            </a:r>
            <a:r>
              <a:rPr lang="pt-BR" sz="1600" b="0" strike="noStrike" spc="-1">
                <a:solidFill>
                  <a:srgbClr val="000000"/>
                </a:solidFill>
                <a:latin typeface="Gill Sans MT"/>
              </a:rPr>
              <a:t>Se a sua apresentação estiver pronta, use esta oportunidade para apresentar. É prática para toda a equipe e uma oportunidade para ver o que pode se melhorar.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4FB5A08-FC52-4513-9F3E-999E53288B00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6</a:t>
            </a:fld>
            <a:endParaRPr lang="pt-BR" sz="1800" b="0" strike="noStrike" spc="-1">
              <a:latin typeface="Arial"/>
            </a:endParaRPr>
          </a:p>
        </p:txBody>
      </p:sp>
      <p:pic>
        <p:nvPicPr>
          <p:cNvPr id="120" name="Picture 8"/>
          <p:cNvPicPr/>
          <p:nvPr/>
        </p:nvPicPr>
        <p:blipFill>
          <a:blip r:embed="rId2"/>
          <a:stretch/>
        </p:blipFill>
        <p:spPr>
          <a:xfrm>
            <a:off x="4901760" y="2541600"/>
            <a:ext cx="3668400" cy="1774080"/>
          </a:xfrm>
          <a:prstGeom prst="rect">
            <a:avLst/>
          </a:prstGeom>
          <a:ln>
            <a:noFill/>
          </a:ln>
        </p:spPr>
      </p:pic>
      <p:sp>
        <p:nvSpPr>
          <p:cNvPr id="121" name="CustomShape 4"/>
          <p:cNvSpPr/>
          <p:nvPr/>
        </p:nvSpPr>
        <p:spPr>
          <a:xfrm>
            <a:off x="581040" y="6387840"/>
            <a:ext cx="56091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  <a:ea typeface="DejaVu Sans"/>
              </a:rPr>
              <a:t>© 2018, FLL Tutorials (Última edição em 28/08/2018)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800" b="0" strike="noStrike" cap="all" spc="-1">
                <a:solidFill>
                  <a:srgbClr val="FFFFFF"/>
                </a:solidFill>
                <a:latin typeface="Gill Sans MT"/>
              </a:rPr>
              <a:t>O que vem depois?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05720" y="1602000"/>
            <a:ext cx="437904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2400" b="0" strike="noStrike" spc="-1">
                <a:solidFill>
                  <a:srgbClr val="3D3D3D"/>
                </a:solidFill>
                <a:latin typeface="Gill Sans MT"/>
              </a:rPr>
              <a:t>As pessoas com quem você compartilhou podem te dar um </a:t>
            </a:r>
            <a:r>
              <a:rPr lang="pt-BR" sz="2400" b="0" i="1" strike="noStrike" spc="-1">
                <a:solidFill>
                  <a:srgbClr val="3D3D3D"/>
                </a:solidFill>
                <a:latin typeface="Gill Sans MT"/>
              </a:rPr>
              <a:t>feedback </a:t>
            </a:r>
            <a:r>
              <a:rPr lang="pt-BR" sz="2400" b="0" strike="noStrike" spc="-1">
                <a:solidFill>
                  <a:srgbClr val="3D3D3D"/>
                </a:solidFill>
                <a:latin typeface="Gill Sans MT"/>
              </a:rPr>
              <a:t>útil</a:t>
            </a:r>
            <a:endParaRPr lang="pt-BR" sz="2400" b="0" strike="noStrike" spc="-1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2400" b="0" strike="noStrike" spc="-1">
                <a:solidFill>
                  <a:srgbClr val="3D3D3D"/>
                </a:solidFill>
                <a:latin typeface="Gill Sans MT"/>
              </a:rPr>
              <a:t>Tente incorporar ideias para sua solução inovadora</a:t>
            </a:r>
            <a:endParaRPr lang="pt-BR" sz="2400" b="0" strike="noStrike" spc="-1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2400" b="0" strike="noStrike" spc="-1">
                <a:solidFill>
                  <a:srgbClr val="3D3D3D"/>
                </a:solidFill>
                <a:latin typeface="Gill Sans MT"/>
              </a:rPr>
              <a:t>Provavelmenye, as perguntas que eles fizerem serão as dos juízes</a:t>
            </a:r>
            <a:endParaRPr lang="pt-BR" sz="2400" b="0" strike="noStrike" spc="-1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2400" b="0" strike="noStrike" spc="-1">
                <a:solidFill>
                  <a:srgbClr val="3D3D3D"/>
                </a:solidFill>
                <a:latin typeface="Gill Sans MT"/>
              </a:rPr>
              <a:t>Escutem o </a:t>
            </a:r>
            <a:r>
              <a:rPr lang="pt-BR" sz="2400" b="0" i="1" strike="noStrike" spc="-1">
                <a:solidFill>
                  <a:srgbClr val="3D3D3D"/>
                </a:solidFill>
                <a:latin typeface="Gill Sans MT"/>
              </a:rPr>
              <a:t>feedback </a:t>
            </a:r>
            <a:r>
              <a:rPr lang="pt-BR" sz="2400" b="0" strike="noStrike" spc="-1">
                <a:solidFill>
                  <a:srgbClr val="3D3D3D"/>
                </a:solidFill>
                <a:latin typeface="Gill Sans MT"/>
              </a:rPr>
              <a:t>deles e usem para melhorar a apresentação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spcAft>
                <a:spcPts val="601"/>
              </a:spcAft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1721F5F-9DD7-406B-B866-698472EAA4E7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7</a:t>
            </a:fld>
            <a:endParaRPr lang="pt-BR" sz="1800" b="0" strike="noStrike" spc="-1">
              <a:latin typeface="Arial"/>
            </a:endParaRPr>
          </a:p>
        </p:txBody>
      </p:sp>
      <p:pic>
        <p:nvPicPr>
          <p:cNvPr id="125" name="Picture 5"/>
          <p:cNvPicPr/>
          <p:nvPr/>
        </p:nvPicPr>
        <p:blipFill>
          <a:blip r:embed="rId3"/>
          <a:stretch/>
        </p:blipFill>
        <p:spPr>
          <a:xfrm>
            <a:off x="4989960" y="2183760"/>
            <a:ext cx="3747600" cy="2489760"/>
          </a:xfrm>
          <a:prstGeom prst="rect">
            <a:avLst/>
          </a:prstGeom>
          <a:ln>
            <a:noFill/>
          </a:ln>
        </p:spPr>
      </p:pic>
      <p:sp>
        <p:nvSpPr>
          <p:cNvPr id="126" name="CustomShape 4"/>
          <p:cNvSpPr/>
          <p:nvPr/>
        </p:nvSpPr>
        <p:spPr>
          <a:xfrm>
            <a:off x="581040" y="6387840"/>
            <a:ext cx="56091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  <a:ea typeface="DejaVu Sans"/>
              </a:rPr>
              <a:t>© 2018, FLL Tutorials (Última edição em 28/08/2018)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81040" y="687600"/>
            <a:ext cx="798912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2800" b="0" strike="noStrike" cap="all" spc="-1">
                <a:solidFill>
                  <a:srgbClr val="FFFFFF"/>
                </a:solidFill>
                <a:latin typeface="Gill Sans MT"/>
              </a:rPr>
              <a:t>Créditos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48200" y="1505520"/>
            <a:ext cx="8237880" cy="435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06000" indent="-305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2000" b="0" strike="noStrike" spc="-1">
                <a:solidFill>
                  <a:srgbClr val="3D3D3D"/>
                </a:solidFill>
                <a:latin typeface="Gill Sans MT"/>
              </a:rPr>
              <a:t>Essa lição foi escrita por Sanjay e Arvind do Not the Droids You Are Looking For e Team 3659 NeXT GEN (Facebook: Garrett County FIRST LEGO League Team 3659). </a:t>
            </a:r>
            <a:endParaRPr lang="pt-BR" sz="2000" b="0" strike="noStrike" spc="-1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2000" b="0" strike="noStrike" spc="-1">
                <a:solidFill>
                  <a:srgbClr val="3D3D3D"/>
                </a:solidFill>
                <a:latin typeface="Gill Sans MT"/>
              </a:rPr>
              <a:t>Mais lições disponíveis nos sites </a:t>
            </a:r>
            <a:r>
              <a:rPr lang="pt-BR" sz="2000" b="0" u="sng" strike="noStrike" spc="-1">
                <a:solidFill>
                  <a:srgbClr val="0000FF"/>
                </a:solidFill>
                <a:uFillTx/>
                <a:latin typeface="Gill Sans MT"/>
                <a:hlinkClick r:id="rId2"/>
              </a:rPr>
              <a:t>www.ev3lessons.com</a:t>
            </a:r>
            <a:r>
              <a:rPr lang="pt-BR" sz="2000" b="0" strike="noStrike" spc="-1">
                <a:solidFill>
                  <a:srgbClr val="3D3D3D"/>
                </a:solidFill>
                <a:latin typeface="Gill Sans MT"/>
              </a:rPr>
              <a:t> e </a:t>
            </a:r>
            <a:r>
              <a:rPr lang="pt-BR" sz="2000" b="0" u="sng" strike="noStrike" spc="-1">
                <a:solidFill>
                  <a:srgbClr val="0000FF"/>
                </a:solidFill>
                <a:uFillTx/>
                <a:latin typeface="Gill Sans MT"/>
                <a:hlinkClick r:id="rId3"/>
              </a:rPr>
              <a:t>www.flltutorials.com</a:t>
            </a:r>
            <a:endParaRPr lang="pt-BR" sz="2000" b="0" strike="noStrike" spc="-1">
              <a:latin typeface="Arial"/>
            </a:endParaRPr>
          </a:p>
          <a:p>
            <a:pPr marL="306000" indent="-305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pt-BR" sz="2000" b="0" strike="noStrike" spc="-1">
                <a:solidFill>
                  <a:srgbClr val="000000"/>
                </a:solidFill>
                <a:latin typeface="Gill Sans MT"/>
              </a:rPr>
              <a:t>Traduzido por Equipe Sunrise, de Santa Catarina, Brasil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lang="pt-BR" sz="2000" b="0" strike="noStrike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7800480" y="6392160"/>
            <a:ext cx="76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F8D0B6E-598D-48EF-8CAD-95C33BE37B2C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8</a:t>
            </a:fld>
            <a:endParaRPr lang="pt-BR" sz="1800" b="0" strike="noStrike" spc="-1">
              <a:latin typeface="Arial"/>
            </a:endParaRPr>
          </a:p>
        </p:txBody>
      </p:sp>
      <p:pic>
        <p:nvPicPr>
          <p:cNvPr id="130" name="Picture 5"/>
          <p:cNvPicPr/>
          <p:nvPr/>
        </p:nvPicPr>
        <p:blipFill>
          <a:blip r:embed="rId4"/>
          <a:stretch/>
        </p:blipFill>
        <p:spPr>
          <a:xfrm>
            <a:off x="864000" y="4172400"/>
            <a:ext cx="7450560" cy="1803240"/>
          </a:xfrm>
          <a:prstGeom prst="rect">
            <a:avLst/>
          </a:prstGeom>
          <a:ln>
            <a:noFill/>
          </a:ln>
        </p:spPr>
      </p:pic>
      <p:sp>
        <p:nvSpPr>
          <p:cNvPr id="131" name="CustomShape 4"/>
          <p:cNvSpPr/>
          <p:nvPr/>
        </p:nvSpPr>
        <p:spPr>
          <a:xfrm>
            <a:off x="581040" y="6387840"/>
            <a:ext cx="56091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  <a:ea typeface="DejaVu Sans"/>
              </a:rPr>
              <a:t>© 2018, FLL Tutorials (Última edição em 28/08/2018)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FLLTutorialsTemplate</Template>
  <TotalTime>169</TotalTime>
  <Words>562</Words>
  <Application>Microsoft Macintosh PowerPoint</Application>
  <PresentationFormat>On-screen Show (4:3)</PresentationFormat>
  <Paragraphs>64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DejaVu Sans</vt:lpstr>
      <vt:lpstr>Gill Sans MT</vt:lpstr>
      <vt:lpstr>Symbol</vt:lpstr>
      <vt:lpstr>Times New Roman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Sanjay Seshan</dc:creator>
  <dc:description/>
  <cp:lastModifiedBy>Sanjay Seshan</cp:lastModifiedBy>
  <cp:revision>23</cp:revision>
  <cp:lastPrinted>2017-10-31T12:52:55Z</cp:lastPrinted>
  <dcterms:created xsi:type="dcterms:W3CDTF">2017-08-13T17:46:18Z</dcterms:created>
  <dcterms:modified xsi:type="dcterms:W3CDTF">2018-10-01T12:57:51Z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