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5"/>
  </p:notesMasterIdLst>
  <p:handoutMasterIdLst>
    <p:handoutMasterId r:id="rId16"/>
  </p:handoutMasterIdLst>
  <p:sldIdLst>
    <p:sldId id="289" r:id="rId8"/>
    <p:sldId id="300" r:id="rId9"/>
    <p:sldId id="301" r:id="rId10"/>
    <p:sldId id="302" r:id="rId11"/>
    <p:sldId id="303" r:id="rId12"/>
    <p:sldId id="304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91" autoAdjust="0"/>
    <p:restoredTop sz="91445"/>
  </p:normalViewPr>
  <p:slideViewPr>
    <p:cSldViewPr snapToGrid="0" snapToObjects="1">
      <p:cViewPr>
        <p:scale>
          <a:sx n="81" d="100"/>
          <a:sy n="81" d="100"/>
        </p:scale>
        <p:origin x="1144" y="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BA8B-E3C0-834C-AA20-E62D8B6E3FBD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D406-040A-2F4E-8A5D-614782475A85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C4B6-8311-A04C-B3F8-21A45A3B3F75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B7D8-CD74-D141-A56A-D8514EDC9EEB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9565-B603-C747-BD3A-9EA5366CF34B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A3F4-25E2-6143-A831-5CDDBD9C9FF3}" type="datetime1">
              <a:rPr lang="en-US" smtClean="0"/>
              <a:t>7/8/19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2155-3058-6B4F-9217-3B43D79C3851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FDCD-5825-AA48-AAF0-FA843706B095}" type="datetime1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05D9-3EFE-5648-8057-9152A1F51811}" type="datetime1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F66B-4929-C344-92DA-B96D2495C7B3}" type="datetime1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9B4D-8158-7641-BE44-09752D9EDA7C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D10C-CEB8-6F4E-A6C7-855297218918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8A30-2984-1146-86D6-6679113F3D34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2812-2C97-7E42-B47D-A726A79A4EEF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A32A-1709-3B46-A6F1-21A959E2776C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62D4-4892-DA4F-8FF0-680F18D21389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2399-74EA-2A49-A9CB-EC810FEB8B78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393F-E3D0-3B41-B28B-09121EB0F482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623C-647A-504D-8BA9-69FC99D010FE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E312-3C36-4741-A92B-CF99D98227A9}" type="datetime1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8990-C1F4-284E-8B8C-81120833B625}" type="datetime1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C137-050B-6D43-9DF2-74F568038611}" type="datetime1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F2BB-2330-D741-BAF4-AC028868F953}" type="datetime1">
              <a:rPr lang="en-US" smtClean="0"/>
              <a:t>7/8/19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12F6-EEC3-CB4E-AFE3-5172F7F1CD2E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EF1-567F-724A-9059-1D7B8A6EA3DB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C246-5C73-BC46-8421-C464815E0B54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BACA-033A-274F-9E35-10670E9E9329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83B5-9FB5-3F4A-8F92-337CF6F72AC1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32F5-1553-A646-8139-CEACC5C3C281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2096-B82A-A24D-A232-45406D396623}" type="datetime1">
              <a:rPr lang="en-US" smtClean="0"/>
              <a:t>7/8/19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F47-F20C-DD4D-9348-E6B206D185DF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A88B-6857-7942-8DB6-DCEB785A5257}" type="datetime1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E294-D352-B749-969B-EEFDCBD7E7EB}" type="datetime1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47B-DE16-814F-AF65-1E6AF3EAEB59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E574-170C-D04D-94E1-023171364E60}" type="datetime1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FD6E-8DD4-4D4E-AA26-7803751395B7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3E7B-8F96-CA43-B85F-B50750B0E9B0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73B0-C46C-B248-B015-79941B0C8D2D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3813-0275-F94E-A93D-9B2EBEF5E6FE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25D5-05D1-0241-868D-A1894942D3E7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8748-43C3-D34D-83BD-242C090E737F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BBC3-7438-814E-8A7A-D4C4B480F749}" type="datetime1">
              <a:rPr lang="en-US" smtClean="0"/>
              <a:t>7/8/19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66AF-2E70-024C-BE7F-475CDB11934F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E24-47BF-464D-BC6E-CAFC3E8761FA}" type="datetime1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F763-5968-9243-84AA-7B98BB11C22D}" type="datetime1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E48C-5BFE-4F41-9D44-424089186B61}" type="datetime1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4D41-C80C-844D-8D85-DF9A4351530E}" type="datetime1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DE13-69AC-6E4A-8F79-258B40DD3800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FC15-CFB7-394C-A0C1-758B23CDAE81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CB46-8534-9648-9A42-E081E956B67C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B6C-457D-5443-AC62-082E45482FB8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A4DD-AE7D-1D4A-BE95-B1176B3AAAE2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81E8-5D36-224C-9168-A94AB7B12C8D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ED11-9107-D149-BEF9-0FC0B9FC7EFA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2C8E-CC3E-FC44-B37E-2AE446DD9B71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3A3E-7CBD-194F-8E3D-D49245235DA8}" type="datetime1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4D54-CF71-5149-A0C0-AF0AED0108AB}" type="datetime1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A11C-AC8F-374C-92BD-416E8A839235}" type="datetime1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DB56-85B4-E549-91E6-E656CB9265F4}" type="datetime1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ACA-3F56-0044-9217-2FB382747090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10A-FA10-3147-BEB2-E15EFE663A05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F85D-0050-504E-A834-0BA459F309F9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A003-DBC8-5442-ACA9-B1A9B07C1341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9B3267-D982-7047-A745-D92DB669F94F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FD5580-29E4-A64E-A088-D3EA9BE3B42D}" type="datetime1">
              <a:rPr lang="en-US" smtClean="0"/>
              <a:t>7/8/19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2019, FLL Tutorials, Last Edit 7/07/2019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6975-3532-4C45-A3EA-9E1C1EAA4F73}" type="datetime1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905AB6B-906C-C247-BE12-09D04A25B82B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2ADF098-3144-F645-B9CF-E5E0EF488EA8}" type="datetime1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7C5FA73-B04E-1849-B8B6-9D9620316E3C}" type="datetime1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B54761A-DD39-CE42-B148-D6167DAA9338}" type="datetime1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0ED0F9-08C9-3149-9359-D28263F42438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2019, FLL Tutorials, Last Edit 7/07/2019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929E742-9EDB-CA4A-8DA0-69C0F9D95AE1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B3EAC52-A15A-FD48-9F14-A18D34090B9C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430911-6ACA-DC47-A732-258032E8AB3D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8EA5-472F-CD46-B6CF-67E90D14AE2D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B91D-DF00-C54B-B065-EA8595DB2DC9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1991DDA-CA16-6C4B-95DE-1AAF3B440C18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FB69B2C-F3EB-AE46-B3E1-D27FBFA0F523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2019, FLL Tutorials, Last Edit 7/07/2019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17B2B-F7AF-6148-A6F7-D4A86CA97712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C2D3D66-6C3B-C847-8F67-866BB12F3A21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BD5703C-70B9-974A-BF06-67399F68DE4B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2019, FLL Tutorials, Last Edit 7/07/2019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44068-7D39-D34E-81AE-BD7C5DE615D1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2019, FLL Tutorials, Last Edit 7/07/2019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EF2F02-87F5-924F-8601-0F1003E93DFF}" type="datetime1">
              <a:rPr lang="en-US" smtClean="0"/>
              <a:t>7/8/19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2019, FLL Tutorials, Last Edit 7/07/2019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0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Consolidated judging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2F09-A135-7E4F-AF00-57CA06FA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consolidated judging?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345D6-8D7A-D543-8E13-CEBAE7CA3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122853" cy="220161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Some regions are using a consolidated judging system</a:t>
            </a:r>
          </a:p>
          <a:p>
            <a:r>
              <a:rPr lang="en-US" dirty="0"/>
              <a:t>Instead of teams having to move from room-to-room, all judging happens in one room </a:t>
            </a:r>
          </a:p>
          <a:p>
            <a:pPr marL="305435" indent="-305435"/>
            <a:r>
              <a:rPr lang="en-US" dirty="0"/>
              <a:t>Your team will have a 20-30 minute single judging slot that covers Robot Design, Project, and Core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F14A3-ECB8-E64D-A18D-93EA1A41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BF8F-052D-AB40-A3DE-34D7AF5A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A61FB-9440-144E-ACBB-9304390F9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91" y="3707193"/>
            <a:ext cx="5494421" cy="246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0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CEBE-C5BB-2F4F-A7DD-B487F17D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Consolidated judging?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8FDF-6F79-C54C-9249-874EC9565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4"/>
            <a:ext cx="5195963" cy="2546754"/>
          </a:xfrm>
        </p:spPr>
        <p:txBody>
          <a:bodyPr>
            <a:noAutofit/>
          </a:bodyPr>
          <a:lstStyle/>
          <a:p>
            <a:r>
              <a:rPr lang="en-US" sz="2200" dirty="0"/>
              <a:t>Sample</a:t>
            </a:r>
            <a:r>
              <a:rPr lang="en-US" sz="2200" i="1" dirty="0"/>
              <a:t>*</a:t>
            </a:r>
            <a:r>
              <a:rPr lang="en-US" sz="2200" dirty="0"/>
              <a:t> 20-min judging schedule:</a:t>
            </a:r>
          </a:p>
          <a:p>
            <a:pPr lvl="1"/>
            <a:r>
              <a:rPr lang="en-US" sz="2200" dirty="0"/>
              <a:t>5 minute </a:t>
            </a:r>
            <a:r>
              <a:rPr lang="en-US" sz="2200" dirty="0">
                <a:solidFill>
                  <a:srgbClr val="FF0000"/>
                </a:solidFill>
              </a:rPr>
              <a:t>Project</a:t>
            </a:r>
            <a:r>
              <a:rPr lang="en-US" sz="2200" dirty="0"/>
              <a:t> presentation</a:t>
            </a:r>
          </a:p>
          <a:p>
            <a:pPr lvl="1"/>
            <a:r>
              <a:rPr lang="en-US" sz="2200" dirty="0"/>
              <a:t>2 minutes questions about the Project</a:t>
            </a:r>
          </a:p>
          <a:p>
            <a:pPr lvl="1"/>
            <a:r>
              <a:rPr lang="en-US" sz="2200" dirty="0"/>
              <a:t>5 minute </a:t>
            </a:r>
            <a:r>
              <a:rPr lang="en-US" sz="2200" dirty="0">
                <a:solidFill>
                  <a:srgbClr val="FF0000"/>
                </a:solidFill>
              </a:rPr>
              <a:t>Robot Design </a:t>
            </a:r>
            <a:r>
              <a:rPr lang="en-US" sz="2200" dirty="0">
                <a:solidFill>
                  <a:schemeClr val="tx1"/>
                </a:solidFill>
              </a:rPr>
              <a:t>judging. No game table will be in the room.  You are allowed 2mins for a prepared presentation if you want to. </a:t>
            </a:r>
            <a:r>
              <a:rPr lang="en-US" sz="2200" i="1" dirty="0"/>
              <a:t>with your Tournament Director.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0CF19-A421-CE4F-8DCD-6B472E43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4C665-3721-3E44-BED2-329C2CAA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BF49CD-FBE4-E44D-A302-6BFBBC54F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054" y="1919231"/>
            <a:ext cx="3051853" cy="175786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D29611-ED47-D648-9282-C492679B9C0F}"/>
              </a:ext>
            </a:extLst>
          </p:cNvPr>
          <p:cNvSpPr txBox="1">
            <a:spLocks/>
          </p:cNvSpPr>
          <p:nvPr/>
        </p:nvSpPr>
        <p:spPr>
          <a:xfrm>
            <a:off x="307268" y="4692651"/>
            <a:ext cx="8529463" cy="2330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dirty="0"/>
              <a:t>5-minutes for </a:t>
            </a:r>
            <a:r>
              <a:rPr lang="en-US" sz="2200" dirty="0">
                <a:solidFill>
                  <a:srgbClr val="FF0000"/>
                </a:solidFill>
              </a:rPr>
              <a:t>Core Values </a:t>
            </a:r>
            <a:r>
              <a:rPr lang="en-US" sz="2200" dirty="0"/>
              <a:t>judging.  You are allowed to use 2 minutes for a Core Values poster presentation if you want to.</a:t>
            </a:r>
          </a:p>
          <a:p>
            <a:pPr lvl="1"/>
            <a:r>
              <a:rPr lang="en-US" sz="2200" dirty="0"/>
              <a:t>3-minutes for judges to ask any questions they want 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CEDE5-D42C-434B-AD8C-87A0E401FDBD}"/>
              </a:ext>
            </a:extLst>
          </p:cNvPr>
          <p:cNvSpPr txBox="1"/>
          <p:nvPr/>
        </p:nvSpPr>
        <p:spPr>
          <a:xfrm>
            <a:off x="5534132" y="3894736"/>
            <a:ext cx="33894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* There may be regional variation as to how this is implemented. Always check with your Tournament Director.</a:t>
            </a:r>
          </a:p>
          <a:p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44749-93CC-D946-89B2-B1957DCA4663}"/>
              </a:ext>
            </a:extLst>
          </p:cNvPr>
          <p:cNvSpPr txBox="1"/>
          <p:nvPr/>
        </p:nvSpPr>
        <p:spPr>
          <a:xfrm>
            <a:off x="5619185" y="3636801"/>
            <a:ext cx="3587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Photo Credit: Razorback Open</a:t>
            </a:r>
          </a:p>
        </p:txBody>
      </p:sp>
    </p:spTree>
    <p:extLst>
      <p:ext uri="{BB962C8B-B14F-4D97-AF65-F5344CB8AC3E}">
        <p14:creationId xmlns:p14="http://schemas.microsoft.com/office/powerpoint/2010/main" val="120676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B43B-6ACE-6F43-BB78-4DA21A43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Consolidated RUBRIC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6DC820-DB3E-C64C-B7E9-B0229CB8D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37" b="12370"/>
          <a:stretch/>
        </p:blipFill>
        <p:spPr>
          <a:xfrm>
            <a:off x="-6012" y="4824450"/>
            <a:ext cx="6740093" cy="188349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5F260-F816-1C49-9451-AE796E9E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FAB25-41FF-AC4F-9082-63D8D16F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587581EC-28DB-A641-BCB1-018EDF9E12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03" b="41651"/>
          <a:stretch/>
        </p:blipFill>
        <p:spPr>
          <a:xfrm>
            <a:off x="2480495" y="2934972"/>
            <a:ext cx="6740093" cy="1835716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AA3B6520-9F60-7C48-9C02-A786662F8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7" b="69792"/>
          <a:stretch/>
        </p:blipFill>
        <p:spPr>
          <a:xfrm>
            <a:off x="123991" y="1404633"/>
            <a:ext cx="6882201" cy="16949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E838E5-4254-5C49-A329-92648678B505}"/>
              </a:ext>
            </a:extLst>
          </p:cNvPr>
          <p:cNvSpPr txBox="1"/>
          <p:nvPr/>
        </p:nvSpPr>
        <p:spPr>
          <a:xfrm>
            <a:off x="6581276" y="5289144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Sample from 2018 INTO ORBIT. Make sure you have the most recent version if your region uses this rubric </a:t>
            </a:r>
          </a:p>
        </p:txBody>
      </p:sp>
    </p:spTree>
    <p:extLst>
      <p:ext uri="{BB962C8B-B14F-4D97-AF65-F5344CB8AC3E}">
        <p14:creationId xmlns:p14="http://schemas.microsoft.com/office/powerpoint/2010/main" val="100964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2A27-12EB-584C-9AC6-76474959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in judging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BF3D-4AAF-194D-98CA-EBB5C37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2"/>
            <a:ext cx="6065597" cy="4882333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Be efficient. </a:t>
            </a:r>
            <a:r>
              <a:rPr lang="en-US" sz="1800" dirty="0"/>
              <a:t>Timing starts as soon as you enter the room. Since project is first, be ready to go with costumes, props, etc. Minimize set up time. 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Be prepared. </a:t>
            </a:r>
            <a:r>
              <a:rPr lang="en-US" sz="1800" dirty="0"/>
              <a:t>Have everything ready for Robot and Core Values Presentations so that it is quick and easy to switch to the next presentation. Consider having everything on one cart.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Be ready to explain. </a:t>
            </a:r>
            <a:r>
              <a:rPr lang="en-US" sz="1800" dirty="0"/>
              <a:t>There is no robot game table. Prepare to explain your process, not show your runs. (Take a look at the lesson on </a:t>
            </a:r>
            <a:r>
              <a:rPr lang="en-US" sz="1800" dirty="0" err="1"/>
              <a:t>FLLTutorials</a:t>
            </a:r>
            <a:r>
              <a:rPr lang="en-US" sz="1800" dirty="0"/>
              <a:t> for additional tips.)</a:t>
            </a:r>
          </a:p>
          <a:p>
            <a:pPr marL="305435" indent="-305435"/>
            <a:r>
              <a:rPr lang="en-US" sz="1800" dirty="0">
                <a:solidFill>
                  <a:srgbClr val="FF0000"/>
                </a:solidFill>
              </a:rPr>
              <a:t>Have a plan and communicate well. </a:t>
            </a:r>
            <a:r>
              <a:rPr lang="en-US" sz="1800" dirty="0"/>
              <a:t>Make sure that you communicate everything you want to in your presentation time. Use the rubrics as your guide. </a:t>
            </a:r>
          </a:p>
          <a:p>
            <a:pPr marL="305435" indent="-305435"/>
            <a:r>
              <a:rPr lang="en-US" sz="1800" dirty="0">
                <a:solidFill>
                  <a:srgbClr val="FF0000"/>
                </a:solidFill>
              </a:rPr>
              <a:t>Leave a summary sheet. </a:t>
            </a:r>
            <a:r>
              <a:rPr lang="en-US" sz="1800" dirty="0"/>
              <a:t>If you want to leave documentation, you can. Include some highlights about your robot, project and core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A5D78-0023-D340-B3BE-7353E168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952D1-FC51-C248-91FB-9D080375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94C223-B93E-EF4D-8E6D-761C37EF4E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" t="2363" r="2245" b="3014"/>
          <a:stretch/>
        </p:blipFill>
        <p:spPr>
          <a:xfrm>
            <a:off x="6556835" y="3557213"/>
            <a:ext cx="2139074" cy="16143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016DD6-FD96-6741-A2BB-86023801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866" y="1697128"/>
            <a:ext cx="1708027" cy="17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2A27-12EB-584C-9AC6-76474959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consolidated judging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BF3D-4AAF-194D-98CA-EBB5C375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Easier for teams as they do not need to find their next room</a:t>
            </a:r>
          </a:p>
          <a:p>
            <a:pPr marL="305435" indent="-305435"/>
            <a:r>
              <a:rPr lang="en-US" dirty="0"/>
              <a:t>Gives a chance for teams to get to know their judges in </a:t>
            </a:r>
            <a:r>
              <a:rPr lang="en-US" dirty="0">
                <a:solidFill>
                  <a:schemeClr val="tx1"/>
                </a:solidFill>
              </a:rPr>
              <a:t>20 (or 30) mins.</a:t>
            </a:r>
          </a:p>
          <a:p>
            <a:pPr marL="305435" indent="-305435"/>
            <a:r>
              <a:rPr lang="en-US" dirty="0">
                <a:solidFill>
                  <a:schemeClr val="tx1"/>
                </a:solidFill>
              </a:rPr>
              <a:t>Judges can evaluate throughout the 20 (or 30) mins; this allows judges from each core area to evaluate and ask questions. </a:t>
            </a:r>
            <a:endParaRPr lang="en-US" strike="sngStrike" dirty="0"/>
          </a:p>
          <a:p>
            <a:pPr marL="305435" indent="-305435"/>
            <a:r>
              <a:rPr lang="en-US" dirty="0">
                <a:solidFill>
                  <a:schemeClr val="tx1"/>
                </a:solidFill>
              </a:rPr>
              <a:t>During deliberations, the judges can advocate for the teams with a deeper understanding of each of the core areas</a:t>
            </a:r>
          </a:p>
          <a:p>
            <a:pPr marL="305435" indent="-305435"/>
            <a:r>
              <a:rPr lang="en-US" dirty="0">
                <a:solidFill>
                  <a:schemeClr val="tx1"/>
                </a:solidFill>
              </a:rPr>
              <a:t>Improved judging and training due to having to recruit less judges</a:t>
            </a:r>
          </a:p>
          <a:p>
            <a:r>
              <a:rPr lang="en-US" dirty="0"/>
              <a:t>Teams still get all the presentation time they would get in individual/separated judging slots.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A5D78-0023-D340-B3BE-7353E168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952D1-FC51-C248-91FB-9D080375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5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tutorial was created by Sanjay </a:t>
            </a:r>
            <a:r>
              <a:rPr lang="en-US" sz="2800" dirty="0" err="1"/>
              <a:t>Seshan</a:t>
            </a:r>
            <a:r>
              <a:rPr lang="en-US" sz="2800" dirty="0"/>
              <a:t> and Arvind </a:t>
            </a:r>
            <a:r>
              <a:rPr lang="en-US" sz="2800" dirty="0" err="1"/>
              <a:t>Seshan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More lessons at </a:t>
            </a:r>
            <a:r>
              <a:rPr lang="en-US" sz="2800" dirty="0">
                <a:hlinkClick r:id="rId3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4"/>
              </a:rPr>
              <a:t>www.flltutorials.com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9A036-66A8-F24D-BB87-252EAA10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7DA82-ED0A-B54D-81CF-6C03BF90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Tutorials, Last Edit 7/07/2019</a:t>
            </a:r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18407</TotalTime>
  <Words>433</Words>
  <Application>Microsoft Macintosh PowerPoint</Application>
  <PresentationFormat>On-screen Show (4:3)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Consolidated judging</vt:lpstr>
      <vt:lpstr>What is consolidated judging?</vt:lpstr>
      <vt:lpstr>What happens in Consolidated judging?</vt:lpstr>
      <vt:lpstr>Consolidated RUBRIC</vt:lpstr>
      <vt:lpstr>TIPS in judging</vt:lpstr>
      <vt:lpstr>Advantages of consolidated judging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Sanjay Seshan</cp:lastModifiedBy>
  <cp:revision>301</cp:revision>
  <cp:lastPrinted>2019-01-24T13:45:34Z</cp:lastPrinted>
  <dcterms:created xsi:type="dcterms:W3CDTF">2014-10-28T21:59:38Z</dcterms:created>
  <dcterms:modified xsi:type="dcterms:W3CDTF">2019-07-08T13:15:14Z</dcterms:modified>
</cp:coreProperties>
</file>