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mover o slide</a:t>
            </a: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9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9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9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9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EAB2D8A2-A6E2-49A5-99FC-90FBACE0D077}" type="slidenum">
              <a:rPr lang="pt-BR" sz="1400" b="0" strike="noStrike" spc="-1">
                <a:latin typeface="Times New Roman"/>
              </a:rPr>
              <a:t>‹#›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5AEFE6F-9E94-446C-ACF9-3A34C90A8C9E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73094FB-4008-4717-B49A-EB14B7CE317D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2FAA3A9-2B47-4057-BEA6-A12E9273DA3E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448200" y="441360"/>
            <a:ext cx="2719080" cy="1072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5976000" y="441360"/>
            <a:ext cx="2710080" cy="107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216600" y="441360"/>
            <a:ext cx="2710080" cy="1072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6273360"/>
            <a:ext cx="9143280" cy="65160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448200" y="563760"/>
            <a:ext cx="8239320" cy="568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5" name="Picture 7"/>
          <p:cNvPicPr/>
          <p:nvPr/>
        </p:nvPicPr>
        <p:blipFill>
          <a:blip r:embed="rId14"/>
          <a:stretch/>
        </p:blipFill>
        <p:spPr>
          <a:xfrm>
            <a:off x="335160" y="563760"/>
            <a:ext cx="8488080" cy="2914920"/>
          </a:xfrm>
          <a:prstGeom prst="rect">
            <a:avLst/>
          </a:prstGeom>
          <a:ln>
            <a:noFill/>
          </a:ln>
        </p:spPr>
      </p:pic>
      <p:sp>
        <p:nvSpPr>
          <p:cNvPr id="6" name="CustomShape 6"/>
          <p:cNvSpPr/>
          <p:nvPr/>
        </p:nvSpPr>
        <p:spPr>
          <a:xfrm>
            <a:off x="-2520" y="6272640"/>
            <a:ext cx="9140760" cy="63360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7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120" cy="596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48200" y="441360"/>
            <a:ext cx="2719080" cy="1072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5976000" y="441360"/>
            <a:ext cx="2710080" cy="107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3216600" y="441360"/>
            <a:ext cx="2710080" cy="1072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" name="CustomShape 4"/>
          <p:cNvSpPr/>
          <p:nvPr/>
        </p:nvSpPr>
        <p:spPr>
          <a:xfrm>
            <a:off x="0" y="6273360"/>
            <a:ext cx="9143280" cy="65160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5"/>
          <p:cNvSpPr/>
          <p:nvPr/>
        </p:nvSpPr>
        <p:spPr>
          <a:xfrm>
            <a:off x="448200" y="599760"/>
            <a:ext cx="8237880" cy="8175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youbuilders.org)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hyperlink" Target="http://www.flltutorials.com/" TargetMode="External"/><Relationship Id="rId4" Type="http://schemas.openxmlformats.org/officeDocument/2006/relationships/hyperlink" Target="http://www.ev3lessons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81040" y="3936600"/>
            <a:ext cx="7989120" cy="103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3600" b="0" strike="noStrike" cap="all" spc="-1">
                <a:solidFill>
                  <a:srgbClr val="FFFFFF"/>
                </a:solidFill>
                <a:latin typeface="Gill Sans MT"/>
              </a:rPr>
              <a:t>Fazendo uma pesquisa com fontes de informação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81040" y="5175720"/>
            <a:ext cx="7989120" cy="58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</a:pPr>
            <a:r>
              <a:rPr lang="pt-BR" sz="1600" b="0" strike="noStrike" cap="all" spc="-1">
                <a:solidFill>
                  <a:srgbClr val="FFFFFF"/>
                </a:solidFill>
                <a:latin typeface="Gill Sans MT"/>
              </a:rPr>
              <a:t>por BAYOU bUILDERS &amp; N</a:t>
            </a:r>
            <a:r>
              <a:rPr lang="pt-BR" sz="1600" b="0" strike="noStrike" spc="-1">
                <a:solidFill>
                  <a:srgbClr val="FFFFFF"/>
                </a:solidFill>
                <a:latin typeface="Gill Sans MT"/>
              </a:rPr>
              <a:t>e</a:t>
            </a:r>
            <a:r>
              <a:rPr lang="pt-BR" sz="1600" b="0" strike="noStrike" cap="all" spc="-1">
                <a:solidFill>
                  <a:srgbClr val="FFFFFF"/>
                </a:solidFill>
                <a:latin typeface="Gill Sans MT"/>
              </a:rPr>
              <a:t>Xt Gen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</a:pPr>
            <a:r>
              <a:rPr lang="pt-BR" sz="1600" b="0" strike="noStrike" cap="all" spc="-1">
                <a:solidFill>
                  <a:srgbClr val="FFFFFF"/>
                </a:solidFill>
                <a:latin typeface="Gill Sans MT"/>
              </a:rPr>
              <a:t>Traduzido por equipe sunrise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</a:pPr>
            <a:endParaRPr lang="pt-BR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81040" y="687600"/>
            <a:ext cx="798912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2800" b="0" strike="noStrike" cap="all" spc="-1">
                <a:solidFill>
                  <a:srgbClr val="FFFFFF"/>
                </a:solidFill>
                <a:latin typeface="Gill Sans MT"/>
              </a:rPr>
              <a:t>Créditos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448200" y="1505520"/>
            <a:ext cx="8237880" cy="435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06000" indent="-3052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1800" b="0" strike="noStrike" spc="-1">
                <a:solidFill>
                  <a:srgbClr val="3D3D3D"/>
                </a:solidFill>
                <a:latin typeface="Gill Sans MT"/>
              </a:rPr>
              <a:t>Essa lição foi escrita por Bayou Builders FLL Team #4043 (</a:t>
            </a:r>
            <a:r>
              <a:rPr lang="pt-BR" sz="1800" b="0" u="sng" strike="noStrike" spc="-1">
                <a:solidFill>
                  <a:srgbClr val="0000FF"/>
                </a:solidFill>
                <a:uFillTx/>
                <a:latin typeface="Gill Sans MT"/>
                <a:hlinkClick r:id="rId3"/>
              </a:rPr>
              <a:t>www.bayoubuilders.org)</a:t>
            </a:r>
            <a:r>
              <a:rPr lang="pt-BR" sz="1800" b="0" strike="noStrike" spc="-1">
                <a:solidFill>
                  <a:srgbClr val="3D3D3D"/>
                </a:solidFill>
                <a:latin typeface="Gill Sans MT"/>
              </a:rPr>
              <a:t> e Team 3659 NeXT GEN (Facebook:Garrett County FIRST LEGO League Team 3659). </a:t>
            </a:r>
            <a:endParaRPr lang="pt-BR" sz="1800" b="0" strike="noStrike" spc="-1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1800" b="0" strike="noStrike" spc="-1">
                <a:solidFill>
                  <a:srgbClr val="3D3D3D"/>
                </a:solidFill>
                <a:latin typeface="Gill Sans MT"/>
              </a:rPr>
              <a:t>Mais lições disponíveis no site </a:t>
            </a:r>
            <a:r>
              <a:rPr lang="pt-BR" sz="1800" b="0" u="sng" strike="noStrike" spc="-1">
                <a:solidFill>
                  <a:srgbClr val="0000FF"/>
                </a:solidFill>
                <a:uFillTx/>
                <a:latin typeface="Gill Sans MT"/>
                <a:hlinkClick r:id="rId4"/>
              </a:rPr>
              <a:t>www.ev3lessons.com</a:t>
            </a:r>
            <a:r>
              <a:rPr lang="pt-BR" sz="1800" b="0" strike="noStrike" spc="-1">
                <a:solidFill>
                  <a:srgbClr val="3D3D3D"/>
                </a:solidFill>
                <a:latin typeface="Gill Sans MT"/>
              </a:rPr>
              <a:t> e </a:t>
            </a:r>
            <a:r>
              <a:rPr lang="pt-BR" sz="1800" b="0" u="sng" strike="noStrike" spc="-1">
                <a:solidFill>
                  <a:srgbClr val="0000FF"/>
                </a:solidFill>
                <a:uFillTx/>
                <a:latin typeface="Gill Sans MT"/>
                <a:hlinkClick r:id="rId5"/>
              </a:rPr>
              <a:t>www.flltutorials.com</a:t>
            </a:r>
            <a:endParaRPr lang="pt-BR" sz="1800" b="0" strike="noStrike" spc="-1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Traduzido por Equipe Sunrise, de Santa Catarina, Brasil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581040" y="6387840"/>
            <a:ext cx="48697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 (Last Edit 6/11/2018)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7800480" y="6392160"/>
            <a:ext cx="769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B07BA31-E7C5-45C1-9E71-FFAA7D2C67A5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10</a:t>
            </a:fld>
            <a:endParaRPr lang="pt-BR" sz="1800" b="0" strike="noStrike" spc="-1">
              <a:latin typeface="Arial"/>
            </a:endParaRPr>
          </a:p>
        </p:txBody>
      </p:sp>
      <p:pic>
        <p:nvPicPr>
          <p:cNvPr id="147" name="Picture 5"/>
          <p:cNvPicPr/>
          <p:nvPr/>
        </p:nvPicPr>
        <p:blipFill>
          <a:blip r:embed="rId6"/>
          <a:stretch/>
        </p:blipFill>
        <p:spPr>
          <a:xfrm>
            <a:off x="829440" y="4244760"/>
            <a:ext cx="7450560" cy="1803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81040" y="687600"/>
            <a:ext cx="798912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2800" b="0" strike="noStrike" cap="all" spc="-1">
                <a:solidFill>
                  <a:srgbClr val="FFFFFF"/>
                </a:solidFill>
                <a:latin typeface="Gill Sans MT"/>
              </a:rPr>
              <a:t>Sobre nós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4977000" y="1737360"/>
            <a:ext cx="3711960" cy="432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06000" indent="-3052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1600" b="0" strike="noStrike" spc="-1">
                <a:solidFill>
                  <a:srgbClr val="3D3D3D"/>
                </a:solidFill>
                <a:latin typeface="Gill Sans MT"/>
              </a:rPr>
              <a:t>Bayou Builders é uma equipe baseada na comunidade, de 10 pessoas, em Hammond, Louisiana.</a:t>
            </a:r>
            <a:endParaRPr lang="pt-BR" sz="1600" b="0" strike="noStrike" spc="-1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1600" b="0" strike="noStrike" spc="-1">
                <a:solidFill>
                  <a:srgbClr val="3D3D3D"/>
                </a:solidFill>
                <a:latin typeface="Gill Sans MT"/>
              </a:rPr>
              <a:t>Eles ganharam o Champions’ award todos os anos e participaram do North American Open assim como o World Festival. EM 2017, também foram nomeados para o Global Innovation Award de Louisiana.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581040" y="6387840"/>
            <a:ext cx="62586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 (Última edição em 30/08/2018)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7800480" y="6392160"/>
            <a:ext cx="769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73C57964-45F3-47D3-9F9C-E337DF37AD32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2</a:t>
            </a:fld>
            <a:endParaRPr lang="pt-BR" sz="1800" b="0" strike="noStrike" spc="-1">
              <a:latin typeface="Arial"/>
            </a:endParaRPr>
          </a:p>
        </p:txBody>
      </p:sp>
      <p:pic>
        <p:nvPicPr>
          <p:cNvPr id="100" name="Picture 6"/>
          <p:cNvPicPr/>
          <p:nvPr/>
        </p:nvPicPr>
        <p:blipFill>
          <a:blip r:embed="rId2"/>
          <a:stretch/>
        </p:blipFill>
        <p:spPr>
          <a:xfrm>
            <a:off x="5066280" y="4582440"/>
            <a:ext cx="3623040" cy="1599840"/>
          </a:xfrm>
          <a:prstGeom prst="rect">
            <a:avLst/>
          </a:prstGeom>
          <a:ln>
            <a:noFill/>
          </a:ln>
        </p:spPr>
      </p:pic>
      <p:sp>
        <p:nvSpPr>
          <p:cNvPr id="101" name="CustomShape 5"/>
          <p:cNvSpPr/>
          <p:nvPr/>
        </p:nvSpPr>
        <p:spPr>
          <a:xfrm>
            <a:off x="360360" y="1737360"/>
            <a:ext cx="4571280" cy="263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A3260"/>
              </a:buClr>
              <a:buFont typeface="Wingdings" charset="2"/>
              <a:buChar char=""/>
            </a:pPr>
            <a:r>
              <a:rPr lang="pt-BR" sz="1600" b="0" strike="noStrike" spc="-1">
                <a:solidFill>
                  <a:srgbClr val="404040"/>
                </a:solidFill>
                <a:latin typeface="Gill Sans MT"/>
                <a:ea typeface="DejaVu Sans"/>
              </a:rPr>
              <a:t>NeXT Gen é uma escola de ensino médio de Garrett County, Maryland, com 13 anos de FIRST LEGO League.</a:t>
            </a:r>
            <a:endParaRPr lang="pt-BR" sz="1600" b="0" strike="noStrike" spc="-1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A3260"/>
              </a:buClr>
              <a:buFont typeface="Wingdings" charset="2"/>
              <a:buChar char=""/>
            </a:pPr>
            <a:r>
              <a:rPr lang="pt-BR" sz="1600" b="0" strike="noStrike" spc="-1">
                <a:solidFill>
                  <a:srgbClr val="404040"/>
                </a:solidFill>
                <a:latin typeface="Gill Sans MT"/>
                <a:ea typeface="DejaVu Sans"/>
              </a:rPr>
              <a:t>Eles ganharam em primeiro lugar no 2013 Global Innovation Award. Também ganharam no Top 20 GIA Semi-Finalist em 2017, por solução inovadora, BeeHaven.</a:t>
            </a:r>
            <a:endParaRPr lang="pt-BR" sz="1600" b="0" strike="noStrike" spc="-1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A3260"/>
              </a:buClr>
              <a:buFont typeface="Wingdings" charset="2"/>
              <a:buChar char=""/>
            </a:pPr>
            <a:r>
              <a:rPr lang="pt-BR" sz="1600" b="0" strike="noStrike" spc="-1">
                <a:solidFill>
                  <a:srgbClr val="404040"/>
                </a:solidFill>
                <a:latin typeface="Gill Sans MT"/>
                <a:ea typeface="DejaVu Sans"/>
              </a:rPr>
              <a:t>Ganharam em primeiro lugar em Innovative Solution no Mountain State Invitational em 2017.</a:t>
            </a:r>
            <a:endParaRPr lang="pt-BR" sz="1600" b="0" strike="noStrike" spc="-1">
              <a:latin typeface="Arial"/>
            </a:endParaRPr>
          </a:p>
        </p:txBody>
      </p:sp>
      <p:pic>
        <p:nvPicPr>
          <p:cNvPr id="102" name="Picture 8"/>
          <p:cNvPicPr/>
          <p:nvPr/>
        </p:nvPicPr>
        <p:blipFill>
          <a:blip r:embed="rId3"/>
          <a:stretch/>
        </p:blipFill>
        <p:spPr>
          <a:xfrm>
            <a:off x="360360" y="4582440"/>
            <a:ext cx="4304880" cy="1599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81040" y="687600"/>
            <a:ext cx="798912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2800" b="0" strike="noStrike" cap="all" spc="-1">
                <a:solidFill>
                  <a:srgbClr val="FFFFFF"/>
                </a:solidFill>
                <a:latin typeface="Gill Sans MT"/>
              </a:rPr>
              <a:t>Types of Sources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374040" y="1486800"/>
            <a:ext cx="4828320" cy="388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06000" indent="-305280">
              <a:lnSpc>
                <a:spcPct val="150000"/>
              </a:lnSpc>
              <a:spcBef>
                <a:spcPts val="45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lang="pt-BR" sz="2300" b="0" strike="noStrike" spc="-1">
                <a:solidFill>
                  <a:srgbClr val="3D3D3D"/>
                </a:solidFill>
                <a:latin typeface="Gill Sans MT"/>
              </a:rPr>
              <a:t>Use uma variedade de fontes, incluindo sites, livros, revistas, reportagens, profissionais, etc.</a:t>
            </a:r>
            <a:endParaRPr lang="pt-BR" sz="2300" b="0" strike="noStrike" spc="-1">
              <a:latin typeface="Arial"/>
            </a:endParaRPr>
          </a:p>
          <a:p>
            <a:pPr marL="306000" indent="-305280">
              <a:lnSpc>
                <a:spcPct val="150000"/>
              </a:lnSpc>
              <a:spcBef>
                <a:spcPts val="45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lang="pt-BR" sz="2300" b="0" strike="noStrike" spc="-1">
                <a:solidFill>
                  <a:srgbClr val="3D3D3D"/>
                </a:solidFill>
                <a:latin typeface="Gill Sans MT"/>
              </a:rPr>
              <a:t> Façam viagens de campo</a:t>
            </a:r>
            <a:endParaRPr lang="pt-BR" sz="2300" b="0" strike="noStrike" spc="-1">
              <a:latin typeface="Arial"/>
            </a:endParaRPr>
          </a:p>
          <a:p>
            <a:pPr marL="306000" indent="-305280">
              <a:lnSpc>
                <a:spcPct val="150000"/>
              </a:lnSpc>
              <a:spcBef>
                <a:spcPts val="45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lang="pt-BR" sz="2300" b="0" strike="noStrike" spc="-1">
                <a:solidFill>
                  <a:srgbClr val="3D3D3D"/>
                </a:solidFill>
                <a:latin typeface="Gill Sans MT"/>
              </a:rPr>
              <a:t>Coletem seus próprios dados</a:t>
            </a:r>
            <a:endParaRPr lang="pt-BR" sz="2300" b="0" strike="noStrike" spc="-1">
              <a:latin typeface="Arial"/>
            </a:endParaRPr>
          </a:p>
          <a:p>
            <a:pPr marL="306000" indent="-305280">
              <a:lnSpc>
                <a:spcPct val="150000"/>
              </a:lnSpc>
              <a:spcBef>
                <a:spcPts val="45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lang="pt-BR" sz="2300" b="0" strike="noStrike" spc="-1">
                <a:solidFill>
                  <a:srgbClr val="3D3D3D"/>
                </a:solidFill>
                <a:latin typeface="Gill Sans MT"/>
              </a:rPr>
              <a:t>Lembrem que todas as fontes precisam ser citadas</a:t>
            </a:r>
            <a:endParaRPr lang="pt-BR" sz="2300" b="0" strike="noStrike" spc="-1">
              <a:latin typeface="Arial"/>
            </a:endParaRPr>
          </a:p>
          <a:p>
            <a:pPr marL="2012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</a:pPr>
            <a:endParaRPr lang="pt-BR" sz="2300" b="0" strike="noStrike" spc="-1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7800480" y="6392160"/>
            <a:ext cx="769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9013B16A-4135-490B-95FB-C212A6B1C48C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3</a:t>
            </a:fld>
            <a:endParaRPr lang="pt-BR" sz="1800" b="0" strike="noStrike" spc="-1">
              <a:latin typeface="Arial"/>
            </a:endParaRPr>
          </a:p>
        </p:txBody>
      </p:sp>
      <p:pic>
        <p:nvPicPr>
          <p:cNvPr id="106" name="Picture 7"/>
          <p:cNvPicPr/>
          <p:nvPr/>
        </p:nvPicPr>
        <p:blipFill>
          <a:blip r:embed="rId3"/>
          <a:stretch/>
        </p:blipFill>
        <p:spPr>
          <a:xfrm>
            <a:off x="4356000" y="4827240"/>
            <a:ext cx="4566600" cy="125460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7" name="Picture 8"/>
          <p:cNvPicPr/>
          <p:nvPr/>
        </p:nvPicPr>
        <p:blipFill>
          <a:blip r:embed="rId4"/>
          <a:stretch/>
        </p:blipFill>
        <p:spPr>
          <a:xfrm>
            <a:off x="5203080" y="1958760"/>
            <a:ext cx="3587400" cy="2679120"/>
          </a:xfrm>
          <a:prstGeom prst="rect">
            <a:avLst/>
          </a:prstGeom>
          <a:ln>
            <a:noFill/>
          </a:ln>
        </p:spPr>
      </p:pic>
      <p:sp>
        <p:nvSpPr>
          <p:cNvPr id="108" name="CustomShape 4"/>
          <p:cNvSpPr/>
          <p:nvPr/>
        </p:nvSpPr>
        <p:spPr>
          <a:xfrm>
            <a:off x="4426560" y="5278680"/>
            <a:ext cx="4290840" cy="45648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5"/>
          <p:cNvSpPr/>
          <p:nvPr/>
        </p:nvSpPr>
        <p:spPr>
          <a:xfrm>
            <a:off x="581040" y="6388200"/>
            <a:ext cx="62586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 (Última edição em 30/08/2018)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81040" y="687600"/>
            <a:ext cx="798912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2800" b="0" strike="noStrike" cap="all" spc="-1">
                <a:solidFill>
                  <a:srgbClr val="FFFFFF"/>
                </a:solidFill>
                <a:latin typeface="Gill Sans MT"/>
              </a:rPr>
              <a:t>Criando uma bibliografia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419760" y="1597680"/>
            <a:ext cx="7989120" cy="424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06000" indent="-305280">
              <a:lnSpc>
                <a:spcPct val="17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lang="pt-BR" b="0" strike="noStrike" spc="-1" dirty="0">
                <a:solidFill>
                  <a:srgbClr val="3D3D3D"/>
                </a:solidFill>
                <a:latin typeface="Gill Sans MT"/>
              </a:rPr>
              <a:t> Criar uma bibliografia da equipe pode ser útil </a:t>
            </a:r>
            <a:endParaRPr lang="pt-BR" b="0" strike="noStrike" spc="-1" dirty="0">
              <a:latin typeface="Arial"/>
            </a:endParaRPr>
          </a:p>
          <a:p>
            <a:pPr marL="630000" lvl="1" indent="-305280">
              <a:lnSpc>
                <a:spcPct val="17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lang="pt-BR" sz="1600" b="0" strike="noStrike" spc="-1" dirty="0">
                <a:solidFill>
                  <a:srgbClr val="3D3D3D"/>
                </a:solidFill>
                <a:latin typeface="Gill Sans MT"/>
              </a:rPr>
              <a:t>Permita que a equipe encontre as fontes novamente, se informações adicionais forem necessárias</a:t>
            </a:r>
            <a:endParaRPr lang="pt-BR" sz="1600" b="0" strike="noStrike" spc="-1" dirty="0">
              <a:latin typeface="Arial"/>
            </a:endParaRPr>
          </a:p>
          <a:p>
            <a:pPr marL="630000" lvl="1" indent="-305280">
              <a:lnSpc>
                <a:spcPct val="17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lang="pt-BR" sz="1600" b="0" strike="noStrike" spc="-1" dirty="0">
                <a:solidFill>
                  <a:srgbClr val="3D3D3D"/>
                </a:solidFill>
                <a:latin typeface="Gill Sans MT"/>
              </a:rPr>
              <a:t>Bibliografias podem ser entregues para juízes</a:t>
            </a:r>
            <a:endParaRPr lang="pt-BR" sz="1600" b="0" strike="noStrike" spc="-1" dirty="0">
              <a:latin typeface="Arial"/>
            </a:endParaRPr>
          </a:p>
          <a:p>
            <a:pPr>
              <a:lnSpc>
                <a:spcPct val="170000"/>
              </a:lnSpc>
              <a:spcBef>
                <a:spcPts val="720"/>
              </a:spcBef>
              <a:spcAft>
                <a:spcPts val="601"/>
              </a:spcAft>
            </a:pPr>
            <a:r>
              <a:rPr lang="pt-BR" b="0" strike="noStrike" spc="-1" dirty="0">
                <a:solidFill>
                  <a:srgbClr val="3D3D3D"/>
                </a:solidFill>
                <a:latin typeface="Gill Sans MT"/>
              </a:rPr>
              <a:t>Dicas:</a:t>
            </a:r>
            <a:endParaRPr lang="pt-BR" b="0" strike="noStrike" spc="-1" dirty="0">
              <a:latin typeface="Arial"/>
            </a:endParaRPr>
          </a:p>
          <a:p>
            <a:pPr marL="543960" lvl="1" indent="-342360">
              <a:lnSpc>
                <a:spcPct val="17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Gill Sans MT"/>
              <a:buAutoNum type="alphaLcPeriod"/>
            </a:pPr>
            <a:r>
              <a:rPr lang="pt-BR" sz="1600" b="1" strike="noStrike" spc="-1" dirty="0">
                <a:solidFill>
                  <a:srgbClr val="3D3D3D"/>
                </a:solidFill>
                <a:latin typeface="Gill Sans MT"/>
              </a:rPr>
              <a:t>Google Drive: </a:t>
            </a:r>
            <a:r>
              <a:rPr lang="pt-BR" sz="1600" b="0" strike="noStrike" spc="-1" dirty="0">
                <a:solidFill>
                  <a:srgbClr val="3D3D3D"/>
                </a:solidFill>
                <a:latin typeface="Gill Sans MT"/>
              </a:rPr>
              <a:t>Compartilhe suas fontes com a equipe utilizando o Google Drive</a:t>
            </a:r>
            <a:endParaRPr lang="pt-BR" sz="1600" b="0" strike="noStrike" spc="-1" dirty="0">
              <a:latin typeface="Arial"/>
            </a:endParaRPr>
          </a:p>
          <a:p>
            <a:pPr marL="543960" lvl="1" indent="-342360">
              <a:lnSpc>
                <a:spcPct val="17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Gill Sans MT"/>
              <a:buAutoNum type="alphaLcPeriod"/>
            </a:pPr>
            <a:r>
              <a:rPr lang="pt-BR" sz="1600" b="1" strike="noStrike" spc="-1" dirty="0">
                <a:solidFill>
                  <a:srgbClr val="3D3D3D"/>
                </a:solidFill>
                <a:latin typeface="Gill Sans MT"/>
              </a:rPr>
              <a:t>Bibliografia Anotada:  </a:t>
            </a:r>
            <a:r>
              <a:rPr lang="pt-BR" sz="1600" b="0" strike="noStrike" spc="-1" dirty="0">
                <a:solidFill>
                  <a:srgbClr val="3D3D3D"/>
                </a:solidFill>
                <a:latin typeface="Gill Sans MT"/>
              </a:rPr>
              <a:t>Uma bibliografia anotada descreve brevemente o conteúdo de cada fonte</a:t>
            </a:r>
            <a:endParaRPr lang="pt-BR" sz="1600" b="0" strike="noStrike" spc="-1" dirty="0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7800480" y="6392160"/>
            <a:ext cx="769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B3A1C78D-319A-44B6-BDBE-47FC867332D7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4</a:t>
            </a:fld>
            <a:endParaRPr lang="pt-BR" sz="1800" b="0" strike="noStrike" spc="-1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581040" y="6388200"/>
            <a:ext cx="62586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 (Última edição em 30/08/2018)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81040" y="687600"/>
            <a:ext cx="798912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2800" b="0" strike="noStrike" cap="all" spc="-1">
                <a:solidFill>
                  <a:srgbClr val="FFFFFF"/>
                </a:solidFill>
                <a:latin typeface="Gill Sans MT"/>
              </a:rPr>
              <a:t>Fazendo viagens de campo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12560" y="1540440"/>
            <a:ext cx="5967720" cy="418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06000" indent="-30528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1600" b="0" strike="noStrike" spc="-1" dirty="0">
                <a:solidFill>
                  <a:srgbClr val="3D3D3D"/>
                </a:solidFill>
                <a:latin typeface="Gill Sans MT"/>
              </a:rPr>
              <a:t>Algumas viagens de campo para companhias e organizações são possíveis</a:t>
            </a:r>
            <a:endParaRPr lang="pt-BR" sz="1600" b="0" strike="noStrike" spc="-1" dirty="0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1600" b="0" strike="noStrike" spc="-1" dirty="0">
                <a:solidFill>
                  <a:srgbClr val="3D3D3D"/>
                </a:solidFill>
                <a:latin typeface="Gill Sans MT"/>
              </a:rPr>
              <a:t>Viagens de campo são baseadas no problema que estão estudando ou a solução que vocês estão desenvolvendo</a:t>
            </a:r>
            <a:endParaRPr lang="pt-BR" sz="1600" b="0" strike="noStrike" spc="-1" dirty="0">
              <a:latin typeface="Arial"/>
            </a:endParaRPr>
          </a:p>
          <a:p>
            <a:pPr marL="630000" lvl="1" indent="-3052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1400" b="0" strike="noStrike" spc="-1" dirty="0">
                <a:solidFill>
                  <a:srgbClr val="3D3D3D"/>
                </a:solidFill>
                <a:latin typeface="Gill Sans MT"/>
              </a:rPr>
              <a:t>Na World </a:t>
            </a:r>
            <a:r>
              <a:rPr lang="pt-BR" sz="1400" b="0" strike="noStrike" spc="-1" dirty="0" err="1">
                <a:solidFill>
                  <a:srgbClr val="3D3D3D"/>
                </a:solidFill>
                <a:latin typeface="Gill Sans MT"/>
              </a:rPr>
              <a:t>Class</a:t>
            </a:r>
            <a:r>
              <a:rPr lang="pt-BR" sz="1400" b="0" strike="noStrike" spc="-1" dirty="0">
                <a:solidFill>
                  <a:srgbClr val="3D3D3D"/>
                </a:solidFill>
                <a:latin typeface="Gill Sans MT"/>
              </a:rPr>
              <a:t>, decidimos criar um computador baseado em um jogo matemático para ajudar estudantes a praticarem diferentes enquanto aprendem um pouco sobre música. Nós acabamos identificando uma </a:t>
            </a:r>
            <a:r>
              <a:rPr lang="pt-BR" sz="1400" b="0" strike="noStrike" spc="-1" dirty="0" err="1">
                <a:solidFill>
                  <a:srgbClr val="3D3D3D"/>
                </a:solidFill>
                <a:latin typeface="Gill Sans MT"/>
              </a:rPr>
              <a:t>compania</a:t>
            </a:r>
            <a:r>
              <a:rPr lang="pt-BR" sz="1400" b="0" strike="noStrike" spc="-1" dirty="0">
                <a:solidFill>
                  <a:srgbClr val="3D3D3D"/>
                </a:solidFill>
                <a:latin typeface="Gill Sans MT"/>
              </a:rPr>
              <a:t> de </a:t>
            </a:r>
            <a:r>
              <a:rPr lang="pt-BR" sz="1400" b="0" i="1" strike="noStrike" spc="-1" dirty="0">
                <a:solidFill>
                  <a:srgbClr val="3D3D3D"/>
                </a:solidFill>
                <a:latin typeface="Gill Sans MT"/>
              </a:rPr>
              <a:t>design </a:t>
            </a:r>
            <a:r>
              <a:rPr lang="pt-BR" sz="1400" b="0" strike="noStrike" spc="-1" dirty="0">
                <a:solidFill>
                  <a:srgbClr val="3D3D3D"/>
                </a:solidFill>
                <a:latin typeface="Gill Sans MT"/>
              </a:rPr>
              <a:t>de </a:t>
            </a:r>
            <a:r>
              <a:rPr lang="pt-BR" sz="1400" b="0" i="1" strike="noStrike" spc="-1" dirty="0">
                <a:solidFill>
                  <a:srgbClr val="3D3D3D"/>
                </a:solidFill>
                <a:latin typeface="Gill Sans MT"/>
              </a:rPr>
              <a:t>software </a:t>
            </a:r>
            <a:r>
              <a:rPr lang="pt-BR" sz="1400" b="0" strike="noStrike" spc="-1" dirty="0">
                <a:solidFill>
                  <a:srgbClr val="3D3D3D"/>
                </a:solidFill>
                <a:latin typeface="Gill Sans MT"/>
              </a:rPr>
              <a:t>local. Nós conversamos e nos encontramos na empresa para mostrar nosso projeto e como implementá-lo</a:t>
            </a:r>
            <a:endParaRPr lang="pt-BR" sz="1400" b="0" strike="noStrike" spc="-1" dirty="0">
              <a:latin typeface="Arial"/>
            </a:endParaRPr>
          </a:p>
          <a:p>
            <a:pPr marL="630000" lvl="1" indent="-3052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1400" b="0" strike="noStrike" spc="-1" dirty="0">
                <a:solidFill>
                  <a:srgbClr val="3D3D3D"/>
                </a:solidFill>
                <a:latin typeface="Gill Sans MT"/>
              </a:rPr>
              <a:t>Na </a:t>
            </a:r>
            <a:r>
              <a:rPr lang="pt-BR" sz="1400" b="0" strike="noStrike" spc="-1" dirty="0" err="1">
                <a:solidFill>
                  <a:srgbClr val="3D3D3D"/>
                </a:solidFill>
                <a:latin typeface="Gill Sans MT"/>
              </a:rPr>
              <a:t>Trash</a:t>
            </a:r>
            <a:r>
              <a:rPr lang="pt-BR" sz="1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pt-BR" sz="1400" b="0" strike="noStrike" spc="-1" dirty="0" err="1">
                <a:solidFill>
                  <a:srgbClr val="3D3D3D"/>
                </a:solidFill>
                <a:latin typeface="Gill Sans MT"/>
              </a:rPr>
              <a:t>Trek</a:t>
            </a:r>
            <a:r>
              <a:rPr lang="pt-BR" sz="1400" b="0" strike="noStrike" spc="-1" dirty="0">
                <a:solidFill>
                  <a:srgbClr val="3D3D3D"/>
                </a:solidFill>
                <a:latin typeface="Gill Sans MT"/>
              </a:rPr>
              <a:t>, nós ouvimos que o vidro que enviamos para a reciclagem é coletado somente por uma empresa de reciclagem local, e depois despejados em aterros. </a:t>
            </a:r>
            <a:r>
              <a:rPr lang="pt-BR" sz="1400" b="0" strike="noStrike" spc="-1" dirty="0" err="1">
                <a:solidFill>
                  <a:srgbClr val="3D3D3D"/>
                </a:solidFill>
                <a:latin typeface="Gill Sans MT"/>
              </a:rPr>
              <a:t>Consiguimos</a:t>
            </a:r>
            <a:r>
              <a:rPr lang="pt-BR" sz="1400" b="0" strike="noStrike" spc="-1" dirty="0">
                <a:solidFill>
                  <a:srgbClr val="3D3D3D"/>
                </a:solidFill>
                <a:latin typeface="Gill Sans MT"/>
              </a:rPr>
              <a:t> contato e perguntamos para o gerente se seria possível uma visita na planta da empresa</a:t>
            </a:r>
            <a:endParaRPr lang="pt-BR" sz="1400" b="0" strike="noStrike" spc="-1" dirty="0">
              <a:latin typeface="Arial"/>
            </a:endParaRPr>
          </a:p>
          <a:p>
            <a:pPr marL="630000" lvl="1" indent="-3052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1400" b="0" strike="noStrike" spc="-1" dirty="0">
                <a:solidFill>
                  <a:srgbClr val="3D3D3D"/>
                </a:solidFill>
                <a:latin typeface="Gill Sans MT"/>
              </a:rPr>
              <a:t>Na Animal </a:t>
            </a:r>
            <a:r>
              <a:rPr lang="pt-BR" sz="1400" b="0" strike="noStrike" spc="-1" dirty="0" err="1">
                <a:solidFill>
                  <a:srgbClr val="3D3D3D"/>
                </a:solidFill>
                <a:latin typeface="Gill Sans MT"/>
              </a:rPr>
              <a:t>Allies</a:t>
            </a:r>
            <a:r>
              <a:rPr lang="pt-BR" sz="1400" b="0" strike="noStrike" spc="-1" dirty="0">
                <a:solidFill>
                  <a:srgbClr val="3D3D3D"/>
                </a:solidFill>
                <a:latin typeface="Gill Sans MT"/>
              </a:rPr>
              <a:t>, mandamos um e-mail para o </a:t>
            </a:r>
            <a:r>
              <a:rPr lang="pt-BR" sz="1400" b="0" strike="noStrike" spc="-1" dirty="0" err="1">
                <a:solidFill>
                  <a:srgbClr val="3D3D3D"/>
                </a:solidFill>
                <a:latin typeface="Gill Sans MT"/>
              </a:rPr>
              <a:t>Water</a:t>
            </a:r>
            <a:r>
              <a:rPr lang="pt-BR" sz="1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pt-BR" sz="1400" b="0" strike="noStrike" spc="-1" dirty="0" err="1">
                <a:solidFill>
                  <a:srgbClr val="3D3D3D"/>
                </a:solidFill>
                <a:latin typeface="Gill Sans MT"/>
              </a:rPr>
              <a:t>Quality</a:t>
            </a:r>
            <a:r>
              <a:rPr lang="pt-BR" sz="1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pt-BR" sz="1400" b="0" strike="noStrike" spc="-1" dirty="0" err="1">
                <a:solidFill>
                  <a:srgbClr val="3D3D3D"/>
                </a:solidFill>
                <a:latin typeface="Gill Sans MT"/>
              </a:rPr>
              <a:t>Specialist</a:t>
            </a:r>
            <a:r>
              <a:rPr lang="pt-BR" sz="1400" b="0" strike="noStrike" spc="-1" dirty="0">
                <a:solidFill>
                  <a:srgbClr val="3D3D3D"/>
                </a:solidFill>
                <a:latin typeface="Gill Sans MT"/>
              </a:rPr>
              <a:t> em New Orleans </a:t>
            </a:r>
            <a:r>
              <a:rPr lang="pt-BR" sz="1400" b="0" strike="noStrike" spc="-1" dirty="0" err="1">
                <a:solidFill>
                  <a:srgbClr val="3D3D3D"/>
                </a:solidFill>
                <a:latin typeface="Gill Sans MT"/>
              </a:rPr>
              <a:t>Aquarium</a:t>
            </a:r>
            <a:r>
              <a:rPr lang="pt-BR" sz="1400" b="0" strike="noStrike" spc="-1" dirty="0">
                <a:solidFill>
                  <a:srgbClr val="3D3D3D"/>
                </a:solidFill>
                <a:latin typeface="Gill Sans MT"/>
              </a:rPr>
              <a:t> para sabermos mais sobre o seu sistema de filtro de água para seus tanques, que possuem animais</a:t>
            </a:r>
            <a:endParaRPr lang="pt-BR" sz="1400" b="0" strike="noStrike" spc="-1" dirty="0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7800480" y="6392160"/>
            <a:ext cx="769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74FE6398-105E-4BF8-AF94-EA7E911438AB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5</a:t>
            </a:fld>
            <a:endParaRPr lang="pt-BR" sz="1800" b="0" strike="noStrike" spc="-1">
              <a:latin typeface="Arial"/>
            </a:endParaRPr>
          </a:p>
        </p:txBody>
      </p:sp>
      <p:pic>
        <p:nvPicPr>
          <p:cNvPr id="117" name="Picture 5"/>
          <p:cNvPicPr/>
          <p:nvPr/>
        </p:nvPicPr>
        <p:blipFill>
          <a:blip r:embed="rId2"/>
          <a:stretch/>
        </p:blipFill>
        <p:spPr>
          <a:xfrm>
            <a:off x="6469560" y="3857400"/>
            <a:ext cx="2453040" cy="1416960"/>
          </a:xfrm>
          <a:prstGeom prst="rect">
            <a:avLst/>
          </a:prstGeom>
          <a:ln>
            <a:noFill/>
          </a:ln>
        </p:spPr>
      </p:pic>
      <p:pic>
        <p:nvPicPr>
          <p:cNvPr id="118" name="Picture 9"/>
          <p:cNvPicPr/>
          <p:nvPr/>
        </p:nvPicPr>
        <p:blipFill>
          <a:blip r:embed="rId3"/>
          <a:stretch/>
        </p:blipFill>
        <p:spPr>
          <a:xfrm>
            <a:off x="6469560" y="1974960"/>
            <a:ext cx="2453040" cy="1395360"/>
          </a:xfrm>
          <a:prstGeom prst="rect">
            <a:avLst/>
          </a:prstGeom>
          <a:ln>
            <a:noFill/>
          </a:ln>
        </p:spPr>
      </p:pic>
      <p:sp>
        <p:nvSpPr>
          <p:cNvPr id="119" name="TextShape 4"/>
          <p:cNvSpPr txBox="1"/>
          <p:nvPr/>
        </p:nvSpPr>
        <p:spPr>
          <a:xfrm>
            <a:off x="6652800" y="5538600"/>
            <a:ext cx="1043280" cy="34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800" b="0" strike="noStrike" spc="-1" dirty="0">
                <a:latin typeface="Arial"/>
              </a:rPr>
              <a:t>Teste 10</a:t>
            </a:r>
          </a:p>
        </p:txBody>
      </p:sp>
      <p:sp>
        <p:nvSpPr>
          <p:cNvPr id="120" name="CustomShape 5"/>
          <p:cNvSpPr/>
          <p:nvPr/>
        </p:nvSpPr>
        <p:spPr>
          <a:xfrm>
            <a:off x="581040" y="6388200"/>
            <a:ext cx="62586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 (Última edição em 30/08/2018)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81040" y="687600"/>
            <a:ext cx="798912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2800" b="0" strike="noStrike" cap="all" spc="-1">
                <a:solidFill>
                  <a:srgbClr val="FFFFFF"/>
                </a:solidFill>
                <a:latin typeface="Gill Sans MT"/>
              </a:rPr>
              <a:t>Conversando com especialistas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31400" y="1570680"/>
            <a:ext cx="5769720" cy="418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630000" lvl="1" indent="-3052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1600" b="0" strike="noStrike" spc="-1" dirty="0">
                <a:solidFill>
                  <a:srgbClr val="3D3D3D"/>
                </a:solidFill>
                <a:latin typeface="Gill Sans MT"/>
              </a:rPr>
              <a:t>Faça </a:t>
            </a:r>
            <a:r>
              <a:rPr lang="pt-BR" sz="1600" b="0" i="1" strike="noStrike" spc="-1" dirty="0">
                <a:solidFill>
                  <a:srgbClr val="3D3D3D"/>
                </a:solidFill>
                <a:latin typeface="Gill Sans MT"/>
              </a:rPr>
              <a:t>brainstorming </a:t>
            </a:r>
            <a:r>
              <a:rPr lang="pt-BR" sz="1600" b="0" strike="noStrike" spc="-1" dirty="0">
                <a:solidFill>
                  <a:srgbClr val="3D3D3D"/>
                </a:solidFill>
                <a:latin typeface="Gill Sans MT"/>
              </a:rPr>
              <a:t>sobre potenciais profissionais que possam saber sobre o assunto </a:t>
            </a:r>
            <a:endParaRPr lang="pt-BR" sz="1600" b="0" strike="noStrike" spc="-1" dirty="0">
              <a:latin typeface="Arial"/>
            </a:endParaRPr>
          </a:p>
          <a:p>
            <a:pPr marL="630000" lvl="1" indent="-3052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1600" b="0" strike="noStrike" spc="-1" dirty="0">
                <a:solidFill>
                  <a:srgbClr val="3D3D3D"/>
                </a:solidFill>
                <a:latin typeface="Gill Sans MT"/>
              </a:rPr>
              <a:t>Faça pesquisas na internet para encontrar profissionais na região</a:t>
            </a:r>
            <a:endParaRPr lang="pt-BR" sz="1600" b="0" strike="noStrike" spc="-1" dirty="0">
              <a:latin typeface="Arial"/>
            </a:endParaRPr>
          </a:p>
          <a:p>
            <a:pPr marL="630000" lvl="1" indent="-3052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1600" b="0" strike="noStrike" spc="-1" dirty="0">
                <a:solidFill>
                  <a:srgbClr val="3D3D3D"/>
                </a:solidFill>
                <a:latin typeface="Gill Sans MT"/>
              </a:rPr>
              <a:t>Desenvolva um e-mail inicial para esses profissionais, explicando quem são, o que é a FLL e que informações estão buscando</a:t>
            </a:r>
            <a:endParaRPr lang="pt-BR" sz="1600" b="0" strike="noStrike" spc="-1" dirty="0">
              <a:latin typeface="Arial"/>
            </a:endParaRPr>
          </a:p>
          <a:p>
            <a:pPr marL="630000" lvl="1" indent="-3052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1600" b="0" strike="noStrike" spc="-1" dirty="0">
                <a:solidFill>
                  <a:srgbClr val="3D3D3D"/>
                </a:solidFill>
                <a:latin typeface="Gill Sans MT"/>
              </a:rPr>
              <a:t>Especialistas não precisam estarem próximos a você, na Animal </a:t>
            </a:r>
            <a:r>
              <a:rPr lang="pt-BR" sz="1600" b="0" strike="noStrike" spc="-1" dirty="0" err="1">
                <a:solidFill>
                  <a:srgbClr val="3D3D3D"/>
                </a:solidFill>
                <a:latin typeface="Gill Sans MT"/>
              </a:rPr>
              <a:t>Allies</a:t>
            </a:r>
            <a:r>
              <a:rPr lang="pt-BR" sz="1600" b="0" strike="noStrike" spc="-1" dirty="0">
                <a:solidFill>
                  <a:srgbClr val="3D3D3D"/>
                </a:solidFill>
                <a:latin typeface="Gill Sans MT"/>
              </a:rPr>
              <a:t>, nós fizemos uma </a:t>
            </a:r>
            <a:r>
              <a:rPr lang="pt-BR" sz="1600" b="0" strike="noStrike" spc="-1" dirty="0" err="1">
                <a:solidFill>
                  <a:srgbClr val="3D3D3D"/>
                </a:solidFill>
                <a:latin typeface="Gill Sans MT"/>
              </a:rPr>
              <a:t>vídeoconferência</a:t>
            </a:r>
            <a:r>
              <a:rPr lang="pt-BR" sz="1600" b="0" strike="noStrike" spc="-1" dirty="0">
                <a:solidFill>
                  <a:srgbClr val="3D3D3D"/>
                </a:solidFill>
                <a:latin typeface="Gill Sans MT"/>
              </a:rPr>
              <a:t> com um professor de química</a:t>
            </a:r>
            <a:endParaRPr lang="pt-BR" sz="1600" b="0" strike="noStrike" spc="-1" dirty="0">
              <a:latin typeface="Arial"/>
            </a:endParaRPr>
          </a:p>
          <a:p>
            <a:pPr marL="630000" lvl="1" indent="-3052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1600" b="0" strike="noStrike" spc="-1" dirty="0">
                <a:solidFill>
                  <a:srgbClr val="3D3D3D"/>
                </a:solidFill>
                <a:latin typeface="Gill Sans MT"/>
              </a:rPr>
              <a:t>Você pode encontrar profissionais na comunidade que podem te ajudar, por exemplo, em março nós apresentamos nosso projeto na Louisiana Green </a:t>
            </a:r>
            <a:r>
              <a:rPr lang="pt-BR" sz="1600" b="0" strike="noStrike" spc="-1" dirty="0" err="1">
                <a:solidFill>
                  <a:srgbClr val="3D3D3D"/>
                </a:solidFill>
                <a:latin typeface="Gill Sans MT"/>
              </a:rPr>
              <a:t>School</a:t>
            </a:r>
            <a:r>
              <a:rPr lang="pt-BR" sz="1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pt-BR" sz="1600" b="0" strike="noStrike" spc="-1" dirty="0" err="1">
                <a:solidFill>
                  <a:srgbClr val="3D3D3D"/>
                </a:solidFill>
                <a:latin typeface="Gill Sans MT"/>
              </a:rPr>
              <a:t>Summit</a:t>
            </a:r>
            <a:r>
              <a:rPr lang="pt-BR" sz="1600" b="0" strike="noStrike" spc="-1" dirty="0">
                <a:solidFill>
                  <a:srgbClr val="3D3D3D"/>
                </a:solidFill>
                <a:latin typeface="Gill Sans MT"/>
              </a:rPr>
              <a:t>, e lá conhecemos especialistas da New Orleans </a:t>
            </a:r>
            <a:r>
              <a:rPr lang="pt-BR" sz="1600" b="0" strike="noStrike" spc="-1" dirty="0" err="1">
                <a:solidFill>
                  <a:srgbClr val="3D3D3D"/>
                </a:solidFill>
                <a:latin typeface="Gill Sans MT"/>
              </a:rPr>
              <a:t>Sewage</a:t>
            </a:r>
            <a:r>
              <a:rPr lang="pt-BR" sz="1600" b="0" strike="noStrike" spc="-1" dirty="0">
                <a:solidFill>
                  <a:srgbClr val="3D3D3D"/>
                </a:solidFill>
                <a:latin typeface="Gill Sans MT"/>
              </a:rPr>
              <a:t> &amp; </a:t>
            </a:r>
            <a:r>
              <a:rPr lang="pt-BR" sz="1600" b="0" strike="noStrike" spc="-1" dirty="0" err="1">
                <a:solidFill>
                  <a:srgbClr val="3D3D3D"/>
                </a:solidFill>
                <a:latin typeface="Gill Sans MT"/>
              </a:rPr>
              <a:t>Water</a:t>
            </a:r>
            <a:r>
              <a:rPr lang="pt-BR" sz="1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pt-BR" sz="1600" b="0" strike="noStrike" spc="-1" dirty="0" err="1">
                <a:solidFill>
                  <a:srgbClr val="3D3D3D"/>
                </a:solidFill>
                <a:latin typeface="Gill Sans MT"/>
              </a:rPr>
              <a:t>Treatment</a:t>
            </a:r>
            <a:r>
              <a:rPr lang="pt-BR" sz="1600" b="0" strike="noStrike" spc="-1" dirty="0">
                <a:solidFill>
                  <a:srgbClr val="3D3D3D"/>
                </a:solidFill>
                <a:latin typeface="Gill Sans MT"/>
              </a:rPr>
              <a:t>, que se tornaram uma ótima fonte de informação para nós</a:t>
            </a:r>
            <a:endParaRPr lang="pt-BR" sz="1600" b="0" strike="noStrike" spc="-1" dirty="0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7800480" y="6392160"/>
            <a:ext cx="769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B230D2-EEC4-44C3-B5C1-11B6009AF866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6</a:t>
            </a:fld>
            <a:endParaRPr lang="pt-BR" sz="1800" b="0" strike="noStrike" spc="-1">
              <a:latin typeface="Arial"/>
            </a:endParaRPr>
          </a:p>
        </p:txBody>
      </p:sp>
      <p:pic>
        <p:nvPicPr>
          <p:cNvPr id="124" name="Picture 6"/>
          <p:cNvPicPr/>
          <p:nvPr/>
        </p:nvPicPr>
        <p:blipFill>
          <a:blip r:embed="rId2"/>
          <a:stretch/>
        </p:blipFill>
        <p:spPr>
          <a:xfrm>
            <a:off x="6108480" y="2398320"/>
            <a:ext cx="2814120" cy="1699560"/>
          </a:xfrm>
          <a:prstGeom prst="rect">
            <a:avLst/>
          </a:prstGeom>
          <a:ln>
            <a:noFill/>
          </a:ln>
        </p:spPr>
      </p:pic>
      <p:sp>
        <p:nvSpPr>
          <p:cNvPr id="125" name="CustomShape 4"/>
          <p:cNvSpPr/>
          <p:nvPr/>
        </p:nvSpPr>
        <p:spPr>
          <a:xfrm>
            <a:off x="581040" y="6388200"/>
            <a:ext cx="62586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 (Última edição em 30/08/2018)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81040" y="687600"/>
            <a:ext cx="798912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2800" b="0" strike="noStrike" cap="all" spc="-1">
                <a:solidFill>
                  <a:srgbClr val="FFFFFF"/>
                </a:solidFill>
                <a:latin typeface="Gill Sans MT"/>
              </a:rPr>
              <a:t>Fazendo pesquisa online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06720" y="1564920"/>
            <a:ext cx="6053400" cy="407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06000" indent="-30528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lang="pt-BR" sz="1400" b="0" strike="noStrike" spc="-1" dirty="0">
                <a:solidFill>
                  <a:srgbClr val="3D3D3D"/>
                </a:solidFill>
                <a:latin typeface="Gill Sans MT"/>
              </a:rPr>
              <a:t>Fizemos muitas pesquisas inicias pela internet, para sabermos o que temos para encontrar</a:t>
            </a:r>
            <a:endParaRPr lang="pt-BR" sz="1400" b="0" strike="noStrike" spc="-1" dirty="0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lang="pt-BR" sz="1400" b="0" strike="noStrike" spc="-1" dirty="0">
                <a:solidFill>
                  <a:srgbClr val="3D3D3D"/>
                </a:solidFill>
                <a:latin typeface="Gill Sans MT"/>
              </a:rPr>
              <a:t>Faça pesquisas na internet e consiga informações de lugares confiáveis</a:t>
            </a:r>
            <a:endParaRPr lang="pt-BR" sz="1400" b="0" strike="noStrike" spc="-1" dirty="0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lang="pt-BR" sz="1400" b="0" strike="noStrike" spc="-1" dirty="0">
                <a:solidFill>
                  <a:srgbClr val="3D3D3D"/>
                </a:solidFill>
                <a:latin typeface="Gill Sans MT"/>
              </a:rPr>
              <a:t>Dicas para fontes confiáveis:</a:t>
            </a:r>
            <a:endParaRPr lang="pt-BR" sz="1400" b="0" strike="noStrike" spc="-1" dirty="0">
              <a:latin typeface="Arial"/>
            </a:endParaRPr>
          </a:p>
          <a:p>
            <a:pPr marL="749880" lvl="1" indent="-4564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lang="pt-BR" sz="1200" b="0" strike="noStrike" spc="-1" dirty="0">
                <a:solidFill>
                  <a:srgbClr val="3D3D3D"/>
                </a:solidFill>
                <a:latin typeface="Gill Sans MT"/>
              </a:rPr>
              <a:t>Nossa primeira regra é ver os sites com “.</a:t>
            </a:r>
            <a:r>
              <a:rPr lang="pt-BR" sz="1200" b="0" strike="noStrike" spc="-1" dirty="0" err="1">
                <a:solidFill>
                  <a:srgbClr val="3D3D3D"/>
                </a:solidFill>
                <a:latin typeface="Gill Sans MT"/>
              </a:rPr>
              <a:t>gov</a:t>
            </a:r>
            <a:r>
              <a:rPr lang="pt-BR" sz="1200" b="0" strike="noStrike" spc="-1" dirty="0">
                <a:solidFill>
                  <a:srgbClr val="3D3D3D"/>
                </a:solidFill>
                <a:latin typeface="Gill Sans MT"/>
              </a:rPr>
              <a:t>” primeiro  </a:t>
            </a:r>
            <a:endParaRPr lang="pt-BR" sz="1200" b="0" strike="noStrike" spc="-1" dirty="0">
              <a:latin typeface="Arial"/>
            </a:endParaRPr>
          </a:p>
          <a:p>
            <a:pPr marL="749880" lvl="1" indent="-4564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lang="pt-BR" sz="1200" b="0" strike="noStrike" spc="-1" dirty="0">
                <a:solidFill>
                  <a:srgbClr val="3D3D3D"/>
                </a:solidFill>
                <a:latin typeface="Gill Sans MT"/>
              </a:rPr>
              <a:t>Quando estiver pesquisando outros sites, é nossa próxima meta ter certeza que qualquer informação obtida tem confirmação em pelo menos outros dois sites</a:t>
            </a:r>
            <a:endParaRPr lang="pt-BR" sz="1200" b="0" strike="noStrike" spc="-1" dirty="0">
              <a:latin typeface="Arial"/>
            </a:endParaRPr>
          </a:p>
          <a:p>
            <a:pPr marL="749880" lvl="1" indent="-4564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lang="pt-BR" sz="1200" b="0" strike="noStrike" spc="-1" dirty="0">
                <a:solidFill>
                  <a:srgbClr val="3D3D3D"/>
                </a:solidFill>
                <a:latin typeface="Gill Sans MT"/>
              </a:rPr>
              <a:t>Nós frequentemente procuramos por sites de universidades, que podem fornecer conteúdo educacional</a:t>
            </a:r>
            <a:endParaRPr lang="pt-BR" sz="1200" b="0" strike="noStrike" spc="-1" dirty="0">
              <a:latin typeface="Arial"/>
            </a:endParaRPr>
          </a:p>
          <a:p>
            <a:pPr marL="749880" lvl="1" indent="-4564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lang="pt-BR" sz="1200" b="0" strike="noStrike" spc="-1" dirty="0">
                <a:solidFill>
                  <a:srgbClr val="3D3D3D"/>
                </a:solidFill>
                <a:latin typeface="Gill Sans MT"/>
              </a:rPr>
              <a:t>Nós tentamos evitar a Wikipédia, já que pode conter muita opinião ao invés de fatos</a:t>
            </a:r>
            <a:endParaRPr lang="pt-BR" sz="1200" b="0" strike="noStrike" spc="-1" dirty="0">
              <a:latin typeface="Arial"/>
            </a:endParaRPr>
          </a:p>
          <a:p>
            <a:pPr marL="749880" lvl="1" indent="-4564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lang="pt-BR" sz="1200" b="0" strike="noStrike" spc="-1" dirty="0">
                <a:solidFill>
                  <a:srgbClr val="3D3D3D"/>
                </a:solidFill>
                <a:latin typeface="Gill Sans MT"/>
              </a:rPr>
              <a:t>Nós também apresentamos frequentemente qualquer informação obtida através da internet para profissionais que temos contato e procuramos confirmação desta informação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</a:pPr>
            <a:endParaRPr lang="pt-BR" sz="1200" b="0" strike="noStrike" spc="-1" dirty="0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7800480" y="6392160"/>
            <a:ext cx="769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A24B665-06FA-4CD6-916B-F9D0690F6E4D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7</a:t>
            </a:fld>
            <a:endParaRPr lang="pt-BR" sz="1800" b="0" strike="noStrike" spc="-1">
              <a:latin typeface="Arial"/>
            </a:endParaRPr>
          </a:p>
        </p:txBody>
      </p:sp>
      <p:pic>
        <p:nvPicPr>
          <p:cNvPr id="129" name="Picture 5"/>
          <p:cNvPicPr/>
          <p:nvPr/>
        </p:nvPicPr>
        <p:blipFill>
          <a:blip r:embed="rId2"/>
          <a:stretch/>
        </p:blipFill>
        <p:spPr>
          <a:xfrm>
            <a:off x="6381720" y="4001760"/>
            <a:ext cx="2454840" cy="2215080"/>
          </a:xfrm>
          <a:prstGeom prst="rect">
            <a:avLst/>
          </a:prstGeom>
          <a:ln>
            <a:noFill/>
          </a:ln>
        </p:spPr>
      </p:pic>
      <p:pic>
        <p:nvPicPr>
          <p:cNvPr id="130" name="Picture 8"/>
          <p:cNvPicPr/>
          <p:nvPr/>
        </p:nvPicPr>
        <p:blipFill>
          <a:blip r:embed="rId3"/>
          <a:stretch/>
        </p:blipFill>
        <p:spPr>
          <a:xfrm>
            <a:off x="6381720" y="1802880"/>
            <a:ext cx="2454840" cy="2030400"/>
          </a:xfrm>
          <a:prstGeom prst="rect">
            <a:avLst/>
          </a:prstGeom>
          <a:ln>
            <a:noFill/>
          </a:ln>
        </p:spPr>
      </p:pic>
      <p:sp>
        <p:nvSpPr>
          <p:cNvPr id="131" name="CustomShape 4"/>
          <p:cNvSpPr/>
          <p:nvPr/>
        </p:nvSpPr>
        <p:spPr>
          <a:xfrm>
            <a:off x="581040" y="6388200"/>
            <a:ext cx="62586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 (Última edição em 30/08/2018)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81040" y="687600"/>
            <a:ext cx="798912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2800" b="0" strike="noStrike" cap="all" spc="-1">
                <a:solidFill>
                  <a:srgbClr val="FFFFFF"/>
                </a:solidFill>
                <a:latin typeface="Gill Sans MT"/>
              </a:rPr>
              <a:t>questionários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38480" y="1523160"/>
            <a:ext cx="552384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06000" indent="-305280">
              <a:lnSpc>
                <a:spcPct val="100000"/>
              </a:lnSpc>
              <a:spcBef>
                <a:spcPts val="1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lang="pt-BR" sz="1400" b="0" strike="noStrike" spc="-1" dirty="0">
                <a:solidFill>
                  <a:srgbClr val="3D3D3D"/>
                </a:solidFill>
                <a:latin typeface="Gill Sans MT"/>
              </a:rPr>
              <a:t>Já fizemos questionários utilizando o </a:t>
            </a:r>
            <a:r>
              <a:rPr lang="pt-BR" sz="1400" b="0" strike="noStrike" spc="-1" dirty="0" err="1">
                <a:solidFill>
                  <a:srgbClr val="3D3D3D"/>
                </a:solidFill>
                <a:latin typeface="Gill Sans MT"/>
              </a:rPr>
              <a:t>Survey</a:t>
            </a:r>
            <a:r>
              <a:rPr lang="pt-BR" sz="1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pt-BR" sz="1400" b="0" strike="noStrike" spc="-1" dirty="0" err="1">
                <a:solidFill>
                  <a:srgbClr val="3D3D3D"/>
                </a:solidFill>
                <a:latin typeface="Gill Sans MT"/>
              </a:rPr>
              <a:t>Monkey</a:t>
            </a:r>
            <a:endParaRPr lang="pt-BR" sz="1400" b="0" strike="noStrike" spc="-1" dirty="0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1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lang="pt-BR" sz="1400" b="0" strike="noStrike" spc="-1" dirty="0">
                <a:solidFill>
                  <a:srgbClr val="3D3D3D"/>
                </a:solidFill>
                <a:latin typeface="Gill Sans MT"/>
              </a:rPr>
              <a:t>Fizemos isto na Animal </a:t>
            </a:r>
            <a:r>
              <a:rPr lang="pt-BR" sz="1400" b="0" strike="noStrike" spc="-1" dirty="0" err="1">
                <a:solidFill>
                  <a:srgbClr val="3D3D3D"/>
                </a:solidFill>
                <a:latin typeface="Gill Sans MT"/>
              </a:rPr>
              <a:t>Allies</a:t>
            </a:r>
            <a:r>
              <a:rPr lang="pt-BR" sz="1400" b="0" strike="noStrike" spc="-1" dirty="0">
                <a:solidFill>
                  <a:srgbClr val="3D3D3D"/>
                </a:solidFill>
                <a:latin typeface="Gill Sans MT"/>
              </a:rPr>
              <a:t> para aprender de professores quais são os cuidados com aquários</a:t>
            </a:r>
            <a:endParaRPr lang="pt-BR" sz="1400" b="0" strike="noStrike" spc="-1" dirty="0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1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Dicas para desenvolver um questionário:</a:t>
            </a: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281"/>
              </a:spcBef>
              <a:spcAft>
                <a:spcPts val="601"/>
              </a:spcAft>
            </a:pPr>
            <a:r>
              <a:rPr lang="pt-BR" sz="1400" b="0" strike="noStrike" spc="-1" dirty="0">
                <a:solidFill>
                  <a:srgbClr val="3D3D3D"/>
                </a:solidFill>
                <a:latin typeface="Gill Sans MT"/>
              </a:rPr>
              <a:t>	Perguntas de Brainstorming: Perguntas de Brainstorming que irão ajudar a definir seu problema e a desenvolver um plano do projeto</a:t>
            </a:r>
            <a:endParaRPr lang="pt-BR" sz="1400" b="0" strike="noStrike" spc="-1" dirty="0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1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lang="pt-BR" sz="1400" b="0" strike="noStrike" spc="-1" dirty="0">
                <a:solidFill>
                  <a:srgbClr val="3D3D3D"/>
                </a:solidFill>
                <a:latin typeface="Gill Sans MT"/>
              </a:rPr>
              <a:t>Faça um questionário curto e objetivo: Nosso objetivo era fazer um questionário que fosse possível de se responder em um minuto, para aumentar a participação</a:t>
            </a: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281"/>
              </a:spcBef>
              <a:spcAft>
                <a:spcPts val="601"/>
              </a:spcAft>
            </a:pPr>
            <a:r>
              <a:rPr lang="pt-BR" sz="1400" b="0" strike="noStrike" spc="-1" dirty="0">
                <a:solidFill>
                  <a:srgbClr val="3D3D3D"/>
                </a:solidFill>
                <a:latin typeface="Gill Sans MT"/>
              </a:rPr>
              <a:t>Compartilhe o questionário: Nós mandamos o questionário para as mídias sociais e sites educacionais. Incluindo uma explicação de quem são e o que querem fazer. Nós também enviamos um e-mail com o link do questionário para a nossa escola e outras universidades</a:t>
            </a: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</a:pP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</a:pPr>
            <a:endParaRPr lang="pt-BR" sz="1400" b="0" strike="noStrike" spc="-1" dirty="0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7800480" y="6392160"/>
            <a:ext cx="769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B3C999FB-5305-4CE2-BB52-05F34C0B00EE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8</a:t>
            </a:fld>
            <a:endParaRPr lang="pt-BR" sz="1800" b="0" strike="noStrike" spc="-1">
              <a:latin typeface="Arial"/>
            </a:endParaRPr>
          </a:p>
        </p:txBody>
      </p:sp>
      <p:pic>
        <p:nvPicPr>
          <p:cNvPr id="135" name="Picture 7"/>
          <p:cNvPicPr/>
          <p:nvPr/>
        </p:nvPicPr>
        <p:blipFill>
          <a:blip r:embed="rId2"/>
          <a:stretch/>
        </p:blipFill>
        <p:spPr>
          <a:xfrm>
            <a:off x="6250320" y="4669920"/>
            <a:ext cx="2761560" cy="999720"/>
          </a:xfrm>
          <a:prstGeom prst="rect">
            <a:avLst/>
          </a:prstGeom>
          <a:ln>
            <a:noFill/>
          </a:ln>
        </p:spPr>
      </p:pic>
      <p:pic>
        <p:nvPicPr>
          <p:cNvPr id="136" name="Picture 8"/>
          <p:cNvPicPr/>
          <p:nvPr/>
        </p:nvPicPr>
        <p:blipFill>
          <a:blip r:embed="rId3"/>
          <a:stretch/>
        </p:blipFill>
        <p:spPr>
          <a:xfrm>
            <a:off x="6250320" y="2013120"/>
            <a:ext cx="2630160" cy="2380320"/>
          </a:xfrm>
          <a:prstGeom prst="rect">
            <a:avLst/>
          </a:prstGeom>
          <a:ln>
            <a:noFill/>
          </a:ln>
        </p:spPr>
      </p:pic>
      <p:sp>
        <p:nvSpPr>
          <p:cNvPr id="137" name="CustomShape 4"/>
          <p:cNvSpPr/>
          <p:nvPr/>
        </p:nvSpPr>
        <p:spPr>
          <a:xfrm>
            <a:off x="581040" y="6388200"/>
            <a:ext cx="62586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 (Última edição em 30/08/2018)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81040" y="687600"/>
            <a:ext cx="798912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2800" b="0" strike="noStrike" cap="all" spc="-1">
                <a:solidFill>
                  <a:srgbClr val="FFFFFF"/>
                </a:solidFill>
                <a:latin typeface="Gill Sans MT"/>
              </a:rPr>
              <a:t>Próximos passos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241560" y="1845720"/>
            <a:ext cx="415152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06000" indent="-305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2000" b="0" strike="noStrike" spc="-1">
                <a:solidFill>
                  <a:srgbClr val="3D3D3D"/>
                </a:solidFill>
                <a:latin typeface="Gill Sans MT"/>
              </a:rPr>
              <a:t>Quando a solução estiver identificada e desenvolvida, você tem que pesquisar para ter certeza que é original e prática</a:t>
            </a:r>
            <a:endParaRPr lang="pt-BR" sz="2000" b="0" strike="noStrike" spc="-1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2000" b="0" strike="noStrike" spc="-1">
                <a:solidFill>
                  <a:srgbClr val="3D3D3D"/>
                </a:solidFill>
                <a:latin typeface="Gill Sans MT"/>
              </a:rPr>
              <a:t>Veja a próxima lição sobre desenvolver uma solução inovadora, pela Team Phoenix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</a:pPr>
            <a:endParaRPr lang="pt-BR" sz="20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581040" y="6387840"/>
            <a:ext cx="48697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 (Last Edit 6/11/2018)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7800480" y="6392160"/>
            <a:ext cx="769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2E2FA61D-368B-4EDE-A951-32835B21D9AC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9</a:t>
            </a:fld>
            <a:endParaRPr lang="pt-BR" sz="1800" b="0" strike="noStrike" spc="-1">
              <a:latin typeface="Arial"/>
            </a:endParaRPr>
          </a:p>
        </p:txBody>
      </p:sp>
      <p:pic>
        <p:nvPicPr>
          <p:cNvPr id="142" name="Picture 6"/>
          <p:cNvPicPr/>
          <p:nvPr/>
        </p:nvPicPr>
        <p:blipFill>
          <a:blip r:embed="rId2"/>
          <a:stretch/>
        </p:blipFill>
        <p:spPr>
          <a:xfrm>
            <a:off x="4573080" y="2148840"/>
            <a:ext cx="4143600" cy="3107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FLLTutorialsTemplate</Template>
  <TotalTime>9915</TotalTime>
  <Words>790</Words>
  <Application>Microsoft Macintosh PowerPoint</Application>
  <PresentationFormat>On-screen Show (4:3)</PresentationFormat>
  <Paragraphs>79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DejaVu Sans</vt:lpstr>
      <vt:lpstr>Gill Sans MT</vt:lpstr>
      <vt:lpstr>Symbol</vt:lpstr>
      <vt:lpstr>Times New Roman</vt:lpstr>
      <vt:lpstr>Wingdings</vt:lpstr>
      <vt:lpstr>Wingdings 2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Sanjay Seshan</dc:creator>
  <dc:description/>
  <cp:lastModifiedBy>Sanjay Seshan</cp:lastModifiedBy>
  <cp:revision>52</cp:revision>
  <cp:lastPrinted>2017-09-27T10:53:54Z</cp:lastPrinted>
  <dcterms:created xsi:type="dcterms:W3CDTF">2017-08-13T17:46:18Z</dcterms:created>
  <dcterms:modified xsi:type="dcterms:W3CDTF">2018-10-01T13:00:01Z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