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9B1C2B-783A-4CC3-9FEC-5F5996747237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E15BF6-E905-467F-B19F-EFB29CE05C9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320" cy="568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080" cy="2914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-2520" y="6272640"/>
            <a:ext cx="9140760" cy="633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596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48200" y="599760"/>
            <a:ext cx="8237880" cy="817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rstinspires.org/robotics/fll/global-innovati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3936600"/>
            <a:ext cx="79891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FFFFFF"/>
                </a:solidFill>
                <a:latin typeface="Gill Sans MT"/>
              </a:rPr>
              <a:t>PRÊMIO DE INOVAÇÃO GLOBAL (GIA)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81040" y="5175720"/>
            <a:ext cx="798912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FEITO POR 3659 N</a:t>
            </a:r>
            <a:r>
              <a:rPr lang="pt-BR" sz="1600" b="0" strike="noStrike" spc="-1">
                <a:solidFill>
                  <a:srgbClr val="FFFFFF"/>
                </a:solidFill>
                <a:latin typeface="Gill Sans MT"/>
              </a:rPr>
              <a:t>e</a:t>
            </a: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Xt Gen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PELA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Entendendo a rubrica gia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98800" y="1585800"/>
            <a:ext cx="493920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5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800" b="1" strike="noStrike" spc="-1" dirty="0">
                <a:solidFill>
                  <a:srgbClr val="7030A0"/>
                </a:solidFill>
                <a:latin typeface="Gill Sans MT"/>
              </a:rPr>
              <a:t>Implementação: 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TA equipe precisa saber o custo da solução, como manufaturariam, o custo da manufatura e qual o plano de </a:t>
            </a:r>
            <a:r>
              <a:rPr lang="pt-BR" sz="1200" b="0" i="1" strike="noStrike" spc="-1" dirty="0">
                <a:solidFill>
                  <a:srgbClr val="3D3D3D"/>
                </a:solidFill>
                <a:latin typeface="Gill Sans MT"/>
              </a:rPr>
              <a:t>marketing. 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Aqui que as patentes entram em cena, a equipe tem uma patente provisória? Estão considerando uma patente “completa”?</a:t>
            </a:r>
            <a:endParaRPr lang="pt-BR" sz="1200" b="0" strike="noStrike" spc="-1" dirty="0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800" b="1" strike="noStrike" spc="-1" dirty="0">
                <a:solidFill>
                  <a:srgbClr val="FFC000"/>
                </a:solidFill>
                <a:latin typeface="Gill Sans MT"/>
              </a:rPr>
              <a:t>Motivação para Implementar: 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TA equipe precisa se comprometer em seguir com o plano de </a:t>
            </a:r>
            <a:r>
              <a:rPr lang="pt-BR" sz="1200" b="0" i="1" strike="noStrike" spc="-1" dirty="0">
                <a:solidFill>
                  <a:srgbClr val="3D3D3D"/>
                </a:solidFill>
                <a:latin typeface="Gill Sans MT"/>
              </a:rPr>
              <a:t>marketing 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e a continuação do projeto por, possivelmente, anos. Pesquisar sobre </a:t>
            </a:r>
            <a:r>
              <a:rPr lang="pt-BR" sz="1200" b="0" i="1" strike="noStrike" spc="-1" dirty="0">
                <a:solidFill>
                  <a:srgbClr val="3D3D3D"/>
                </a:solidFill>
                <a:latin typeface="Gill Sans MT"/>
              </a:rPr>
              <a:t>marketing, 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patentes provisórias e patentes. Debatam o quão longe a equipe quer ir com o projeto.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261"/>
              </a:spcBef>
              <a:spcAft>
                <a:spcPts val="601"/>
              </a:spcAft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AF13206-9E70-40DD-9416-BEE99B1E1F11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10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61" name="Picture 5"/>
          <p:cNvPicPr/>
          <p:nvPr/>
        </p:nvPicPr>
        <p:blipFill>
          <a:blip r:embed="rId2"/>
          <a:stretch/>
        </p:blipFill>
        <p:spPr>
          <a:xfrm>
            <a:off x="5430600" y="1873440"/>
            <a:ext cx="3082680" cy="3994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2" name="CustomShape 4"/>
          <p:cNvSpPr/>
          <p:nvPr/>
        </p:nvSpPr>
        <p:spPr>
          <a:xfrm>
            <a:off x="5602320" y="2963160"/>
            <a:ext cx="624240" cy="161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5604120" y="3173400"/>
            <a:ext cx="624240" cy="1382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605920" y="3499560"/>
            <a:ext cx="624240" cy="149760"/>
          </a:xfrm>
          <a:prstGeom prst="rect">
            <a:avLst/>
          </a:prstGeom>
          <a:noFill/>
          <a:ln w="284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5584680" y="3836880"/>
            <a:ext cx="624240" cy="16128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5586840" y="4197600"/>
            <a:ext cx="624240" cy="238320"/>
          </a:xfrm>
          <a:prstGeom prst="rect">
            <a:avLst/>
          </a:prstGeom>
          <a:noFill/>
          <a:ln w="284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581040" y="638928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O que acontece como semifinalista?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1960" y="1390320"/>
            <a:ext cx="5173200" cy="47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É convida para participar do Prêmio Global em Inovação em Washington, D.C. 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A equipe precisa criar uma apresentação de 5 minutos para os juízes. A avaliação durará 15  minutos. Os juízes tem 10 minutos para perguntas.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Você tem que preencher um </a:t>
            </a:r>
            <a:r>
              <a:rPr lang="pt-BR" sz="2000" b="0" i="1" strike="noStrike" spc="-1">
                <a:solidFill>
                  <a:srgbClr val="3D3D3D"/>
                </a:solidFill>
                <a:latin typeface="Gill Sans MT"/>
              </a:rPr>
              <a:t>Engineering Change Notice</a:t>
            </a: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.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D263D92-3D50-499C-8288-24097EA150E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11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71" name="Picture 5"/>
          <p:cNvPicPr/>
          <p:nvPr/>
        </p:nvPicPr>
        <p:blipFill>
          <a:blip r:embed="rId2"/>
          <a:srcRect r="28546"/>
          <a:stretch/>
        </p:blipFill>
        <p:spPr>
          <a:xfrm>
            <a:off x="5731560" y="1686960"/>
            <a:ext cx="2983680" cy="236232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5798880" y="4128120"/>
            <a:ext cx="2916000" cy="14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É recomendado para um semifinalista que a equipe consiga uma patente provisória da sua solução, já que as informações da solução da equipe estarão listadas no site da GIA.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81040" y="638928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Apresentação da avaliação GIA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7440" y="1565280"/>
            <a:ext cx="5053320" cy="43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Nós recomendamos que a equipe cria uma apresentação nova para o GIA.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Nós recomendamos escrever o roteiro com base na rubrica GIA. Faça a sua apresentação criativa e única, e tenha certeza que toda a equipe participa.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Se a equipe tem um protótipo, é necessário que levem! Levem um modelo menor se necessário.If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Se você é um semifinalista, a FIRST também recomenda que tenham uma patente provisória.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F45311-943E-4ADB-AF10-F2CE8E9A9084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12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5474160" y="1792440"/>
            <a:ext cx="1436400" cy="1861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8" name="Picture 6"/>
          <p:cNvPicPr/>
          <p:nvPr/>
        </p:nvPicPr>
        <p:blipFill>
          <a:blip r:embed="rId3"/>
          <a:srcRect l="22336" r="14918"/>
          <a:stretch/>
        </p:blipFill>
        <p:spPr>
          <a:xfrm>
            <a:off x="7013160" y="2019240"/>
            <a:ext cx="1807560" cy="1408680"/>
          </a:xfrm>
          <a:prstGeom prst="rect">
            <a:avLst/>
          </a:prstGeom>
          <a:ln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6911280" y="3428640"/>
            <a:ext cx="2540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Image credit: USPTO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80" name="Picture 8"/>
          <p:cNvPicPr/>
          <p:nvPr/>
        </p:nvPicPr>
        <p:blipFill>
          <a:blip r:embed="rId4"/>
          <a:srcRect t="31432" b="22676"/>
          <a:stretch/>
        </p:blipFill>
        <p:spPr>
          <a:xfrm>
            <a:off x="5393520" y="4222440"/>
            <a:ext cx="3565080" cy="122688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Dicas para a avaliação – parte 1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58920" y="1568160"/>
            <a:ext cx="5685120" cy="45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Recomendamos que tenham um capitão, que ajude a direcionar perguntas e que todo munda responda.</a:t>
            </a:r>
            <a:endParaRPr lang="pt-BR" sz="18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O capitão precisa saber com o que cada um se sente confortável em falar, inclusive o próprio capitão!</a:t>
            </a:r>
            <a:endParaRPr lang="pt-BR" sz="18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Não é porque tem um capitão  para a avaliação, tem um capitão para tudo.</a:t>
            </a:r>
            <a:endParaRPr lang="pt-BR" sz="18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Se os juízes não tem perguntas, vocês podem apresentar informações adicionais.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6A3F1DF-DAF9-4AAC-A325-58319CB69E8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13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85" name="Picture 5"/>
          <p:cNvPicPr/>
          <p:nvPr/>
        </p:nvPicPr>
        <p:blipFill>
          <a:blip r:embed="rId2"/>
          <a:srcRect b="6268"/>
          <a:stretch/>
        </p:blipFill>
        <p:spPr>
          <a:xfrm>
            <a:off x="6273360" y="2328120"/>
            <a:ext cx="2510640" cy="313812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Dicas para a avaliação – parte 2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41560" y="1452240"/>
            <a:ext cx="5301720" cy="471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200" b="0" strike="noStrike" spc="-1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Djuízes “adicionais” podem ir para o pit fazer perguntas sobre o projeto da equipe.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Todos da equipe devem estar no pit durante a avaliação e todos devem responder.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É bom ter um </a:t>
            </a:r>
            <a:r>
              <a:rPr lang="pt-BR" sz="1600" b="0" i="1" strike="noStrike" spc="-1">
                <a:solidFill>
                  <a:srgbClr val="3D3D3D"/>
                </a:solidFill>
                <a:latin typeface="Gill Sans MT"/>
              </a:rPr>
              <a:t>banner </a:t>
            </a: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que resuma o projeto da equipe.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Mostrem aos juízes o protótipo ou modelol.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Não deixem que os juízes saiam sem saber sobre tudo do projeto da equipe.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3D3F552-70C8-43BD-AF87-0CD62F90F63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14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90" name="Picture 6"/>
          <p:cNvPicPr/>
          <p:nvPr/>
        </p:nvPicPr>
        <p:blipFill>
          <a:blip r:embed="rId2"/>
          <a:srcRect l="10597" t="26924" r="24530" b="2859"/>
          <a:stretch/>
        </p:blipFill>
        <p:spPr>
          <a:xfrm>
            <a:off x="5544360" y="1971720"/>
            <a:ext cx="3210840" cy="260640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687600"/>
            <a:ext cx="82026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Formulário </a:t>
            </a:r>
            <a:r>
              <a:rPr lang="pt-BR" sz="2800" b="0" i="1" strike="noStrike" cap="all" spc="-1">
                <a:solidFill>
                  <a:srgbClr val="FFFFFF"/>
                </a:solidFill>
                <a:latin typeface="Gill Sans MT"/>
              </a:rPr>
              <a:t>Engineering Change Notice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72240" y="1548720"/>
            <a:ext cx="4720680" cy="44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A equipe tem que listar todas as mudanças feitas no projeto. Pode-se incluir mudanças do primeiro dia de treinos ou até no dia do campeonato.</a:t>
            </a:r>
            <a:endParaRPr lang="pt-BR" sz="14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Inclua diversos desenhos da solução da equipe. Descreva as mudanças e como melhoraram a solução.</a:t>
            </a:r>
            <a:endParaRPr lang="pt-BR" sz="14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O formulário Engineering Change Notice é sobre o desenvolvimento da solução. Pensem em cada mudança que foi feita, por isso que é importante que se acompanhe as mudanças durante o desenvolvimento da soluçõa. Expliquem o porque dessas mudanças.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6EF802D-A0C9-4C81-AF99-4B3042E2A1F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15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95" name="Picture 5"/>
          <p:cNvPicPr/>
          <p:nvPr/>
        </p:nvPicPr>
        <p:blipFill>
          <a:blip r:embed="rId2"/>
          <a:srcRect t="27317"/>
          <a:stretch/>
        </p:blipFill>
        <p:spPr>
          <a:xfrm>
            <a:off x="5224320" y="2144520"/>
            <a:ext cx="3583800" cy="195336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48200" y="150552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Essa lição foi escrita pelo Team 3659 NeXT GEN, com edições dos Seshan Brothers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Você pode contatar o Team 3659 NeXT GEN através da página do Facebook: Garrett County FIRST LEGO League Team 3659. 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Mais lições disponíveis no </a:t>
            </a:r>
            <a:r>
              <a:rPr lang="pt-BR" sz="2000" b="0" u="sng" strike="noStrike" spc="-1">
                <a:solidFill>
                  <a:srgbClr val="0000FF"/>
                </a:solidFill>
                <a:uFillTx/>
                <a:latin typeface="Gill Sans MT"/>
                <a:hlinkClick r:id="rId2"/>
              </a:rPr>
              <a:t>www.ev3lesssons.com</a:t>
            </a: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pt-BR" sz="2000" b="0" u="sng" strike="noStrike" spc="-1">
                <a:solidFill>
                  <a:srgbClr val="0000FF"/>
                </a:solidFill>
                <a:uFillTx/>
                <a:latin typeface="Gill Sans MT"/>
                <a:hlinkClick r:id="rId3"/>
              </a:rPr>
              <a:t>www.flltutorials.com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Tradução feita pela Equipe Sunrise, de Santa Catarina, Brasil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E569CCA-D20B-48CE-9F32-9ABDD6AC07B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16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200" name="Picture 5"/>
          <p:cNvPicPr/>
          <p:nvPr/>
        </p:nvPicPr>
        <p:blipFill>
          <a:blip r:embed="rId4"/>
          <a:srcRect l="9379" t="11605" r="9182" b="11466"/>
          <a:stretch/>
        </p:blipFill>
        <p:spPr>
          <a:xfrm>
            <a:off x="241560" y="4105440"/>
            <a:ext cx="8619120" cy="208620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581040" y="63896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Sobre nós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65320" y="1499760"/>
            <a:ext cx="43308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Equipe de Ensino Médio do Garrett County, Maryland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13 anos de FIRST LEGO League (incluindo torneios internacionais)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Primeiro lugar em 2013 Global Innovation Award pelo Gramma Jamma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Top 20 GIA Semifinalista em 2017 por solução inovadora, BeeHaven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 Primeiro Lugar em Solução Inovadora no Mountain State Invitational em 2017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81040" y="638784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886420C-99A5-4DBF-B7B0-A5010E1E7E94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00" name="Picture 9"/>
          <p:cNvPicPr/>
          <p:nvPr/>
        </p:nvPicPr>
        <p:blipFill>
          <a:blip r:embed="rId2"/>
          <a:srcRect l="10787" t="10394" r="4617" b="33745"/>
          <a:stretch/>
        </p:blipFill>
        <p:spPr>
          <a:xfrm>
            <a:off x="4564080" y="4403160"/>
            <a:ext cx="4304880" cy="1599840"/>
          </a:xfrm>
          <a:prstGeom prst="rect">
            <a:avLst/>
          </a:prstGeom>
          <a:ln>
            <a:noFill/>
          </a:ln>
        </p:spPr>
      </p:pic>
      <p:pic>
        <p:nvPicPr>
          <p:cNvPr id="101" name="Picture 7"/>
          <p:cNvPicPr/>
          <p:nvPr/>
        </p:nvPicPr>
        <p:blipFill>
          <a:blip r:embed="rId3"/>
          <a:srcRect t="355723" b="39157"/>
          <a:stretch/>
        </p:blipFill>
        <p:spPr>
          <a:xfrm>
            <a:off x="4596120" y="1780920"/>
            <a:ext cx="4347000" cy="253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30800" y="2073960"/>
            <a:ext cx="4444200" cy="3741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Nomeação &amp; processo de aplicação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41560" y="1905120"/>
            <a:ext cx="3910320" cy="42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A maioria das regiões nomeiam as equipes melhores ranqueadas para o Prêmio de Solução Inovadora de seu campeonato regional. </a:t>
            </a:r>
            <a:endParaRPr lang="pt-BR" sz="1200" b="0" strike="noStrike" spc="-1" dirty="0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Uma vez nomeado, você terá que preencher uma aplicação (em torno do final de março)</a:t>
            </a:r>
            <a:endParaRPr lang="pt-BR" sz="1200" b="0" strike="noStrike" spc="-1" dirty="0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 Baseado na aplicação, as 20 equipes melhores </a:t>
            </a:r>
            <a:r>
              <a:rPr lang="pt-BR" sz="1200" b="0" strike="noStrike" spc="-1" dirty="0" err="1">
                <a:solidFill>
                  <a:srgbClr val="3D3D3D"/>
                </a:solidFill>
                <a:latin typeface="Gill Sans MT"/>
              </a:rPr>
              <a:t>ranquadas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 são convidadas para Prêmio Global em Inovação, em Washington, D.C. em junho. </a:t>
            </a:r>
            <a:endParaRPr lang="pt-BR" sz="1200" b="0" strike="noStrike" spc="-1" dirty="0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Para mais informações sobre o GIA e a nomeação, visite: </a:t>
            </a:r>
            <a:r>
              <a:rPr lang="pt-BR" sz="1200" b="0" u="sng" strike="noStrike" spc="-1" dirty="0">
                <a:solidFill>
                  <a:srgbClr val="0000FF"/>
                </a:solidFill>
                <a:uFillTx/>
                <a:latin typeface="Gill Sans MT"/>
                <a:hlinkClick r:id="rId2"/>
              </a:rPr>
              <a:t>https://www.firstinspires.org/robotics/fll/global-innovation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B5F767D-A147-4022-834E-3EEC0DC5CE8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514760" y="282060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Indentificação do Problema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4514760" y="357624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Inovação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52080" y="282348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Desenvolvimento da Solução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6652080" y="357876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Implementação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5068440" y="2212920"/>
            <a:ext cx="2946600" cy="66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1800" b="1" u="sng" strike="noStrike" spc="-1">
                <a:solidFill>
                  <a:srgbClr val="404040"/>
                </a:solidFill>
                <a:uFillTx/>
                <a:latin typeface="Gill Sans MT"/>
                <a:ea typeface="DejaVu Sans"/>
              </a:rPr>
              <a:t>Requerimentos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5153400" y="4266000"/>
            <a:ext cx="2946600" cy="66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1800" b="1" u="sng" strike="noStrike" spc="-1">
                <a:solidFill>
                  <a:srgbClr val="404040"/>
                </a:solidFill>
                <a:uFillTx/>
                <a:latin typeface="Gill Sans MT"/>
                <a:ea typeface="DejaVu Sans"/>
              </a:rPr>
              <a:t>“Publicidade”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4478040" y="48819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Descrição da Equipe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6638040" y="48819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Solução Inovadora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br/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setor: </a:t>
            </a:r>
            <a:r>
              <a:rPr lang="pt-BR" sz="3100" b="0" strike="noStrike" cap="all" spc="-1">
                <a:solidFill>
                  <a:srgbClr val="FFFFFF"/>
                </a:solidFill>
                <a:latin typeface="Gill Sans MT"/>
              </a:rPr>
              <a:t>Identificação do problema</a:t>
            </a:r>
            <a:endParaRPr lang="pt-BR" sz="31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77640" y="1562040"/>
            <a:ext cx="61084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>
                <a:solidFill>
                  <a:srgbClr val="FF0000"/>
                </a:solidFill>
                <a:latin typeface="Gill Sans MT"/>
              </a:rPr>
              <a:t>Visão Geral: </a:t>
            </a: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Descreva o problema e o motivo de vocês estarem tentando resolvê-lo (200 palavras no máximo)</a:t>
            </a:r>
            <a:endParaRPr lang="pt-BR" sz="1600" b="0" strike="noStrike" spc="-1">
              <a:latin typeface="Arial"/>
            </a:endParaRPr>
          </a:p>
          <a:p>
            <a:pPr marL="20124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Descreva claramente o problema que vocês estão tentando resolver, o motivo da equipe estar tentando resolver este problema e porque isso se relaciona com o time. Isso não inclui informações sobre a solução.</a:t>
            </a:r>
            <a:endParaRPr lang="pt-BR" sz="14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>
                <a:solidFill>
                  <a:srgbClr val="FF0000"/>
                </a:solidFill>
                <a:latin typeface="Gill Sans MT"/>
              </a:rPr>
              <a:t>Descrição Detalhada: </a:t>
            </a: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Descreva a solução, como funciona e como resolverá o problema (300 palavras no máximo)</a:t>
            </a:r>
            <a:endParaRPr lang="pt-BR" sz="1600" b="0" strike="noStrike" spc="-1">
              <a:latin typeface="Arial"/>
            </a:endParaRPr>
          </a:p>
          <a:p>
            <a:pPr marL="20124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A equipe precisa explicar o que a sua solução é, e os juízes devem entender facilmente. Não é muito técncio pois possui um máximo de 300 palavras. Faça cada palavra valer. Essa é uma das descrições mais dificéis. Olhe para o que a equipe tem que incluir e evite colocar as informações que não são necessárias nesta descrição e sim em outros locais da aplicação.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3672C0-2A4E-426C-BDEB-3143F85DD26E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007040" y="558540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Identicação do Problema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9" name="Picture 6"/>
          <p:cNvPicPr/>
          <p:nvPr/>
        </p:nvPicPr>
        <p:blipFill>
          <a:blip r:embed="rId2"/>
          <a:srcRect l="9697" t="2620" r="1263" b="6772"/>
          <a:stretch/>
        </p:blipFill>
        <p:spPr>
          <a:xfrm>
            <a:off x="6603840" y="2062440"/>
            <a:ext cx="2260440" cy="153108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Seção: inovação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41720" y="1590480"/>
            <a:ext cx="544716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A equipe tem 500 palavras para explicar como a sua solução resolveu o problema de uma nova forma e/ou melhorou uma solução já existente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significamente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endParaRPr lang="pt-BR" sz="1400" b="0" strike="noStrike" spc="-1" dirty="0">
              <a:latin typeface="Arial"/>
            </a:endParaRPr>
          </a:p>
          <a:p>
            <a:pPr marL="630000" lvl="1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Inclua soluções existentes e porque elas não funcionam, porque a solução da equipe funciona, o que faz ela funcionar, o que faz a solução ser inovadora e quem a solução beneficia.</a:t>
            </a:r>
            <a:endParaRPr lang="pt-BR" sz="1200" b="0" strike="noStrike" spc="-1" dirty="0">
              <a:latin typeface="Arial"/>
            </a:endParaRPr>
          </a:p>
          <a:p>
            <a:pPr marL="630000" lvl="1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Aqui que se deve listar pelo menos três funções inovadoras de sua solução. Por funções inovadores nós queremos dizer, o que faz a solução da equipe ser </a:t>
            </a:r>
            <a:r>
              <a:rPr lang="pt-BR" sz="1200" b="1" strike="noStrike" spc="-1" dirty="0">
                <a:solidFill>
                  <a:srgbClr val="3D3D3D"/>
                </a:solidFill>
                <a:latin typeface="Gill Sans MT"/>
              </a:rPr>
              <a:t>da equipe? 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Como ela é diferente de outras soluções?</a:t>
            </a:r>
            <a:endParaRPr lang="pt-BR" sz="1200" b="0" strike="noStrike" spc="-1" dirty="0">
              <a:latin typeface="Arial"/>
            </a:endParaRPr>
          </a:p>
          <a:p>
            <a:pPr marL="630000" lvl="1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Uma vez que a equipe tiver suas inovações listadas, use estas na sua descrição. Então a equipe pode transformar esta lista em parágrafos. Nós também recomendamos que utilizem o método científico. Incluindo as hipóteses usadas e os testes.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887CF4-A1F8-44BE-9D56-0CDF793928E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7049880" y="561384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Inovação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25" name="Picture 6"/>
          <p:cNvPicPr/>
          <p:nvPr/>
        </p:nvPicPr>
        <p:blipFill>
          <a:blip r:embed="rId2"/>
          <a:stretch/>
        </p:blipFill>
        <p:spPr>
          <a:xfrm>
            <a:off x="5820840" y="1988280"/>
            <a:ext cx="2950200" cy="221220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Seção: desenvolvimento da solução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28400" y="1448280"/>
            <a:ext cx="8378280" cy="47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A equipe tem 500 palavras no máximo para descrever como ela desenvolveu a solução, as ferramentas utilizadas para melhoria, avaliar e verificar a solução; e como a solução foi melhorada após receber </a:t>
            </a:r>
            <a:r>
              <a:rPr lang="pt-BR" sz="1400" b="0" i="1" strike="noStrike" spc="-1" dirty="0">
                <a:solidFill>
                  <a:srgbClr val="3D3D3D"/>
                </a:solidFill>
                <a:latin typeface="Gill Sans MT"/>
              </a:rPr>
              <a:t>feedback 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de profissionais. Aqui recomendamos o uso do método científico para detalhar a descrição. Como exemplificado a seguir:</a:t>
            </a:r>
            <a:endParaRPr lang="pt-BR" sz="1400" b="0" strike="noStrike" spc="-1" dirty="0">
              <a:latin typeface="Arial"/>
            </a:endParaRPr>
          </a:p>
          <a:p>
            <a:pPr marL="521280" lvl="1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O problema						</a:t>
            </a:r>
            <a:endParaRPr lang="pt-BR" sz="1200" b="0" strike="noStrike" spc="-1" dirty="0">
              <a:latin typeface="Arial"/>
            </a:endParaRPr>
          </a:p>
          <a:p>
            <a:pPr marL="521280" lvl="1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Como a equipe pesquisou o problema e soluções existentes</a:t>
            </a:r>
            <a:endParaRPr lang="pt-BR" sz="1200" b="0" strike="noStrike" spc="-1" dirty="0">
              <a:latin typeface="Arial"/>
            </a:endParaRPr>
          </a:p>
          <a:p>
            <a:pPr marL="521280" lvl="1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A hipótese</a:t>
            </a:r>
            <a:endParaRPr lang="pt-BR" sz="1200" b="0" strike="noStrike" spc="-1" dirty="0">
              <a:latin typeface="Arial"/>
            </a:endParaRPr>
          </a:p>
          <a:p>
            <a:pPr marL="521280" lvl="1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Como a equipe construiu e modificou os protótipos</a:t>
            </a:r>
            <a:endParaRPr lang="pt-BR" sz="1200" b="0" strike="noStrike" spc="-1" dirty="0">
              <a:latin typeface="Arial"/>
            </a:endParaRPr>
          </a:p>
          <a:p>
            <a:pPr marL="521280" lvl="1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Como a equipe testou os protótipos e as hipóteses</a:t>
            </a:r>
            <a:endParaRPr lang="pt-BR" sz="1200" b="0" strike="noStrike" spc="-1" dirty="0">
              <a:latin typeface="Arial"/>
            </a:endParaRPr>
          </a:p>
          <a:p>
            <a:pPr marL="521280" lvl="1" indent="-227880"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O que a equipe ainda planeja para melhorar a solução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241"/>
              </a:spcBef>
              <a:spcAft>
                <a:spcPts val="601"/>
              </a:spcAft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204E176-79B4-4C3C-9FF4-6FE1EC081AB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30" name="Picture 5"/>
          <p:cNvPicPr/>
          <p:nvPr/>
        </p:nvPicPr>
        <p:blipFill>
          <a:blip r:embed="rId2"/>
          <a:stretch/>
        </p:blipFill>
        <p:spPr>
          <a:xfrm>
            <a:off x="6063480" y="3104640"/>
            <a:ext cx="2847240" cy="213552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428400" y="5907240"/>
            <a:ext cx="8714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Image Credit: https://garrettcountyschools.org/public-information/news/2017/05/local-youth-recognized-for-innovation-as-first-lego-league-global-innovation-award-presented-by-xprize-semi-finalist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018920" y="533556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Desenvolvimento da Solução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Seção: implementação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62600" y="1528920"/>
            <a:ext cx="8680680" cy="461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340"/>
              </a:spcBef>
              <a:spcAft>
                <a:spcPts val="601"/>
              </a:spcAft>
            </a:pPr>
            <a:r>
              <a:rPr lang="pt-BR" sz="1700" b="0" strike="noStrike" spc="-1">
                <a:solidFill>
                  <a:srgbClr val="3D3D3D"/>
                </a:solidFill>
                <a:latin typeface="Gill Sans MT"/>
              </a:rPr>
              <a:t>A equipe tem 500 palavras no máximo para descrever como a solução será implementada, quais fatores foram considerados (custo, materiais, manufatura, pesquisa de mercado), como que foi determinada a viabilidade, o plano de </a:t>
            </a:r>
            <a:r>
              <a:rPr lang="pt-BR" sz="1700" b="0" i="1" strike="noStrike" spc="-1">
                <a:solidFill>
                  <a:srgbClr val="3D3D3D"/>
                </a:solidFill>
                <a:latin typeface="Gill Sans MT"/>
              </a:rPr>
              <a:t>marketing, </a:t>
            </a:r>
            <a:r>
              <a:rPr lang="pt-BR" sz="1700" b="0" strike="noStrike" spc="-1">
                <a:solidFill>
                  <a:srgbClr val="3D3D3D"/>
                </a:solidFill>
                <a:latin typeface="Gill Sans MT"/>
              </a:rPr>
              <a:t>se a equipe terá patente provisória e se considera conseguir uma patente “completa” para a solução.</a:t>
            </a:r>
            <a:endParaRPr lang="pt-BR" sz="1700" b="0" strike="noStrike" spc="-1">
              <a:latin typeface="Arial"/>
            </a:endParaRPr>
          </a:p>
          <a:p>
            <a:pPr marL="578520" lvl="1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500" b="0" strike="noStrike" spc="-1">
                <a:solidFill>
                  <a:srgbClr val="3D3D3D"/>
                </a:solidFill>
                <a:latin typeface="Gill Sans MT"/>
              </a:rPr>
              <a:t>Nós recomendamos, assim que a equipe determinar o custo da solução, perguntar para profissionais que podem usar a solução, qual seria o seu preço, se é muito caro ou eles mesmos comprariam.</a:t>
            </a:r>
            <a:endParaRPr lang="pt-BR" sz="1500" b="0" strike="noStrike" spc="-1">
              <a:latin typeface="Arial"/>
            </a:endParaRPr>
          </a:p>
          <a:p>
            <a:pPr marL="578520" lvl="1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500" b="0" strike="noStrike" spc="-1">
                <a:solidFill>
                  <a:srgbClr val="3D3D3D"/>
                </a:solidFill>
                <a:latin typeface="Gill Sans MT"/>
              </a:rPr>
              <a:t>Discuta como equipe qual será o público alvo e pesquisem.</a:t>
            </a:r>
            <a:endParaRPr lang="pt-BR" sz="1500" b="0" strike="noStrike" spc="-1">
              <a:latin typeface="Arial"/>
            </a:endParaRPr>
          </a:p>
          <a:p>
            <a:pPr marL="578520" lvl="1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500" b="0" strike="noStrike" spc="-1">
                <a:solidFill>
                  <a:srgbClr val="3D3D3D"/>
                </a:solidFill>
                <a:latin typeface="Gill Sans MT"/>
              </a:rPr>
              <a:t>Pesquisem e/ou falem com profissionais em manufatura, </a:t>
            </a:r>
            <a:r>
              <a:rPr lang="pt-BR" sz="1500" b="0" i="1" strike="noStrike" spc="-1">
                <a:solidFill>
                  <a:srgbClr val="3D3D3D"/>
                </a:solidFill>
                <a:latin typeface="Gill Sans MT"/>
              </a:rPr>
              <a:t>marketing </a:t>
            </a:r>
            <a:r>
              <a:rPr lang="pt-BR" sz="1500" b="0" strike="noStrike" spc="-1">
                <a:solidFill>
                  <a:srgbClr val="3D3D3D"/>
                </a:solidFill>
                <a:latin typeface="Gill Sans MT"/>
              </a:rPr>
              <a:t>e patentes.</a:t>
            </a:r>
            <a:endParaRPr lang="pt-BR" sz="1500" b="0" strike="noStrike" spc="-1">
              <a:latin typeface="Arial"/>
            </a:endParaRPr>
          </a:p>
          <a:p>
            <a:pPr marL="578520" lvl="1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500" b="0" strike="noStrike" spc="-1">
                <a:solidFill>
                  <a:srgbClr val="3D3D3D"/>
                </a:solidFill>
                <a:latin typeface="Gill Sans MT"/>
              </a:rPr>
              <a:t>Pesquisem a diferença entre patente provisória e patente.</a:t>
            </a:r>
            <a:endParaRPr lang="pt-BR" sz="1500" b="0" strike="noStrike" spc="-1">
              <a:latin typeface="Arial"/>
            </a:endParaRPr>
          </a:p>
          <a:p>
            <a:pPr marL="578520" lvl="1" indent="-285120">
              <a:lnSpc>
                <a:spcPct val="150000"/>
              </a:lnSpc>
              <a:spcBef>
                <a:spcPts val="3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pt-BR" sz="1500" b="0" strike="noStrike" spc="-1">
                <a:solidFill>
                  <a:srgbClr val="3D3D3D"/>
                </a:solidFill>
                <a:latin typeface="Gill Sans MT"/>
              </a:rPr>
              <a:t>Aprendam como se aplicar para patentes provisórias e patentes.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5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662ECAB-8EC8-4B1A-BCB2-9C89C8ED1C6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035480" y="5580360"/>
            <a:ext cx="2001600" cy="58968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Implementação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81040" y="638820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Seção: site público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48840" y="1463400"/>
            <a:ext cx="552168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Como parte da aplicação, as equipes criam descrições que não serão avaliadas pelos juízes. A descrição dos 20 semifinalists são publicadas no site do Prêmio Global de Inovação da FIRST LEGO League.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D777685-F564-48A7-830B-96116F71F89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42" name="Picture 5"/>
          <p:cNvPicPr/>
          <p:nvPr/>
        </p:nvPicPr>
        <p:blipFill>
          <a:blip r:embed="rId2"/>
          <a:stretch/>
        </p:blipFill>
        <p:spPr>
          <a:xfrm>
            <a:off x="5969160" y="1639800"/>
            <a:ext cx="2911680" cy="163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348840" y="3332160"/>
            <a:ext cx="8680680" cy="246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pt-BR" sz="1600" b="1" strike="noStrike" spc="-1">
                <a:solidFill>
                  <a:srgbClr val="FF0000"/>
                </a:solidFill>
                <a:latin typeface="Gill Sans MT"/>
                <a:ea typeface="DejaVu Sans"/>
              </a:rPr>
              <a:t>Descrição da Equipe: </a:t>
            </a: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Descrição breve da equipe, sem informações pessoais (500 palavras no máximo)</a:t>
            </a:r>
            <a:endParaRPr lang="pt-BR" sz="1600" b="0" strike="noStrike" spc="-1">
              <a:latin typeface="Arial"/>
            </a:endParaRPr>
          </a:p>
          <a:p>
            <a:pPr marL="201240">
              <a:lnSpc>
                <a:spcPct val="15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Escreva uma descrição da equipe, de onde são, o que fizeram como equipe nesta temporada, o que gostam na FLL, realmente qualquer coisa sobre a equipe que queira ser compartilhado.</a:t>
            </a:r>
            <a:endParaRPr lang="pt-BR" sz="1400" b="0" strike="noStrike" spc="-1">
              <a:latin typeface="Arial"/>
            </a:endParaRPr>
          </a:p>
          <a:p>
            <a:pPr marL="201240">
              <a:lnSpc>
                <a:spcPct val="150000"/>
              </a:lnSpc>
            </a:pPr>
            <a:r>
              <a:rPr lang="pt-BR" sz="1600" b="1" strike="noStrike" spc="-1">
                <a:solidFill>
                  <a:srgbClr val="FF0000"/>
                </a:solidFill>
                <a:latin typeface="Gill Sans MT"/>
                <a:ea typeface="DejaVu Sans"/>
              </a:rPr>
              <a:t>Solução Inovadora Pública: </a:t>
            </a: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Descrição do problema e como a sua solução inovadora o resolve (300 palavras no máximo)</a:t>
            </a:r>
            <a:endParaRPr lang="pt-BR" sz="1600" b="0" strike="noStrike" spc="-1">
              <a:latin typeface="Arial"/>
            </a:endParaRPr>
          </a:p>
          <a:p>
            <a:pPr marL="20124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863600" y="55803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Descrição da Equipe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6981840" y="5580360"/>
            <a:ext cx="2001600" cy="589680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Solução inovadora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581040" y="638856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76400" y="5491080"/>
            <a:ext cx="4791240" cy="98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>
              <a:lnSpc>
                <a:spcPct val="15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Descreva brevemente o problema, porque foi escolhido, qual a solução e como resolve o problema.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Entendendo a rubrica gia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41640" y="1487880"/>
            <a:ext cx="4873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1" strike="noStrike" spc="-1">
                <a:solidFill>
                  <a:srgbClr val="FF0000"/>
                </a:solidFill>
                <a:latin typeface="Gill Sans MT"/>
              </a:rPr>
              <a:t>Identificação do Problema: </a:t>
            </a: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A equipe tem que explicar o problema escolhido, tendo que ser o detalhado suficiente para entender porque é um problema.</a:t>
            </a:r>
            <a:endParaRPr lang="pt-BR" sz="14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1" strike="noStrike" spc="-1">
                <a:solidFill>
                  <a:srgbClr val="00B050"/>
                </a:solidFill>
                <a:latin typeface="Gill Sans MT"/>
              </a:rPr>
              <a:t>Inovação:</a:t>
            </a:r>
            <a:r>
              <a:rPr lang="pt-BR" sz="1800" b="1" strike="noStrike" spc="-1">
                <a:solidFill>
                  <a:srgbClr val="FF0000"/>
                </a:solidFill>
                <a:latin typeface="Gill Sans MT"/>
              </a:rPr>
              <a:t> </a:t>
            </a: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A equipe tem que explicar porque a solução é original, inovadora e terá mais impacto para outros.</a:t>
            </a:r>
            <a:endParaRPr lang="pt-BR" sz="14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34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700" b="1" strike="noStrike" spc="-1">
                <a:solidFill>
                  <a:srgbClr val="0070C0"/>
                </a:solidFill>
                <a:latin typeface="Gill Sans MT"/>
              </a:rPr>
              <a:t>Desenvolvimento da Solução: </a:t>
            </a:r>
            <a:r>
              <a:rPr lang="pt-BR" sz="1300" b="0" strike="noStrike" spc="-1">
                <a:solidFill>
                  <a:srgbClr val="3D3D3D"/>
                </a:solidFill>
                <a:latin typeface="Gill Sans MT"/>
              </a:rPr>
              <a:t>A equipe precisa saber de todo o processo de como a solução foi desenvolvida, como que levaram em consideração o </a:t>
            </a:r>
            <a:r>
              <a:rPr lang="pt-BR" sz="1300" b="0" i="1" strike="noStrike" spc="-1">
                <a:solidFill>
                  <a:srgbClr val="3D3D3D"/>
                </a:solidFill>
                <a:latin typeface="Gill Sans MT"/>
              </a:rPr>
              <a:t>feedback </a:t>
            </a:r>
            <a:r>
              <a:rPr lang="pt-BR" sz="1300" b="0" strike="noStrike" spc="-1">
                <a:solidFill>
                  <a:srgbClr val="3D3D3D"/>
                </a:solidFill>
                <a:latin typeface="Gill Sans MT"/>
              </a:rPr>
              <a:t>de profissionais e usaram para melhoria, como testaram a solução e porque é melhor do que as outras, se é mais cara, e se for mais cara, porque valeria o custo.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  <a:spcAft>
                <a:spcPts val="601"/>
              </a:spcAft>
            </a:pPr>
            <a:endParaRPr lang="pt-BR" sz="13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A2B349F-D052-4377-A94D-49E21B68BD49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9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51" name="Picture 7"/>
          <p:cNvPicPr/>
          <p:nvPr/>
        </p:nvPicPr>
        <p:blipFill>
          <a:blip r:embed="rId2"/>
          <a:stretch/>
        </p:blipFill>
        <p:spPr>
          <a:xfrm>
            <a:off x="5430600" y="1873440"/>
            <a:ext cx="3082680" cy="3994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2" name="CustomShape 4"/>
          <p:cNvSpPr/>
          <p:nvPr/>
        </p:nvSpPr>
        <p:spPr>
          <a:xfrm>
            <a:off x="5602320" y="2963160"/>
            <a:ext cx="624240" cy="161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5604120" y="3173400"/>
            <a:ext cx="624240" cy="1382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5605920" y="3499560"/>
            <a:ext cx="624240" cy="149760"/>
          </a:xfrm>
          <a:prstGeom prst="rect">
            <a:avLst/>
          </a:prstGeom>
          <a:noFill/>
          <a:ln w="284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5584680" y="3836880"/>
            <a:ext cx="624240" cy="16128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5586840" y="4197600"/>
            <a:ext cx="624240" cy="238320"/>
          </a:xfrm>
          <a:prstGeom prst="rect">
            <a:avLst/>
          </a:prstGeom>
          <a:noFill/>
          <a:ln w="284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581040" y="6388920"/>
            <a:ext cx="561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27/08/2018)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28792</TotalTime>
  <Words>1725</Words>
  <Application>Microsoft Macintosh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174</cp:revision>
  <cp:lastPrinted>2017-08-25T20:33:50Z</cp:lastPrinted>
  <dcterms:created xsi:type="dcterms:W3CDTF">2017-08-13T17:46:18Z</dcterms:created>
  <dcterms:modified xsi:type="dcterms:W3CDTF">2018-10-01T13:00:59Z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