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B7B1DD-2A4D-4D47-A987-D3032CF32EA5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4B1FFEE-DF35-4B32-AA5B-34986BD6027A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B1968C1-62A5-4EEB-B04C-2D8D7989E305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D51E5C-B538-4C2C-8CAE-210999C700B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A1CF8D8-C9D6-4E13-9EF7-52BC28E09BAE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9/02/2018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8E5DC20-3F8B-4669-A6EB-D998D2B0E2A1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E3E27AD-CBAF-4ADF-9E2B-0778CBD77A5C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9/02/2018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20026FD-904A-4EA5-A45F-2063C322FC00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Lição 4: </a:t>
            </a:r>
            <a:br/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alinhando no tapete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3996000" y="3710880"/>
            <a:ext cx="4806000" cy="2478960"/>
            <a:chOff x="3996000" y="3710880"/>
            <a:chExt cx="4806000" cy="2478960"/>
          </a:xfrm>
        </p:grpSpPr>
        <p:pic>
          <p:nvPicPr>
            <p:cNvPr id="100" name="Picture 6"/>
            <p:cNvPicPr/>
            <p:nvPr/>
          </p:nvPicPr>
          <p:blipFill>
            <a:blip r:embed="rId2"/>
            <a:stretch/>
          </p:blipFill>
          <p:spPr>
            <a:xfrm>
              <a:off x="3996000" y="3710880"/>
              <a:ext cx="4806000" cy="2330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1" name="CustomShape 2"/>
            <p:cNvSpPr/>
            <p:nvPr/>
          </p:nvSpPr>
          <p:spPr>
            <a:xfrm>
              <a:off x="7079400" y="4530240"/>
              <a:ext cx="474120" cy="400320"/>
            </a:xfrm>
            <a:prstGeom prst="ellipse">
              <a:avLst/>
            </a:prstGeom>
            <a:noFill/>
            <a:ln w="76320">
              <a:solidFill>
                <a:srgbClr val="FF3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3"/>
            <p:cNvSpPr/>
            <p:nvPr/>
          </p:nvSpPr>
          <p:spPr>
            <a:xfrm>
              <a:off x="4354200" y="5546160"/>
              <a:ext cx="2300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4"/>
            <p:cNvSpPr/>
            <p:nvPr/>
          </p:nvSpPr>
          <p:spPr>
            <a:xfrm flipH="1" flipV="1">
              <a:off x="6653520" y="3830760"/>
              <a:ext cx="6840" cy="1608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5"/>
            <p:cNvSpPr/>
            <p:nvPr/>
          </p:nvSpPr>
          <p:spPr>
            <a:xfrm>
              <a:off x="6752880" y="3830760"/>
              <a:ext cx="360" cy="63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6"/>
            <p:cNvSpPr/>
            <p:nvPr/>
          </p:nvSpPr>
          <p:spPr>
            <a:xfrm>
              <a:off x="6822000" y="4464720"/>
              <a:ext cx="561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0000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7"/>
            <p:cNvSpPr/>
            <p:nvPr/>
          </p:nvSpPr>
          <p:spPr>
            <a:xfrm rot="5400000">
              <a:off x="5933520" y="5177520"/>
              <a:ext cx="144828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Gill Sans MT"/>
                </a:rPr>
                <a:t>Align on a Line</a:t>
              </a:r>
              <a:endParaRPr lang="pt-BR" sz="1600" b="0" strike="noStrike" spc="-1">
                <a:latin typeface="Arial"/>
              </a:endParaRPr>
            </a:p>
          </p:txBody>
        </p:sp>
      </p:grpSp>
      <p:sp>
        <p:nvSpPr>
          <p:cNvPr id="107" name="TextShape 8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Por que alinhar é útil?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9"/>
          <p:cNvSpPr txBox="1"/>
          <p:nvPr/>
        </p:nvSpPr>
        <p:spPr>
          <a:xfrm>
            <a:off x="448200" y="1505520"/>
            <a:ext cx="8353800" cy="465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Para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completar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missão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com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confiança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estar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perto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mesma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posição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ângulo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todas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as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vezes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Isso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faz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com que 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percorra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distância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certa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Como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ângulo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certo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?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alinhar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nas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paredes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misões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linhas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endireitar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. Nessa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lição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veremos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sobre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as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linhas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Se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endireitar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muito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importante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um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FIRST LEGO League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porque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sempre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eles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andam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inha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reta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Um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pequeno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erro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ângulo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resulta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erro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expressivo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após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movimentos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grandes</a:t>
            </a:r>
            <a:br>
              <a:rPr sz="600" dirty="0"/>
            </a:b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Erros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ângulos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adicionados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>
                <a:solidFill>
                  <a:srgbClr val="3D3D3D"/>
                </a:solidFill>
                <a:latin typeface="Wingdings"/>
              </a:rPr>
              <a:t>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se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cada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curva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tiver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erro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alguns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graus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terá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muitos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graus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erro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depois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9" name="TextShape 10"/>
          <p:cNvSpPr txBox="1"/>
          <p:nvPr/>
        </p:nvSpPr>
        <p:spPr>
          <a:xfrm>
            <a:off x="581040" y="6387840"/>
            <a:ext cx="53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Como funciona?	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48200" y="1505520"/>
            <a:ext cx="5286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Se o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possui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dois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sensores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cor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usá-los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endireitar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.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Primeiro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mova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dois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motores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até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um sensor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encontrar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linha</a:t>
            </a:r>
            <a:endParaRPr lang="en-US" sz="3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Pare o motor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deste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lado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(B)</a:t>
            </a: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Então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mova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o outro motor ©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até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que o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segundo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sensor de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cor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encontre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linha</a:t>
            </a:r>
            <a:endParaRPr lang="en-US" sz="3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detalhes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desta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programação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estão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emAdvanced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>
                <a:solidFill>
                  <a:srgbClr val="3D3D3D"/>
                </a:solidFill>
                <a:latin typeface="Wingdings"/>
              </a:rPr>
              <a:t>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Squaring on lines lessons no EV3Lessons.com.</a:t>
            </a:r>
          </a:p>
        </p:txBody>
      </p:sp>
      <p:sp>
        <p:nvSpPr>
          <p:cNvPr id="112" name="CustomShape 3"/>
          <p:cNvSpPr/>
          <p:nvPr/>
        </p:nvSpPr>
        <p:spPr>
          <a:xfrm>
            <a:off x="6470640" y="2006640"/>
            <a:ext cx="192600" cy="1533960"/>
          </a:xfrm>
          <a:prstGeom prst="rect">
            <a:avLst/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7123320" y="156204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Figura 1</a:t>
            </a:r>
            <a:endParaRPr lang="pt-BR" sz="1800" b="0" strike="noStrike" spc="-1">
              <a:latin typeface="Arial"/>
            </a:endParaRPr>
          </a:p>
        </p:txBody>
      </p:sp>
      <p:grpSp>
        <p:nvGrpSpPr>
          <p:cNvPr id="114" name="Group 5"/>
          <p:cNvGrpSpPr/>
          <p:nvPr/>
        </p:nvGrpSpPr>
        <p:grpSpPr>
          <a:xfrm>
            <a:off x="6589080" y="2447280"/>
            <a:ext cx="1086120" cy="859320"/>
            <a:chOff x="6589080" y="2447280"/>
            <a:chExt cx="1086120" cy="859320"/>
          </a:xfrm>
        </p:grpSpPr>
        <p:grpSp>
          <p:nvGrpSpPr>
            <p:cNvPr id="115" name="Group 6"/>
            <p:cNvGrpSpPr/>
            <p:nvPr/>
          </p:nvGrpSpPr>
          <p:grpSpPr>
            <a:xfrm>
              <a:off x="6637680" y="2447280"/>
              <a:ext cx="1037520" cy="859320"/>
              <a:chOff x="6637680" y="2447280"/>
              <a:chExt cx="1037520" cy="859320"/>
            </a:xfrm>
          </p:grpSpPr>
          <p:sp>
            <p:nvSpPr>
              <p:cNvPr id="116" name="CustomShape 7"/>
              <p:cNvSpPr/>
              <p:nvPr/>
            </p:nvSpPr>
            <p:spPr>
              <a:xfrm rot="16986600">
                <a:off x="6831360" y="2410200"/>
                <a:ext cx="649800" cy="914040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CustomShape 8"/>
              <p:cNvSpPr/>
              <p:nvPr/>
            </p:nvSpPr>
            <p:spPr>
              <a:xfrm rot="16986600">
                <a:off x="7238160" y="3065400"/>
                <a:ext cx="111240" cy="3045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CustomShape 9"/>
              <p:cNvSpPr/>
              <p:nvPr/>
            </p:nvSpPr>
            <p:spPr>
              <a:xfrm rot="16986600">
                <a:off x="7378560" y="2461680"/>
                <a:ext cx="111240" cy="3045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9" name="CustomShape 10"/>
            <p:cNvSpPr/>
            <p:nvPr/>
          </p:nvSpPr>
          <p:spPr>
            <a:xfrm rot="786600">
              <a:off x="6600960" y="2848320"/>
              <a:ext cx="117720" cy="118440"/>
            </a:xfrm>
            <a:prstGeom prst="rect">
              <a:avLst/>
            </a:prstGeom>
            <a:solidFill>
              <a:srgbClr val="FFC000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CustomShape 11"/>
            <p:cNvSpPr/>
            <p:nvPr/>
          </p:nvSpPr>
          <p:spPr>
            <a:xfrm rot="786600">
              <a:off x="6675840" y="2537280"/>
              <a:ext cx="117720" cy="118440"/>
            </a:xfrm>
            <a:prstGeom prst="rect">
              <a:avLst/>
            </a:prstGeom>
            <a:solidFill>
              <a:srgbClr val="FFC000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1" name="CustomShape 12"/>
          <p:cNvSpPr/>
          <p:nvPr/>
        </p:nvSpPr>
        <p:spPr>
          <a:xfrm>
            <a:off x="7077600" y="433476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Figura 2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6502320" y="4803480"/>
            <a:ext cx="192600" cy="1533960"/>
          </a:xfrm>
          <a:prstGeom prst="rect">
            <a:avLst/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3" name="Group 14"/>
          <p:cNvGrpSpPr/>
          <p:nvPr/>
        </p:nvGrpSpPr>
        <p:grpSpPr>
          <a:xfrm>
            <a:off x="6621120" y="5290200"/>
            <a:ext cx="990000" cy="730800"/>
            <a:chOff x="6621120" y="5290200"/>
            <a:chExt cx="990000" cy="730800"/>
          </a:xfrm>
        </p:grpSpPr>
        <p:grpSp>
          <p:nvGrpSpPr>
            <p:cNvPr id="124" name="Group 15"/>
            <p:cNvGrpSpPr/>
            <p:nvPr/>
          </p:nvGrpSpPr>
          <p:grpSpPr>
            <a:xfrm>
              <a:off x="6697080" y="5290200"/>
              <a:ext cx="914040" cy="730800"/>
              <a:chOff x="6697080" y="5290200"/>
              <a:chExt cx="914040" cy="730800"/>
            </a:xfrm>
          </p:grpSpPr>
          <p:sp>
            <p:nvSpPr>
              <p:cNvPr id="125" name="CustomShape 16"/>
              <p:cNvSpPr/>
              <p:nvPr/>
            </p:nvSpPr>
            <p:spPr>
              <a:xfrm rot="16200000">
                <a:off x="6829200" y="5198760"/>
                <a:ext cx="649800" cy="914040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CustomShape 17"/>
              <p:cNvSpPr/>
              <p:nvPr/>
            </p:nvSpPr>
            <p:spPr>
              <a:xfrm rot="16200000">
                <a:off x="7311960" y="5812920"/>
                <a:ext cx="111240" cy="3045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CustomShape 18"/>
              <p:cNvSpPr/>
              <p:nvPr/>
            </p:nvSpPr>
            <p:spPr>
              <a:xfrm rot="16200000">
                <a:off x="7311960" y="5193360"/>
                <a:ext cx="111240" cy="3045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8" name="CustomShape 19"/>
            <p:cNvSpPr/>
            <p:nvPr/>
          </p:nvSpPr>
          <p:spPr>
            <a:xfrm>
              <a:off x="6621120" y="5748120"/>
              <a:ext cx="117720" cy="118440"/>
            </a:xfrm>
            <a:prstGeom prst="rect">
              <a:avLst/>
            </a:prstGeom>
            <a:solidFill>
              <a:srgbClr val="FFC000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20"/>
            <p:cNvSpPr/>
            <p:nvPr/>
          </p:nvSpPr>
          <p:spPr>
            <a:xfrm>
              <a:off x="6623280" y="5425920"/>
              <a:ext cx="117720" cy="118440"/>
            </a:xfrm>
            <a:prstGeom prst="rect">
              <a:avLst/>
            </a:prstGeom>
            <a:solidFill>
              <a:srgbClr val="FFC000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0" name="CustomShape 21"/>
          <p:cNvSpPr/>
          <p:nvPr/>
        </p:nvSpPr>
        <p:spPr>
          <a:xfrm>
            <a:off x="7226640" y="3306600"/>
            <a:ext cx="22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B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1" name="CustomShape 22"/>
          <p:cNvSpPr/>
          <p:nvPr/>
        </p:nvSpPr>
        <p:spPr>
          <a:xfrm>
            <a:off x="7595640" y="5175360"/>
            <a:ext cx="22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2" name="CustomShape 23"/>
          <p:cNvSpPr/>
          <p:nvPr/>
        </p:nvSpPr>
        <p:spPr>
          <a:xfrm rot="10800000" flipV="1">
            <a:off x="7641720" y="5167800"/>
            <a:ext cx="897120" cy="7920"/>
          </a:xfrm>
          <a:prstGeom prst="bentConnector2">
            <a:avLst/>
          </a:prstGeom>
          <a:noFill/>
          <a:ln w="50760"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4"/>
          <p:cNvSpPr/>
          <p:nvPr/>
        </p:nvSpPr>
        <p:spPr>
          <a:xfrm rot="10800000" flipV="1">
            <a:off x="8228880" y="2926440"/>
            <a:ext cx="897120" cy="7920"/>
          </a:xfrm>
          <a:prstGeom prst="bentConnector2">
            <a:avLst/>
          </a:prstGeom>
          <a:noFill/>
          <a:ln w="50760"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TextShape 25"/>
          <p:cNvSpPr txBox="1"/>
          <p:nvPr/>
        </p:nvSpPr>
        <p:spPr>
          <a:xfrm>
            <a:off x="581040" y="6388200"/>
            <a:ext cx="53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Alinhamento confiável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28640"/>
            <a:ext cx="8206920" cy="1930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Alinhamento sofre do mesmo problema que econtrar a linha </a:t>
            </a:r>
            <a:r>
              <a:rPr lang="en-US" sz="2000" b="0" strike="noStrike" spc="-1">
                <a:solidFill>
                  <a:srgbClr val="3D3D3D"/>
                </a:solidFill>
                <a:latin typeface="Wingdings"/>
              </a:rPr>
              <a:t></a:t>
            </a: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 se voc~e tentar encontrar uma área branca após uma grande parte do tapete, o sensor pode indicar branco antes da linha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 solução é a mesma </a:t>
            </a:r>
            <a:r>
              <a:rPr lang="en-US" sz="2000" b="0" strike="noStrike" spc="-1">
                <a:solidFill>
                  <a:srgbClr val="3D3D3D"/>
                </a:solidFill>
                <a:latin typeface="Wingdings"/>
              </a:rPr>
              <a:t></a:t>
            </a: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 mova para perto da linha antes de procurar por ela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80240" y="5003640"/>
            <a:ext cx="590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7360">
            <a:solidFill>
              <a:srgbClr val="172D56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18"/>
          <p:cNvPicPr/>
          <p:nvPr/>
        </p:nvPicPr>
        <p:blipFill>
          <a:blip r:embed="rId2"/>
          <a:stretch/>
        </p:blipFill>
        <p:spPr>
          <a:xfrm>
            <a:off x="581040" y="3623760"/>
            <a:ext cx="3142800" cy="266220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1261440" y="5472000"/>
            <a:ext cx="203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1181880" y="5107320"/>
            <a:ext cx="1716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Gill Sans MT"/>
              </a:rPr>
              <a:t>Branco?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141" name="Picture 36"/>
          <p:cNvPicPr/>
          <p:nvPr/>
        </p:nvPicPr>
        <p:blipFill>
          <a:blip r:embed="rId2"/>
          <a:stretch/>
        </p:blipFill>
        <p:spPr>
          <a:xfrm>
            <a:off x="4984560" y="3634560"/>
            <a:ext cx="3142800" cy="2662200"/>
          </a:xfrm>
          <a:prstGeom prst="rect">
            <a:avLst/>
          </a:prstGeom>
          <a:ln>
            <a:noFill/>
          </a:ln>
        </p:spPr>
      </p:pic>
      <p:sp>
        <p:nvSpPr>
          <p:cNvPr id="142" name="CustomShape 6"/>
          <p:cNvSpPr/>
          <p:nvPr/>
        </p:nvSpPr>
        <p:spPr>
          <a:xfrm flipV="1">
            <a:off x="7337520" y="5464800"/>
            <a:ext cx="366120" cy="1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6678720" y="5131080"/>
            <a:ext cx="1716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Gill Sans MT"/>
              </a:rPr>
              <a:t>Branco?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5451840" y="5501160"/>
            <a:ext cx="188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5139360" y="5131080"/>
            <a:ext cx="17168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Gill Sans MT"/>
              </a:rPr>
              <a:t>Andando por cm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6" name="TextShape 10"/>
          <p:cNvSpPr txBox="1"/>
          <p:nvPr/>
        </p:nvSpPr>
        <p:spPr>
          <a:xfrm>
            <a:off x="581040" y="6388200"/>
            <a:ext cx="53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Problemas e soluções comuns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perceber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que o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está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bem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reto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no final de um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alinhamenton</a:t>
            </a:r>
            <a:endParaRPr lang="en-US" sz="3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Geralmente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depende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quanto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ele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andou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antes de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começar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alinhamento</a:t>
            </a:r>
            <a:endParaRPr lang="en-US" sz="32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3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Como o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alinhamento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torna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mais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“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esguio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”,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repetir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processo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diminuir</a:t>
            </a:r>
            <a:r>
              <a:rPr lang="en-US" sz="3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600" b="0" strike="noStrike" spc="-1" dirty="0" err="1">
                <a:solidFill>
                  <a:srgbClr val="3D3D3D"/>
                </a:solidFill>
                <a:latin typeface="Gill Sans MT"/>
              </a:rPr>
              <a:t>erros</a:t>
            </a:r>
            <a:endParaRPr lang="en-US" sz="3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Cada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repetição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fará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com que o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fique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mais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próximo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estar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reto</a:t>
            </a:r>
            <a:endParaRPr lang="en-US" sz="3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terá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testar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quantas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vezes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será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necessário</a:t>
            </a:r>
            <a:r>
              <a:rPr lang="en-US" sz="3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3200" b="0" strike="noStrike" spc="-1" dirty="0" err="1">
                <a:solidFill>
                  <a:srgbClr val="3D3D3D"/>
                </a:solidFill>
                <a:latin typeface="Gill Sans MT"/>
              </a:rPr>
              <a:t>alinhar</a:t>
            </a:r>
            <a:endParaRPr lang="en-US" sz="32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81040" y="6388200"/>
            <a:ext cx="53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 depois: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Para programar esta solução, leia as seguintes lições do EV3Lessons.com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MyBlocks with Inputs and Outputs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Data Wires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Parallel Beams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Parallel Beam Synchronization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Squaring on Lines</a:t>
            </a:r>
          </a:p>
        </p:txBody>
      </p:sp>
      <p:sp>
        <p:nvSpPr>
          <p:cNvPr id="152" name="TextShape 3"/>
          <p:cNvSpPr txBox="1"/>
          <p:nvPr/>
        </p:nvSpPr>
        <p:spPr>
          <a:xfrm>
            <a:off x="581040" y="6388200"/>
            <a:ext cx="53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lição foi escrita por Sanjay Seshan e Arvind Seshan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Mais lições em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www.ev3lessons.com</a:t>
            </a: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4"/>
              </a:rPr>
              <a:t>www.flltutorials.com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200" y="5395680"/>
            <a:ext cx="7913160" cy="915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Creative Commons Attribution-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NonCommercial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ShareAlike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 4.0 International License</a:t>
            </a: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.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56" name="Picture 2"/>
          <p:cNvPicPr/>
          <p:nvPr/>
        </p:nvPicPr>
        <p:blipFill>
          <a:blip r:embed="rId6"/>
          <a:stretch/>
        </p:blipFill>
        <p:spPr>
          <a:xfrm>
            <a:off x="3812400" y="4160520"/>
            <a:ext cx="2161080" cy="761040"/>
          </a:xfrm>
          <a:prstGeom prst="rect">
            <a:avLst/>
          </a:prstGeom>
          <a:ln>
            <a:noFill/>
          </a:ln>
        </p:spPr>
      </p:pic>
      <p:sp>
        <p:nvSpPr>
          <p:cNvPr id="157" name="TextShape 4"/>
          <p:cNvSpPr txBox="1"/>
          <p:nvPr/>
        </p:nvSpPr>
        <p:spPr>
          <a:xfrm>
            <a:off x="581040" y="6388200"/>
            <a:ext cx="5394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04/09/2018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25627</TotalTime>
  <Words>448</Words>
  <Application>Microsoft Macintosh PowerPoint</Application>
  <PresentationFormat>On-screen Show (4:3)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DejaVu Sans</vt:lpstr>
      <vt:lpstr>Gill Sans MT</vt:lpstr>
      <vt:lpstr>Helvetica Neue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subject/>
  <dc:creator>Sanjay Seshan</dc:creator>
  <dc:description/>
  <cp:lastModifiedBy>Sanjay Seshan</cp:lastModifiedBy>
  <cp:revision>240</cp:revision>
  <cp:lastPrinted>2016-08-04T16:20:00Z</cp:lastPrinted>
  <dcterms:created xsi:type="dcterms:W3CDTF">2014-10-28T21:59:38Z</dcterms:created>
  <dcterms:modified xsi:type="dcterms:W3CDTF">2018-10-01T12:10:42Z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