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7.tif" ContentType="image/tiff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8200" y="563760"/>
            <a:ext cx="8239680" cy="5681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3936600"/>
            <a:ext cx="7989480" cy="103284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title style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Last Edit: </a:t>
            </a:r>
            <a:fld id="{48B2419A-8EEF-4114-91F8-EDF412678823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05/09/2018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F7DE67E-7896-423A-B271-0FE116DF8946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8" name="Picture 7" descr=""/>
          <p:cNvPicPr/>
          <p:nvPr/>
        </p:nvPicPr>
        <p:blipFill>
          <a:blip r:embed="rId2"/>
          <a:stretch/>
        </p:blipFill>
        <p:spPr>
          <a:xfrm>
            <a:off x="335160" y="563760"/>
            <a:ext cx="8488440" cy="2915280"/>
          </a:xfrm>
          <a:prstGeom prst="rect">
            <a:avLst/>
          </a:prstGeom>
          <a:ln>
            <a:noFill/>
          </a:ln>
        </p:spPr>
      </p:pic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Clique para editar o formato do texto da estrutura de tópicos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2.º nível da estrutura de tópicos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3.º nível da estrutura de tópicos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4.º nível da estrutura de tópicos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5.º nível da estrutura de tópicos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6.º nível da estrutura de tópicos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7.º nível da estrutura de tópicos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448200" y="599760"/>
            <a:ext cx="8238240" cy="817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anchor="ctr"/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Edit Master text styles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Third level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lvl="3" marL="1242000" indent="-2336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Fourth level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1602000" indent="-2336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Fifth level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Last Edit: </a:t>
            </a:r>
            <a:fld id="{90724D94-81F3-4EC8-8CE1-A9DC1ADB9BE4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05/09/2018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F6AF22B-E94E-41DD-9C38-F917C539D816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www.flltutorials.com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7.tif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81040" y="3936600"/>
            <a:ext cx="7989480" cy="1032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Caderno de engenharia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81040" y="5160960"/>
            <a:ext cx="7989480" cy="59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pt-BR" sz="1600" spc="-1" strike="noStrike" cap="all">
                <a:solidFill>
                  <a:srgbClr val="ffffff"/>
                </a:solidFill>
                <a:latin typeface="Gill Sans MT"/>
              </a:rPr>
              <a:t>SESHAN BROTHERS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pt-BR" sz="1600" spc="-1" strike="noStrike" cap="all">
                <a:solidFill>
                  <a:srgbClr val="ffffff"/>
                </a:solidFill>
                <a:latin typeface="Gill Sans MT"/>
              </a:rPr>
              <a:t>Traduzido por equipe sunrise</a:t>
            </a: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CRéDIToS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Essa lição foi escrita por Sanjay e Arvind Seshan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Mais lições de for FIRST LEGO League disponíveis em </a:t>
            </a:r>
            <a:r>
              <a:rPr b="0" lang="en-US" sz="2800" spc="-1" strike="noStrike" u="sng">
                <a:solidFill>
                  <a:srgbClr val="828282"/>
                </a:solidFill>
                <a:uFillTx/>
                <a:latin typeface="Gill Sans MT"/>
                <a:hlinkClick r:id="rId1"/>
              </a:rPr>
              <a:t>www.flltutorials.com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Traduzido por Equipe Sunrise, de Santa Catarina, Brasil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E1C4B59-95CD-4F0F-A3C0-9824FC6D3049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72400" y="5047200"/>
            <a:ext cx="7989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400" spc="-1" strike="noStrike" u="sng">
                <a:solidFill>
                  <a:srgbClr val="828282"/>
                </a:solidFill>
                <a:uFillTx/>
                <a:latin typeface="Gill Sans MT"/>
                <a:hlinkClick r:id="rId2"/>
              </a:rPr>
              <a:t>Creative Commons Attribution-NonCommercial-ShareAlike 4.0 International License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44" name="Picture 10" descr=""/>
          <p:cNvPicPr/>
          <p:nvPr/>
        </p:nvPicPr>
        <p:blipFill>
          <a:blip r:embed="rId3"/>
          <a:stretch/>
        </p:blipFill>
        <p:spPr>
          <a:xfrm>
            <a:off x="3486600" y="4035960"/>
            <a:ext cx="2552400" cy="888480"/>
          </a:xfrm>
          <a:prstGeom prst="rect">
            <a:avLst/>
          </a:prstGeom>
          <a:ln>
            <a:noFill/>
          </a:ln>
        </p:spPr>
      </p:pic>
      <p:sp>
        <p:nvSpPr>
          <p:cNvPr id="145" name="TextShape 5"/>
          <p:cNvSpPr txBox="1"/>
          <p:nvPr/>
        </p:nvSpPr>
        <p:spPr>
          <a:xfrm>
            <a:off x="4392720" y="639288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78D4D6DD-3F4C-4BA3-A1E2-087722985E4B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05/09/2018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581760" y="638856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O que é um caderno de engenharia?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O caderno de engenharia é uma forma de documentar a jornada da equipe na temporada FIRST LEGO League. 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Documenta o processo de design e construção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Documenta a pesquisa, viagens de campo, entrevistas e testes da solução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Documenta seus eventos de divulgação, o que fazem durante os treinos e até mesmo as ideias futuras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053360" y="4291560"/>
            <a:ext cx="7131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ff0000"/>
                </a:solidFill>
                <a:latin typeface="Gill Sans MT"/>
              </a:rPr>
              <a:t>Resumindo, se documenta TUDO!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F63C17B8-F54A-483C-8DD6-53223D8A3AD5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05/09/2018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97" name="TextShape 5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98" name="TextShape 6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9331AEE-3CCE-427D-91CE-A8A89943EA3B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581040" y="5157360"/>
            <a:ext cx="7696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800" spc="-1" strike="noStrike">
                <a:solidFill>
                  <a:srgbClr val="ff0000"/>
                </a:solidFill>
                <a:latin typeface="Gill Sans MT"/>
              </a:rPr>
              <a:t>FLL Tutorials mostra algumas páginas de Cadernos de Engenharia e também templates prontos para uso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O que pode ser incluído?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Fotografias e desenhos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Modelos LDD CAD do robô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Planos para a temporada e tarefas para serem feitas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Discussões e decisões durante os treinos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Ideias e testes de anexos do robô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Prints da programação e pseudo-códigos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Problemas encontrados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Melhorias feitas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Ideias que vocês tiveram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963DD18-AF8F-4731-A344-88FFEEC3275A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03" name="TextShape 4"/>
          <p:cNvSpPr txBox="1"/>
          <p:nvPr/>
        </p:nvSpPr>
        <p:spPr>
          <a:xfrm>
            <a:off x="4392360" y="639252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1B721B0E-027C-4E83-8D11-C2712FEF70E1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05/09/2018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04" name="TextShape 5"/>
          <p:cNvSpPr txBox="1"/>
          <p:nvPr/>
        </p:nvSpPr>
        <p:spPr>
          <a:xfrm>
            <a:off x="581400" y="638820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Algumas perguntas importantes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Qual é o objetivo do treino de hoje? 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Que decisões tomamos hoje?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Por que vocês tomaram esta decisão?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O que vocês tentaram hoje?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O que funcionou e o que não funcionou?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Quando algo não funcionou, como vocês resolveram o problema?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Que mudanças vocês estão planjeando para a próxima vez? Quais são os próximos passos?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790A43D-ABC8-42DB-A464-3228B4567EAB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4392720" y="639288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7A2BB871-AF18-4FB8-9EDC-2CCBF64FEF35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05/09/2018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581760" y="638856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Ex 1: Caderno de engenharia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9460ADB-7094-4BB8-A51C-19BE57F0291C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422640" y="1497240"/>
            <a:ext cx="3282480" cy="48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pt-BR" sz="2400" spc="-1" strike="noStrike">
                <a:solidFill>
                  <a:srgbClr val="ff0000"/>
                </a:solidFill>
                <a:latin typeface="Gill Sans MT"/>
              </a:rPr>
              <a:t>Documente como a equipe chegou a estratégia do desafio</a:t>
            </a:r>
            <a:endParaRPr b="0" lang="pt-B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endParaRPr b="0" lang="pt-B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pt-BR" sz="2400" spc="-1" strike="noStrike">
                <a:solidFill>
                  <a:srgbClr val="ff0000"/>
                </a:solidFill>
                <a:latin typeface="Gill Sans MT"/>
              </a:rPr>
              <a:t>Documente quais missões serão feitas em cada saída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pt-BR" sz="2400" spc="-1" strike="noStrike">
                <a:solidFill>
                  <a:srgbClr val="ff0000"/>
                </a:solidFill>
                <a:latin typeface="Gill Sans MT"/>
              </a:rPr>
              <a:t>Documente quem irá trabalhar com o que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13" name="Content Placeholder 13" descr=""/>
          <p:cNvPicPr/>
          <p:nvPr/>
        </p:nvPicPr>
        <p:blipFill>
          <a:blip r:embed="rId1"/>
          <a:stretch/>
        </p:blipFill>
        <p:spPr>
          <a:xfrm>
            <a:off x="4740840" y="1440720"/>
            <a:ext cx="3939480" cy="5017680"/>
          </a:xfrm>
          <a:prstGeom prst="rect">
            <a:avLst/>
          </a:prstGeom>
          <a:ln>
            <a:noFill/>
          </a:ln>
        </p:spPr>
      </p:pic>
      <p:sp>
        <p:nvSpPr>
          <p:cNvPr id="114" name="TextShape 4"/>
          <p:cNvSpPr txBox="1"/>
          <p:nvPr/>
        </p:nvSpPr>
        <p:spPr>
          <a:xfrm>
            <a:off x="4392720" y="639288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921B8E93-6C16-4D67-B086-53DE62621791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05/09/2018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15" name="TextShape 5"/>
          <p:cNvSpPr txBox="1"/>
          <p:nvPr/>
        </p:nvSpPr>
        <p:spPr>
          <a:xfrm>
            <a:off x="581760" y="638856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Ex 2: caderno de engenharia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977834F-40B3-4671-AD44-27AFE4274656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581040" y="3500280"/>
            <a:ext cx="32677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pt-BR" sz="2400" spc="-1" strike="noStrike">
                <a:solidFill>
                  <a:srgbClr val="ff0000"/>
                </a:solidFill>
                <a:latin typeface="Gill Sans MT"/>
              </a:rPr>
              <a:t>Documente os testes baseados em diferentes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19" name="Content Placeholder 14" descr=""/>
          <p:cNvPicPr/>
          <p:nvPr/>
        </p:nvPicPr>
        <p:blipFill>
          <a:blip r:embed="rId1"/>
          <a:stretch/>
        </p:blipFill>
        <p:spPr>
          <a:xfrm>
            <a:off x="4350600" y="1446120"/>
            <a:ext cx="4068360" cy="4939200"/>
          </a:xfrm>
          <a:prstGeom prst="rect">
            <a:avLst/>
          </a:prstGeom>
          <a:ln>
            <a:noFill/>
          </a:ln>
        </p:spPr>
      </p:pic>
      <p:sp>
        <p:nvSpPr>
          <p:cNvPr id="120" name="TextShape 4"/>
          <p:cNvSpPr txBox="1"/>
          <p:nvPr/>
        </p:nvSpPr>
        <p:spPr>
          <a:xfrm>
            <a:off x="4392720" y="639288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D2181D0E-459D-40BC-8E77-5E145486A469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05/09/2018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21" name="TextShape 5"/>
          <p:cNvSpPr txBox="1"/>
          <p:nvPr/>
        </p:nvSpPr>
        <p:spPr>
          <a:xfrm>
            <a:off x="581760" y="638856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Ex 3: caderno de engenharia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6537BC5-11EE-4DEF-8363-641E4F5C03DF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581040" y="3576960"/>
            <a:ext cx="24915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pt-BR" sz="2400" spc="-1" strike="noStrike">
                <a:solidFill>
                  <a:srgbClr val="ff0000"/>
                </a:solidFill>
                <a:latin typeface="Gill Sans MT"/>
              </a:rPr>
              <a:t>Documente outros testes, como rodas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25" name="Content Placeholder 14" descr=""/>
          <p:cNvPicPr/>
          <p:nvPr/>
        </p:nvPicPr>
        <p:blipFill>
          <a:blip r:embed="rId1"/>
          <a:stretch/>
        </p:blipFill>
        <p:spPr>
          <a:xfrm>
            <a:off x="3300120" y="1661400"/>
            <a:ext cx="5270400" cy="4354200"/>
          </a:xfrm>
          <a:prstGeom prst="rect">
            <a:avLst/>
          </a:prstGeom>
          <a:ln>
            <a:noFill/>
          </a:ln>
        </p:spPr>
      </p:pic>
      <p:sp>
        <p:nvSpPr>
          <p:cNvPr id="126" name="TextShape 4"/>
          <p:cNvSpPr txBox="1"/>
          <p:nvPr/>
        </p:nvSpPr>
        <p:spPr>
          <a:xfrm>
            <a:off x="4392720" y="639288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C640911B-1613-4ACA-97CF-0A4EA0A54A50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05/09/2018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27" name="TextShape 5"/>
          <p:cNvSpPr txBox="1"/>
          <p:nvPr/>
        </p:nvSpPr>
        <p:spPr>
          <a:xfrm>
            <a:off x="581760" y="638856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Ex 4: caderno de engenharia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035AD30-6BE0-4640-99D4-F39806078F03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569880" y="1935000"/>
            <a:ext cx="295812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pt-BR" sz="2400" spc="-1" strike="noStrike">
                <a:solidFill>
                  <a:srgbClr val="ff0000"/>
                </a:solidFill>
                <a:latin typeface="Gill Sans MT"/>
              </a:rPr>
              <a:t>Documente diferentes ideias de anexos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pt-BR" sz="2400" spc="-1" strike="noStrike">
                <a:solidFill>
                  <a:srgbClr val="ff0000"/>
                </a:solidFill>
                <a:latin typeface="Gill Sans MT"/>
              </a:rPr>
              <a:t>Documente entrevistas/viagens de campo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31" name="Content Placeholder 14" descr=""/>
          <p:cNvPicPr/>
          <p:nvPr/>
        </p:nvPicPr>
        <p:blipFill>
          <a:blip r:embed="rId1"/>
          <a:stretch/>
        </p:blipFill>
        <p:spPr>
          <a:xfrm>
            <a:off x="4055760" y="1494000"/>
            <a:ext cx="4718880" cy="4893840"/>
          </a:xfrm>
          <a:prstGeom prst="rect">
            <a:avLst/>
          </a:prstGeom>
          <a:ln>
            <a:noFill/>
          </a:ln>
        </p:spPr>
      </p:pic>
      <p:sp>
        <p:nvSpPr>
          <p:cNvPr id="132" name="TextShape 4"/>
          <p:cNvSpPr txBox="1"/>
          <p:nvPr/>
        </p:nvSpPr>
        <p:spPr>
          <a:xfrm>
            <a:off x="4392720" y="639288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B8B20CCF-1508-4029-ACB8-733F9F7B8A29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05/09/2018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33" name="TextShape 5"/>
          <p:cNvSpPr txBox="1"/>
          <p:nvPr/>
        </p:nvSpPr>
        <p:spPr>
          <a:xfrm>
            <a:off x="581760" y="638856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Ex 5: caderno de engenharia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883EADD-DDCA-42EA-A60C-8B3314ADA03E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433800" y="2144880"/>
            <a:ext cx="2353320" cy="31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pt-BR" sz="2000" spc="-1" strike="noStrike">
                <a:solidFill>
                  <a:srgbClr val="ff0000"/>
                </a:solidFill>
                <a:latin typeface="Gill Sans MT"/>
              </a:rPr>
              <a:t>Documente metas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pt-BR" sz="2000" spc="-1" strike="noStrike">
                <a:solidFill>
                  <a:srgbClr val="ff0000"/>
                </a:solidFill>
                <a:latin typeface="Gill Sans MT"/>
              </a:rPr>
              <a:t>Documente problemas encontrados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pt-BR" sz="2000" spc="-1" strike="noStrike">
                <a:solidFill>
                  <a:srgbClr val="ff0000"/>
                </a:solidFill>
                <a:latin typeface="Gill Sans MT"/>
              </a:rPr>
              <a:t>Documente o que funcionou nos treinos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37" name="Content Placeholder 14" descr=""/>
          <p:cNvPicPr/>
          <p:nvPr/>
        </p:nvPicPr>
        <p:blipFill>
          <a:blip r:embed="rId1"/>
          <a:stretch/>
        </p:blipFill>
        <p:spPr>
          <a:xfrm>
            <a:off x="3126600" y="1490400"/>
            <a:ext cx="5563440" cy="4074480"/>
          </a:xfrm>
          <a:prstGeom prst="rect">
            <a:avLst/>
          </a:prstGeom>
          <a:ln>
            <a:noFill/>
          </a:ln>
        </p:spPr>
      </p:pic>
      <p:sp>
        <p:nvSpPr>
          <p:cNvPr id="138" name="TextShape 4"/>
          <p:cNvSpPr txBox="1"/>
          <p:nvPr/>
        </p:nvSpPr>
        <p:spPr>
          <a:xfrm>
            <a:off x="4392720" y="639288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2BF0222B-6066-459D-AB68-2691D2C4A9AD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05/09/2018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39" name="TextShape 5"/>
          <p:cNvSpPr txBox="1"/>
          <p:nvPr/>
        </p:nvSpPr>
        <p:spPr>
          <a:xfrm>
            <a:off x="581760" y="638856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156</TotalTime>
  <Application>LibreOffice/6.0.2.1$Windows_X86_64 LibreOffice_project/f7f06a8f319e4b62f9bc5095aa112a65d2f3ac89</Application>
  <Words>371</Words>
  <Paragraphs>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2018-06-09T21:02:33Z</dcterms:created>
  <dc:creator>Sanjay Seshan</dc:creator>
  <dc:description/>
  <dc:language>pt-BR</dc:language>
  <cp:lastModifiedBy/>
  <dcterms:modified xsi:type="dcterms:W3CDTF">2018-09-05T14:01:25Z</dcterms:modified>
  <cp:revision>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