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Clique para mover o slide</a:t>
            </a: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9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9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9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9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CCF21A5-5C5F-400E-827C-00173B782668}" type="slidenum">
              <a:rPr lang="pt-BR" sz="1400" b="0" strike="noStrike" spc="-1">
                <a:latin typeface="Times New Roman"/>
              </a:rPr>
              <a:t>‹#›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53F762B-8688-4179-9633-C4D6516C98DE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3352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1920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4820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3352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1920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581040" y="687600"/>
            <a:ext cx="7989480" cy="276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23352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1920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4820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23352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01920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581040" y="687600"/>
            <a:ext cx="7989480" cy="276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448200" y="441360"/>
            <a:ext cx="2719440" cy="107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" name="CustomShape 2"/>
          <p:cNvSpPr/>
          <p:nvPr/>
        </p:nvSpPr>
        <p:spPr>
          <a:xfrm>
            <a:off x="5976000" y="441360"/>
            <a:ext cx="2710440" cy="10764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216600" y="441360"/>
            <a:ext cx="2710440" cy="107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48200" y="563760"/>
            <a:ext cx="8239680" cy="56818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81040" y="3936600"/>
            <a:ext cx="7989480" cy="10328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Gill Sans MT"/>
              </a:rPr>
              <a:t>title style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5559480" y="639216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66548376-2E00-4D3E-ADB4-BBDFA71E19A2}" type="datetime1">
              <a:rPr lang="pt-BR" sz="1800" b="0" strike="noStrike" spc="-1">
                <a:solidFill>
                  <a:srgbClr val="537ED0"/>
                </a:solidFill>
                <a:latin typeface="Gill Sans MT"/>
              </a:rPr>
              <a:t>01/10/2018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581040" y="6387840"/>
            <a:ext cx="487008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Last Edit 6/11/2018</a:t>
            </a:r>
            <a:endParaRPr lang="pt-BR" sz="1800" b="0" strike="noStrike" spc="-1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7800480" y="6392160"/>
            <a:ext cx="77004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27B7CBD9-9AFE-4E6C-A485-5D941CEB9A86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‹#›</a:t>
            </a:fld>
            <a:endParaRPr lang="pt-BR" sz="1800" b="0" strike="noStrike" spc="-1">
              <a:latin typeface="Times New Roman"/>
            </a:endParaRPr>
          </a:p>
        </p:txBody>
      </p:sp>
      <p:pic>
        <p:nvPicPr>
          <p:cNvPr id="8" name="Picture 7"/>
          <p:cNvPicPr/>
          <p:nvPr/>
        </p:nvPicPr>
        <p:blipFill>
          <a:blip r:embed="rId14"/>
          <a:stretch/>
        </p:blipFill>
        <p:spPr>
          <a:xfrm>
            <a:off x="335160" y="563760"/>
            <a:ext cx="8488440" cy="2915280"/>
          </a:xfrm>
          <a:prstGeom prst="rect">
            <a:avLst/>
          </a:prstGeom>
          <a:ln>
            <a:noFill/>
          </a:ln>
        </p:spPr>
      </p:pic>
      <p:sp>
        <p:nvSpPr>
          <p:cNvPr id="9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3D3D3D"/>
                </a:solidFill>
                <a:latin typeface="Gill Sans MT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D3D3D"/>
                </a:solidFill>
                <a:latin typeface="Gill Sans MT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3D3D3D"/>
                </a:solidFill>
                <a:latin typeface="Gill Sans MT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48200" y="441360"/>
            <a:ext cx="2719440" cy="107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5976000" y="441360"/>
            <a:ext cx="2710440" cy="10764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" name="CustomShape 3"/>
          <p:cNvSpPr/>
          <p:nvPr/>
        </p:nvSpPr>
        <p:spPr>
          <a:xfrm>
            <a:off x="3216600" y="441360"/>
            <a:ext cx="2710440" cy="107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448200" y="599760"/>
            <a:ext cx="8238240" cy="817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" name="PlaceHolder 5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Click to edit Master title style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/>
          <a:lstStyle/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3600" b="0" strike="noStrike" spc="-1">
                <a:solidFill>
                  <a:srgbClr val="3D3D3D"/>
                </a:solidFill>
                <a:latin typeface="Gill Sans MT"/>
              </a:rPr>
              <a:t>Edit Master text styles</a:t>
            </a: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3200" b="0" strike="noStrike" spc="-1">
                <a:solidFill>
                  <a:srgbClr val="3D3D3D"/>
                </a:solidFill>
                <a:latin typeface="Gill Sans MT"/>
              </a:rPr>
              <a:t>Second level</a:t>
            </a:r>
          </a:p>
          <a:p>
            <a:pPr marL="900000" lvl="2" indent="-269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800" b="0" strike="noStrike" spc="-1">
                <a:solidFill>
                  <a:srgbClr val="3D3D3D"/>
                </a:solidFill>
                <a:latin typeface="Gill Sans MT"/>
              </a:rPr>
              <a:t>Third level</a:t>
            </a:r>
          </a:p>
          <a:p>
            <a:pPr marL="1242000" lvl="3" indent="-233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Fourth level</a:t>
            </a:r>
          </a:p>
          <a:p>
            <a:pPr marL="1602000" lvl="4" indent="-233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Fifth level</a:t>
            </a:r>
          </a:p>
        </p:txBody>
      </p:sp>
      <p:sp>
        <p:nvSpPr>
          <p:cNvPr id="52" name="PlaceHolder 7"/>
          <p:cNvSpPr>
            <a:spLocks noGrp="1"/>
          </p:cNvSpPr>
          <p:nvPr>
            <p:ph type="dt"/>
          </p:nvPr>
        </p:nvSpPr>
        <p:spPr>
          <a:xfrm>
            <a:off x="5559480" y="639216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A2CF972-7500-4B83-A233-343A2E6D0E5A}" type="datetime1">
              <a:rPr lang="pt-BR" sz="1800" b="0" strike="noStrike" spc="-1">
                <a:solidFill>
                  <a:srgbClr val="537ED0"/>
                </a:solidFill>
                <a:latin typeface="Gill Sans MT"/>
              </a:rPr>
              <a:t>01/10/2018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53" name="PlaceHolder 8"/>
          <p:cNvSpPr>
            <a:spLocks noGrp="1"/>
          </p:cNvSpPr>
          <p:nvPr>
            <p:ph type="ftr"/>
          </p:nvPr>
        </p:nvSpPr>
        <p:spPr>
          <a:xfrm>
            <a:off x="581040" y="6387840"/>
            <a:ext cx="487008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Last Edit 6/11/2018</a:t>
            </a:r>
            <a:endParaRPr lang="pt-BR" sz="1800" b="0" strike="noStrike" spc="-1">
              <a:latin typeface="Times New Roman"/>
            </a:endParaRPr>
          </a:p>
        </p:txBody>
      </p:sp>
      <p:sp>
        <p:nvSpPr>
          <p:cNvPr id="54" name="PlaceHolder 9"/>
          <p:cNvSpPr>
            <a:spLocks noGrp="1"/>
          </p:cNvSpPr>
          <p:nvPr>
            <p:ph type="sldNum"/>
          </p:nvPr>
        </p:nvSpPr>
        <p:spPr>
          <a:xfrm>
            <a:off x="7800480" y="6392160"/>
            <a:ext cx="77004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943F80A-3E8D-4102-A186-423936AEF6BD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‹#›</a:t>
            </a:fld>
            <a:endParaRPr lang="pt-BR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www.flltutorial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81040" y="3936600"/>
            <a:ext cx="7989480" cy="1032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Gill Sans MT"/>
              </a:rPr>
              <a:t>Anexos passivos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81040" y="5175720"/>
            <a:ext cx="7989480" cy="59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</a:pPr>
            <a:r>
              <a:rPr lang="pt-BR" sz="1600" b="0" strike="noStrike" cap="all" spc="-1">
                <a:solidFill>
                  <a:srgbClr val="FFFFFF"/>
                </a:solidFill>
                <a:latin typeface="Gill Sans MT"/>
              </a:rPr>
              <a:t>Seshan brothers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</a:pPr>
            <a:r>
              <a:rPr lang="pt-BR" sz="1600" b="0" strike="noStrike" cap="all" spc="-1">
                <a:solidFill>
                  <a:srgbClr val="FFFFFF"/>
                </a:solidFill>
                <a:latin typeface="Gill Sans MT"/>
              </a:rPr>
              <a:t>Traduzido por equipe sunrise</a:t>
            </a:r>
            <a:endParaRPr lang="pt-BR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O que é um anexo?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57200" y="1752480"/>
            <a:ext cx="4560120" cy="4373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Um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mecanismo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que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auxilia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seu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robô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a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completar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uma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tarefaA</a:t>
            </a:r>
            <a:endParaRPr lang="en-US" sz="24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Esse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mecanismo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é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anexado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ao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robô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na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base</a:t>
            </a:r>
          </a:p>
          <a:p>
            <a:pPr marL="343080" indent="-34272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Para um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robô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de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competição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, o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objetivo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é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criar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anexos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que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funcionam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consistentemente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e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são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fáceis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de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encaixar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e remover</a:t>
            </a:r>
          </a:p>
        </p:txBody>
      </p:sp>
      <p:sp>
        <p:nvSpPr>
          <p:cNvPr id="101" name="TextShape 3"/>
          <p:cNvSpPr txBox="1"/>
          <p:nvPr/>
        </p:nvSpPr>
        <p:spPr>
          <a:xfrm>
            <a:off x="581040" y="6387840"/>
            <a:ext cx="5466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Última edição: 05/09/2018</a:t>
            </a:r>
            <a:endParaRPr lang="pt-BR" sz="1800" b="0" strike="noStrike" spc="-1">
              <a:latin typeface="Times New Roman"/>
            </a:endParaRPr>
          </a:p>
        </p:txBody>
      </p:sp>
      <p:pic>
        <p:nvPicPr>
          <p:cNvPr id="102" name="Picture 5"/>
          <p:cNvPicPr/>
          <p:nvPr/>
        </p:nvPicPr>
        <p:blipFill>
          <a:blip r:embed="rId2"/>
          <a:stretch/>
        </p:blipFill>
        <p:spPr>
          <a:xfrm>
            <a:off x="5168160" y="1752480"/>
            <a:ext cx="3288960" cy="2463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PASSIVo VS. motorizado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457200" y="1524240"/>
            <a:ext cx="4125240" cy="460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Anexos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passivos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não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necessitam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de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motorização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.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Eles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funcionam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com o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movimento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do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robô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ou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até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mesmo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a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gravidade</a:t>
            </a:r>
            <a:endParaRPr lang="en-US" sz="20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800280" lvl="1" indent="-34272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Essa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lição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cobre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alguns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tipos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de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anexos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passivos</a:t>
            </a:r>
            <a:endParaRPr lang="en-US" b="0" strike="noStrike" spc="-1" dirty="0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</a:pPr>
            <a:endParaRPr lang="en-US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Anexos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motorizados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precisam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de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uma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fonte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de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força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. (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Motores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,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pneumático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...)</a:t>
            </a:r>
          </a:p>
        </p:txBody>
      </p:sp>
      <p:pic>
        <p:nvPicPr>
          <p:cNvPr id="105" name="Picture 3"/>
          <p:cNvPicPr/>
          <p:nvPr/>
        </p:nvPicPr>
        <p:blipFill>
          <a:blip r:embed="rId2"/>
          <a:stretch/>
        </p:blipFill>
        <p:spPr>
          <a:xfrm>
            <a:off x="5208120" y="4295160"/>
            <a:ext cx="3093840" cy="1398600"/>
          </a:xfrm>
          <a:prstGeom prst="rect">
            <a:avLst/>
          </a:prstGeom>
          <a:ln>
            <a:noFill/>
          </a:ln>
        </p:spPr>
      </p:pic>
      <p:pic>
        <p:nvPicPr>
          <p:cNvPr id="106" name="Picture 9"/>
          <p:cNvPicPr/>
          <p:nvPr/>
        </p:nvPicPr>
        <p:blipFill>
          <a:blip r:embed="rId3"/>
          <a:stretch/>
        </p:blipFill>
        <p:spPr>
          <a:xfrm>
            <a:off x="5320800" y="1524240"/>
            <a:ext cx="2868840" cy="1976400"/>
          </a:xfrm>
          <a:prstGeom prst="rect">
            <a:avLst/>
          </a:prstGeom>
          <a:ln>
            <a:noFill/>
          </a:ln>
        </p:spPr>
      </p:pic>
      <p:sp>
        <p:nvSpPr>
          <p:cNvPr id="107" name="TextShape 3"/>
          <p:cNvSpPr txBox="1"/>
          <p:nvPr/>
        </p:nvSpPr>
        <p:spPr>
          <a:xfrm>
            <a:off x="581040" y="6388200"/>
            <a:ext cx="5466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Última edição: 05/09/2018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Cortina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09" name="Content Placeholder 5"/>
          <p:cNvPicPr/>
          <p:nvPr/>
        </p:nvPicPr>
        <p:blipFill>
          <a:blip r:embed="rId2"/>
          <a:stretch/>
        </p:blipFill>
        <p:spPr>
          <a:xfrm>
            <a:off x="457200" y="3680640"/>
            <a:ext cx="7989480" cy="3017880"/>
          </a:xfrm>
          <a:prstGeom prst="rect">
            <a:avLst/>
          </a:prstGeom>
          <a:ln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518040" y="1649160"/>
            <a:ext cx="5028840" cy="131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000000"/>
                </a:solidFill>
                <a:latin typeface="Gill Sans MT"/>
              </a:rPr>
              <a:t>Mecanismo passivo que permite entrada mas não saída</a:t>
            </a:r>
            <a:endParaRPr lang="pt-BR" sz="20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000000"/>
                </a:solidFill>
                <a:latin typeface="Gill Sans MT"/>
              </a:rPr>
              <a:t>Usa a gravidade </a:t>
            </a:r>
            <a:endParaRPr lang="pt-BR" sz="20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000000"/>
                </a:solidFill>
                <a:latin typeface="Gill Sans MT"/>
              </a:rPr>
              <a:t>Pode ser de qualquer tamanho</a:t>
            </a:r>
            <a:endParaRPr lang="pt-BR" sz="2000" b="0" strike="noStrike" spc="-1">
              <a:latin typeface="Arial"/>
            </a:endParaRPr>
          </a:p>
        </p:txBody>
      </p:sp>
      <p:pic>
        <p:nvPicPr>
          <p:cNvPr id="111" name="Picture 2"/>
          <p:cNvPicPr/>
          <p:nvPr/>
        </p:nvPicPr>
        <p:blipFill>
          <a:blip r:embed="rId3"/>
          <a:stretch/>
        </p:blipFill>
        <p:spPr>
          <a:xfrm>
            <a:off x="6226560" y="1649160"/>
            <a:ext cx="2220120" cy="1665000"/>
          </a:xfrm>
          <a:prstGeom prst="rect">
            <a:avLst/>
          </a:prstGeom>
          <a:ln>
            <a:noFill/>
          </a:ln>
        </p:spPr>
      </p:pic>
      <p:sp>
        <p:nvSpPr>
          <p:cNvPr id="112" name="TextShape 3"/>
          <p:cNvSpPr txBox="1"/>
          <p:nvPr/>
        </p:nvSpPr>
        <p:spPr>
          <a:xfrm>
            <a:off x="581040" y="6388200"/>
            <a:ext cx="5466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Última edição: 05/09/2018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Monte um!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14" name="Picture 5"/>
          <p:cNvPicPr/>
          <p:nvPr/>
        </p:nvPicPr>
        <p:blipFill>
          <a:blip r:embed="rId2"/>
          <a:srcRect t="-159" b="-4215"/>
          <a:stretch/>
        </p:blipFill>
        <p:spPr>
          <a:xfrm>
            <a:off x="79200" y="1578960"/>
            <a:ext cx="1963800" cy="2505240"/>
          </a:xfrm>
          <a:prstGeom prst="rect">
            <a:avLst/>
          </a:prstGeom>
          <a:ln>
            <a:noFill/>
          </a:ln>
        </p:spPr>
      </p:pic>
      <p:pic>
        <p:nvPicPr>
          <p:cNvPr id="115" name="Picture 6"/>
          <p:cNvPicPr/>
          <p:nvPr/>
        </p:nvPicPr>
        <p:blipFill>
          <a:blip r:embed="rId3"/>
          <a:stretch/>
        </p:blipFill>
        <p:spPr>
          <a:xfrm>
            <a:off x="1941840" y="1387440"/>
            <a:ext cx="4334400" cy="3250800"/>
          </a:xfrm>
          <a:prstGeom prst="rect">
            <a:avLst/>
          </a:prstGeom>
          <a:ln>
            <a:noFill/>
          </a:ln>
        </p:spPr>
      </p:pic>
      <p:pic>
        <p:nvPicPr>
          <p:cNvPr id="116" name="Picture 8"/>
          <p:cNvPicPr/>
          <p:nvPr/>
        </p:nvPicPr>
        <p:blipFill>
          <a:blip r:embed="rId4"/>
          <a:stretch/>
        </p:blipFill>
        <p:spPr>
          <a:xfrm>
            <a:off x="155520" y="4282200"/>
            <a:ext cx="3357000" cy="2517840"/>
          </a:xfrm>
          <a:prstGeom prst="rect">
            <a:avLst/>
          </a:prstGeom>
          <a:ln>
            <a:noFill/>
          </a:ln>
        </p:spPr>
      </p:pic>
      <p:pic>
        <p:nvPicPr>
          <p:cNvPr id="117" name="Picture 9"/>
          <p:cNvPicPr/>
          <p:nvPr/>
        </p:nvPicPr>
        <p:blipFill>
          <a:blip r:embed="rId5"/>
          <a:stretch/>
        </p:blipFill>
        <p:spPr>
          <a:xfrm>
            <a:off x="3262320" y="4261320"/>
            <a:ext cx="2887920" cy="2165760"/>
          </a:xfrm>
          <a:prstGeom prst="rect">
            <a:avLst/>
          </a:prstGeom>
          <a:ln>
            <a:noFill/>
          </a:ln>
        </p:spPr>
      </p:pic>
      <p:pic>
        <p:nvPicPr>
          <p:cNvPr id="118" name="Picture 11"/>
          <p:cNvPicPr/>
          <p:nvPr/>
        </p:nvPicPr>
        <p:blipFill>
          <a:blip r:embed="rId6"/>
          <a:stretch/>
        </p:blipFill>
        <p:spPr>
          <a:xfrm>
            <a:off x="6316200" y="4202640"/>
            <a:ext cx="2382120" cy="178668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9" name="Picture 12"/>
          <p:cNvPicPr/>
          <p:nvPr/>
        </p:nvPicPr>
        <p:blipFill>
          <a:blip r:embed="rId7"/>
          <a:stretch/>
        </p:blipFill>
        <p:spPr>
          <a:xfrm>
            <a:off x="5861880" y="1552680"/>
            <a:ext cx="3290400" cy="1414800"/>
          </a:xfrm>
          <a:prstGeom prst="rect">
            <a:avLst/>
          </a:prstGeom>
          <a:ln>
            <a:noFill/>
          </a:ln>
        </p:spPr>
      </p:pic>
      <p:sp>
        <p:nvSpPr>
          <p:cNvPr id="120" name="TextShape 2"/>
          <p:cNvSpPr txBox="1"/>
          <p:nvPr/>
        </p:nvSpPr>
        <p:spPr>
          <a:xfrm>
            <a:off x="581040" y="6388200"/>
            <a:ext cx="5466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Última edição: 05/09/2018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mosquetão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22" name="Content Placeholder 7"/>
          <p:cNvPicPr/>
          <p:nvPr/>
        </p:nvPicPr>
        <p:blipFill>
          <a:blip r:embed="rId2"/>
          <a:stretch/>
        </p:blipFill>
        <p:spPr>
          <a:xfrm>
            <a:off x="447840" y="3109680"/>
            <a:ext cx="8238600" cy="3445920"/>
          </a:xfrm>
          <a:prstGeom prst="rect">
            <a:avLst/>
          </a:prstGeom>
          <a:ln>
            <a:noFill/>
          </a:ln>
        </p:spPr>
      </p:pic>
      <p:sp>
        <p:nvSpPr>
          <p:cNvPr id="123" name="CustomShape 2"/>
          <p:cNvSpPr/>
          <p:nvPr/>
        </p:nvSpPr>
        <p:spPr>
          <a:xfrm>
            <a:off x="457200" y="1550880"/>
            <a:ext cx="4783680" cy="16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000000"/>
                </a:solidFill>
                <a:latin typeface="Gill Sans MT"/>
              </a:rPr>
              <a:t>Mecanismo passivo que permite entrada e não permite a saída</a:t>
            </a:r>
            <a:endParaRPr lang="pt-BR" sz="20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000000"/>
                </a:solidFill>
                <a:latin typeface="Gill Sans MT"/>
              </a:rPr>
              <a:t>Pode ser feito usando a gravidade ou elásticos</a:t>
            </a:r>
            <a:endParaRPr lang="pt-BR" sz="20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000000"/>
                </a:solidFill>
                <a:latin typeface="Gill Sans MT"/>
              </a:rPr>
              <a:t>Pode ter qualquer tamanho!</a:t>
            </a:r>
            <a:endParaRPr lang="pt-BR" sz="2000" b="0" strike="noStrike" spc="-1">
              <a:latin typeface="Arial"/>
            </a:endParaRPr>
          </a:p>
        </p:txBody>
      </p:sp>
      <p:pic>
        <p:nvPicPr>
          <p:cNvPr id="124" name="Content Placeholder 5"/>
          <p:cNvPicPr/>
          <p:nvPr/>
        </p:nvPicPr>
        <p:blipFill>
          <a:blip r:embed="rId3"/>
          <a:stretch/>
        </p:blipFill>
        <p:spPr>
          <a:xfrm>
            <a:off x="6633000" y="1559880"/>
            <a:ext cx="1480320" cy="1631880"/>
          </a:xfrm>
          <a:prstGeom prst="rect">
            <a:avLst/>
          </a:prstGeom>
          <a:ln>
            <a:noFill/>
          </a:ln>
        </p:spPr>
      </p:pic>
      <p:sp>
        <p:nvSpPr>
          <p:cNvPr id="125" name="TextShape 3"/>
          <p:cNvSpPr txBox="1"/>
          <p:nvPr/>
        </p:nvSpPr>
        <p:spPr>
          <a:xfrm>
            <a:off x="581040" y="6388200"/>
            <a:ext cx="5466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Última edição: 05/09/2018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Monte um!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27" name="Picture 5"/>
          <p:cNvPicPr/>
          <p:nvPr/>
        </p:nvPicPr>
        <p:blipFill>
          <a:blip r:embed="rId2"/>
          <a:stretch/>
        </p:blipFill>
        <p:spPr>
          <a:xfrm>
            <a:off x="4331520" y="4133160"/>
            <a:ext cx="2461320" cy="1846080"/>
          </a:xfrm>
          <a:prstGeom prst="rect">
            <a:avLst/>
          </a:prstGeom>
          <a:ln>
            <a:noFill/>
          </a:ln>
        </p:spPr>
      </p:pic>
      <p:pic>
        <p:nvPicPr>
          <p:cNvPr id="128" name="Picture 6"/>
          <p:cNvPicPr/>
          <p:nvPr/>
        </p:nvPicPr>
        <p:blipFill>
          <a:blip r:embed="rId3"/>
          <a:stretch/>
        </p:blipFill>
        <p:spPr>
          <a:xfrm>
            <a:off x="6793560" y="4314600"/>
            <a:ext cx="1977120" cy="166320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9" name="Picture 7"/>
          <p:cNvPicPr/>
          <p:nvPr/>
        </p:nvPicPr>
        <p:blipFill>
          <a:blip r:embed="rId4"/>
          <a:stretch/>
        </p:blipFill>
        <p:spPr>
          <a:xfrm>
            <a:off x="2227320" y="4088880"/>
            <a:ext cx="2579760" cy="1934640"/>
          </a:xfrm>
          <a:prstGeom prst="rect">
            <a:avLst/>
          </a:prstGeom>
          <a:ln>
            <a:noFill/>
          </a:ln>
        </p:spPr>
      </p:pic>
      <p:pic>
        <p:nvPicPr>
          <p:cNvPr id="130" name="Picture 8"/>
          <p:cNvPicPr/>
          <p:nvPr/>
        </p:nvPicPr>
        <p:blipFill>
          <a:blip r:embed="rId5"/>
          <a:stretch/>
        </p:blipFill>
        <p:spPr>
          <a:xfrm>
            <a:off x="0" y="4000320"/>
            <a:ext cx="2469240" cy="1851840"/>
          </a:xfrm>
          <a:prstGeom prst="rect">
            <a:avLst/>
          </a:prstGeom>
          <a:ln>
            <a:noFill/>
          </a:ln>
        </p:spPr>
      </p:pic>
      <p:pic>
        <p:nvPicPr>
          <p:cNvPr id="131" name="Picture 9"/>
          <p:cNvPicPr/>
          <p:nvPr/>
        </p:nvPicPr>
        <p:blipFill>
          <a:blip r:embed="rId6"/>
          <a:stretch/>
        </p:blipFill>
        <p:spPr>
          <a:xfrm>
            <a:off x="6254280" y="1392120"/>
            <a:ext cx="1950480" cy="2251800"/>
          </a:xfrm>
          <a:prstGeom prst="rect">
            <a:avLst/>
          </a:prstGeom>
          <a:ln>
            <a:noFill/>
          </a:ln>
        </p:spPr>
      </p:pic>
      <p:pic>
        <p:nvPicPr>
          <p:cNvPr id="132" name="Picture 11"/>
          <p:cNvPicPr/>
          <p:nvPr/>
        </p:nvPicPr>
        <p:blipFill>
          <a:blip r:embed="rId7"/>
          <a:stretch/>
        </p:blipFill>
        <p:spPr>
          <a:xfrm>
            <a:off x="3416760" y="1639080"/>
            <a:ext cx="2136960" cy="1896840"/>
          </a:xfrm>
          <a:prstGeom prst="rect">
            <a:avLst/>
          </a:prstGeom>
          <a:ln>
            <a:noFill/>
          </a:ln>
        </p:spPr>
      </p:pic>
      <p:pic>
        <p:nvPicPr>
          <p:cNvPr id="133" name="Picture 12"/>
          <p:cNvPicPr/>
          <p:nvPr/>
        </p:nvPicPr>
        <p:blipFill>
          <a:blip r:embed="rId8"/>
          <a:stretch/>
        </p:blipFill>
        <p:spPr>
          <a:xfrm>
            <a:off x="659160" y="1567800"/>
            <a:ext cx="2057040" cy="1896840"/>
          </a:xfrm>
          <a:prstGeom prst="rect">
            <a:avLst/>
          </a:prstGeom>
          <a:ln>
            <a:noFill/>
          </a:ln>
        </p:spPr>
      </p:pic>
      <p:sp>
        <p:nvSpPr>
          <p:cNvPr id="134" name="CustomShape 2"/>
          <p:cNvSpPr/>
          <p:nvPr/>
        </p:nvSpPr>
        <p:spPr>
          <a:xfrm>
            <a:off x="2634480" y="6109200"/>
            <a:ext cx="471312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Gill Sans MT"/>
              </a:rPr>
              <a:t>Adicione elásticos se necessário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581040" y="6388200"/>
            <a:ext cx="5466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Última edição: 05/09/2018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Créditos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448200" y="1505520"/>
            <a:ext cx="8238240" cy="435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800" b="0" strike="noStrike" spc="-1">
                <a:solidFill>
                  <a:srgbClr val="3D3D3D"/>
                </a:solidFill>
                <a:latin typeface="Gill Sans MT"/>
              </a:rPr>
              <a:t>Essa lição foi criada por Sanjay Seshan e Arvind Seshan</a:t>
            </a: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800" b="0" strike="noStrike" spc="-1">
                <a:solidFill>
                  <a:srgbClr val="3D3D3D"/>
                </a:solidFill>
                <a:latin typeface="Gill Sans MT"/>
              </a:rPr>
              <a:t>Mais lições em </a:t>
            </a:r>
            <a:r>
              <a:rPr lang="en-US" sz="2800" b="0" u="sng" strike="noStrike" spc="-1">
                <a:solidFill>
                  <a:srgbClr val="828282"/>
                </a:solidFill>
                <a:uFillTx/>
                <a:latin typeface="Gill Sans MT"/>
                <a:hlinkClick r:id="rId3"/>
              </a:rPr>
              <a:t>www.ev3lessons.com</a:t>
            </a:r>
            <a:r>
              <a:rPr lang="en-US" sz="2800" b="0" strike="noStrike" spc="-1">
                <a:solidFill>
                  <a:srgbClr val="3D3D3D"/>
                </a:solidFill>
                <a:latin typeface="Gill Sans MT"/>
              </a:rPr>
              <a:t> e </a:t>
            </a:r>
            <a:r>
              <a:rPr lang="en-US" sz="2800" b="0" u="sng" strike="noStrike" spc="-1">
                <a:solidFill>
                  <a:srgbClr val="828282"/>
                </a:solidFill>
                <a:uFillTx/>
                <a:latin typeface="Gill Sans MT"/>
                <a:hlinkClick r:id="rId4"/>
              </a:rPr>
              <a:t>www.flltutorials.com</a:t>
            </a:r>
            <a:endParaRPr lang="en-US" sz="2800" b="0" strike="noStrike" spc="-1">
              <a:solidFill>
                <a:srgbClr val="3D3D3D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Gill Sans MT"/>
              </a:rPr>
              <a:t>Traduzido por Equipe Sunrise, de Santa Catarina, Brasil</a:t>
            </a:r>
            <a:endParaRPr lang="en-US" sz="2800" b="0" strike="noStrike" spc="-1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</a:pPr>
            <a:endParaRPr lang="en-US" sz="2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457200" y="5395680"/>
            <a:ext cx="7913160" cy="91548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2000" b="0" strike="noStrike" spc="-1">
                <a:solidFill>
                  <a:srgbClr val="4374B7"/>
                </a:solidFill>
                <a:latin typeface="Helvetica Neue"/>
              </a:rPr>
              <a:t>                         </a:t>
            </a:r>
            <a:br/>
            <a:r>
              <a:rPr lang="pt-BR" sz="2000" b="0" strike="noStrike" spc="-1">
                <a:solidFill>
                  <a:srgbClr val="000000"/>
                </a:solidFill>
                <a:latin typeface="Helvetica Neue"/>
              </a:rPr>
              <a:t>This work is licensed under a </a:t>
            </a:r>
            <a:r>
              <a:rPr lang="pt-BR" sz="2000" b="0" strike="noStrike" spc="-1">
                <a:solidFill>
                  <a:srgbClr val="828282"/>
                </a:solidFill>
                <a:latin typeface="Helvetica Neue"/>
                <a:hlinkClick r:id="rId5"/>
              </a:rPr>
              <a:t>Creative Commons Attribution-</a:t>
            </a:r>
            <a:r>
              <a:rPr lang="pt-BR" sz="2000" b="0" strike="noStrike" spc="-1">
                <a:solidFill>
                  <a:srgbClr val="828282"/>
                </a:solidFill>
                <a:latin typeface="Helvetica Neue"/>
                <a:hlinkClick r:id="rId5"/>
              </a:rPr>
              <a:t>NonCommercial</a:t>
            </a:r>
            <a:r>
              <a:rPr lang="pt-BR" sz="2000" b="0" strike="noStrike" spc="-1">
                <a:solidFill>
                  <a:srgbClr val="828282"/>
                </a:solidFill>
                <a:latin typeface="Helvetica Neue"/>
                <a:hlinkClick r:id="rId5"/>
              </a:rPr>
              <a:t>-</a:t>
            </a:r>
            <a:r>
              <a:rPr lang="pt-BR" sz="2000" b="0" strike="noStrike" spc="-1">
                <a:solidFill>
                  <a:srgbClr val="828282"/>
                </a:solidFill>
                <a:latin typeface="Helvetica Neue"/>
                <a:hlinkClick r:id="rId5"/>
              </a:rPr>
              <a:t>ShareAlike</a:t>
            </a:r>
            <a:r>
              <a:rPr lang="pt-BR" sz="2000" b="0" strike="noStrike" spc="-1">
                <a:solidFill>
                  <a:srgbClr val="828282"/>
                </a:solidFill>
                <a:latin typeface="Helvetica Neue"/>
                <a:hlinkClick r:id="rId5"/>
              </a:rPr>
              <a:t> 4.0 International License</a:t>
            </a:r>
            <a:r>
              <a:rPr lang="pt-BR" sz="2000" b="0" strike="noStrike" spc="-1">
                <a:solidFill>
                  <a:srgbClr val="000000"/>
                </a:solidFill>
                <a:latin typeface="Helvetica Neue"/>
              </a:rPr>
              <a:t>.</a:t>
            </a:r>
            <a:r>
              <a:rPr lang="pt-BR" sz="16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pt-BR" sz="1600" b="0" strike="noStrike" spc="-1">
              <a:latin typeface="Arial"/>
            </a:endParaRPr>
          </a:p>
        </p:txBody>
      </p:sp>
      <p:pic>
        <p:nvPicPr>
          <p:cNvPr id="139" name="Picture 2"/>
          <p:cNvPicPr/>
          <p:nvPr/>
        </p:nvPicPr>
        <p:blipFill>
          <a:blip r:embed="rId6"/>
          <a:stretch/>
        </p:blipFill>
        <p:spPr>
          <a:xfrm>
            <a:off x="3812400" y="4160520"/>
            <a:ext cx="2161080" cy="761040"/>
          </a:xfrm>
          <a:prstGeom prst="rect">
            <a:avLst/>
          </a:prstGeom>
          <a:ln>
            <a:noFill/>
          </a:ln>
        </p:spPr>
      </p:pic>
      <p:sp>
        <p:nvSpPr>
          <p:cNvPr id="140" name="TextShape 4"/>
          <p:cNvSpPr txBox="1"/>
          <p:nvPr/>
        </p:nvSpPr>
        <p:spPr>
          <a:xfrm>
            <a:off x="581040" y="6388200"/>
            <a:ext cx="5466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Última edição: 05/09/2018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4976</TotalTime>
  <Words>255</Words>
  <Application>Microsoft Macintosh PowerPoint</Application>
  <PresentationFormat>On-screen Show (4:3)</PresentationFormat>
  <Paragraphs>36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DejaVu Sans</vt:lpstr>
      <vt:lpstr>Gill Sans MT</vt:lpstr>
      <vt:lpstr>Helvetica Neue</vt:lpstr>
      <vt:lpstr>Symbol</vt:lpstr>
      <vt:lpstr>Times New Roman</vt:lpstr>
      <vt:lpstr>Wingdings</vt:lpstr>
      <vt:lpstr>Wingdings 2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subject/>
  <dc:creator>Sanjay Seshan</dc:creator>
  <dc:description/>
  <cp:lastModifiedBy>Sanjay Seshan</cp:lastModifiedBy>
  <cp:revision>142</cp:revision>
  <cp:lastPrinted>2016-08-04T16:20:00Z</cp:lastPrinted>
  <dcterms:created xsi:type="dcterms:W3CDTF">2014-10-28T21:59:38Z</dcterms:created>
  <dcterms:modified xsi:type="dcterms:W3CDTF">2018-10-01T12:17:18Z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