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B9400C-378A-4127-AC99-EAF2505E96B6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30688E5-CFBB-4797-8B25-2ED4BD3FCA8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352D8D-243C-46C0-8CBD-467C05F5E6B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8E34A8-3F15-4621-8AC6-2170993C538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254EA08-D912-4BB7-8951-2C7161317E83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AE2ED03-337D-4D7F-A36B-FA2D9FE5A368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C97BC8D-648A-4E2E-9523-E2B605BAA4A5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BC86A31-38CC-40CD-8DB7-EAFB9D6ACBD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rodas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ferramenta: LEGO WHEELS CHART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831680"/>
            <a:ext cx="2576520" cy="34848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http://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wheels.sariel.pl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/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55" name="Content Placeholder 7"/>
          <p:cNvPicPr/>
          <p:nvPr/>
        </p:nvPicPr>
        <p:blipFill>
          <a:blip r:embed="rId2"/>
          <a:stretch/>
        </p:blipFill>
        <p:spPr>
          <a:xfrm>
            <a:off x="3034080" y="1655640"/>
            <a:ext cx="5672880" cy="429588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criada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Traduzido por Equipe Sunrise, de Santa Catarina, Brasil</a:t>
            </a:r>
          </a:p>
        </p:txBody>
      </p:sp>
      <p:sp>
        <p:nvSpPr>
          <p:cNvPr id="159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6"/>
          <a:stretch/>
        </p:blipFill>
        <p:spPr>
          <a:xfrm>
            <a:off x="3812400" y="416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61" name="TextShape 4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Escolha o seu!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81040" y="638784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94560" y="1510920"/>
            <a:ext cx="3192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LEGO é a maior manufaturadora de pneus do mundo!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102" name="Group 4"/>
          <p:cNvGrpSpPr/>
          <p:nvPr/>
        </p:nvGrpSpPr>
        <p:grpSpPr>
          <a:xfrm>
            <a:off x="720000" y="1628280"/>
            <a:ext cx="7850520" cy="4851720"/>
            <a:chOff x="720000" y="1628280"/>
            <a:chExt cx="7850520" cy="4851720"/>
          </a:xfrm>
        </p:grpSpPr>
        <p:pic>
          <p:nvPicPr>
            <p:cNvPr id="103" name="Picture 2"/>
            <p:cNvPicPr/>
            <p:nvPr/>
          </p:nvPicPr>
          <p:blipFill>
            <a:blip r:embed="rId2"/>
            <a:srcRect t="14186" r="14145"/>
            <a:stretch/>
          </p:blipFill>
          <p:spPr>
            <a:xfrm>
              <a:off x="720000" y="1628280"/>
              <a:ext cx="7850520" cy="485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CustomShape 5"/>
            <p:cNvSpPr/>
            <p:nvPr/>
          </p:nvSpPr>
          <p:spPr>
            <a:xfrm>
              <a:off x="2176200" y="305496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222222"/>
                  </a:solidFill>
                  <a:latin typeface="Noto Sans"/>
                </a:rPr>
                <a:t>68.8 X 36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5435280" y="522504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222222"/>
                  </a:solidFill>
                  <a:latin typeface="Noto Sans"/>
                </a:rPr>
                <a:t>94.2 X 22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06" name="CustomShape 7"/>
            <p:cNvSpPr/>
            <p:nvPr/>
          </p:nvSpPr>
          <p:spPr>
            <a:xfrm>
              <a:off x="3502080" y="417492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000000"/>
                  </a:solidFill>
                  <a:latin typeface="Gill Sans MT"/>
                </a:rPr>
                <a:t>56 X 26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07" name="CustomShape 8"/>
            <p:cNvSpPr/>
            <p:nvPr/>
          </p:nvSpPr>
          <p:spPr>
            <a:xfrm>
              <a:off x="4900680" y="202572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000000"/>
                  </a:solidFill>
                  <a:latin typeface="Gill Sans MT"/>
                </a:rPr>
                <a:t>43.2 X 22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08" name="CustomShape 9"/>
            <p:cNvSpPr/>
            <p:nvPr/>
          </p:nvSpPr>
          <p:spPr>
            <a:xfrm>
              <a:off x="3713040" y="250884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000000"/>
                  </a:solidFill>
                  <a:latin typeface="Gill Sans MT"/>
                </a:rPr>
                <a:t>56 X 28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09" name="CustomShape 10"/>
            <p:cNvSpPr/>
            <p:nvPr/>
          </p:nvSpPr>
          <p:spPr>
            <a:xfrm>
              <a:off x="5361120" y="325404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222222"/>
                  </a:solidFill>
                  <a:latin typeface="Noto Sans"/>
                </a:rPr>
                <a:t>81.6 X 15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110" name="CustomShape 11"/>
            <p:cNvSpPr/>
            <p:nvPr/>
          </p:nvSpPr>
          <p:spPr>
            <a:xfrm>
              <a:off x="7284960" y="4122360"/>
              <a:ext cx="864000" cy="272880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222222"/>
                  </a:solidFill>
                  <a:latin typeface="Noto Sans"/>
                </a:rPr>
                <a:t>62.4 X 20</a:t>
              </a:r>
              <a:endParaRPr lang="pt-BR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Dica: medindo o tamanho do pneu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752480"/>
            <a:ext cx="397188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68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arenR"/>
            </a:pP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Olhe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tamanho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pneu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próprio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pneu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 marL="630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primeiro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número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diâmetro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pneu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mm.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segundo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largura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pneu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mm</a:t>
            </a:r>
          </a:p>
          <a:p>
            <a:pPr marL="457200" indent="-4568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AutoNum type="arabicParenR"/>
            </a:pP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Veja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catálogo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LEGO (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Brickowl.com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and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Bricklink.com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)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grpSp>
        <p:nvGrpSpPr>
          <p:cNvPr id="113" name="Group 3"/>
          <p:cNvGrpSpPr/>
          <p:nvPr/>
        </p:nvGrpSpPr>
        <p:grpSpPr>
          <a:xfrm>
            <a:off x="4536720" y="2374560"/>
            <a:ext cx="3454200" cy="2590560"/>
            <a:chOff x="4536720" y="2374560"/>
            <a:chExt cx="3454200" cy="2590560"/>
          </a:xfrm>
        </p:grpSpPr>
        <p:pic>
          <p:nvPicPr>
            <p:cNvPr id="114" name="Picture 8"/>
            <p:cNvPicPr/>
            <p:nvPr/>
          </p:nvPicPr>
          <p:blipFill>
            <a:blip r:embed="rId2"/>
            <a:stretch/>
          </p:blipFill>
          <p:spPr>
            <a:xfrm rot="10800000">
              <a:off x="4536720" y="2374560"/>
              <a:ext cx="3454200" cy="2590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5" name="CustomShape 4"/>
            <p:cNvSpPr/>
            <p:nvPr/>
          </p:nvSpPr>
          <p:spPr>
            <a:xfrm rot="1897200">
              <a:off x="6048720" y="2870640"/>
              <a:ext cx="1425240" cy="747000"/>
            </a:xfrm>
            <a:prstGeom prst="ellipse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5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749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Conhecer o tamanho da roda ajuda a converter a distância em graus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8" name="Content Placeholder 6"/>
          <p:cNvPicPr/>
          <p:nvPr/>
        </p:nvPicPr>
        <p:blipFill>
          <a:blip r:embed="rId2"/>
          <a:stretch/>
        </p:blipFill>
        <p:spPr>
          <a:xfrm>
            <a:off x="666000" y="1436760"/>
            <a:ext cx="6948720" cy="45338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2369160" y="5694120"/>
            <a:ext cx="6333120" cy="4316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pt-BR" sz="2000" b="1" strike="noStrike" spc="-1">
                <a:solidFill>
                  <a:srgbClr val="000000"/>
                </a:solidFill>
                <a:latin typeface="Gill Sans MT"/>
              </a:rPr>
              <a:t>http://ev3lessons.com/resources/wheelconverter/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0"/>
          <p:cNvPicPr/>
          <p:nvPr/>
        </p:nvPicPr>
        <p:blipFill>
          <a:blip r:embed="rId3"/>
          <a:stretch/>
        </p:blipFill>
        <p:spPr>
          <a:xfrm>
            <a:off x="1307520" y="4142880"/>
            <a:ext cx="5259240" cy="241596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“melhores” rodas para fll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712880"/>
            <a:ext cx="8245080" cy="262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Existem diversas opções de rodas. Não existe “a melhor”</a:t>
            </a:r>
          </a:p>
          <a:p>
            <a:pPr marL="457200" indent="-4568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arenR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Algumas rodas são melhores que outras, mas não existe roda perfeita para toda tarefa ou superfície</a:t>
            </a:r>
          </a:p>
          <a:p>
            <a:pPr marL="457200" indent="-4568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arenR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Toda roda tem prós e contras</a:t>
            </a:r>
          </a:p>
          <a:p>
            <a:pPr marL="457200" indent="-4568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arenR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Não tome decisões baseado nas experiências de outros</a:t>
            </a:r>
          </a:p>
          <a:p>
            <a:pPr marL="630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lang="en-US" sz="3200" b="0" strike="noStrike" spc="-1">
                <a:solidFill>
                  <a:srgbClr val="FF0000"/>
                </a:solidFill>
                <a:latin typeface="Gill Sans MT"/>
              </a:rPr>
              <a:t>Crie testes </a:t>
            </a: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para ver se as rodas suportam o peso do robô, andam em linha reta e se são rápidas para as tarefas</a:t>
            </a:r>
          </a:p>
        </p:txBody>
      </p:sp>
      <p:sp>
        <p:nvSpPr>
          <p:cNvPr id="124" name="CustomShape 3"/>
          <p:cNvSpPr/>
          <p:nvPr/>
        </p:nvSpPr>
        <p:spPr>
          <a:xfrm>
            <a:off x="5691600" y="4861440"/>
            <a:ext cx="579960" cy="42516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31313 EV3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801240" y="4861440"/>
            <a:ext cx="852840" cy="42516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45544 EV3 Core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743840" y="5857560"/>
            <a:ext cx="855000" cy="25776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9797 NXT 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478160" y="4861440"/>
            <a:ext cx="1605960" cy="25776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45560 EV3 Expansion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4194360" y="6117840"/>
            <a:ext cx="1490760" cy="25776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9695 NXT Resource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6701760" y="4745520"/>
            <a:ext cx="18698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Common wheels found in MINDSTORMS sets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TextShape 9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81040" y="687600"/>
            <a:ext cx="798948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Coisas para se considerar: tamanho, velocidade, acertividade, estabilidade...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68080" y="1524240"/>
            <a:ext cx="7889040" cy="3351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Rodas largas fazem o robô mais alto, o que pode trazer um afastamento do solo melhor, mas também aumentar o centro de gravidade</a:t>
            </a:r>
          </a:p>
          <a:p>
            <a:pPr marL="914400" lvl="1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Isso pode ser positivo, já que você pode querer passar por cima de obstáculos, mas pode tornar seu robô instável</a:t>
            </a:r>
          </a:p>
          <a:p>
            <a:pPr marL="457200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Rodas largas permitem que o robô seja mais rápido</a:t>
            </a:r>
          </a:p>
          <a:p>
            <a:pPr marL="914400" lvl="1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Velocidade pode ser positivo em uma competição com tempo, mas ele não será tão preciso</a:t>
            </a:r>
          </a:p>
          <a:p>
            <a:pPr marL="457200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Rodas pequenas são mais lentas, mas mais precisas</a:t>
            </a:r>
          </a:p>
          <a:p>
            <a:pPr marL="457200" indent="-456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Rodas largas permitem maior contato com a superfície, o que aumenta a estabilidade, mas pode causar mais fricção</a:t>
            </a:r>
          </a:p>
        </p:txBody>
      </p:sp>
      <p:pic>
        <p:nvPicPr>
          <p:cNvPr id="133" name="Picture 5"/>
          <p:cNvPicPr/>
          <p:nvPr/>
        </p:nvPicPr>
        <p:blipFill>
          <a:blip r:embed="rId2"/>
          <a:stretch/>
        </p:blipFill>
        <p:spPr>
          <a:xfrm>
            <a:off x="4379040" y="4340160"/>
            <a:ext cx="4460040" cy="1986840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Exemplo de planilha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457200" y="1306440"/>
          <a:ext cx="8245080" cy="4784760"/>
        </p:xfrm>
        <a:graphic>
          <a:graphicData uri="http://schemas.openxmlformats.org/drawingml/2006/table">
            <a:tbl>
              <a:tblPr/>
              <a:tblGrid>
                <a:gridCol w="25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Testes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2C7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Resultados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2C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Roda usada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(Liste o tipo da roda e tamanho)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Teste de precisão: Mova 20-30cm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(O robô faz curva?)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Teste de curva: 4 curvas de 90º em seguida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(As curvas são precisas?)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Teste de tração: Puxe um objeto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(O robô derrapa?)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Teste de velocidade: ande 50cm, vire 360º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(Seu robô é rápido?)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Observações do pneu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(O pneu permanece no aro?)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Altura e largura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i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(O pneu torna o robô mais esguio, largo, alto ou baixo?)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7" name="TextShape 3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Rodas traseiras e calços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3"/>
          <a:srcRect b="-3782"/>
          <a:stretch/>
        </p:blipFill>
        <p:spPr>
          <a:xfrm>
            <a:off x="4808520" y="1650240"/>
            <a:ext cx="3690720" cy="24289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3695760" y="4250880"/>
            <a:ext cx="47613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Rodas traseiras ou calços devem permitir que o robô vire suavemente. Você pode criá-los de diferentes elementos LEGO, incluiondo rodas sem pneus, bolas LEGO, rodas caster, etc. Aqui se deve testar também os prós e contras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41" name="Picture 8"/>
          <p:cNvPicPr/>
          <p:nvPr/>
        </p:nvPicPr>
        <p:blipFill>
          <a:blip r:embed="rId4"/>
          <a:stretch/>
        </p:blipFill>
        <p:spPr>
          <a:xfrm>
            <a:off x="444960" y="3401640"/>
            <a:ext cx="2570400" cy="3069000"/>
          </a:xfrm>
          <a:prstGeom prst="rect">
            <a:avLst/>
          </a:prstGeom>
          <a:ln>
            <a:noFill/>
          </a:ln>
        </p:spPr>
      </p:pic>
      <p:pic>
        <p:nvPicPr>
          <p:cNvPr id="142" name="Picture 9"/>
          <p:cNvPicPr/>
          <p:nvPr/>
        </p:nvPicPr>
        <p:blipFill>
          <a:blip r:embed="rId5"/>
          <a:stretch/>
        </p:blipFill>
        <p:spPr>
          <a:xfrm>
            <a:off x="1961640" y="1361520"/>
            <a:ext cx="2949840" cy="25776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130920" y="3202560"/>
            <a:ext cx="918720" cy="9471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 rot="1580400">
            <a:off x="590040" y="5652360"/>
            <a:ext cx="1188360" cy="5457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Rodas para outros usos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445040"/>
            <a:ext cx="824508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Rodas podem ajudar a seguir paredes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Dica FLL: Verifique se estão instaladas na altura correta</a:t>
            </a:r>
          </a:p>
        </p:txBody>
      </p:sp>
      <p:pic>
        <p:nvPicPr>
          <p:cNvPr id="148" name="Picture 5"/>
          <p:cNvPicPr/>
          <p:nvPr/>
        </p:nvPicPr>
        <p:blipFill>
          <a:blip r:embed="rId2"/>
          <a:stretch/>
        </p:blipFill>
        <p:spPr>
          <a:xfrm>
            <a:off x="4911480" y="3146400"/>
            <a:ext cx="3187440" cy="3187440"/>
          </a:xfrm>
          <a:prstGeom prst="rect">
            <a:avLst/>
          </a:prstGeom>
          <a:ln>
            <a:noFill/>
          </a:ln>
        </p:spPr>
      </p:pic>
      <p:pic>
        <p:nvPicPr>
          <p:cNvPr id="149" name="Picture 6"/>
          <p:cNvPicPr/>
          <p:nvPr/>
        </p:nvPicPr>
        <p:blipFill>
          <a:blip r:embed="rId3"/>
          <a:stretch/>
        </p:blipFill>
        <p:spPr>
          <a:xfrm>
            <a:off x="1307880" y="3393720"/>
            <a:ext cx="3603240" cy="29397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7269480" y="4870080"/>
            <a:ext cx="753840" cy="6922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4157280" y="4708440"/>
            <a:ext cx="753840" cy="6922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5"/>
          <p:cNvSpPr txBox="1"/>
          <p:nvPr/>
        </p:nvSpPr>
        <p:spPr>
          <a:xfrm>
            <a:off x="581040" y="6388200"/>
            <a:ext cx="5250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6400</TotalTime>
  <Words>635</Words>
  <Application>Microsoft Macintosh PowerPoint</Application>
  <PresentationFormat>On-screen Show (4:3)</PresentationFormat>
  <Paragraphs>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DejaVu Sans</vt:lpstr>
      <vt:lpstr>Gill Sans MT</vt:lpstr>
      <vt:lpstr>Helvetica Neue</vt:lpstr>
      <vt:lpstr>Noto Sans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147</cp:revision>
  <cp:lastPrinted>2016-08-13T13:30:28Z</cp:lastPrinted>
  <dcterms:created xsi:type="dcterms:W3CDTF">2014-10-28T21:59:38Z</dcterms:created>
  <dcterms:modified xsi:type="dcterms:W3CDTF">2018-10-01T12:22:52Z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